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76" r:id="rId1"/>
  </p:sldMasterIdLst>
  <p:notesMasterIdLst>
    <p:notesMasterId r:id="rId95"/>
  </p:notesMasterIdLst>
  <p:handoutMasterIdLst>
    <p:handoutMasterId r:id="rId96"/>
  </p:handoutMasterIdLst>
  <p:sldIdLst>
    <p:sldId id="256" r:id="rId2"/>
    <p:sldId id="569" r:id="rId3"/>
    <p:sldId id="361" r:id="rId4"/>
    <p:sldId id="577" r:id="rId5"/>
    <p:sldId id="578" r:id="rId6"/>
    <p:sldId id="474" r:id="rId7"/>
    <p:sldId id="475" r:id="rId8"/>
    <p:sldId id="476" r:id="rId9"/>
    <p:sldId id="467" r:id="rId10"/>
    <p:sldId id="466" r:id="rId11"/>
    <p:sldId id="463" r:id="rId12"/>
    <p:sldId id="477" r:id="rId13"/>
    <p:sldId id="465" r:id="rId14"/>
    <p:sldId id="478" r:id="rId15"/>
    <p:sldId id="579" r:id="rId16"/>
    <p:sldId id="583" r:id="rId17"/>
    <p:sldId id="584" r:id="rId18"/>
    <p:sldId id="582" r:id="rId19"/>
    <p:sldId id="546" r:id="rId20"/>
    <p:sldId id="547" r:id="rId21"/>
    <p:sldId id="565" r:id="rId22"/>
    <p:sldId id="550" r:id="rId23"/>
    <p:sldId id="568" r:id="rId24"/>
    <p:sldId id="570" r:id="rId25"/>
    <p:sldId id="564" r:id="rId26"/>
    <p:sldId id="555" r:id="rId27"/>
    <p:sldId id="566" r:id="rId28"/>
    <p:sldId id="571" r:id="rId29"/>
    <p:sldId id="572" r:id="rId30"/>
    <p:sldId id="561" r:id="rId31"/>
    <p:sldId id="580" r:id="rId32"/>
    <p:sldId id="484" r:id="rId33"/>
    <p:sldId id="502" r:id="rId34"/>
    <p:sldId id="504" r:id="rId35"/>
    <p:sldId id="487" r:id="rId36"/>
    <p:sldId id="488" r:id="rId37"/>
    <p:sldId id="489" r:id="rId38"/>
    <p:sldId id="503" r:id="rId39"/>
    <p:sldId id="490" r:id="rId40"/>
    <p:sldId id="491" r:id="rId41"/>
    <p:sldId id="492" r:id="rId42"/>
    <p:sldId id="493" r:id="rId43"/>
    <p:sldId id="505" r:id="rId44"/>
    <p:sldId id="495" r:id="rId45"/>
    <p:sldId id="510" r:id="rId46"/>
    <p:sldId id="506" r:id="rId47"/>
    <p:sldId id="592" r:id="rId48"/>
    <p:sldId id="496" r:id="rId49"/>
    <p:sldId id="497" r:id="rId50"/>
    <p:sldId id="498" r:id="rId51"/>
    <p:sldId id="499" r:id="rId52"/>
    <p:sldId id="507" r:id="rId53"/>
    <p:sldId id="500" r:id="rId54"/>
    <p:sldId id="508" r:id="rId55"/>
    <p:sldId id="501" r:id="rId56"/>
    <p:sldId id="509" r:id="rId57"/>
    <p:sldId id="581" r:id="rId58"/>
    <p:sldId id="515" r:id="rId59"/>
    <p:sldId id="516" r:id="rId60"/>
    <p:sldId id="517" r:id="rId61"/>
    <p:sldId id="518" r:id="rId62"/>
    <p:sldId id="519" r:id="rId63"/>
    <p:sldId id="520" r:id="rId64"/>
    <p:sldId id="521" r:id="rId65"/>
    <p:sldId id="522" r:id="rId66"/>
    <p:sldId id="523" r:id="rId67"/>
    <p:sldId id="524" r:id="rId68"/>
    <p:sldId id="526" r:id="rId69"/>
    <p:sldId id="527" r:id="rId70"/>
    <p:sldId id="528" r:id="rId71"/>
    <p:sldId id="529" r:id="rId72"/>
    <p:sldId id="530" r:id="rId73"/>
    <p:sldId id="531" r:id="rId74"/>
    <p:sldId id="532" r:id="rId75"/>
    <p:sldId id="533" r:id="rId76"/>
    <p:sldId id="534" r:id="rId77"/>
    <p:sldId id="535" r:id="rId78"/>
    <p:sldId id="536" r:id="rId79"/>
    <p:sldId id="538" r:id="rId80"/>
    <p:sldId id="539" r:id="rId81"/>
    <p:sldId id="586" r:id="rId82"/>
    <p:sldId id="588" r:id="rId83"/>
    <p:sldId id="589" r:id="rId84"/>
    <p:sldId id="590" r:id="rId85"/>
    <p:sldId id="585" r:id="rId86"/>
    <p:sldId id="576" r:id="rId87"/>
    <p:sldId id="512" r:id="rId88"/>
    <p:sldId id="513" r:id="rId89"/>
    <p:sldId id="574" r:id="rId90"/>
    <p:sldId id="591" r:id="rId91"/>
    <p:sldId id="575" r:id="rId92"/>
    <p:sldId id="587" r:id="rId93"/>
    <p:sldId id="540" r:id="rId9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A57B"/>
    <a:srgbClr val="626A66"/>
    <a:srgbClr val="234CB4"/>
    <a:srgbClr val="345525"/>
    <a:srgbClr val="FBA124"/>
    <a:srgbClr val="F94E1A"/>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97" autoAdjust="0"/>
    <p:restoredTop sz="98229" autoAdjust="0"/>
  </p:normalViewPr>
  <p:slideViewPr>
    <p:cSldViewPr snapToGrid="0" snapToObjects="1">
      <p:cViewPr varScale="1">
        <p:scale>
          <a:sx n="106" d="100"/>
          <a:sy n="106" d="100"/>
        </p:scale>
        <p:origin x="-104" y="-216"/>
      </p:cViewPr>
      <p:guideLst>
        <p:guide orient="horz" pos="2160"/>
        <p:guide pos="2880"/>
      </p:guideLst>
    </p:cSldViewPr>
  </p:slideViewPr>
  <p:notesTextViewPr>
    <p:cViewPr>
      <p:scale>
        <a:sx n="100" d="100"/>
        <a:sy n="100" d="100"/>
      </p:scale>
      <p:origin x="0" y="0"/>
    </p:cViewPr>
  </p:notesTextViewPr>
  <p:sorterViewPr>
    <p:cViewPr>
      <p:scale>
        <a:sx n="171" d="100"/>
        <a:sy n="171" d="100"/>
      </p:scale>
      <p:origin x="0" y="25432"/>
    </p:cViewPr>
  </p:sorter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notesMaster" Target="notesMasters/notesMaster1.xml"/><Relationship Id="rId96" Type="http://schemas.openxmlformats.org/officeDocument/2006/relationships/handoutMaster" Target="handoutMasters/handoutMaster1.xml"/><Relationship Id="rId97" Type="http://schemas.openxmlformats.org/officeDocument/2006/relationships/printerSettings" Target="printerSettings/printerSettings1.bin"/><Relationship Id="rId98" Type="http://schemas.openxmlformats.org/officeDocument/2006/relationships/presProps" Target="presProps.xml"/><Relationship Id="rId9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theme" Target="theme/theme1.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plotArea>
      <c:layout/>
      <c:pieChart>
        <c:varyColors val="1"/>
        <c:ser>
          <c:idx val="0"/>
          <c:order val="0"/>
          <c:tx>
            <c:strRef>
              <c:f>Sheet1!$B$1</c:f>
              <c:strCache>
                <c:ptCount val="1"/>
                <c:pt idx="0">
                  <c:v>644 Cross Defect Prediction Experiments</c:v>
                </c:pt>
              </c:strCache>
            </c:strRef>
          </c:tx>
          <c:cat>
            <c:strRef>
              <c:f>Sheet1!$A$2:$A$3</c:f>
              <c:strCache>
                <c:ptCount val="2"/>
                <c:pt idx="0">
                  <c:v>Strong (3.4%)</c:v>
                </c:pt>
                <c:pt idx="1">
                  <c:v>Weak (96.6%)</c:v>
                </c:pt>
              </c:strCache>
            </c:strRef>
          </c:cat>
          <c:val>
            <c:numRef>
              <c:f>Sheet1!$B$2:$B$3</c:f>
              <c:numCache>
                <c:formatCode>General</c:formatCode>
                <c:ptCount val="2"/>
                <c:pt idx="0">
                  <c:v>3.4</c:v>
                </c:pt>
                <c:pt idx="1">
                  <c:v>96.6</c:v>
                </c:pt>
              </c:numCache>
            </c:numRef>
          </c:val>
        </c:ser>
        <c:dLbls>
          <c:showLegendKey val="0"/>
          <c:showVal val="0"/>
          <c:showCatName val="0"/>
          <c:showSerName val="0"/>
          <c:showPercent val="0"/>
          <c:showBubbleSize val="0"/>
          <c:showLeaderLines val="1"/>
        </c:dLbls>
        <c:firstSliceAng val="0"/>
      </c:pieChart>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IPRs for LACE1 and LACE2</a:t>
            </a:r>
            <a:endParaRPr lang="en-US" dirty="0"/>
          </a:p>
        </c:rich>
      </c:tx>
      <c:layout/>
      <c:overlay val="0"/>
    </c:title>
    <c:autoTitleDeleted val="0"/>
    <c:plotArea>
      <c:layout/>
      <c:barChart>
        <c:barDir val="col"/>
        <c:grouping val="clustered"/>
        <c:varyColors val="0"/>
        <c:ser>
          <c:idx val="0"/>
          <c:order val="0"/>
          <c:tx>
            <c:strRef>
              <c:f>Sheet1!$B$1</c:f>
              <c:strCache>
                <c:ptCount val="1"/>
                <c:pt idx="0">
                  <c:v>LACE1</c:v>
                </c:pt>
              </c:strCache>
            </c:strRef>
          </c:tx>
          <c:invertIfNegative val="0"/>
          <c:cat>
            <c:strRef>
              <c:f>Sheet1!$A$2:$A$8</c:f>
              <c:strCache>
                <c:ptCount val="7"/>
                <c:pt idx="0">
                  <c:v>p42-v454</c:v>
                </c:pt>
                <c:pt idx="1">
                  <c:v>p43-v512</c:v>
                </c:pt>
                <c:pt idx="2">
                  <c:v>p3-v318</c:v>
                </c:pt>
                <c:pt idx="3">
                  <c:v>p2-v276</c:v>
                </c:pt>
                <c:pt idx="4">
                  <c:v>p4-v362</c:v>
                </c:pt>
                <c:pt idx="5">
                  <c:v>p5-v185</c:v>
                </c:pt>
                <c:pt idx="6">
                  <c:v>p1-v192</c:v>
                </c:pt>
              </c:strCache>
            </c:strRef>
          </c:cat>
          <c:val>
            <c:numRef>
              <c:f>Sheet1!$B$2:$B$8</c:f>
              <c:numCache>
                <c:formatCode>General</c:formatCode>
                <c:ptCount val="7"/>
                <c:pt idx="0">
                  <c:v>76.0</c:v>
                </c:pt>
                <c:pt idx="1">
                  <c:v>72.0</c:v>
                </c:pt>
                <c:pt idx="2">
                  <c:v>77.0</c:v>
                </c:pt>
                <c:pt idx="3">
                  <c:v>76.0</c:v>
                </c:pt>
                <c:pt idx="4">
                  <c:v>76.0</c:v>
                </c:pt>
                <c:pt idx="5">
                  <c:v>67.0</c:v>
                </c:pt>
                <c:pt idx="6">
                  <c:v>73.0</c:v>
                </c:pt>
              </c:numCache>
            </c:numRef>
          </c:val>
        </c:ser>
        <c:ser>
          <c:idx val="1"/>
          <c:order val="1"/>
          <c:tx>
            <c:strRef>
              <c:f>Sheet1!$C$1</c:f>
              <c:strCache>
                <c:ptCount val="1"/>
                <c:pt idx="0">
                  <c:v>LACE2</c:v>
                </c:pt>
              </c:strCache>
            </c:strRef>
          </c:tx>
          <c:invertIfNegative val="0"/>
          <c:cat>
            <c:strRef>
              <c:f>Sheet1!$A$2:$A$8</c:f>
              <c:strCache>
                <c:ptCount val="7"/>
                <c:pt idx="0">
                  <c:v>p42-v454</c:v>
                </c:pt>
                <c:pt idx="1">
                  <c:v>p43-v512</c:v>
                </c:pt>
                <c:pt idx="2">
                  <c:v>p3-v318</c:v>
                </c:pt>
                <c:pt idx="3">
                  <c:v>p2-v276</c:v>
                </c:pt>
                <c:pt idx="4">
                  <c:v>p4-v362</c:v>
                </c:pt>
                <c:pt idx="5">
                  <c:v>p5-v185</c:v>
                </c:pt>
                <c:pt idx="6">
                  <c:v>p1-v192</c:v>
                </c:pt>
              </c:strCache>
            </c:strRef>
          </c:cat>
          <c:val>
            <c:numRef>
              <c:f>Sheet1!$C$2:$C$8</c:f>
              <c:numCache>
                <c:formatCode>General</c:formatCode>
                <c:ptCount val="7"/>
                <c:pt idx="0">
                  <c:v>79.0</c:v>
                </c:pt>
                <c:pt idx="1">
                  <c:v>84.0</c:v>
                </c:pt>
                <c:pt idx="2">
                  <c:v>88.0</c:v>
                </c:pt>
                <c:pt idx="3">
                  <c:v>84.0</c:v>
                </c:pt>
                <c:pt idx="4">
                  <c:v>85.0</c:v>
                </c:pt>
                <c:pt idx="5">
                  <c:v>87.0</c:v>
                </c:pt>
                <c:pt idx="6">
                  <c:v>77.0</c:v>
                </c:pt>
              </c:numCache>
            </c:numRef>
          </c:val>
        </c:ser>
        <c:dLbls>
          <c:showLegendKey val="0"/>
          <c:showVal val="0"/>
          <c:showCatName val="0"/>
          <c:showSerName val="0"/>
          <c:showPercent val="0"/>
          <c:showBubbleSize val="0"/>
        </c:dLbls>
        <c:gapWidth val="150"/>
        <c:axId val="-2102313512"/>
        <c:axId val="-2139952888"/>
      </c:barChart>
      <c:catAx>
        <c:axId val="-2102313512"/>
        <c:scaling>
          <c:orientation val="minMax"/>
        </c:scaling>
        <c:delete val="0"/>
        <c:axPos val="b"/>
        <c:title>
          <c:tx>
            <c:rich>
              <a:bodyPr/>
              <a:lstStyle/>
              <a:p>
                <a:pPr>
                  <a:defRPr/>
                </a:pPr>
                <a:r>
                  <a:rPr lang="en-US" dirty="0" smtClean="0"/>
                  <a:t>Proprietary Data</a:t>
                </a:r>
                <a:endParaRPr lang="en-US" dirty="0"/>
              </a:p>
            </c:rich>
          </c:tx>
          <c:layout/>
          <c:overlay val="0"/>
        </c:title>
        <c:numFmt formatCode="General" sourceLinked="0"/>
        <c:majorTickMark val="none"/>
        <c:minorTickMark val="none"/>
        <c:tickLblPos val="nextTo"/>
        <c:crossAx val="-2139952888"/>
        <c:crosses val="autoZero"/>
        <c:auto val="1"/>
        <c:lblAlgn val="ctr"/>
        <c:lblOffset val="100"/>
        <c:noMultiLvlLbl val="0"/>
      </c:catAx>
      <c:valAx>
        <c:axId val="-2139952888"/>
        <c:scaling>
          <c:orientation val="minMax"/>
          <c:min val="60.0"/>
        </c:scaling>
        <c:delete val="0"/>
        <c:axPos val="l"/>
        <c:majorGridlines/>
        <c:title>
          <c:tx>
            <c:rich>
              <a:bodyPr/>
              <a:lstStyle/>
              <a:p>
                <a:pPr>
                  <a:defRPr/>
                </a:pPr>
                <a:r>
                  <a:rPr lang="en-US" dirty="0" smtClean="0"/>
                  <a:t>IPR (%)</a:t>
                </a:r>
                <a:endParaRPr lang="en-US" dirty="0"/>
              </a:p>
            </c:rich>
          </c:tx>
          <c:layout/>
          <c:overlay val="0"/>
        </c:title>
        <c:numFmt formatCode="General" sourceLinked="1"/>
        <c:majorTickMark val="out"/>
        <c:minorTickMark val="none"/>
        <c:tickLblPos val="nextTo"/>
        <c:crossAx val="-2102313512"/>
        <c:crosses val="autoZero"/>
        <c:crossBetween val="between"/>
        <c:minorUnit val="4.0"/>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IPRs for LACE1 and LACE2</a:t>
            </a:r>
            <a:endParaRPr lang="en-US" dirty="0"/>
          </a:p>
        </c:rich>
      </c:tx>
      <c:layout/>
      <c:overlay val="0"/>
    </c:title>
    <c:autoTitleDeleted val="0"/>
    <c:plotArea>
      <c:layout/>
      <c:barChart>
        <c:barDir val="col"/>
        <c:grouping val="clustered"/>
        <c:varyColors val="0"/>
        <c:ser>
          <c:idx val="0"/>
          <c:order val="0"/>
          <c:tx>
            <c:strRef>
              <c:f>Sheet1!$B$1</c:f>
              <c:strCache>
                <c:ptCount val="1"/>
                <c:pt idx="0">
                  <c:v>LACE1</c:v>
                </c:pt>
              </c:strCache>
            </c:strRef>
          </c:tx>
          <c:invertIfNegative val="0"/>
          <c:cat>
            <c:strRef>
              <c:f>Sheet1!$A$2:$A$8</c:f>
              <c:strCache>
                <c:ptCount val="7"/>
                <c:pt idx="0">
                  <c:v>p1-v192</c:v>
                </c:pt>
                <c:pt idx="1">
                  <c:v>p42-v454</c:v>
                </c:pt>
                <c:pt idx="2">
                  <c:v>p43-v512</c:v>
                </c:pt>
                <c:pt idx="3">
                  <c:v>p2-v276</c:v>
                </c:pt>
                <c:pt idx="4">
                  <c:v>p4-v362</c:v>
                </c:pt>
                <c:pt idx="5">
                  <c:v>p5-v185</c:v>
                </c:pt>
                <c:pt idx="6">
                  <c:v>p3-v318</c:v>
                </c:pt>
              </c:strCache>
            </c:strRef>
          </c:cat>
          <c:val>
            <c:numRef>
              <c:f>Sheet1!$B$2:$B$8</c:f>
              <c:numCache>
                <c:formatCode>General</c:formatCode>
                <c:ptCount val="7"/>
                <c:pt idx="0">
                  <c:v>73.0</c:v>
                </c:pt>
                <c:pt idx="1">
                  <c:v>76.0</c:v>
                </c:pt>
                <c:pt idx="2">
                  <c:v>72.0</c:v>
                </c:pt>
                <c:pt idx="3">
                  <c:v>76.0</c:v>
                </c:pt>
                <c:pt idx="4">
                  <c:v>76.0</c:v>
                </c:pt>
                <c:pt idx="5">
                  <c:v>67.0</c:v>
                </c:pt>
                <c:pt idx="6">
                  <c:v>77.0</c:v>
                </c:pt>
              </c:numCache>
            </c:numRef>
          </c:val>
        </c:ser>
        <c:ser>
          <c:idx val="1"/>
          <c:order val="1"/>
          <c:tx>
            <c:strRef>
              <c:f>Sheet1!$C$1</c:f>
              <c:strCache>
                <c:ptCount val="1"/>
                <c:pt idx="0">
                  <c:v>LACE2</c:v>
                </c:pt>
              </c:strCache>
            </c:strRef>
          </c:tx>
          <c:invertIfNegative val="0"/>
          <c:cat>
            <c:strRef>
              <c:f>Sheet1!$A$2:$A$8</c:f>
              <c:strCache>
                <c:ptCount val="7"/>
                <c:pt idx="0">
                  <c:v>p1-v192</c:v>
                </c:pt>
                <c:pt idx="1">
                  <c:v>p42-v454</c:v>
                </c:pt>
                <c:pt idx="2">
                  <c:v>p43-v512</c:v>
                </c:pt>
                <c:pt idx="3">
                  <c:v>p2-v276</c:v>
                </c:pt>
                <c:pt idx="4">
                  <c:v>p4-v362</c:v>
                </c:pt>
                <c:pt idx="5">
                  <c:v>p5-v185</c:v>
                </c:pt>
                <c:pt idx="6">
                  <c:v>p3-v318</c:v>
                </c:pt>
              </c:strCache>
            </c:strRef>
          </c:cat>
          <c:val>
            <c:numRef>
              <c:f>Sheet1!$C$2:$C$8</c:f>
              <c:numCache>
                <c:formatCode>General</c:formatCode>
                <c:ptCount val="7"/>
                <c:pt idx="0">
                  <c:v>77.0</c:v>
                </c:pt>
                <c:pt idx="1">
                  <c:v>79.0</c:v>
                </c:pt>
                <c:pt idx="2">
                  <c:v>84.0</c:v>
                </c:pt>
                <c:pt idx="3">
                  <c:v>84.0</c:v>
                </c:pt>
                <c:pt idx="4">
                  <c:v>85.0</c:v>
                </c:pt>
                <c:pt idx="5">
                  <c:v>87.0</c:v>
                </c:pt>
                <c:pt idx="6">
                  <c:v>88.0</c:v>
                </c:pt>
              </c:numCache>
            </c:numRef>
          </c:val>
        </c:ser>
        <c:dLbls>
          <c:showLegendKey val="0"/>
          <c:showVal val="0"/>
          <c:showCatName val="0"/>
          <c:showSerName val="0"/>
          <c:showPercent val="0"/>
          <c:showBubbleSize val="0"/>
        </c:dLbls>
        <c:gapWidth val="150"/>
        <c:axId val="-2105130088"/>
        <c:axId val="-2116470216"/>
      </c:barChart>
      <c:catAx>
        <c:axId val="-2105130088"/>
        <c:scaling>
          <c:orientation val="minMax"/>
        </c:scaling>
        <c:delete val="0"/>
        <c:axPos val="b"/>
        <c:title>
          <c:tx>
            <c:rich>
              <a:bodyPr/>
              <a:lstStyle/>
              <a:p>
                <a:pPr>
                  <a:defRPr/>
                </a:pPr>
                <a:r>
                  <a:rPr lang="en-US" dirty="0" smtClean="0"/>
                  <a:t>Proprietary Data</a:t>
                </a:r>
                <a:endParaRPr lang="en-US" dirty="0"/>
              </a:p>
            </c:rich>
          </c:tx>
          <c:layout/>
          <c:overlay val="0"/>
        </c:title>
        <c:majorTickMark val="none"/>
        <c:minorTickMark val="none"/>
        <c:tickLblPos val="nextTo"/>
        <c:crossAx val="-2116470216"/>
        <c:crosses val="autoZero"/>
        <c:auto val="1"/>
        <c:lblAlgn val="ctr"/>
        <c:lblOffset val="100"/>
        <c:noMultiLvlLbl val="0"/>
      </c:catAx>
      <c:valAx>
        <c:axId val="-2116470216"/>
        <c:scaling>
          <c:orientation val="minMax"/>
          <c:min val="60.0"/>
        </c:scaling>
        <c:delete val="0"/>
        <c:axPos val="l"/>
        <c:majorGridlines/>
        <c:title>
          <c:tx>
            <c:rich>
              <a:bodyPr/>
              <a:lstStyle/>
              <a:p>
                <a:pPr>
                  <a:defRPr/>
                </a:pPr>
                <a:r>
                  <a:rPr lang="en-US" dirty="0" smtClean="0"/>
                  <a:t>IPR (%)</a:t>
                </a:r>
                <a:endParaRPr lang="en-US" dirty="0"/>
              </a:p>
            </c:rich>
          </c:tx>
          <c:layout/>
          <c:overlay val="0"/>
        </c:title>
        <c:numFmt formatCode="General" sourceLinked="1"/>
        <c:majorTickMark val="out"/>
        <c:minorTickMark val="none"/>
        <c:tickLblPos val="nextTo"/>
        <c:crossAx val="-2105130088"/>
        <c:crosses val="autoZero"/>
        <c:crossBetween val="between"/>
        <c:minorUnit val="4.0"/>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err="1" smtClean="0"/>
              <a:t>Pds</a:t>
            </a:r>
            <a:r>
              <a:rPr lang="en-US" dirty="0" smtClean="0"/>
              <a:t> for local and LACE2</a:t>
            </a:r>
            <a:endParaRPr lang="en-US" dirty="0"/>
          </a:p>
        </c:rich>
      </c:tx>
      <c:layout/>
      <c:overlay val="0"/>
    </c:title>
    <c:autoTitleDeleted val="0"/>
    <c:plotArea>
      <c:layout/>
      <c:barChart>
        <c:barDir val="col"/>
        <c:grouping val="clustered"/>
        <c:varyColors val="0"/>
        <c:ser>
          <c:idx val="0"/>
          <c:order val="0"/>
          <c:tx>
            <c:strRef>
              <c:f>Sheet1!$B$1</c:f>
              <c:strCache>
                <c:ptCount val="1"/>
                <c:pt idx="0">
                  <c:v>local</c:v>
                </c:pt>
              </c:strCache>
            </c:strRef>
          </c:tx>
          <c:invertIfNegative val="0"/>
          <c:cat>
            <c:strRef>
              <c:f>Sheet1!$A$2:$A$7</c:f>
              <c:strCache>
                <c:ptCount val="6"/>
                <c:pt idx="0">
                  <c:v>camel-1.6</c:v>
                </c:pt>
                <c:pt idx="1">
                  <c:v>xerces-1.3</c:v>
                </c:pt>
                <c:pt idx="2">
                  <c:v>jEdit-4.1</c:v>
                </c:pt>
                <c:pt idx="3">
                  <c:v>ant-1.7</c:v>
                </c:pt>
                <c:pt idx="4">
                  <c:v>synapse-1.2</c:v>
                </c:pt>
                <c:pt idx="5">
                  <c:v>ivy-2.0</c:v>
                </c:pt>
              </c:strCache>
            </c:strRef>
          </c:cat>
          <c:val>
            <c:numRef>
              <c:f>Sheet1!$B$2:$B$7</c:f>
              <c:numCache>
                <c:formatCode>General</c:formatCode>
                <c:ptCount val="6"/>
                <c:pt idx="0">
                  <c:v>29.0</c:v>
                </c:pt>
                <c:pt idx="1">
                  <c:v>44.0</c:v>
                </c:pt>
                <c:pt idx="2">
                  <c:v>41.0</c:v>
                </c:pt>
                <c:pt idx="3">
                  <c:v>45.0</c:v>
                </c:pt>
                <c:pt idx="4">
                  <c:v>62.0</c:v>
                </c:pt>
                <c:pt idx="5">
                  <c:v>33.0</c:v>
                </c:pt>
              </c:numCache>
            </c:numRef>
          </c:val>
        </c:ser>
        <c:ser>
          <c:idx val="1"/>
          <c:order val="1"/>
          <c:tx>
            <c:strRef>
              <c:f>Sheet1!$C$1</c:f>
              <c:strCache>
                <c:ptCount val="1"/>
                <c:pt idx="0">
                  <c:v>LACE2</c:v>
                </c:pt>
              </c:strCache>
            </c:strRef>
          </c:tx>
          <c:invertIfNegative val="0"/>
          <c:cat>
            <c:strRef>
              <c:f>Sheet1!$A$2:$A$7</c:f>
              <c:strCache>
                <c:ptCount val="6"/>
                <c:pt idx="0">
                  <c:v>camel-1.6</c:v>
                </c:pt>
                <c:pt idx="1">
                  <c:v>xerces-1.3</c:v>
                </c:pt>
                <c:pt idx="2">
                  <c:v>jEdit-4.1</c:v>
                </c:pt>
                <c:pt idx="3">
                  <c:v>ant-1.7</c:v>
                </c:pt>
                <c:pt idx="4">
                  <c:v>synapse-1.2</c:v>
                </c:pt>
                <c:pt idx="5">
                  <c:v>ivy-2.0</c:v>
                </c:pt>
              </c:strCache>
            </c:strRef>
          </c:cat>
          <c:val>
            <c:numRef>
              <c:f>Sheet1!$C$2:$C$7</c:f>
              <c:numCache>
                <c:formatCode>General</c:formatCode>
                <c:ptCount val="6"/>
                <c:pt idx="0">
                  <c:v>50.0</c:v>
                </c:pt>
                <c:pt idx="1">
                  <c:v>59.0</c:v>
                </c:pt>
                <c:pt idx="2">
                  <c:v>63.0</c:v>
                </c:pt>
                <c:pt idx="3">
                  <c:v>71.0</c:v>
                </c:pt>
                <c:pt idx="4">
                  <c:v>75.0</c:v>
                </c:pt>
                <c:pt idx="5">
                  <c:v>85.0</c:v>
                </c:pt>
              </c:numCache>
            </c:numRef>
          </c:val>
        </c:ser>
        <c:dLbls>
          <c:showLegendKey val="0"/>
          <c:showVal val="0"/>
          <c:showCatName val="0"/>
          <c:showSerName val="0"/>
          <c:showPercent val="0"/>
          <c:showBubbleSize val="0"/>
        </c:dLbls>
        <c:gapWidth val="150"/>
        <c:axId val="-2147329304"/>
        <c:axId val="-2147232648"/>
      </c:barChart>
      <c:catAx>
        <c:axId val="-2147329304"/>
        <c:scaling>
          <c:orientation val="minMax"/>
        </c:scaling>
        <c:delete val="0"/>
        <c:axPos val="b"/>
        <c:title>
          <c:tx>
            <c:rich>
              <a:bodyPr/>
              <a:lstStyle/>
              <a:p>
                <a:pPr>
                  <a:defRPr/>
                </a:pPr>
                <a:r>
                  <a:rPr lang="en-US" dirty="0" smtClean="0"/>
                  <a:t>Test Defect</a:t>
                </a:r>
                <a:r>
                  <a:rPr lang="en-US" baseline="0" dirty="0" smtClean="0"/>
                  <a:t> </a:t>
                </a:r>
                <a:r>
                  <a:rPr lang="en-US" dirty="0" smtClean="0"/>
                  <a:t>Data Sets</a:t>
                </a:r>
                <a:endParaRPr lang="en-US" dirty="0"/>
              </a:p>
            </c:rich>
          </c:tx>
          <c:layout/>
          <c:overlay val="0"/>
        </c:title>
        <c:majorTickMark val="none"/>
        <c:minorTickMark val="none"/>
        <c:tickLblPos val="nextTo"/>
        <c:crossAx val="-2147232648"/>
        <c:crosses val="autoZero"/>
        <c:auto val="1"/>
        <c:lblAlgn val="ctr"/>
        <c:lblOffset val="100"/>
        <c:noMultiLvlLbl val="0"/>
      </c:catAx>
      <c:valAx>
        <c:axId val="-2147232648"/>
        <c:scaling>
          <c:orientation val="minMax"/>
        </c:scaling>
        <c:delete val="0"/>
        <c:axPos val="l"/>
        <c:majorGridlines/>
        <c:title>
          <c:tx>
            <c:rich>
              <a:bodyPr/>
              <a:lstStyle/>
              <a:p>
                <a:pPr>
                  <a:defRPr/>
                </a:pPr>
                <a:r>
                  <a:rPr lang="en-US" dirty="0" err="1" smtClean="0"/>
                  <a:t>pd</a:t>
                </a:r>
                <a:r>
                  <a:rPr lang="en-US" dirty="0" smtClean="0"/>
                  <a:t> (%)</a:t>
                </a:r>
                <a:endParaRPr lang="en-US" dirty="0"/>
              </a:p>
            </c:rich>
          </c:tx>
          <c:layout/>
          <c:overlay val="0"/>
        </c:title>
        <c:numFmt formatCode="General" sourceLinked="1"/>
        <c:majorTickMark val="out"/>
        <c:minorTickMark val="none"/>
        <c:tickLblPos val="nextTo"/>
        <c:crossAx val="-2147329304"/>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800" b="1" i="0" baseline="0" dirty="0" err="1" smtClean="0">
                <a:effectLst/>
              </a:rPr>
              <a:t>Pds</a:t>
            </a:r>
            <a:r>
              <a:rPr lang="en-US" sz="1800" b="1" i="0" baseline="0" dirty="0" smtClean="0">
                <a:effectLst/>
              </a:rPr>
              <a:t> for LACE1 and LACE2</a:t>
            </a:r>
            <a:endParaRPr lang="en-US" dirty="0">
              <a:effectLst/>
            </a:endParaRPr>
          </a:p>
        </c:rich>
      </c:tx>
      <c:layout/>
      <c:overlay val="0"/>
    </c:title>
    <c:autoTitleDeleted val="0"/>
    <c:plotArea>
      <c:layout/>
      <c:barChart>
        <c:barDir val="col"/>
        <c:grouping val="clustered"/>
        <c:varyColors val="0"/>
        <c:ser>
          <c:idx val="0"/>
          <c:order val="0"/>
          <c:tx>
            <c:strRef>
              <c:f>Sheet1!$B$1</c:f>
              <c:strCache>
                <c:ptCount val="1"/>
                <c:pt idx="0">
                  <c:v>LACE1</c:v>
                </c:pt>
              </c:strCache>
            </c:strRef>
          </c:tx>
          <c:invertIfNegative val="0"/>
          <c:cat>
            <c:strRef>
              <c:f>Sheet1!$A$2:$A$7</c:f>
              <c:strCache>
                <c:ptCount val="6"/>
                <c:pt idx="0">
                  <c:v>xalan-2.6</c:v>
                </c:pt>
                <c:pt idx="1">
                  <c:v>velocity-1.6.1</c:v>
                </c:pt>
                <c:pt idx="2">
                  <c:v>poi-3.0</c:v>
                </c:pt>
                <c:pt idx="3">
                  <c:v>ant-1.7</c:v>
                </c:pt>
                <c:pt idx="4">
                  <c:v>synapse-1.2</c:v>
                </c:pt>
                <c:pt idx="5">
                  <c:v>ivy-2.0</c:v>
                </c:pt>
              </c:strCache>
            </c:strRef>
          </c:cat>
          <c:val>
            <c:numRef>
              <c:f>Sheet1!$B$2:$B$7</c:f>
              <c:numCache>
                <c:formatCode>General</c:formatCode>
                <c:ptCount val="6"/>
                <c:pt idx="0">
                  <c:v>48.2</c:v>
                </c:pt>
                <c:pt idx="1">
                  <c:v>46.0</c:v>
                </c:pt>
                <c:pt idx="2">
                  <c:v>43.0</c:v>
                </c:pt>
                <c:pt idx="3">
                  <c:v>70.0</c:v>
                </c:pt>
                <c:pt idx="4">
                  <c:v>61.0</c:v>
                </c:pt>
                <c:pt idx="5">
                  <c:v>75.0</c:v>
                </c:pt>
              </c:numCache>
            </c:numRef>
          </c:val>
        </c:ser>
        <c:ser>
          <c:idx val="1"/>
          <c:order val="1"/>
          <c:tx>
            <c:strRef>
              <c:f>Sheet1!$C$1</c:f>
              <c:strCache>
                <c:ptCount val="1"/>
                <c:pt idx="0">
                  <c:v>LACE2</c:v>
                </c:pt>
              </c:strCache>
            </c:strRef>
          </c:tx>
          <c:invertIfNegative val="0"/>
          <c:cat>
            <c:strRef>
              <c:f>Sheet1!$A$2:$A$7</c:f>
              <c:strCache>
                <c:ptCount val="6"/>
                <c:pt idx="0">
                  <c:v>xalan-2.6</c:v>
                </c:pt>
                <c:pt idx="1">
                  <c:v>velocity-1.6.1</c:v>
                </c:pt>
                <c:pt idx="2">
                  <c:v>poi-3.0</c:v>
                </c:pt>
                <c:pt idx="3">
                  <c:v>ant-1.7</c:v>
                </c:pt>
                <c:pt idx="4">
                  <c:v>synapse-1.2</c:v>
                </c:pt>
                <c:pt idx="5">
                  <c:v>ivy-2.0</c:v>
                </c:pt>
              </c:strCache>
            </c:strRef>
          </c:cat>
          <c:val>
            <c:numRef>
              <c:f>Sheet1!$C$2:$C$7</c:f>
              <c:numCache>
                <c:formatCode>General</c:formatCode>
                <c:ptCount val="6"/>
                <c:pt idx="0">
                  <c:v>48.4</c:v>
                </c:pt>
                <c:pt idx="1">
                  <c:v>51.0</c:v>
                </c:pt>
                <c:pt idx="2">
                  <c:v>57.0</c:v>
                </c:pt>
                <c:pt idx="3">
                  <c:v>71.0</c:v>
                </c:pt>
                <c:pt idx="4">
                  <c:v>75.0</c:v>
                </c:pt>
                <c:pt idx="5">
                  <c:v>85.0</c:v>
                </c:pt>
              </c:numCache>
            </c:numRef>
          </c:val>
        </c:ser>
        <c:dLbls>
          <c:showLegendKey val="0"/>
          <c:showVal val="0"/>
          <c:showCatName val="0"/>
          <c:showSerName val="0"/>
          <c:showPercent val="0"/>
          <c:showBubbleSize val="0"/>
        </c:dLbls>
        <c:gapWidth val="150"/>
        <c:axId val="-2146892536"/>
        <c:axId val="-2102302872"/>
      </c:barChart>
      <c:catAx>
        <c:axId val="-2146892536"/>
        <c:scaling>
          <c:orientation val="minMax"/>
        </c:scaling>
        <c:delete val="0"/>
        <c:axPos val="b"/>
        <c:title>
          <c:tx>
            <c:rich>
              <a:bodyPr/>
              <a:lstStyle/>
              <a:p>
                <a:pPr>
                  <a:defRPr/>
                </a:pPr>
                <a:r>
                  <a:rPr lang="en-US" sz="1800" b="1" i="0" baseline="0" dirty="0" smtClean="0">
                    <a:effectLst/>
                  </a:rPr>
                  <a:t>Test Defect Data Sets</a:t>
                </a:r>
                <a:endParaRPr lang="en-US" dirty="0">
                  <a:effectLst/>
                </a:endParaRPr>
              </a:p>
            </c:rich>
          </c:tx>
          <c:layout>
            <c:manualLayout>
              <c:xMode val="edge"/>
              <c:yMode val="edge"/>
              <c:x val="0.377776373904562"/>
              <c:y val="0.912022741960692"/>
            </c:manualLayout>
          </c:layout>
          <c:overlay val="0"/>
        </c:title>
        <c:majorTickMark val="none"/>
        <c:minorTickMark val="none"/>
        <c:tickLblPos val="nextTo"/>
        <c:crossAx val="-2102302872"/>
        <c:crosses val="autoZero"/>
        <c:auto val="1"/>
        <c:lblAlgn val="ctr"/>
        <c:lblOffset val="100"/>
        <c:noMultiLvlLbl val="0"/>
      </c:catAx>
      <c:valAx>
        <c:axId val="-2102302872"/>
        <c:scaling>
          <c:orientation val="minMax"/>
        </c:scaling>
        <c:delete val="0"/>
        <c:axPos val="l"/>
        <c:majorGridlines/>
        <c:title>
          <c:tx>
            <c:rich>
              <a:bodyPr/>
              <a:lstStyle/>
              <a:p>
                <a:pPr>
                  <a:defRPr/>
                </a:pPr>
                <a:r>
                  <a:rPr lang="en-US" dirty="0" err="1" smtClean="0"/>
                  <a:t>pd</a:t>
                </a:r>
                <a:r>
                  <a:rPr lang="en-US" dirty="0" smtClean="0"/>
                  <a:t> (%)</a:t>
                </a:r>
                <a:endParaRPr lang="en-US" dirty="0"/>
              </a:p>
            </c:rich>
          </c:tx>
          <c:layout/>
          <c:overlay val="0"/>
        </c:title>
        <c:numFmt formatCode="General" sourceLinked="1"/>
        <c:majorTickMark val="out"/>
        <c:minorTickMark val="none"/>
        <c:tickLblPos val="nextTo"/>
        <c:crossAx val="-2146892536"/>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Memory Cost for LACE1 and LACE2</a:t>
            </a:r>
            <a:endParaRPr lang="en-US" dirty="0"/>
          </a:p>
        </c:rich>
      </c:tx>
      <c:layout/>
      <c:overlay val="0"/>
    </c:title>
    <c:autoTitleDeleted val="0"/>
    <c:plotArea>
      <c:layout/>
      <c:barChart>
        <c:barDir val="col"/>
        <c:grouping val="clustered"/>
        <c:varyColors val="0"/>
        <c:ser>
          <c:idx val="0"/>
          <c:order val="0"/>
          <c:tx>
            <c:strRef>
              <c:f>Sheet1!$B$1</c:f>
              <c:strCache>
                <c:ptCount val="1"/>
                <c:pt idx="0">
                  <c:v>LACE1</c:v>
                </c:pt>
              </c:strCache>
            </c:strRef>
          </c:tx>
          <c:invertIfNegative val="0"/>
          <c:cat>
            <c:strRef>
              <c:f>Sheet1!$A$2:$A$8</c:f>
              <c:strCache>
                <c:ptCount val="7"/>
                <c:pt idx="0">
                  <c:v>p5-v185</c:v>
                </c:pt>
                <c:pt idx="1">
                  <c:v>p43-v512</c:v>
                </c:pt>
                <c:pt idx="2">
                  <c:v>p3-v318</c:v>
                </c:pt>
                <c:pt idx="3">
                  <c:v>p2-v276</c:v>
                </c:pt>
                <c:pt idx="4">
                  <c:v>p4-v362</c:v>
                </c:pt>
                <c:pt idx="5">
                  <c:v>p1-v192</c:v>
                </c:pt>
                <c:pt idx="6">
                  <c:v>p42-v454</c:v>
                </c:pt>
              </c:strCache>
            </c:strRef>
          </c:cat>
          <c:val>
            <c:numRef>
              <c:f>Sheet1!$B$2:$B$8</c:f>
              <c:numCache>
                <c:formatCode>General</c:formatCode>
                <c:ptCount val="7"/>
                <c:pt idx="0">
                  <c:v>15.0</c:v>
                </c:pt>
                <c:pt idx="1">
                  <c:v>15.0</c:v>
                </c:pt>
                <c:pt idx="2">
                  <c:v>16.0</c:v>
                </c:pt>
                <c:pt idx="3">
                  <c:v>15.0</c:v>
                </c:pt>
                <c:pt idx="4">
                  <c:v>15.0</c:v>
                </c:pt>
                <c:pt idx="5">
                  <c:v>14.0</c:v>
                </c:pt>
                <c:pt idx="6">
                  <c:v>19.0</c:v>
                </c:pt>
              </c:numCache>
            </c:numRef>
          </c:val>
        </c:ser>
        <c:ser>
          <c:idx val="1"/>
          <c:order val="1"/>
          <c:tx>
            <c:strRef>
              <c:f>Sheet1!$C$1</c:f>
              <c:strCache>
                <c:ptCount val="1"/>
                <c:pt idx="0">
                  <c:v>LACE2</c:v>
                </c:pt>
              </c:strCache>
            </c:strRef>
          </c:tx>
          <c:invertIfNegative val="0"/>
          <c:cat>
            <c:strRef>
              <c:f>Sheet1!$A$2:$A$8</c:f>
              <c:strCache>
                <c:ptCount val="7"/>
                <c:pt idx="0">
                  <c:v>p5-v185</c:v>
                </c:pt>
                <c:pt idx="1">
                  <c:v>p43-v512</c:v>
                </c:pt>
                <c:pt idx="2">
                  <c:v>p3-v318</c:v>
                </c:pt>
                <c:pt idx="3">
                  <c:v>p2-v276</c:v>
                </c:pt>
                <c:pt idx="4">
                  <c:v>p4-v362</c:v>
                </c:pt>
                <c:pt idx="5">
                  <c:v>p1-v192</c:v>
                </c:pt>
                <c:pt idx="6">
                  <c:v>p42-v454</c:v>
                </c:pt>
              </c:strCache>
            </c:strRef>
          </c:cat>
          <c:val>
            <c:numRef>
              <c:f>Sheet1!$C$2:$C$8</c:f>
              <c:numCache>
                <c:formatCode>General</c:formatCode>
                <c:ptCount val="7"/>
                <c:pt idx="0">
                  <c:v>3.0</c:v>
                </c:pt>
                <c:pt idx="1">
                  <c:v>4.0</c:v>
                </c:pt>
                <c:pt idx="2">
                  <c:v>4.0</c:v>
                </c:pt>
                <c:pt idx="3">
                  <c:v>4.0</c:v>
                </c:pt>
                <c:pt idx="4">
                  <c:v>5.0</c:v>
                </c:pt>
                <c:pt idx="5">
                  <c:v>5.0</c:v>
                </c:pt>
                <c:pt idx="6">
                  <c:v>6.0</c:v>
                </c:pt>
              </c:numCache>
            </c:numRef>
          </c:val>
        </c:ser>
        <c:dLbls>
          <c:showLegendKey val="0"/>
          <c:showVal val="0"/>
          <c:showCatName val="0"/>
          <c:showSerName val="0"/>
          <c:showPercent val="0"/>
          <c:showBubbleSize val="0"/>
        </c:dLbls>
        <c:gapWidth val="150"/>
        <c:axId val="-2102305352"/>
        <c:axId val="-2117763560"/>
      </c:barChart>
      <c:catAx>
        <c:axId val="-2102305352"/>
        <c:scaling>
          <c:orientation val="minMax"/>
        </c:scaling>
        <c:delete val="0"/>
        <c:axPos val="b"/>
        <c:title>
          <c:tx>
            <c:rich>
              <a:bodyPr/>
              <a:lstStyle/>
              <a:p>
                <a:pPr>
                  <a:defRPr/>
                </a:pPr>
                <a:r>
                  <a:rPr lang="en-US" sz="1800" b="1" i="0" u="none" strike="noStrike" baseline="0" dirty="0" smtClean="0"/>
                  <a:t>Proprietary Data</a:t>
                </a:r>
                <a:endParaRPr lang="en-US" dirty="0"/>
              </a:p>
            </c:rich>
          </c:tx>
          <c:layout/>
          <c:overlay val="0"/>
        </c:title>
        <c:majorTickMark val="none"/>
        <c:minorTickMark val="none"/>
        <c:tickLblPos val="nextTo"/>
        <c:crossAx val="-2117763560"/>
        <c:crosses val="autoZero"/>
        <c:auto val="1"/>
        <c:lblAlgn val="ctr"/>
        <c:lblOffset val="100"/>
        <c:noMultiLvlLbl val="0"/>
      </c:catAx>
      <c:valAx>
        <c:axId val="-2117763560"/>
        <c:scaling>
          <c:orientation val="minMax"/>
        </c:scaling>
        <c:delete val="0"/>
        <c:axPos val="l"/>
        <c:majorGridlines/>
        <c:title>
          <c:tx>
            <c:rich>
              <a:bodyPr/>
              <a:lstStyle/>
              <a:p>
                <a:pPr>
                  <a:defRPr/>
                </a:pPr>
                <a:r>
                  <a:rPr lang="en-US" sz="1800" b="1" i="0" u="none" strike="noStrike" baseline="0" dirty="0" smtClean="0"/>
                  <a:t>% Data in private cache</a:t>
                </a:r>
                <a:endParaRPr lang="en-US" dirty="0"/>
              </a:p>
            </c:rich>
          </c:tx>
          <c:layout/>
          <c:overlay val="0"/>
        </c:title>
        <c:numFmt formatCode="General" sourceLinked="1"/>
        <c:majorTickMark val="out"/>
        <c:minorTickMark val="none"/>
        <c:tickLblPos val="nextTo"/>
        <c:crossAx val="-2102305352"/>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2100" dirty="0" smtClean="0"/>
              <a:t>Runtime Cost</a:t>
            </a:r>
            <a:r>
              <a:rPr lang="en-US" sz="2100" baseline="0" dirty="0" smtClean="0"/>
              <a:t> for LACE1 and LACE2</a:t>
            </a:r>
            <a:endParaRPr lang="en-US" sz="2100" dirty="0"/>
          </a:p>
        </c:rich>
      </c:tx>
      <c:layout/>
      <c:overlay val="0"/>
    </c:title>
    <c:autoTitleDeleted val="0"/>
    <c:plotArea>
      <c:layout/>
      <c:barChart>
        <c:barDir val="bar"/>
        <c:grouping val="clustered"/>
        <c:varyColors val="1"/>
        <c:ser>
          <c:idx val="0"/>
          <c:order val="0"/>
          <c:tx>
            <c:strRef>
              <c:f>Sheet1!$B$1</c:f>
              <c:strCache>
                <c:ptCount val="1"/>
                <c:pt idx="0">
                  <c:v>Series 1</c:v>
                </c:pt>
              </c:strCache>
            </c:strRef>
          </c:tx>
          <c:invertIfNegative val="0"/>
          <c:dLbls>
            <c:showLegendKey val="0"/>
            <c:showVal val="1"/>
            <c:showCatName val="0"/>
            <c:showSerName val="0"/>
            <c:showPercent val="0"/>
            <c:showBubbleSize val="0"/>
            <c:showLeaderLines val="0"/>
          </c:dLbls>
          <c:cat>
            <c:strRef>
              <c:f>Sheet1!$A$2:$A$3</c:f>
              <c:strCache>
                <c:ptCount val="2"/>
                <c:pt idx="0">
                  <c:v>LACE1</c:v>
                </c:pt>
                <c:pt idx="1">
                  <c:v>LACE2</c:v>
                </c:pt>
              </c:strCache>
            </c:strRef>
          </c:cat>
          <c:val>
            <c:numRef>
              <c:f>Sheet1!$B$2:$B$3</c:f>
              <c:numCache>
                <c:formatCode>General</c:formatCode>
                <c:ptCount val="2"/>
                <c:pt idx="0">
                  <c:v>2205.0</c:v>
                </c:pt>
                <c:pt idx="1">
                  <c:v>2059.0</c:v>
                </c:pt>
              </c:numCache>
            </c:numRef>
          </c:val>
        </c:ser>
        <c:dLbls>
          <c:showLegendKey val="0"/>
          <c:showVal val="0"/>
          <c:showCatName val="0"/>
          <c:showSerName val="0"/>
          <c:showPercent val="0"/>
          <c:showBubbleSize val="0"/>
        </c:dLbls>
        <c:gapWidth val="150"/>
        <c:axId val="-2147367160"/>
        <c:axId val="-2147471592"/>
      </c:barChart>
      <c:catAx>
        <c:axId val="-2147367160"/>
        <c:scaling>
          <c:orientation val="minMax"/>
        </c:scaling>
        <c:delete val="0"/>
        <c:axPos val="l"/>
        <c:title>
          <c:tx>
            <c:rich>
              <a:bodyPr/>
              <a:lstStyle/>
              <a:p>
                <a:pPr>
                  <a:defRPr/>
                </a:pPr>
                <a:r>
                  <a:rPr lang="en-US" dirty="0" smtClean="0"/>
                  <a:t>Sharing Methods</a:t>
                </a:r>
                <a:endParaRPr lang="en-US" dirty="0"/>
              </a:p>
            </c:rich>
          </c:tx>
          <c:layout/>
          <c:overlay val="0"/>
        </c:title>
        <c:majorTickMark val="none"/>
        <c:minorTickMark val="none"/>
        <c:tickLblPos val="nextTo"/>
        <c:crossAx val="-2147471592"/>
        <c:crosses val="autoZero"/>
        <c:auto val="1"/>
        <c:lblAlgn val="ctr"/>
        <c:lblOffset val="100"/>
        <c:noMultiLvlLbl val="0"/>
      </c:catAx>
      <c:valAx>
        <c:axId val="-2147471592"/>
        <c:scaling>
          <c:orientation val="minMax"/>
        </c:scaling>
        <c:delete val="0"/>
        <c:axPos val="b"/>
        <c:majorGridlines/>
        <c:title>
          <c:tx>
            <c:rich>
              <a:bodyPr/>
              <a:lstStyle/>
              <a:p>
                <a:pPr>
                  <a:defRPr/>
                </a:pPr>
                <a:r>
                  <a:rPr lang="en-US" dirty="0" smtClean="0"/>
                  <a:t>Time (seconds)</a:t>
                </a:r>
                <a:endParaRPr lang="en-US" dirty="0"/>
              </a:p>
            </c:rich>
          </c:tx>
          <c:layout/>
          <c:overlay val="0"/>
        </c:title>
        <c:numFmt formatCode="General" sourceLinked="1"/>
        <c:majorTickMark val="out"/>
        <c:minorTickMark val="none"/>
        <c:tickLblPos val="nextTo"/>
        <c:crossAx val="-21473671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ED6229-02DB-4CB6-94C9-0E9DFEFB19C1}"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GB"/>
        </a:p>
      </dgm:t>
    </dgm:pt>
    <dgm:pt modelId="{F03BAA7E-81B9-46FB-A5D0-38C88F86E989}">
      <dgm:prSet phldrT="[Text]"/>
      <dgm:spPr>
        <a:solidFill>
          <a:schemeClr val="bg1">
            <a:lumMod val="50000"/>
          </a:schemeClr>
        </a:solidFill>
      </dgm:spPr>
      <dgm:t>
        <a:bodyPr/>
        <a:lstStyle/>
        <a:p>
          <a:r>
            <a:rPr lang="en-US" dirty="0" smtClean="0"/>
            <a:t>Models of the same environment</a:t>
          </a:r>
          <a:endParaRPr lang="en-GB" dirty="0"/>
        </a:p>
      </dgm:t>
    </dgm:pt>
    <dgm:pt modelId="{AB4EDA4A-5316-48C5-9F43-FDF95D52B810}" type="parTrans" cxnId="{59A787B2-D7A0-4102-A25C-657E3DA3478A}">
      <dgm:prSet/>
      <dgm:spPr/>
      <dgm:t>
        <a:bodyPr/>
        <a:lstStyle/>
        <a:p>
          <a:endParaRPr lang="en-GB"/>
        </a:p>
      </dgm:t>
    </dgm:pt>
    <dgm:pt modelId="{44C76D3C-54B5-4C05-8FFC-9FDC912A9A62}" type="sibTrans" cxnId="{59A787B2-D7A0-4102-A25C-657E3DA3478A}">
      <dgm:prSet/>
      <dgm:spPr/>
      <dgm:t>
        <a:bodyPr/>
        <a:lstStyle/>
        <a:p>
          <a:endParaRPr lang="en-GB"/>
        </a:p>
      </dgm:t>
    </dgm:pt>
    <dgm:pt modelId="{D7366619-0ADD-4FAA-B8D2-E2929664D798}">
      <dgm:prSet phldrT="[Text]"/>
      <dgm:spPr>
        <a:solidFill>
          <a:schemeClr val="bg1">
            <a:lumMod val="50000"/>
          </a:schemeClr>
        </a:solidFill>
      </dgm:spPr>
      <dgm:t>
        <a:bodyPr/>
        <a:lstStyle/>
        <a:p>
          <a:r>
            <a:rPr lang="en-US" dirty="0" smtClean="0"/>
            <a:t>Models with different goals</a:t>
          </a:r>
          <a:endParaRPr lang="en-GB" dirty="0"/>
        </a:p>
      </dgm:t>
    </dgm:pt>
    <dgm:pt modelId="{134E9B22-4A5D-495D-8160-3ADD771B458F}" type="parTrans" cxnId="{4808DF43-D2E5-4465-88B2-DE629F8A0E10}">
      <dgm:prSet/>
      <dgm:spPr/>
      <dgm:t>
        <a:bodyPr/>
        <a:lstStyle/>
        <a:p>
          <a:endParaRPr lang="en-GB"/>
        </a:p>
      </dgm:t>
    </dgm:pt>
    <dgm:pt modelId="{91621631-3EFA-4F3E-A78D-3EAF7C9CEE29}" type="sibTrans" cxnId="{4808DF43-D2E5-4465-88B2-DE629F8A0E10}">
      <dgm:prSet/>
      <dgm:spPr/>
      <dgm:t>
        <a:bodyPr/>
        <a:lstStyle/>
        <a:p>
          <a:endParaRPr lang="en-GB"/>
        </a:p>
      </dgm:t>
    </dgm:pt>
    <dgm:pt modelId="{B2134081-BBAC-4BD2-B92B-6EF4678B170D}">
      <dgm:prSet/>
      <dgm:spPr/>
      <dgm:t>
        <a:bodyPr/>
        <a:lstStyle/>
        <a:p>
          <a:r>
            <a:rPr lang="en-US" dirty="0" smtClean="0"/>
            <a:t>Models of different environments</a:t>
          </a:r>
          <a:endParaRPr lang="en-GB" dirty="0"/>
        </a:p>
      </dgm:t>
    </dgm:pt>
    <dgm:pt modelId="{2096CA90-1221-46F2-B6B1-17D68696D352}" type="sibTrans" cxnId="{7F66B73A-89CB-41F6-A967-2E78F2FDE1AE}">
      <dgm:prSet/>
      <dgm:spPr/>
      <dgm:t>
        <a:bodyPr/>
        <a:lstStyle/>
        <a:p>
          <a:endParaRPr lang="en-GB"/>
        </a:p>
      </dgm:t>
    </dgm:pt>
    <dgm:pt modelId="{116660C5-73BC-43FC-99E2-C10B6089C4AD}" type="parTrans" cxnId="{7F66B73A-89CB-41F6-A967-2E78F2FDE1AE}">
      <dgm:prSet/>
      <dgm:spPr/>
      <dgm:t>
        <a:bodyPr/>
        <a:lstStyle/>
        <a:p>
          <a:endParaRPr lang="en-GB"/>
        </a:p>
      </dgm:t>
    </dgm:pt>
    <dgm:pt modelId="{49A5D03B-3AC7-475B-A006-994E065A7D25}">
      <dgm:prSet/>
      <dgm:spPr>
        <a:solidFill>
          <a:schemeClr val="bg1">
            <a:lumMod val="50000"/>
          </a:schemeClr>
        </a:solidFill>
      </dgm:spPr>
      <dgm:t>
        <a:bodyPr/>
        <a:lstStyle/>
        <a:p>
          <a:r>
            <a:rPr lang="en-US" dirty="0" smtClean="0"/>
            <a:t>Models of different environments</a:t>
          </a:r>
          <a:endParaRPr lang="en-GB" dirty="0"/>
        </a:p>
      </dgm:t>
    </dgm:pt>
    <dgm:pt modelId="{B2305D75-EEA4-488D-8E98-C6555AB07E41}" type="parTrans" cxnId="{5D990BB4-09E6-4A7D-AF84-1D839AA11BD3}">
      <dgm:prSet/>
      <dgm:spPr/>
      <dgm:t>
        <a:bodyPr/>
        <a:lstStyle/>
        <a:p>
          <a:endParaRPr lang="en-GB"/>
        </a:p>
      </dgm:t>
    </dgm:pt>
    <dgm:pt modelId="{7DB5E5B0-8B29-43AD-9EED-FA73153F7BB2}" type="sibTrans" cxnId="{5D990BB4-09E6-4A7D-AF84-1D839AA11BD3}">
      <dgm:prSet/>
      <dgm:spPr/>
      <dgm:t>
        <a:bodyPr/>
        <a:lstStyle/>
        <a:p>
          <a:endParaRPr lang="en-GB"/>
        </a:p>
      </dgm:t>
    </dgm:pt>
    <dgm:pt modelId="{33189160-169B-4561-83EE-0169AF09A214}" type="pres">
      <dgm:prSet presAssocID="{90ED6229-02DB-4CB6-94C9-0E9DFEFB19C1}" presName="matrix" presStyleCnt="0">
        <dgm:presLayoutVars>
          <dgm:chMax val="1"/>
          <dgm:dir/>
          <dgm:resizeHandles val="exact"/>
        </dgm:presLayoutVars>
      </dgm:prSet>
      <dgm:spPr/>
      <dgm:t>
        <a:bodyPr/>
        <a:lstStyle/>
        <a:p>
          <a:endParaRPr lang="en-GB"/>
        </a:p>
      </dgm:t>
    </dgm:pt>
    <dgm:pt modelId="{58AC3E0E-5FFF-4593-93A6-783D52404B00}" type="pres">
      <dgm:prSet presAssocID="{90ED6229-02DB-4CB6-94C9-0E9DFEFB19C1}" presName="diamond" presStyleLbl="bgShp" presStyleIdx="0" presStyleCnt="1"/>
      <dgm:spPr/>
    </dgm:pt>
    <dgm:pt modelId="{A4DB3A7E-4B45-4261-A15E-34B26620C1BB}" type="pres">
      <dgm:prSet presAssocID="{90ED6229-02DB-4CB6-94C9-0E9DFEFB19C1}" presName="quad1" presStyleLbl="node1" presStyleIdx="0" presStyleCnt="4">
        <dgm:presLayoutVars>
          <dgm:chMax val="0"/>
          <dgm:chPref val="0"/>
          <dgm:bulletEnabled val="1"/>
        </dgm:presLayoutVars>
      </dgm:prSet>
      <dgm:spPr/>
      <dgm:t>
        <a:bodyPr/>
        <a:lstStyle/>
        <a:p>
          <a:endParaRPr lang="en-GB"/>
        </a:p>
      </dgm:t>
    </dgm:pt>
    <dgm:pt modelId="{DC200055-3E0A-4C62-96DE-B425E7CEC350}" type="pres">
      <dgm:prSet presAssocID="{90ED6229-02DB-4CB6-94C9-0E9DFEFB19C1}" presName="quad2" presStyleLbl="node1" presStyleIdx="1" presStyleCnt="4">
        <dgm:presLayoutVars>
          <dgm:chMax val="0"/>
          <dgm:chPref val="0"/>
          <dgm:bulletEnabled val="1"/>
        </dgm:presLayoutVars>
      </dgm:prSet>
      <dgm:spPr/>
      <dgm:t>
        <a:bodyPr/>
        <a:lstStyle/>
        <a:p>
          <a:endParaRPr lang="en-GB"/>
        </a:p>
      </dgm:t>
    </dgm:pt>
    <dgm:pt modelId="{F0ADF532-8E10-4898-B79E-9CCCB90D965E}" type="pres">
      <dgm:prSet presAssocID="{90ED6229-02DB-4CB6-94C9-0E9DFEFB19C1}" presName="quad3" presStyleLbl="node1" presStyleIdx="2" presStyleCnt="4" custLinFactNeighborX="53685" custLinFactNeighborY="1603">
        <dgm:presLayoutVars>
          <dgm:chMax val="0"/>
          <dgm:chPref val="0"/>
          <dgm:bulletEnabled val="1"/>
        </dgm:presLayoutVars>
      </dgm:prSet>
      <dgm:spPr/>
      <dgm:t>
        <a:bodyPr/>
        <a:lstStyle/>
        <a:p>
          <a:endParaRPr lang="en-GB"/>
        </a:p>
      </dgm:t>
    </dgm:pt>
    <dgm:pt modelId="{9DB9AAC2-C008-45AB-A5AE-93646B44C902}" type="pres">
      <dgm:prSet presAssocID="{90ED6229-02DB-4CB6-94C9-0E9DFEFB19C1}" presName="quad4" presStyleLbl="node1" presStyleIdx="3" presStyleCnt="4" custLinFactNeighborX="-53686" custLinFactNeighborY="2725">
        <dgm:presLayoutVars>
          <dgm:chMax val="0"/>
          <dgm:chPref val="0"/>
          <dgm:bulletEnabled val="1"/>
        </dgm:presLayoutVars>
      </dgm:prSet>
      <dgm:spPr/>
      <dgm:t>
        <a:bodyPr/>
        <a:lstStyle/>
        <a:p>
          <a:endParaRPr lang="en-GB"/>
        </a:p>
      </dgm:t>
    </dgm:pt>
  </dgm:ptLst>
  <dgm:cxnLst>
    <dgm:cxn modelId="{E78B5940-7028-2348-A3FF-A498802D2637}" type="presOf" srcId="{F03BAA7E-81B9-46FB-A5D0-38C88F86E989}" destId="{A4DB3A7E-4B45-4261-A15E-34B26620C1BB}" srcOrd="0" destOrd="0" presId="urn:microsoft.com/office/officeart/2005/8/layout/matrix3"/>
    <dgm:cxn modelId="{59A787B2-D7A0-4102-A25C-657E3DA3478A}" srcId="{90ED6229-02DB-4CB6-94C9-0E9DFEFB19C1}" destId="{F03BAA7E-81B9-46FB-A5D0-38C88F86E989}" srcOrd="0" destOrd="0" parTransId="{AB4EDA4A-5316-48C5-9F43-FDF95D52B810}" sibTransId="{44C76D3C-54B5-4C05-8FFC-9FDC912A9A62}"/>
    <dgm:cxn modelId="{5D990BB4-09E6-4A7D-AF84-1D839AA11BD3}" srcId="{90ED6229-02DB-4CB6-94C9-0E9DFEFB19C1}" destId="{49A5D03B-3AC7-475B-A006-994E065A7D25}" srcOrd="3" destOrd="0" parTransId="{B2305D75-EEA4-488D-8E98-C6555AB07E41}" sibTransId="{7DB5E5B0-8B29-43AD-9EED-FA73153F7BB2}"/>
    <dgm:cxn modelId="{4808DF43-D2E5-4465-88B2-DE629F8A0E10}" srcId="{90ED6229-02DB-4CB6-94C9-0E9DFEFB19C1}" destId="{D7366619-0ADD-4FAA-B8D2-E2929664D798}" srcOrd="1" destOrd="0" parTransId="{134E9B22-4A5D-495D-8160-3ADD771B458F}" sibTransId="{91621631-3EFA-4F3E-A78D-3EAF7C9CEE29}"/>
    <dgm:cxn modelId="{F76E09E4-971E-3845-9EDC-FC512BBE6CC1}" type="presOf" srcId="{B2134081-BBAC-4BD2-B92B-6EF4678B170D}" destId="{F0ADF532-8E10-4898-B79E-9CCCB90D965E}" srcOrd="0" destOrd="0" presId="urn:microsoft.com/office/officeart/2005/8/layout/matrix3"/>
    <dgm:cxn modelId="{853B1AD8-FB4B-964A-BE93-38D32F701D6E}" type="presOf" srcId="{49A5D03B-3AC7-475B-A006-994E065A7D25}" destId="{9DB9AAC2-C008-45AB-A5AE-93646B44C902}" srcOrd="0" destOrd="0" presId="urn:microsoft.com/office/officeart/2005/8/layout/matrix3"/>
    <dgm:cxn modelId="{95D29A11-458B-5344-A2BB-C5D74D26439A}" type="presOf" srcId="{90ED6229-02DB-4CB6-94C9-0E9DFEFB19C1}" destId="{33189160-169B-4561-83EE-0169AF09A214}" srcOrd="0" destOrd="0" presId="urn:microsoft.com/office/officeart/2005/8/layout/matrix3"/>
    <dgm:cxn modelId="{A161A2EB-E2BF-5948-97FD-F778172E6C08}" type="presOf" srcId="{D7366619-0ADD-4FAA-B8D2-E2929664D798}" destId="{DC200055-3E0A-4C62-96DE-B425E7CEC350}" srcOrd="0" destOrd="0" presId="urn:microsoft.com/office/officeart/2005/8/layout/matrix3"/>
    <dgm:cxn modelId="{7F66B73A-89CB-41F6-A967-2E78F2FDE1AE}" srcId="{90ED6229-02DB-4CB6-94C9-0E9DFEFB19C1}" destId="{B2134081-BBAC-4BD2-B92B-6EF4678B170D}" srcOrd="2" destOrd="0" parTransId="{116660C5-73BC-43FC-99E2-C10B6089C4AD}" sibTransId="{2096CA90-1221-46F2-B6B1-17D68696D352}"/>
    <dgm:cxn modelId="{070E5A00-200E-034A-BC7A-35B5D09EED1C}" type="presParOf" srcId="{33189160-169B-4561-83EE-0169AF09A214}" destId="{58AC3E0E-5FFF-4593-93A6-783D52404B00}" srcOrd="0" destOrd="0" presId="urn:microsoft.com/office/officeart/2005/8/layout/matrix3"/>
    <dgm:cxn modelId="{E0E90E4F-8E25-4B40-A0C8-2666751D8FB7}" type="presParOf" srcId="{33189160-169B-4561-83EE-0169AF09A214}" destId="{A4DB3A7E-4B45-4261-A15E-34B26620C1BB}" srcOrd="1" destOrd="0" presId="urn:microsoft.com/office/officeart/2005/8/layout/matrix3"/>
    <dgm:cxn modelId="{D496F169-2E88-B244-81FD-D2EF0D618E19}" type="presParOf" srcId="{33189160-169B-4561-83EE-0169AF09A214}" destId="{DC200055-3E0A-4C62-96DE-B425E7CEC350}" srcOrd="2" destOrd="0" presId="urn:microsoft.com/office/officeart/2005/8/layout/matrix3"/>
    <dgm:cxn modelId="{73FD6B48-12B1-E340-A59D-755069A1FABF}" type="presParOf" srcId="{33189160-169B-4561-83EE-0169AF09A214}" destId="{F0ADF532-8E10-4898-B79E-9CCCB90D965E}" srcOrd="3" destOrd="0" presId="urn:microsoft.com/office/officeart/2005/8/layout/matrix3"/>
    <dgm:cxn modelId="{5EA4A119-B83C-7C48-A1D2-BD0785B991B3}" type="presParOf" srcId="{33189160-169B-4561-83EE-0169AF09A214}" destId="{9DB9AAC2-C008-45AB-A5AE-93646B44C902}"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ED6229-02DB-4CB6-94C9-0E9DFEFB19C1}"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GB"/>
        </a:p>
      </dgm:t>
    </dgm:pt>
    <dgm:pt modelId="{F03BAA7E-81B9-46FB-A5D0-38C88F86E989}">
      <dgm:prSet phldrT="[Text]"/>
      <dgm:spPr>
        <a:solidFill>
          <a:srgbClr val="C00000"/>
        </a:solidFill>
      </dgm:spPr>
      <dgm:t>
        <a:bodyPr/>
        <a:lstStyle/>
        <a:p>
          <a:r>
            <a:rPr lang="en-US" dirty="0" smtClean="0"/>
            <a:t>Models of the same environment</a:t>
          </a:r>
          <a:endParaRPr lang="en-GB" dirty="0"/>
        </a:p>
      </dgm:t>
    </dgm:pt>
    <dgm:pt modelId="{AB4EDA4A-5316-48C5-9F43-FDF95D52B810}" type="parTrans" cxnId="{59A787B2-D7A0-4102-A25C-657E3DA3478A}">
      <dgm:prSet/>
      <dgm:spPr/>
      <dgm:t>
        <a:bodyPr/>
        <a:lstStyle/>
        <a:p>
          <a:endParaRPr lang="en-GB"/>
        </a:p>
      </dgm:t>
    </dgm:pt>
    <dgm:pt modelId="{44C76D3C-54B5-4C05-8FFC-9FDC912A9A62}" type="sibTrans" cxnId="{59A787B2-D7A0-4102-A25C-657E3DA3478A}">
      <dgm:prSet/>
      <dgm:spPr/>
      <dgm:t>
        <a:bodyPr/>
        <a:lstStyle/>
        <a:p>
          <a:endParaRPr lang="en-GB"/>
        </a:p>
      </dgm:t>
    </dgm:pt>
    <dgm:pt modelId="{D7366619-0ADD-4FAA-B8D2-E2929664D798}">
      <dgm:prSet phldrT="[Text]"/>
      <dgm:spPr>
        <a:solidFill>
          <a:schemeClr val="bg1">
            <a:lumMod val="50000"/>
          </a:schemeClr>
        </a:solidFill>
      </dgm:spPr>
      <dgm:t>
        <a:bodyPr/>
        <a:lstStyle/>
        <a:p>
          <a:r>
            <a:rPr lang="en-US" dirty="0" smtClean="0"/>
            <a:t>Models with different goals</a:t>
          </a:r>
          <a:endParaRPr lang="en-GB" dirty="0"/>
        </a:p>
      </dgm:t>
    </dgm:pt>
    <dgm:pt modelId="{134E9B22-4A5D-495D-8160-3ADD771B458F}" type="parTrans" cxnId="{4808DF43-D2E5-4465-88B2-DE629F8A0E10}">
      <dgm:prSet/>
      <dgm:spPr/>
      <dgm:t>
        <a:bodyPr/>
        <a:lstStyle/>
        <a:p>
          <a:endParaRPr lang="en-GB"/>
        </a:p>
      </dgm:t>
    </dgm:pt>
    <dgm:pt modelId="{91621631-3EFA-4F3E-A78D-3EAF7C9CEE29}" type="sibTrans" cxnId="{4808DF43-D2E5-4465-88B2-DE629F8A0E10}">
      <dgm:prSet/>
      <dgm:spPr/>
      <dgm:t>
        <a:bodyPr/>
        <a:lstStyle/>
        <a:p>
          <a:endParaRPr lang="en-GB"/>
        </a:p>
      </dgm:t>
    </dgm:pt>
    <dgm:pt modelId="{EEE1EC90-5C85-48E2-B05C-FE04D5ACC962}">
      <dgm:prSet/>
      <dgm:spPr>
        <a:solidFill>
          <a:schemeClr val="bg1">
            <a:lumMod val="50000"/>
          </a:schemeClr>
        </a:solidFill>
      </dgm:spPr>
      <dgm:t>
        <a:bodyPr/>
        <a:lstStyle/>
        <a:p>
          <a:r>
            <a:rPr lang="en-US" dirty="0" smtClean="0"/>
            <a:t>Models of different environments</a:t>
          </a:r>
          <a:endParaRPr lang="en-GB" dirty="0"/>
        </a:p>
      </dgm:t>
    </dgm:pt>
    <dgm:pt modelId="{69317C05-EA6D-4B8F-821F-3F2E3C41FBC0}" type="parTrans" cxnId="{48E8EE94-C81A-4845-8906-3958F12FBC12}">
      <dgm:prSet/>
      <dgm:spPr/>
      <dgm:t>
        <a:bodyPr/>
        <a:lstStyle/>
        <a:p>
          <a:endParaRPr lang="en-GB"/>
        </a:p>
      </dgm:t>
    </dgm:pt>
    <dgm:pt modelId="{CDB62EB3-A6D3-4B93-92B0-E977AF5C8CC5}" type="sibTrans" cxnId="{48E8EE94-C81A-4845-8906-3958F12FBC12}">
      <dgm:prSet/>
      <dgm:spPr/>
      <dgm:t>
        <a:bodyPr/>
        <a:lstStyle/>
        <a:p>
          <a:endParaRPr lang="en-GB"/>
        </a:p>
      </dgm:t>
    </dgm:pt>
    <dgm:pt modelId="{B2134081-BBAC-4BD2-B92B-6EF4678B170D}">
      <dgm:prSet/>
      <dgm:spPr/>
      <dgm:t>
        <a:bodyPr/>
        <a:lstStyle/>
        <a:p>
          <a:endParaRPr lang="en-GB" dirty="0"/>
        </a:p>
      </dgm:t>
    </dgm:pt>
    <dgm:pt modelId="{116660C5-73BC-43FC-99E2-C10B6089C4AD}" type="parTrans" cxnId="{7F66B73A-89CB-41F6-A967-2E78F2FDE1AE}">
      <dgm:prSet/>
      <dgm:spPr/>
      <dgm:t>
        <a:bodyPr/>
        <a:lstStyle/>
        <a:p>
          <a:endParaRPr lang="en-GB"/>
        </a:p>
      </dgm:t>
    </dgm:pt>
    <dgm:pt modelId="{2096CA90-1221-46F2-B6B1-17D68696D352}" type="sibTrans" cxnId="{7F66B73A-89CB-41F6-A967-2E78F2FDE1AE}">
      <dgm:prSet/>
      <dgm:spPr/>
      <dgm:t>
        <a:bodyPr/>
        <a:lstStyle/>
        <a:p>
          <a:endParaRPr lang="en-GB"/>
        </a:p>
      </dgm:t>
    </dgm:pt>
    <dgm:pt modelId="{33189160-169B-4561-83EE-0169AF09A214}" type="pres">
      <dgm:prSet presAssocID="{90ED6229-02DB-4CB6-94C9-0E9DFEFB19C1}" presName="matrix" presStyleCnt="0">
        <dgm:presLayoutVars>
          <dgm:chMax val="1"/>
          <dgm:dir/>
          <dgm:resizeHandles val="exact"/>
        </dgm:presLayoutVars>
      </dgm:prSet>
      <dgm:spPr/>
      <dgm:t>
        <a:bodyPr/>
        <a:lstStyle/>
        <a:p>
          <a:endParaRPr lang="en-GB"/>
        </a:p>
      </dgm:t>
    </dgm:pt>
    <dgm:pt modelId="{58AC3E0E-5FFF-4593-93A6-783D52404B00}" type="pres">
      <dgm:prSet presAssocID="{90ED6229-02DB-4CB6-94C9-0E9DFEFB19C1}" presName="diamond" presStyleLbl="bgShp" presStyleIdx="0" presStyleCnt="1"/>
      <dgm:spPr/>
    </dgm:pt>
    <dgm:pt modelId="{A4DB3A7E-4B45-4261-A15E-34B26620C1BB}" type="pres">
      <dgm:prSet presAssocID="{90ED6229-02DB-4CB6-94C9-0E9DFEFB19C1}" presName="quad1" presStyleLbl="node1" presStyleIdx="0" presStyleCnt="4">
        <dgm:presLayoutVars>
          <dgm:chMax val="0"/>
          <dgm:chPref val="0"/>
          <dgm:bulletEnabled val="1"/>
        </dgm:presLayoutVars>
      </dgm:prSet>
      <dgm:spPr/>
      <dgm:t>
        <a:bodyPr/>
        <a:lstStyle/>
        <a:p>
          <a:endParaRPr lang="en-GB"/>
        </a:p>
      </dgm:t>
    </dgm:pt>
    <dgm:pt modelId="{DC200055-3E0A-4C62-96DE-B425E7CEC350}" type="pres">
      <dgm:prSet presAssocID="{90ED6229-02DB-4CB6-94C9-0E9DFEFB19C1}" presName="quad2" presStyleLbl="node1" presStyleIdx="1" presStyleCnt="4">
        <dgm:presLayoutVars>
          <dgm:chMax val="0"/>
          <dgm:chPref val="0"/>
          <dgm:bulletEnabled val="1"/>
        </dgm:presLayoutVars>
      </dgm:prSet>
      <dgm:spPr/>
      <dgm:t>
        <a:bodyPr/>
        <a:lstStyle/>
        <a:p>
          <a:endParaRPr lang="en-GB"/>
        </a:p>
      </dgm:t>
    </dgm:pt>
    <dgm:pt modelId="{F0ADF532-8E10-4898-B79E-9CCCB90D965E}" type="pres">
      <dgm:prSet presAssocID="{90ED6229-02DB-4CB6-94C9-0E9DFEFB19C1}" presName="quad3" presStyleLbl="node1" presStyleIdx="2" presStyleCnt="4" custLinFactNeighborX="53685" custLinFactNeighborY="1603">
        <dgm:presLayoutVars>
          <dgm:chMax val="0"/>
          <dgm:chPref val="0"/>
          <dgm:bulletEnabled val="1"/>
        </dgm:presLayoutVars>
      </dgm:prSet>
      <dgm:spPr/>
      <dgm:t>
        <a:bodyPr/>
        <a:lstStyle/>
        <a:p>
          <a:endParaRPr lang="en-GB"/>
        </a:p>
      </dgm:t>
    </dgm:pt>
    <dgm:pt modelId="{9DB9AAC2-C008-45AB-A5AE-93646B44C902}" type="pres">
      <dgm:prSet presAssocID="{90ED6229-02DB-4CB6-94C9-0E9DFEFB19C1}" presName="quad4" presStyleLbl="node1" presStyleIdx="3" presStyleCnt="4" custLinFactNeighborX="-53686" custLinFactNeighborY="2725">
        <dgm:presLayoutVars>
          <dgm:chMax val="0"/>
          <dgm:chPref val="0"/>
          <dgm:bulletEnabled val="1"/>
        </dgm:presLayoutVars>
      </dgm:prSet>
      <dgm:spPr/>
      <dgm:t>
        <a:bodyPr/>
        <a:lstStyle/>
        <a:p>
          <a:endParaRPr lang="en-GB"/>
        </a:p>
      </dgm:t>
    </dgm:pt>
  </dgm:ptLst>
  <dgm:cxnLst>
    <dgm:cxn modelId="{C9F6BBC0-383A-FE41-BE70-CFD476891DB8}" type="presOf" srcId="{90ED6229-02DB-4CB6-94C9-0E9DFEFB19C1}" destId="{33189160-169B-4561-83EE-0169AF09A214}" srcOrd="0" destOrd="0" presId="urn:microsoft.com/office/officeart/2005/8/layout/matrix3"/>
    <dgm:cxn modelId="{59A787B2-D7A0-4102-A25C-657E3DA3478A}" srcId="{90ED6229-02DB-4CB6-94C9-0E9DFEFB19C1}" destId="{F03BAA7E-81B9-46FB-A5D0-38C88F86E989}" srcOrd="0" destOrd="0" parTransId="{AB4EDA4A-5316-48C5-9F43-FDF95D52B810}" sibTransId="{44C76D3C-54B5-4C05-8FFC-9FDC912A9A62}"/>
    <dgm:cxn modelId="{4808DF43-D2E5-4465-88B2-DE629F8A0E10}" srcId="{90ED6229-02DB-4CB6-94C9-0E9DFEFB19C1}" destId="{D7366619-0ADD-4FAA-B8D2-E2929664D798}" srcOrd="1" destOrd="0" parTransId="{134E9B22-4A5D-495D-8160-3ADD771B458F}" sibTransId="{91621631-3EFA-4F3E-A78D-3EAF7C9CEE29}"/>
    <dgm:cxn modelId="{7A7BC1A9-5F22-1A47-B62B-4D2E6C08530F}" type="presOf" srcId="{B2134081-BBAC-4BD2-B92B-6EF4678B170D}" destId="{F0ADF532-8E10-4898-B79E-9CCCB90D965E}" srcOrd="0" destOrd="0" presId="urn:microsoft.com/office/officeart/2005/8/layout/matrix3"/>
    <dgm:cxn modelId="{48E8EE94-C81A-4845-8906-3958F12FBC12}" srcId="{90ED6229-02DB-4CB6-94C9-0E9DFEFB19C1}" destId="{EEE1EC90-5C85-48E2-B05C-FE04D5ACC962}" srcOrd="3" destOrd="0" parTransId="{69317C05-EA6D-4B8F-821F-3F2E3C41FBC0}" sibTransId="{CDB62EB3-A6D3-4B93-92B0-E977AF5C8CC5}"/>
    <dgm:cxn modelId="{C161B9E6-290B-B544-8760-2CFD5548F68A}" type="presOf" srcId="{F03BAA7E-81B9-46FB-A5D0-38C88F86E989}" destId="{A4DB3A7E-4B45-4261-A15E-34B26620C1BB}" srcOrd="0" destOrd="0" presId="urn:microsoft.com/office/officeart/2005/8/layout/matrix3"/>
    <dgm:cxn modelId="{4D0700DF-BF2A-B348-9399-726716F02F77}" type="presOf" srcId="{D7366619-0ADD-4FAA-B8D2-E2929664D798}" destId="{DC200055-3E0A-4C62-96DE-B425E7CEC350}" srcOrd="0" destOrd="0" presId="urn:microsoft.com/office/officeart/2005/8/layout/matrix3"/>
    <dgm:cxn modelId="{60AE8E5C-73D8-4B4E-B8CF-83334C9FCBD1}" type="presOf" srcId="{EEE1EC90-5C85-48E2-B05C-FE04D5ACC962}" destId="{9DB9AAC2-C008-45AB-A5AE-93646B44C902}" srcOrd="0" destOrd="0" presId="urn:microsoft.com/office/officeart/2005/8/layout/matrix3"/>
    <dgm:cxn modelId="{7F66B73A-89CB-41F6-A967-2E78F2FDE1AE}" srcId="{90ED6229-02DB-4CB6-94C9-0E9DFEFB19C1}" destId="{B2134081-BBAC-4BD2-B92B-6EF4678B170D}" srcOrd="2" destOrd="0" parTransId="{116660C5-73BC-43FC-99E2-C10B6089C4AD}" sibTransId="{2096CA90-1221-46F2-B6B1-17D68696D352}"/>
    <dgm:cxn modelId="{AA9A88BA-8A5F-1A4B-B53B-774E62E3D21D}" type="presParOf" srcId="{33189160-169B-4561-83EE-0169AF09A214}" destId="{58AC3E0E-5FFF-4593-93A6-783D52404B00}" srcOrd="0" destOrd="0" presId="urn:microsoft.com/office/officeart/2005/8/layout/matrix3"/>
    <dgm:cxn modelId="{A5F47835-AFC0-3A43-9E8A-FCFFA36D4C61}" type="presParOf" srcId="{33189160-169B-4561-83EE-0169AF09A214}" destId="{A4DB3A7E-4B45-4261-A15E-34B26620C1BB}" srcOrd="1" destOrd="0" presId="urn:microsoft.com/office/officeart/2005/8/layout/matrix3"/>
    <dgm:cxn modelId="{3E11CD02-7C67-9743-8B59-B32E4E63FF9D}" type="presParOf" srcId="{33189160-169B-4561-83EE-0169AF09A214}" destId="{DC200055-3E0A-4C62-96DE-B425E7CEC350}" srcOrd="2" destOrd="0" presId="urn:microsoft.com/office/officeart/2005/8/layout/matrix3"/>
    <dgm:cxn modelId="{E1336433-B70B-E145-9A32-30BFD408FBD2}" type="presParOf" srcId="{33189160-169B-4561-83EE-0169AF09A214}" destId="{F0ADF532-8E10-4898-B79E-9CCCB90D965E}" srcOrd="3" destOrd="0" presId="urn:microsoft.com/office/officeart/2005/8/layout/matrix3"/>
    <dgm:cxn modelId="{0238B43D-BFC6-0A48-AAB1-DFC1D3E8AF7D}" type="presParOf" srcId="{33189160-169B-4561-83EE-0169AF09A214}" destId="{9DB9AAC2-C008-45AB-A5AE-93646B44C902}"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ED6229-02DB-4CB6-94C9-0E9DFEFB19C1}"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GB"/>
        </a:p>
      </dgm:t>
    </dgm:pt>
    <dgm:pt modelId="{F03BAA7E-81B9-46FB-A5D0-38C88F86E989}">
      <dgm:prSet phldrT="[Text]"/>
      <dgm:spPr>
        <a:solidFill>
          <a:schemeClr val="bg1">
            <a:lumMod val="50000"/>
          </a:schemeClr>
        </a:solidFill>
      </dgm:spPr>
      <dgm:t>
        <a:bodyPr/>
        <a:lstStyle/>
        <a:p>
          <a:r>
            <a:rPr lang="en-US" dirty="0" smtClean="0"/>
            <a:t>Models of the same environment</a:t>
          </a:r>
          <a:endParaRPr lang="en-GB" dirty="0"/>
        </a:p>
      </dgm:t>
    </dgm:pt>
    <dgm:pt modelId="{AB4EDA4A-5316-48C5-9F43-FDF95D52B810}" type="parTrans" cxnId="{59A787B2-D7A0-4102-A25C-657E3DA3478A}">
      <dgm:prSet/>
      <dgm:spPr/>
      <dgm:t>
        <a:bodyPr/>
        <a:lstStyle/>
        <a:p>
          <a:endParaRPr lang="en-GB"/>
        </a:p>
      </dgm:t>
    </dgm:pt>
    <dgm:pt modelId="{44C76D3C-54B5-4C05-8FFC-9FDC912A9A62}" type="sibTrans" cxnId="{59A787B2-D7A0-4102-A25C-657E3DA3478A}">
      <dgm:prSet/>
      <dgm:spPr/>
      <dgm:t>
        <a:bodyPr/>
        <a:lstStyle/>
        <a:p>
          <a:endParaRPr lang="en-GB"/>
        </a:p>
      </dgm:t>
    </dgm:pt>
    <dgm:pt modelId="{D7366619-0ADD-4FAA-B8D2-E2929664D798}">
      <dgm:prSet phldrT="[Text]"/>
      <dgm:spPr>
        <a:solidFill>
          <a:srgbClr val="C00000"/>
        </a:solidFill>
      </dgm:spPr>
      <dgm:t>
        <a:bodyPr/>
        <a:lstStyle/>
        <a:p>
          <a:r>
            <a:rPr lang="en-US" dirty="0" smtClean="0"/>
            <a:t>Models with different goals</a:t>
          </a:r>
          <a:endParaRPr lang="en-GB" dirty="0"/>
        </a:p>
      </dgm:t>
    </dgm:pt>
    <dgm:pt modelId="{134E9B22-4A5D-495D-8160-3ADD771B458F}" type="parTrans" cxnId="{4808DF43-D2E5-4465-88B2-DE629F8A0E10}">
      <dgm:prSet/>
      <dgm:spPr/>
      <dgm:t>
        <a:bodyPr/>
        <a:lstStyle/>
        <a:p>
          <a:endParaRPr lang="en-GB"/>
        </a:p>
      </dgm:t>
    </dgm:pt>
    <dgm:pt modelId="{91621631-3EFA-4F3E-A78D-3EAF7C9CEE29}" type="sibTrans" cxnId="{4808DF43-D2E5-4465-88B2-DE629F8A0E10}">
      <dgm:prSet/>
      <dgm:spPr/>
      <dgm:t>
        <a:bodyPr/>
        <a:lstStyle/>
        <a:p>
          <a:endParaRPr lang="en-GB"/>
        </a:p>
      </dgm:t>
    </dgm:pt>
    <dgm:pt modelId="{B2134081-BBAC-4BD2-B92B-6EF4678B170D}">
      <dgm:prSet/>
      <dgm:spPr/>
      <dgm:t>
        <a:bodyPr/>
        <a:lstStyle/>
        <a:p>
          <a:r>
            <a:rPr lang="en-US" dirty="0" smtClean="0"/>
            <a:t>Models of different environments</a:t>
          </a:r>
          <a:endParaRPr lang="en-GB" dirty="0"/>
        </a:p>
      </dgm:t>
    </dgm:pt>
    <dgm:pt modelId="{2096CA90-1221-46F2-B6B1-17D68696D352}" type="sibTrans" cxnId="{7F66B73A-89CB-41F6-A967-2E78F2FDE1AE}">
      <dgm:prSet/>
      <dgm:spPr/>
      <dgm:t>
        <a:bodyPr/>
        <a:lstStyle/>
        <a:p>
          <a:endParaRPr lang="en-GB"/>
        </a:p>
      </dgm:t>
    </dgm:pt>
    <dgm:pt modelId="{116660C5-73BC-43FC-99E2-C10B6089C4AD}" type="parTrans" cxnId="{7F66B73A-89CB-41F6-A967-2E78F2FDE1AE}">
      <dgm:prSet/>
      <dgm:spPr/>
      <dgm:t>
        <a:bodyPr/>
        <a:lstStyle/>
        <a:p>
          <a:endParaRPr lang="en-GB"/>
        </a:p>
      </dgm:t>
    </dgm:pt>
    <dgm:pt modelId="{49A5D03B-3AC7-475B-A006-994E065A7D25}">
      <dgm:prSet/>
      <dgm:spPr>
        <a:solidFill>
          <a:schemeClr val="bg1">
            <a:lumMod val="50000"/>
          </a:schemeClr>
        </a:solidFill>
      </dgm:spPr>
      <dgm:t>
        <a:bodyPr/>
        <a:lstStyle/>
        <a:p>
          <a:r>
            <a:rPr lang="en-US" dirty="0" smtClean="0"/>
            <a:t>Models of different environments</a:t>
          </a:r>
          <a:endParaRPr lang="en-GB" dirty="0"/>
        </a:p>
      </dgm:t>
    </dgm:pt>
    <dgm:pt modelId="{B2305D75-EEA4-488D-8E98-C6555AB07E41}" type="parTrans" cxnId="{5D990BB4-09E6-4A7D-AF84-1D839AA11BD3}">
      <dgm:prSet/>
      <dgm:spPr/>
      <dgm:t>
        <a:bodyPr/>
        <a:lstStyle/>
        <a:p>
          <a:endParaRPr lang="en-GB"/>
        </a:p>
      </dgm:t>
    </dgm:pt>
    <dgm:pt modelId="{7DB5E5B0-8B29-43AD-9EED-FA73153F7BB2}" type="sibTrans" cxnId="{5D990BB4-09E6-4A7D-AF84-1D839AA11BD3}">
      <dgm:prSet/>
      <dgm:spPr/>
      <dgm:t>
        <a:bodyPr/>
        <a:lstStyle/>
        <a:p>
          <a:endParaRPr lang="en-GB"/>
        </a:p>
      </dgm:t>
    </dgm:pt>
    <dgm:pt modelId="{33189160-169B-4561-83EE-0169AF09A214}" type="pres">
      <dgm:prSet presAssocID="{90ED6229-02DB-4CB6-94C9-0E9DFEFB19C1}" presName="matrix" presStyleCnt="0">
        <dgm:presLayoutVars>
          <dgm:chMax val="1"/>
          <dgm:dir/>
          <dgm:resizeHandles val="exact"/>
        </dgm:presLayoutVars>
      </dgm:prSet>
      <dgm:spPr/>
      <dgm:t>
        <a:bodyPr/>
        <a:lstStyle/>
        <a:p>
          <a:endParaRPr lang="en-GB"/>
        </a:p>
      </dgm:t>
    </dgm:pt>
    <dgm:pt modelId="{58AC3E0E-5FFF-4593-93A6-783D52404B00}" type="pres">
      <dgm:prSet presAssocID="{90ED6229-02DB-4CB6-94C9-0E9DFEFB19C1}" presName="diamond" presStyleLbl="bgShp" presStyleIdx="0" presStyleCnt="1"/>
      <dgm:spPr/>
    </dgm:pt>
    <dgm:pt modelId="{A4DB3A7E-4B45-4261-A15E-34B26620C1BB}" type="pres">
      <dgm:prSet presAssocID="{90ED6229-02DB-4CB6-94C9-0E9DFEFB19C1}" presName="quad1" presStyleLbl="node1" presStyleIdx="0" presStyleCnt="4">
        <dgm:presLayoutVars>
          <dgm:chMax val="0"/>
          <dgm:chPref val="0"/>
          <dgm:bulletEnabled val="1"/>
        </dgm:presLayoutVars>
      </dgm:prSet>
      <dgm:spPr/>
      <dgm:t>
        <a:bodyPr/>
        <a:lstStyle/>
        <a:p>
          <a:endParaRPr lang="en-GB"/>
        </a:p>
      </dgm:t>
    </dgm:pt>
    <dgm:pt modelId="{DC200055-3E0A-4C62-96DE-B425E7CEC350}" type="pres">
      <dgm:prSet presAssocID="{90ED6229-02DB-4CB6-94C9-0E9DFEFB19C1}" presName="quad2" presStyleLbl="node1" presStyleIdx="1" presStyleCnt="4">
        <dgm:presLayoutVars>
          <dgm:chMax val="0"/>
          <dgm:chPref val="0"/>
          <dgm:bulletEnabled val="1"/>
        </dgm:presLayoutVars>
      </dgm:prSet>
      <dgm:spPr/>
      <dgm:t>
        <a:bodyPr/>
        <a:lstStyle/>
        <a:p>
          <a:endParaRPr lang="en-GB"/>
        </a:p>
      </dgm:t>
    </dgm:pt>
    <dgm:pt modelId="{F0ADF532-8E10-4898-B79E-9CCCB90D965E}" type="pres">
      <dgm:prSet presAssocID="{90ED6229-02DB-4CB6-94C9-0E9DFEFB19C1}" presName="quad3" presStyleLbl="node1" presStyleIdx="2" presStyleCnt="4" custLinFactNeighborX="53685" custLinFactNeighborY="1603">
        <dgm:presLayoutVars>
          <dgm:chMax val="0"/>
          <dgm:chPref val="0"/>
          <dgm:bulletEnabled val="1"/>
        </dgm:presLayoutVars>
      </dgm:prSet>
      <dgm:spPr/>
      <dgm:t>
        <a:bodyPr/>
        <a:lstStyle/>
        <a:p>
          <a:endParaRPr lang="en-GB"/>
        </a:p>
      </dgm:t>
    </dgm:pt>
    <dgm:pt modelId="{9DB9AAC2-C008-45AB-A5AE-93646B44C902}" type="pres">
      <dgm:prSet presAssocID="{90ED6229-02DB-4CB6-94C9-0E9DFEFB19C1}" presName="quad4" presStyleLbl="node1" presStyleIdx="3" presStyleCnt="4" custLinFactNeighborX="-53686" custLinFactNeighborY="2725">
        <dgm:presLayoutVars>
          <dgm:chMax val="0"/>
          <dgm:chPref val="0"/>
          <dgm:bulletEnabled val="1"/>
        </dgm:presLayoutVars>
      </dgm:prSet>
      <dgm:spPr/>
      <dgm:t>
        <a:bodyPr/>
        <a:lstStyle/>
        <a:p>
          <a:endParaRPr lang="en-GB"/>
        </a:p>
      </dgm:t>
    </dgm:pt>
  </dgm:ptLst>
  <dgm:cxnLst>
    <dgm:cxn modelId="{DCB3FCF6-AD4B-554B-83F1-2297EF3DCE75}" type="presOf" srcId="{90ED6229-02DB-4CB6-94C9-0E9DFEFB19C1}" destId="{33189160-169B-4561-83EE-0169AF09A214}" srcOrd="0" destOrd="0" presId="urn:microsoft.com/office/officeart/2005/8/layout/matrix3"/>
    <dgm:cxn modelId="{59A787B2-D7A0-4102-A25C-657E3DA3478A}" srcId="{90ED6229-02DB-4CB6-94C9-0E9DFEFB19C1}" destId="{F03BAA7E-81B9-46FB-A5D0-38C88F86E989}" srcOrd="0" destOrd="0" parTransId="{AB4EDA4A-5316-48C5-9F43-FDF95D52B810}" sibTransId="{44C76D3C-54B5-4C05-8FFC-9FDC912A9A62}"/>
    <dgm:cxn modelId="{5D990BB4-09E6-4A7D-AF84-1D839AA11BD3}" srcId="{90ED6229-02DB-4CB6-94C9-0E9DFEFB19C1}" destId="{49A5D03B-3AC7-475B-A006-994E065A7D25}" srcOrd="3" destOrd="0" parTransId="{B2305D75-EEA4-488D-8E98-C6555AB07E41}" sibTransId="{7DB5E5B0-8B29-43AD-9EED-FA73153F7BB2}"/>
    <dgm:cxn modelId="{4808DF43-D2E5-4465-88B2-DE629F8A0E10}" srcId="{90ED6229-02DB-4CB6-94C9-0E9DFEFB19C1}" destId="{D7366619-0ADD-4FAA-B8D2-E2929664D798}" srcOrd="1" destOrd="0" parTransId="{134E9B22-4A5D-495D-8160-3ADD771B458F}" sibTransId="{91621631-3EFA-4F3E-A78D-3EAF7C9CEE29}"/>
    <dgm:cxn modelId="{E4954BE0-2FF4-2640-85F2-09A3E34568B9}" type="presOf" srcId="{D7366619-0ADD-4FAA-B8D2-E2929664D798}" destId="{DC200055-3E0A-4C62-96DE-B425E7CEC350}" srcOrd="0" destOrd="0" presId="urn:microsoft.com/office/officeart/2005/8/layout/matrix3"/>
    <dgm:cxn modelId="{32171A18-A56E-2B48-9035-5BC2D45D5FB4}" type="presOf" srcId="{B2134081-BBAC-4BD2-B92B-6EF4678B170D}" destId="{F0ADF532-8E10-4898-B79E-9CCCB90D965E}" srcOrd="0" destOrd="0" presId="urn:microsoft.com/office/officeart/2005/8/layout/matrix3"/>
    <dgm:cxn modelId="{47C20358-1F99-F349-A449-7044CCE4E31B}" type="presOf" srcId="{F03BAA7E-81B9-46FB-A5D0-38C88F86E989}" destId="{A4DB3A7E-4B45-4261-A15E-34B26620C1BB}" srcOrd="0" destOrd="0" presId="urn:microsoft.com/office/officeart/2005/8/layout/matrix3"/>
    <dgm:cxn modelId="{FA52978D-F449-0643-B2A1-129F253C68A0}" type="presOf" srcId="{49A5D03B-3AC7-475B-A006-994E065A7D25}" destId="{9DB9AAC2-C008-45AB-A5AE-93646B44C902}" srcOrd="0" destOrd="0" presId="urn:microsoft.com/office/officeart/2005/8/layout/matrix3"/>
    <dgm:cxn modelId="{7F66B73A-89CB-41F6-A967-2E78F2FDE1AE}" srcId="{90ED6229-02DB-4CB6-94C9-0E9DFEFB19C1}" destId="{B2134081-BBAC-4BD2-B92B-6EF4678B170D}" srcOrd="2" destOrd="0" parTransId="{116660C5-73BC-43FC-99E2-C10B6089C4AD}" sibTransId="{2096CA90-1221-46F2-B6B1-17D68696D352}"/>
    <dgm:cxn modelId="{077BDA44-221A-5947-8A52-D3A698F40720}" type="presParOf" srcId="{33189160-169B-4561-83EE-0169AF09A214}" destId="{58AC3E0E-5FFF-4593-93A6-783D52404B00}" srcOrd="0" destOrd="0" presId="urn:microsoft.com/office/officeart/2005/8/layout/matrix3"/>
    <dgm:cxn modelId="{30B62735-8588-F942-9E11-F52EBCB8F670}" type="presParOf" srcId="{33189160-169B-4561-83EE-0169AF09A214}" destId="{A4DB3A7E-4B45-4261-A15E-34B26620C1BB}" srcOrd="1" destOrd="0" presId="urn:microsoft.com/office/officeart/2005/8/layout/matrix3"/>
    <dgm:cxn modelId="{CADC666C-DB69-6D41-8C23-1B88CCBDE8B6}" type="presParOf" srcId="{33189160-169B-4561-83EE-0169AF09A214}" destId="{DC200055-3E0A-4C62-96DE-B425E7CEC350}" srcOrd="2" destOrd="0" presId="urn:microsoft.com/office/officeart/2005/8/layout/matrix3"/>
    <dgm:cxn modelId="{8B7A8877-9DF9-B144-817C-8F1263EDD1C0}" type="presParOf" srcId="{33189160-169B-4561-83EE-0169AF09A214}" destId="{F0ADF532-8E10-4898-B79E-9CCCB90D965E}" srcOrd="3" destOrd="0" presId="urn:microsoft.com/office/officeart/2005/8/layout/matrix3"/>
    <dgm:cxn modelId="{A6A345F3-6704-9446-B1D5-D8C5495FC184}" type="presParOf" srcId="{33189160-169B-4561-83EE-0169AF09A214}" destId="{9DB9AAC2-C008-45AB-A5AE-93646B44C902}"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ED6229-02DB-4CB6-94C9-0E9DFEFB19C1}"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GB"/>
        </a:p>
      </dgm:t>
    </dgm:pt>
    <dgm:pt modelId="{F03BAA7E-81B9-46FB-A5D0-38C88F86E989}">
      <dgm:prSet phldrT="[Text]"/>
      <dgm:spPr>
        <a:solidFill>
          <a:schemeClr val="bg1">
            <a:lumMod val="50000"/>
          </a:schemeClr>
        </a:solidFill>
      </dgm:spPr>
      <dgm:t>
        <a:bodyPr/>
        <a:lstStyle/>
        <a:p>
          <a:r>
            <a:rPr lang="en-US" dirty="0" smtClean="0"/>
            <a:t>Models of the same environment</a:t>
          </a:r>
          <a:endParaRPr lang="en-GB" dirty="0"/>
        </a:p>
      </dgm:t>
    </dgm:pt>
    <dgm:pt modelId="{AB4EDA4A-5316-48C5-9F43-FDF95D52B810}" type="parTrans" cxnId="{59A787B2-D7A0-4102-A25C-657E3DA3478A}">
      <dgm:prSet/>
      <dgm:spPr/>
      <dgm:t>
        <a:bodyPr/>
        <a:lstStyle/>
        <a:p>
          <a:endParaRPr lang="en-GB"/>
        </a:p>
      </dgm:t>
    </dgm:pt>
    <dgm:pt modelId="{44C76D3C-54B5-4C05-8FFC-9FDC912A9A62}" type="sibTrans" cxnId="{59A787B2-D7A0-4102-A25C-657E3DA3478A}">
      <dgm:prSet/>
      <dgm:spPr/>
      <dgm:t>
        <a:bodyPr/>
        <a:lstStyle/>
        <a:p>
          <a:endParaRPr lang="en-GB"/>
        </a:p>
      </dgm:t>
    </dgm:pt>
    <dgm:pt modelId="{D7366619-0ADD-4FAA-B8D2-E2929664D798}">
      <dgm:prSet phldrT="[Text]"/>
      <dgm:spPr>
        <a:solidFill>
          <a:schemeClr val="bg1">
            <a:lumMod val="50000"/>
          </a:schemeClr>
        </a:solidFill>
      </dgm:spPr>
      <dgm:t>
        <a:bodyPr/>
        <a:lstStyle/>
        <a:p>
          <a:r>
            <a:rPr lang="en-US" dirty="0" smtClean="0"/>
            <a:t>Models with different goals</a:t>
          </a:r>
          <a:endParaRPr lang="en-GB" dirty="0"/>
        </a:p>
      </dgm:t>
    </dgm:pt>
    <dgm:pt modelId="{134E9B22-4A5D-495D-8160-3ADD771B458F}" type="parTrans" cxnId="{4808DF43-D2E5-4465-88B2-DE629F8A0E10}">
      <dgm:prSet/>
      <dgm:spPr/>
      <dgm:t>
        <a:bodyPr/>
        <a:lstStyle/>
        <a:p>
          <a:endParaRPr lang="en-GB"/>
        </a:p>
      </dgm:t>
    </dgm:pt>
    <dgm:pt modelId="{91621631-3EFA-4F3E-A78D-3EAF7C9CEE29}" type="sibTrans" cxnId="{4808DF43-D2E5-4465-88B2-DE629F8A0E10}">
      <dgm:prSet/>
      <dgm:spPr/>
      <dgm:t>
        <a:bodyPr/>
        <a:lstStyle/>
        <a:p>
          <a:endParaRPr lang="en-GB"/>
        </a:p>
      </dgm:t>
    </dgm:pt>
    <dgm:pt modelId="{B2134081-BBAC-4BD2-B92B-6EF4678B170D}">
      <dgm:prSet/>
      <dgm:spPr/>
      <dgm:t>
        <a:bodyPr/>
        <a:lstStyle/>
        <a:p>
          <a:r>
            <a:rPr lang="en-US" dirty="0" smtClean="0"/>
            <a:t>Models of different environments</a:t>
          </a:r>
          <a:endParaRPr lang="en-GB" dirty="0"/>
        </a:p>
      </dgm:t>
    </dgm:pt>
    <dgm:pt modelId="{2096CA90-1221-46F2-B6B1-17D68696D352}" type="sibTrans" cxnId="{7F66B73A-89CB-41F6-A967-2E78F2FDE1AE}">
      <dgm:prSet/>
      <dgm:spPr/>
      <dgm:t>
        <a:bodyPr/>
        <a:lstStyle/>
        <a:p>
          <a:endParaRPr lang="en-GB"/>
        </a:p>
      </dgm:t>
    </dgm:pt>
    <dgm:pt modelId="{116660C5-73BC-43FC-99E2-C10B6089C4AD}" type="parTrans" cxnId="{7F66B73A-89CB-41F6-A967-2E78F2FDE1AE}">
      <dgm:prSet/>
      <dgm:spPr/>
      <dgm:t>
        <a:bodyPr/>
        <a:lstStyle/>
        <a:p>
          <a:endParaRPr lang="en-GB"/>
        </a:p>
      </dgm:t>
    </dgm:pt>
    <dgm:pt modelId="{49A5D03B-3AC7-475B-A006-994E065A7D25}">
      <dgm:prSet/>
      <dgm:spPr>
        <a:solidFill>
          <a:srgbClr val="C00000"/>
        </a:solidFill>
      </dgm:spPr>
      <dgm:t>
        <a:bodyPr/>
        <a:lstStyle/>
        <a:p>
          <a:r>
            <a:rPr lang="en-US" dirty="0" smtClean="0"/>
            <a:t>Models of different environments</a:t>
          </a:r>
          <a:endParaRPr lang="en-GB" dirty="0"/>
        </a:p>
      </dgm:t>
    </dgm:pt>
    <dgm:pt modelId="{B2305D75-EEA4-488D-8E98-C6555AB07E41}" type="parTrans" cxnId="{5D990BB4-09E6-4A7D-AF84-1D839AA11BD3}">
      <dgm:prSet/>
      <dgm:spPr/>
      <dgm:t>
        <a:bodyPr/>
        <a:lstStyle/>
        <a:p>
          <a:endParaRPr lang="en-GB"/>
        </a:p>
      </dgm:t>
    </dgm:pt>
    <dgm:pt modelId="{7DB5E5B0-8B29-43AD-9EED-FA73153F7BB2}" type="sibTrans" cxnId="{5D990BB4-09E6-4A7D-AF84-1D839AA11BD3}">
      <dgm:prSet/>
      <dgm:spPr/>
      <dgm:t>
        <a:bodyPr/>
        <a:lstStyle/>
        <a:p>
          <a:endParaRPr lang="en-GB"/>
        </a:p>
      </dgm:t>
    </dgm:pt>
    <dgm:pt modelId="{33189160-169B-4561-83EE-0169AF09A214}" type="pres">
      <dgm:prSet presAssocID="{90ED6229-02DB-4CB6-94C9-0E9DFEFB19C1}" presName="matrix" presStyleCnt="0">
        <dgm:presLayoutVars>
          <dgm:chMax val="1"/>
          <dgm:dir/>
          <dgm:resizeHandles val="exact"/>
        </dgm:presLayoutVars>
      </dgm:prSet>
      <dgm:spPr/>
      <dgm:t>
        <a:bodyPr/>
        <a:lstStyle/>
        <a:p>
          <a:endParaRPr lang="en-GB"/>
        </a:p>
      </dgm:t>
    </dgm:pt>
    <dgm:pt modelId="{58AC3E0E-5FFF-4593-93A6-783D52404B00}" type="pres">
      <dgm:prSet presAssocID="{90ED6229-02DB-4CB6-94C9-0E9DFEFB19C1}" presName="diamond" presStyleLbl="bgShp" presStyleIdx="0" presStyleCnt="1"/>
      <dgm:spPr/>
    </dgm:pt>
    <dgm:pt modelId="{A4DB3A7E-4B45-4261-A15E-34B26620C1BB}" type="pres">
      <dgm:prSet presAssocID="{90ED6229-02DB-4CB6-94C9-0E9DFEFB19C1}" presName="quad1" presStyleLbl="node1" presStyleIdx="0" presStyleCnt="4">
        <dgm:presLayoutVars>
          <dgm:chMax val="0"/>
          <dgm:chPref val="0"/>
          <dgm:bulletEnabled val="1"/>
        </dgm:presLayoutVars>
      </dgm:prSet>
      <dgm:spPr/>
      <dgm:t>
        <a:bodyPr/>
        <a:lstStyle/>
        <a:p>
          <a:endParaRPr lang="en-GB"/>
        </a:p>
      </dgm:t>
    </dgm:pt>
    <dgm:pt modelId="{DC200055-3E0A-4C62-96DE-B425E7CEC350}" type="pres">
      <dgm:prSet presAssocID="{90ED6229-02DB-4CB6-94C9-0E9DFEFB19C1}" presName="quad2" presStyleLbl="node1" presStyleIdx="1" presStyleCnt="4">
        <dgm:presLayoutVars>
          <dgm:chMax val="0"/>
          <dgm:chPref val="0"/>
          <dgm:bulletEnabled val="1"/>
        </dgm:presLayoutVars>
      </dgm:prSet>
      <dgm:spPr/>
      <dgm:t>
        <a:bodyPr/>
        <a:lstStyle/>
        <a:p>
          <a:endParaRPr lang="en-GB"/>
        </a:p>
      </dgm:t>
    </dgm:pt>
    <dgm:pt modelId="{F0ADF532-8E10-4898-B79E-9CCCB90D965E}" type="pres">
      <dgm:prSet presAssocID="{90ED6229-02DB-4CB6-94C9-0E9DFEFB19C1}" presName="quad3" presStyleLbl="node1" presStyleIdx="2" presStyleCnt="4" custLinFactNeighborX="53685" custLinFactNeighborY="1603">
        <dgm:presLayoutVars>
          <dgm:chMax val="0"/>
          <dgm:chPref val="0"/>
          <dgm:bulletEnabled val="1"/>
        </dgm:presLayoutVars>
      </dgm:prSet>
      <dgm:spPr/>
      <dgm:t>
        <a:bodyPr/>
        <a:lstStyle/>
        <a:p>
          <a:endParaRPr lang="en-GB"/>
        </a:p>
      </dgm:t>
    </dgm:pt>
    <dgm:pt modelId="{9DB9AAC2-C008-45AB-A5AE-93646B44C902}" type="pres">
      <dgm:prSet presAssocID="{90ED6229-02DB-4CB6-94C9-0E9DFEFB19C1}" presName="quad4" presStyleLbl="node1" presStyleIdx="3" presStyleCnt="4" custLinFactNeighborX="-53686" custLinFactNeighborY="2725">
        <dgm:presLayoutVars>
          <dgm:chMax val="0"/>
          <dgm:chPref val="0"/>
          <dgm:bulletEnabled val="1"/>
        </dgm:presLayoutVars>
      </dgm:prSet>
      <dgm:spPr/>
      <dgm:t>
        <a:bodyPr/>
        <a:lstStyle/>
        <a:p>
          <a:endParaRPr lang="en-GB"/>
        </a:p>
      </dgm:t>
    </dgm:pt>
  </dgm:ptLst>
  <dgm:cxnLst>
    <dgm:cxn modelId="{59A787B2-D7A0-4102-A25C-657E3DA3478A}" srcId="{90ED6229-02DB-4CB6-94C9-0E9DFEFB19C1}" destId="{F03BAA7E-81B9-46FB-A5D0-38C88F86E989}" srcOrd="0" destOrd="0" parTransId="{AB4EDA4A-5316-48C5-9F43-FDF95D52B810}" sibTransId="{44C76D3C-54B5-4C05-8FFC-9FDC912A9A62}"/>
    <dgm:cxn modelId="{5D990BB4-09E6-4A7D-AF84-1D839AA11BD3}" srcId="{90ED6229-02DB-4CB6-94C9-0E9DFEFB19C1}" destId="{49A5D03B-3AC7-475B-A006-994E065A7D25}" srcOrd="3" destOrd="0" parTransId="{B2305D75-EEA4-488D-8E98-C6555AB07E41}" sibTransId="{7DB5E5B0-8B29-43AD-9EED-FA73153F7BB2}"/>
    <dgm:cxn modelId="{D1E06D1B-349D-924B-8752-972E30C507C3}" type="presOf" srcId="{F03BAA7E-81B9-46FB-A5D0-38C88F86E989}" destId="{A4DB3A7E-4B45-4261-A15E-34B26620C1BB}" srcOrd="0" destOrd="0" presId="urn:microsoft.com/office/officeart/2005/8/layout/matrix3"/>
    <dgm:cxn modelId="{4808DF43-D2E5-4465-88B2-DE629F8A0E10}" srcId="{90ED6229-02DB-4CB6-94C9-0E9DFEFB19C1}" destId="{D7366619-0ADD-4FAA-B8D2-E2929664D798}" srcOrd="1" destOrd="0" parTransId="{134E9B22-4A5D-495D-8160-3ADD771B458F}" sibTransId="{91621631-3EFA-4F3E-A78D-3EAF7C9CEE29}"/>
    <dgm:cxn modelId="{A9D3F628-041D-344A-AC23-7C370E14A6D3}" type="presOf" srcId="{90ED6229-02DB-4CB6-94C9-0E9DFEFB19C1}" destId="{33189160-169B-4561-83EE-0169AF09A214}" srcOrd="0" destOrd="0" presId="urn:microsoft.com/office/officeart/2005/8/layout/matrix3"/>
    <dgm:cxn modelId="{FD7BF1A8-D274-E848-9CC1-329CC020942A}" type="presOf" srcId="{B2134081-BBAC-4BD2-B92B-6EF4678B170D}" destId="{F0ADF532-8E10-4898-B79E-9CCCB90D965E}" srcOrd="0" destOrd="0" presId="urn:microsoft.com/office/officeart/2005/8/layout/matrix3"/>
    <dgm:cxn modelId="{1C632C31-712A-544A-800C-A2F8F711F2E8}" type="presOf" srcId="{D7366619-0ADD-4FAA-B8D2-E2929664D798}" destId="{DC200055-3E0A-4C62-96DE-B425E7CEC350}" srcOrd="0" destOrd="0" presId="urn:microsoft.com/office/officeart/2005/8/layout/matrix3"/>
    <dgm:cxn modelId="{1D442E95-5017-F142-84B0-F0C64115BE1C}" type="presOf" srcId="{49A5D03B-3AC7-475B-A006-994E065A7D25}" destId="{9DB9AAC2-C008-45AB-A5AE-93646B44C902}" srcOrd="0" destOrd="0" presId="urn:microsoft.com/office/officeart/2005/8/layout/matrix3"/>
    <dgm:cxn modelId="{7F66B73A-89CB-41F6-A967-2E78F2FDE1AE}" srcId="{90ED6229-02DB-4CB6-94C9-0E9DFEFB19C1}" destId="{B2134081-BBAC-4BD2-B92B-6EF4678B170D}" srcOrd="2" destOrd="0" parTransId="{116660C5-73BC-43FC-99E2-C10B6089C4AD}" sibTransId="{2096CA90-1221-46F2-B6B1-17D68696D352}"/>
    <dgm:cxn modelId="{28AE12CB-CDB4-C942-96F7-0134CEEA91FF}" type="presParOf" srcId="{33189160-169B-4561-83EE-0169AF09A214}" destId="{58AC3E0E-5FFF-4593-93A6-783D52404B00}" srcOrd="0" destOrd="0" presId="urn:microsoft.com/office/officeart/2005/8/layout/matrix3"/>
    <dgm:cxn modelId="{C69B1963-7BBE-654A-A172-92CBBEF89047}" type="presParOf" srcId="{33189160-169B-4561-83EE-0169AF09A214}" destId="{A4DB3A7E-4B45-4261-A15E-34B26620C1BB}" srcOrd="1" destOrd="0" presId="urn:microsoft.com/office/officeart/2005/8/layout/matrix3"/>
    <dgm:cxn modelId="{07D7A26E-2C07-BF43-8401-25C5302FE6DF}" type="presParOf" srcId="{33189160-169B-4561-83EE-0169AF09A214}" destId="{DC200055-3E0A-4C62-96DE-B425E7CEC350}" srcOrd="2" destOrd="0" presId="urn:microsoft.com/office/officeart/2005/8/layout/matrix3"/>
    <dgm:cxn modelId="{243B32F3-9175-D447-B4B7-498282F91912}" type="presParOf" srcId="{33189160-169B-4561-83EE-0169AF09A214}" destId="{F0ADF532-8E10-4898-B79E-9CCCB90D965E}" srcOrd="3" destOrd="0" presId="urn:microsoft.com/office/officeart/2005/8/layout/matrix3"/>
    <dgm:cxn modelId="{C16AD5F8-EF00-3A47-A046-E60A2A92F4B7}" type="presParOf" srcId="{33189160-169B-4561-83EE-0169AF09A214}" destId="{9DB9AAC2-C008-45AB-A5AE-93646B44C902}"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ED6229-02DB-4CB6-94C9-0E9DFEFB19C1}"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GB"/>
        </a:p>
      </dgm:t>
    </dgm:pt>
    <dgm:pt modelId="{F03BAA7E-81B9-46FB-A5D0-38C88F86E989}">
      <dgm:prSet phldrT="[Text]"/>
      <dgm:spPr>
        <a:solidFill>
          <a:schemeClr val="bg1">
            <a:lumMod val="50000"/>
          </a:schemeClr>
        </a:solidFill>
      </dgm:spPr>
      <dgm:t>
        <a:bodyPr/>
        <a:lstStyle/>
        <a:p>
          <a:r>
            <a:rPr lang="en-US" dirty="0" smtClean="0"/>
            <a:t>Models of the same environment</a:t>
          </a:r>
          <a:endParaRPr lang="en-GB" dirty="0"/>
        </a:p>
      </dgm:t>
    </dgm:pt>
    <dgm:pt modelId="{AB4EDA4A-5316-48C5-9F43-FDF95D52B810}" type="parTrans" cxnId="{59A787B2-D7A0-4102-A25C-657E3DA3478A}">
      <dgm:prSet/>
      <dgm:spPr/>
      <dgm:t>
        <a:bodyPr/>
        <a:lstStyle/>
        <a:p>
          <a:endParaRPr lang="en-GB"/>
        </a:p>
      </dgm:t>
    </dgm:pt>
    <dgm:pt modelId="{44C76D3C-54B5-4C05-8FFC-9FDC912A9A62}" type="sibTrans" cxnId="{59A787B2-D7A0-4102-A25C-657E3DA3478A}">
      <dgm:prSet/>
      <dgm:spPr/>
      <dgm:t>
        <a:bodyPr/>
        <a:lstStyle/>
        <a:p>
          <a:endParaRPr lang="en-GB"/>
        </a:p>
      </dgm:t>
    </dgm:pt>
    <dgm:pt modelId="{D7366619-0ADD-4FAA-B8D2-E2929664D798}">
      <dgm:prSet phldrT="[Text]"/>
      <dgm:spPr>
        <a:solidFill>
          <a:schemeClr val="bg1">
            <a:lumMod val="50000"/>
          </a:schemeClr>
        </a:solidFill>
      </dgm:spPr>
      <dgm:t>
        <a:bodyPr/>
        <a:lstStyle/>
        <a:p>
          <a:r>
            <a:rPr lang="en-US" dirty="0" smtClean="0"/>
            <a:t>Models with different goals</a:t>
          </a:r>
          <a:endParaRPr lang="en-GB" dirty="0"/>
        </a:p>
      </dgm:t>
    </dgm:pt>
    <dgm:pt modelId="{134E9B22-4A5D-495D-8160-3ADD771B458F}" type="parTrans" cxnId="{4808DF43-D2E5-4465-88B2-DE629F8A0E10}">
      <dgm:prSet/>
      <dgm:spPr/>
      <dgm:t>
        <a:bodyPr/>
        <a:lstStyle/>
        <a:p>
          <a:endParaRPr lang="en-GB"/>
        </a:p>
      </dgm:t>
    </dgm:pt>
    <dgm:pt modelId="{91621631-3EFA-4F3E-A78D-3EAF7C9CEE29}" type="sibTrans" cxnId="{4808DF43-D2E5-4465-88B2-DE629F8A0E10}">
      <dgm:prSet/>
      <dgm:spPr/>
      <dgm:t>
        <a:bodyPr/>
        <a:lstStyle/>
        <a:p>
          <a:endParaRPr lang="en-GB"/>
        </a:p>
      </dgm:t>
    </dgm:pt>
    <dgm:pt modelId="{B2134081-BBAC-4BD2-B92B-6EF4678B170D}">
      <dgm:prSet/>
      <dgm:spPr/>
      <dgm:t>
        <a:bodyPr/>
        <a:lstStyle/>
        <a:p>
          <a:r>
            <a:rPr lang="en-US" dirty="0" smtClean="0"/>
            <a:t>Models of different environments</a:t>
          </a:r>
          <a:endParaRPr lang="en-GB" dirty="0"/>
        </a:p>
      </dgm:t>
    </dgm:pt>
    <dgm:pt modelId="{2096CA90-1221-46F2-B6B1-17D68696D352}" type="sibTrans" cxnId="{7F66B73A-89CB-41F6-A967-2E78F2FDE1AE}">
      <dgm:prSet/>
      <dgm:spPr/>
      <dgm:t>
        <a:bodyPr/>
        <a:lstStyle/>
        <a:p>
          <a:endParaRPr lang="en-GB"/>
        </a:p>
      </dgm:t>
    </dgm:pt>
    <dgm:pt modelId="{116660C5-73BC-43FC-99E2-C10B6089C4AD}" type="parTrans" cxnId="{7F66B73A-89CB-41F6-A967-2E78F2FDE1AE}">
      <dgm:prSet/>
      <dgm:spPr/>
      <dgm:t>
        <a:bodyPr/>
        <a:lstStyle/>
        <a:p>
          <a:endParaRPr lang="en-GB"/>
        </a:p>
      </dgm:t>
    </dgm:pt>
    <dgm:pt modelId="{49A5D03B-3AC7-475B-A006-994E065A7D25}">
      <dgm:prSet/>
      <dgm:spPr>
        <a:solidFill>
          <a:schemeClr val="bg1">
            <a:lumMod val="50000"/>
          </a:schemeClr>
        </a:solidFill>
      </dgm:spPr>
      <dgm:t>
        <a:bodyPr/>
        <a:lstStyle/>
        <a:p>
          <a:r>
            <a:rPr lang="en-US" dirty="0" smtClean="0"/>
            <a:t>Models of different environments</a:t>
          </a:r>
          <a:endParaRPr lang="en-GB" dirty="0"/>
        </a:p>
      </dgm:t>
    </dgm:pt>
    <dgm:pt modelId="{B2305D75-EEA4-488D-8E98-C6555AB07E41}" type="parTrans" cxnId="{5D990BB4-09E6-4A7D-AF84-1D839AA11BD3}">
      <dgm:prSet/>
      <dgm:spPr/>
      <dgm:t>
        <a:bodyPr/>
        <a:lstStyle/>
        <a:p>
          <a:endParaRPr lang="en-GB"/>
        </a:p>
      </dgm:t>
    </dgm:pt>
    <dgm:pt modelId="{7DB5E5B0-8B29-43AD-9EED-FA73153F7BB2}" type="sibTrans" cxnId="{5D990BB4-09E6-4A7D-AF84-1D839AA11BD3}">
      <dgm:prSet/>
      <dgm:spPr/>
      <dgm:t>
        <a:bodyPr/>
        <a:lstStyle/>
        <a:p>
          <a:endParaRPr lang="en-GB"/>
        </a:p>
      </dgm:t>
    </dgm:pt>
    <dgm:pt modelId="{33189160-169B-4561-83EE-0169AF09A214}" type="pres">
      <dgm:prSet presAssocID="{90ED6229-02DB-4CB6-94C9-0E9DFEFB19C1}" presName="matrix" presStyleCnt="0">
        <dgm:presLayoutVars>
          <dgm:chMax val="1"/>
          <dgm:dir/>
          <dgm:resizeHandles val="exact"/>
        </dgm:presLayoutVars>
      </dgm:prSet>
      <dgm:spPr/>
      <dgm:t>
        <a:bodyPr/>
        <a:lstStyle/>
        <a:p>
          <a:endParaRPr lang="en-GB"/>
        </a:p>
      </dgm:t>
    </dgm:pt>
    <dgm:pt modelId="{58AC3E0E-5FFF-4593-93A6-783D52404B00}" type="pres">
      <dgm:prSet presAssocID="{90ED6229-02DB-4CB6-94C9-0E9DFEFB19C1}" presName="diamond" presStyleLbl="bgShp" presStyleIdx="0" presStyleCnt="1"/>
      <dgm:spPr/>
    </dgm:pt>
    <dgm:pt modelId="{A4DB3A7E-4B45-4261-A15E-34B26620C1BB}" type="pres">
      <dgm:prSet presAssocID="{90ED6229-02DB-4CB6-94C9-0E9DFEFB19C1}" presName="quad1" presStyleLbl="node1" presStyleIdx="0" presStyleCnt="4">
        <dgm:presLayoutVars>
          <dgm:chMax val="0"/>
          <dgm:chPref val="0"/>
          <dgm:bulletEnabled val="1"/>
        </dgm:presLayoutVars>
      </dgm:prSet>
      <dgm:spPr/>
      <dgm:t>
        <a:bodyPr/>
        <a:lstStyle/>
        <a:p>
          <a:endParaRPr lang="en-GB"/>
        </a:p>
      </dgm:t>
    </dgm:pt>
    <dgm:pt modelId="{DC200055-3E0A-4C62-96DE-B425E7CEC350}" type="pres">
      <dgm:prSet presAssocID="{90ED6229-02DB-4CB6-94C9-0E9DFEFB19C1}" presName="quad2" presStyleLbl="node1" presStyleIdx="1" presStyleCnt="4">
        <dgm:presLayoutVars>
          <dgm:chMax val="0"/>
          <dgm:chPref val="0"/>
          <dgm:bulletEnabled val="1"/>
        </dgm:presLayoutVars>
      </dgm:prSet>
      <dgm:spPr/>
      <dgm:t>
        <a:bodyPr/>
        <a:lstStyle/>
        <a:p>
          <a:endParaRPr lang="en-GB"/>
        </a:p>
      </dgm:t>
    </dgm:pt>
    <dgm:pt modelId="{F0ADF532-8E10-4898-B79E-9CCCB90D965E}" type="pres">
      <dgm:prSet presAssocID="{90ED6229-02DB-4CB6-94C9-0E9DFEFB19C1}" presName="quad3" presStyleLbl="node1" presStyleIdx="2" presStyleCnt="4" custLinFactNeighborX="53685" custLinFactNeighborY="1603">
        <dgm:presLayoutVars>
          <dgm:chMax val="0"/>
          <dgm:chPref val="0"/>
          <dgm:bulletEnabled val="1"/>
        </dgm:presLayoutVars>
      </dgm:prSet>
      <dgm:spPr/>
      <dgm:t>
        <a:bodyPr/>
        <a:lstStyle/>
        <a:p>
          <a:endParaRPr lang="en-GB"/>
        </a:p>
      </dgm:t>
    </dgm:pt>
    <dgm:pt modelId="{9DB9AAC2-C008-45AB-A5AE-93646B44C902}" type="pres">
      <dgm:prSet presAssocID="{90ED6229-02DB-4CB6-94C9-0E9DFEFB19C1}" presName="quad4" presStyleLbl="node1" presStyleIdx="3" presStyleCnt="4" custLinFactNeighborX="-53686" custLinFactNeighborY="2725">
        <dgm:presLayoutVars>
          <dgm:chMax val="0"/>
          <dgm:chPref val="0"/>
          <dgm:bulletEnabled val="1"/>
        </dgm:presLayoutVars>
      </dgm:prSet>
      <dgm:spPr/>
      <dgm:t>
        <a:bodyPr/>
        <a:lstStyle/>
        <a:p>
          <a:endParaRPr lang="en-GB"/>
        </a:p>
      </dgm:t>
    </dgm:pt>
  </dgm:ptLst>
  <dgm:cxnLst>
    <dgm:cxn modelId="{D658EB04-9F59-442E-8697-159B48BB34A4}" type="presOf" srcId="{49A5D03B-3AC7-475B-A006-994E065A7D25}" destId="{9DB9AAC2-C008-45AB-A5AE-93646B44C902}" srcOrd="0" destOrd="0" presId="urn:microsoft.com/office/officeart/2005/8/layout/matrix3"/>
    <dgm:cxn modelId="{59A787B2-D7A0-4102-A25C-657E3DA3478A}" srcId="{90ED6229-02DB-4CB6-94C9-0E9DFEFB19C1}" destId="{F03BAA7E-81B9-46FB-A5D0-38C88F86E989}" srcOrd="0" destOrd="0" parTransId="{AB4EDA4A-5316-48C5-9F43-FDF95D52B810}" sibTransId="{44C76D3C-54B5-4C05-8FFC-9FDC912A9A62}"/>
    <dgm:cxn modelId="{5D990BB4-09E6-4A7D-AF84-1D839AA11BD3}" srcId="{90ED6229-02DB-4CB6-94C9-0E9DFEFB19C1}" destId="{49A5D03B-3AC7-475B-A006-994E065A7D25}" srcOrd="3" destOrd="0" parTransId="{B2305D75-EEA4-488D-8E98-C6555AB07E41}" sibTransId="{7DB5E5B0-8B29-43AD-9EED-FA73153F7BB2}"/>
    <dgm:cxn modelId="{306DC4B1-0B52-4056-8FFF-BF5EF7F16DCE}" type="presOf" srcId="{D7366619-0ADD-4FAA-B8D2-E2929664D798}" destId="{DC200055-3E0A-4C62-96DE-B425E7CEC350}" srcOrd="0" destOrd="0" presId="urn:microsoft.com/office/officeart/2005/8/layout/matrix3"/>
    <dgm:cxn modelId="{4808DF43-D2E5-4465-88B2-DE629F8A0E10}" srcId="{90ED6229-02DB-4CB6-94C9-0E9DFEFB19C1}" destId="{D7366619-0ADD-4FAA-B8D2-E2929664D798}" srcOrd="1" destOrd="0" parTransId="{134E9B22-4A5D-495D-8160-3ADD771B458F}" sibTransId="{91621631-3EFA-4F3E-A78D-3EAF7C9CEE29}"/>
    <dgm:cxn modelId="{CE4E2D58-A200-455F-8326-85C11BAEF8F3}" type="presOf" srcId="{F03BAA7E-81B9-46FB-A5D0-38C88F86E989}" destId="{A4DB3A7E-4B45-4261-A15E-34B26620C1BB}" srcOrd="0" destOrd="0" presId="urn:microsoft.com/office/officeart/2005/8/layout/matrix3"/>
    <dgm:cxn modelId="{0D9558C0-FA55-4589-AF8F-55DC66507AD7}" type="presOf" srcId="{90ED6229-02DB-4CB6-94C9-0E9DFEFB19C1}" destId="{33189160-169B-4561-83EE-0169AF09A214}" srcOrd="0" destOrd="0" presId="urn:microsoft.com/office/officeart/2005/8/layout/matrix3"/>
    <dgm:cxn modelId="{B71232A7-AA85-49CF-8964-B5F0BE8D6C9C}" type="presOf" srcId="{B2134081-BBAC-4BD2-B92B-6EF4678B170D}" destId="{F0ADF532-8E10-4898-B79E-9CCCB90D965E}" srcOrd="0" destOrd="0" presId="urn:microsoft.com/office/officeart/2005/8/layout/matrix3"/>
    <dgm:cxn modelId="{7F66B73A-89CB-41F6-A967-2E78F2FDE1AE}" srcId="{90ED6229-02DB-4CB6-94C9-0E9DFEFB19C1}" destId="{B2134081-BBAC-4BD2-B92B-6EF4678B170D}" srcOrd="2" destOrd="0" parTransId="{116660C5-73BC-43FC-99E2-C10B6089C4AD}" sibTransId="{2096CA90-1221-46F2-B6B1-17D68696D352}"/>
    <dgm:cxn modelId="{6919C700-3317-498F-B9B4-810C5E16863C}" type="presParOf" srcId="{33189160-169B-4561-83EE-0169AF09A214}" destId="{58AC3E0E-5FFF-4593-93A6-783D52404B00}" srcOrd="0" destOrd="0" presId="urn:microsoft.com/office/officeart/2005/8/layout/matrix3"/>
    <dgm:cxn modelId="{31F3FB11-DF29-413C-BED7-2D9346CEBAB1}" type="presParOf" srcId="{33189160-169B-4561-83EE-0169AF09A214}" destId="{A4DB3A7E-4B45-4261-A15E-34B26620C1BB}" srcOrd="1" destOrd="0" presId="urn:microsoft.com/office/officeart/2005/8/layout/matrix3"/>
    <dgm:cxn modelId="{74F6C065-85BA-4A66-99C7-2C552F06F0D0}" type="presParOf" srcId="{33189160-169B-4561-83EE-0169AF09A214}" destId="{DC200055-3E0A-4C62-96DE-B425E7CEC350}" srcOrd="2" destOrd="0" presId="urn:microsoft.com/office/officeart/2005/8/layout/matrix3"/>
    <dgm:cxn modelId="{682E1626-5754-4186-89B6-E24599B74D4A}" type="presParOf" srcId="{33189160-169B-4561-83EE-0169AF09A214}" destId="{F0ADF532-8E10-4898-B79E-9CCCB90D965E}" srcOrd="3" destOrd="0" presId="urn:microsoft.com/office/officeart/2005/8/layout/matrix3"/>
    <dgm:cxn modelId="{4295D102-0614-47CA-86ED-85BDBCAA6459}" type="presParOf" srcId="{33189160-169B-4561-83EE-0169AF09A214}" destId="{9DB9AAC2-C008-45AB-A5AE-93646B44C902}"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C3E0E-5FFF-4593-93A6-783D52404B00}">
      <dsp:nvSpPr>
        <dsp:cNvPr id="0" name=""/>
        <dsp:cNvSpPr/>
      </dsp:nvSpPr>
      <dsp:spPr>
        <a:xfrm>
          <a:off x="1016000" y="0"/>
          <a:ext cx="4064000" cy="40640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DB3A7E-4B45-4261-A15E-34B26620C1BB}">
      <dsp:nvSpPr>
        <dsp:cNvPr id="0" name=""/>
        <dsp:cNvSpPr/>
      </dsp:nvSpPr>
      <dsp:spPr>
        <a:xfrm>
          <a:off x="1402080" y="38608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the same environment</a:t>
          </a:r>
          <a:endParaRPr lang="en-GB" sz="1800" kern="1200" dirty="0"/>
        </a:p>
      </dsp:txBody>
      <dsp:txXfrm>
        <a:off x="1479451" y="463451"/>
        <a:ext cx="1430218" cy="1430218"/>
      </dsp:txXfrm>
    </dsp:sp>
    <dsp:sp modelId="{DC200055-3E0A-4C62-96DE-B425E7CEC350}">
      <dsp:nvSpPr>
        <dsp:cNvPr id="0" name=""/>
        <dsp:cNvSpPr/>
      </dsp:nvSpPr>
      <dsp:spPr>
        <a:xfrm>
          <a:off x="3108960" y="38608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with different goals</a:t>
          </a:r>
          <a:endParaRPr lang="en-GB" sz="1800" kern="1200" dirty="0"/>
        </a:p>
      </dsp:txBody>
      <dsp:txXfrm>
        <a:off x="3186331" y="463451"/>
        <a:ext cx="1430218" cy="1430218"/>
      </dsp:txXfrm>
    </dsp:sp>
    <dsp:sp modelId="{F0ADF532-8E10-4898-B79E-9CCCB90D965E}">
      <dsp:nvSpPr>
        <dsp:cNvPr id="0" name=""/>
        <dsp:cNvSpPr/>
      </dsp:nvSpPr>
      <dsp:spPr>
        <a:xfrm>
          <a:off x="2252965" y="2118366"/>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0336" y="2195737"/>
        <a:ext cx="1430218" cy="1430218"/>
      </dsp:txXfrm>
    </dsp:sp>
    <dsp:sp modelId="{9DB9AAC2-C008-45AB-A5AE-93646B44C902}">
      <dsp:nvSpPr>
        <dsp:cNvPr id="0" name=""/>
        <dsp:cNvSpPr/>
      </dsp:nvSpPr>
      <dsp:spPr>
        <a:xfrm>
          <a:off x="2258058" y="213615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5429" y="2213521"/>
        <a:ext cx="1430218" cy="14302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C3E0E-5FFF-4593-93A6-783D52404B00}">
      <dsp:nvSpPr>
        <dsp:cNvPr id="0" name=""/>
        <dsp:cNvSpPr/>
      </dsp:nvSpPr>
      <dsp:spPr>
        <a:xfrm>
          <a:off x="1016000" y="0"/>
          <a:ext cx="4064000" cy="40640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DB3A7E-4B45-4261-A15E-34B26620C1BB}">
      <dsp:nvSpPr>
        <dsp:cNvPr id="0" name=""/>
        <dsp:cNvSpPr/>
      </dsp:nvSpPr>
      <dsp:spPr>
        <a:xfrm>
          <a:off x="1402080" y="386080"/>
          <a:ext cx="1584960" cy="158496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the same environment</a:t>
          </a:r>
          <a:endParaRPr lang="en-GB" sz="1800" kern="1200" dirty="0"/>
        </a:p>
      </dsp:txBody>
      <dsp:txXfrm>
        <a:off x="1479451" y="463451"/>
        <a:ext cx="1430218" cy="1430218"/>
      </dsp:txXfrm>
    </dsp:sp>
    <dsp:sp modelId="{DC200055-3E0A-4C62-96DE-B425E7CEC350}">
      <dsp:nvSpPr>
        <dsp:cNvPr id="0" name=""/>
        <dsp:cNvSpPr/>
      </dsp:nvSpPr>
      <dsp:spPr>
        <a:xfrm>
          <a:off x="3108960" y="38608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with different goals</a:t>
          </a:r>
          <a:endParaRPr lang="en-GB" sz="1800" kern="1200" dirty="0"/>
        </a:p>
      </dsp:txBody>
      <dsp:txXfrm>
        <a:off x="3186331" y="463451"/>
        <a:ext cx="1430218" cy="1430218"/>
      </dsp:txXfrm>
    </dsp:sp>
    <dsp:sp modelId="{F0ADF532-8E10-4898-B79E-9CCCB90D965E}">
      <dsp:nvSpPr>
        <dsp:cNvPr id="0" name=""/>
        <dsp:cNvSpPr/>
      </dsp:nvSpPr>
      <dsp:spPr>
        <a:xfrm>
          <a:off x="2252965" y="2118366"/>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1800" kern="1200" dirty="0"/>
        </a:p>
      </dsp:txBody>
      <dsp:txXfrm>
        <a:off x="2330336" y="2195737"/>
        <a:ext cx="1430218" cy="1430218"/>
      </dsp:txXfrm>
    </dsp:sp>
    <dsp:sp modelId="{9DB9AAC2-C008-45AB-A5AE-93646B44C902}">
      <dsp:nvSpPr>
        <dsp:cNvPr id="0" name=""/>
        <dsp:cNvSpPr/>
      </dsp:nvSpPr>
      <dsp:spPr>
        <a:xfrm>
          <a:off x="2258058" y="213615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5429" y="2213521"/>
        <a:ext cx="1430218" cy="14302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C3E0E-5FFF-4593-93A6-783D52404B00}">
      <dsp:nvSpPr>
        <dsp:cNvPr id="0" name=""/>
        <dsp:cNvSpPr/>
      </dsp:nvSpPr>
      <dsp:spPr>
        <a:xfrm>
          <a:off x="1016000" y="0"/>
          <a:ext cx="4064000" cy="40640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DB3A7E-4B45-4261-A15E-34B26620C1BB}">
      <dsp:nvSpPr>
        <dsp:cNvPr id="0" name=""/>
        <dsp:cNvSpPr/>
      </dsp:nvSpPr>
      <dsp:spPr>
        <a:xfrm>
          <a:off x="1402080" y="38608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the same environment</a:t>
          </a:r>
          <a:endParaRPr lang="en-GB" sz="1800" kern="1200" dirty="0"/>
        </a:p>
      </dsp:txBody>
      <dsp:txXfrm>
        <a:off x="1479451" y="463451"/>
        <a:ext cx="1430218" cy="1430218"/>
      </dsp:txXfrm>
    </dsp:sp>
    <dsp:sp modelId="{DC200055-3E0A-4C62-96DE-B425E7CEC350}">
      <dsp:nvSpPr>
        <dsp:cNvPr id="0" name=""/>
        <dsp:cNvSpPr/>
      </dsp:nvSpPr>
      <dsp:spPr>
        <a:xfrm>
          <a:off x="3108960" y="386080"/>
          <a:ext cx="1584960" cy="158496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with different goals</a:t>
          </a:r>
          <a:endParaRPr lang="en-GB" sz="1800" kern="1200" dirty="0"/>
        </a:p>
      </dsp:txBody>
      <dsp:txXfrm>
        <a:off x="3186331" y="463451"/>
        <a:ext cx="1430218" cy="1430218"/>
      </dsp:txXfrm>
    </dsp:sp>
    <dsp:sp modelId="{F0ADF532-8E10-4898-B79E-9CCCB90D965E}">
      <dsp:nvSpPr>
        <dsp:cNvPr id="0" name=""/>
        <dsp:cNvSpPr/>
      </dsp:nvSpPr>
      <dsp:spPr>
        <a:xfrm>
          <a:off x="2252965" y="2118366"/>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0336" y="2195737"/>
        <a:ext cx="1430218" cy="1430218"/>
      </dsp:txXfrm>
    </dsp:sp>
    <dsp:sp modelId="{9DB9AAC2-C008-45AB-A5AE-93646B44C902}">
      <dsp:nvSpPr>
        <dsp:cNvPr id="0" name=""/>
        <dsp:cNvSpPr/>
      </dsp:nvSpPr>
      <dsp:spPr>
        <a:xfrm>
          <a:off x="2258058" y="213615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5429" y="2213521"/>
        <a:ext cx="1430218" cy="14302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C3E0E-5FFF-4593-93A6-783D52404B00}">
      <dsp:nvSpPr>
        <dsp:cNvPr id="0" name=""/>
        <dsp:cNvSpPr/>
      </dsp:nvSpPr>
      <dsp:spPr>
        <a:xfrm>
          <a:off x="1016000" y="0"/>
          <a:ext cx="4064000" cy="40640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DB3A7E-4B45-4261-A15E-34B26620C1BB}">
      <dsp:nvSpPr>
        <dsp:cNvPr id="0" name=""/>
        <dsp:cNvSpPr/>
      </dsp:nvSpPr>
      <dsp:spPr>
        <a:xfrm>
          <a:off x="1402080" y="38608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the same environment</a:t>
          </a:r>
          <a:endParaRPr lang="en-GB" sz="1800" kern="1200" dirty="0"/>
        </a:p>
      </dsp:txBody>
      <dsp:txXfrm>
        <a:off x="1479451" y="463451"/>
        <a:ext cx="1430218" cy="1430218"/>
      </dsp:txXfrm>
    </dsp:sp>
    <dsp:sp modelId="{DC200055-3E0A-4C62-96DE-B425E7CEC350}">
      <dsp:nvSpPr>
        <dsp:cNvPr id="0" name=""/>
        <dsp:cNvSpPr/>
      </dsp:nvSpPr>
      <dsp:spPr>
        <a:xfrm>
          <a:off x="3108960" y="38608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with different goals</a:t>
          </a:r>
          <a:endParaRPr lang="en-GB" sz="1800" kern="1200" dirty="0"/>
        </a:p>
      </dsp:txBody>
      <dsp:txXfrm>
        <a:off x="3186331" y="463451"/>
        <a:ext cx="1430218" cy="1430218"/>
      </dsp:txXfrm>
    </dsp:sp>
    <dsp:sp modelId="{F0ADF532-8E10-4898-B79E-9CCCB90D965E}">
      <dsp:nvSpPr>
        <dsp:cNvPr id="0" name=""/>
        <dsp:cNvSpPr/>
      </dsp:nvSpPr>
      <dsp:spPr>
        <a:xfrm>
          <a:off x="2252965" y="2118366"/>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0336" y="2195737"/>
        <a:ext cx="1430218" cy="1430218"/>
      </dsp:txXfrm>
    </dsp:sp>
    <dsp:sp modelId="{9DB9AAC2-C008-45AB-A5AE-93646B44C902}">
      <dsp:nvSpPr>
        <dsp:cNvPr id="0" name=""/>
        <dsp:cNvSpPr/>
      </dsp:nvSpPr>
      <dsp:spPr>
        <a:xfrm>
          <a:off x="2258058" y="2136150"/>
          <a:ext cx="1584960" cy="158496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5429" y="2213521"/>
        <a:ext cx="1430218" cy="14302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C3E0E-5FFF-4593-93A6-783D52404B00}">
      <dsp:nvSpPr>
        <dsp:cNvPr id="0" name=""/>
        <dsp:cNvSpPr/>
      </dsp:nvSpPr>
      <dsp:spPr>
        <a:xfrm>
          <a:off x="1016000" y="0"/>
          <a:ext cx="4064000" cy="40640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DB3A7E-4B45-4261-A15E-34B26620C1BB}">
      <dsp:nvSpPr>
        <dsp:cNvPr id="0" name=""/>
        <dsp:cNvSpPr/>
      </dsp:nvSpPr>
      <dsp:spPr>
        <a:xfrm>
          <a:off x="1402080" y="38608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the same environment</a:t>
          </a:r>
          <a:endParaRPr lang="en-GB" sz="1800" kern="1200" dirty="0"/>
        </a:p>
      </dsp:txBody>
      <dsp:txXfrm>
        <a:off x="1479451" y="463451"/>
        <a:ext cx="1430218" cy="1430218"/>
      </dsp:txXfrm>
    </dsp:sp>
    <dsp:sp modelId="{DC200055-3E0A-4C62-96DE-B425E7CEC350}">
      <dsp:nvSpPr>
        <dsp:cNvPr id="0" name=""/>
        <dsp:cNvSpPr/>
      </dsp:nvSpPr>
      <dsp:spPr>
        <a:xfrm>
          <a:off x="3108960" y="38608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with different goals</a:t>
          </a:r>
          <a:endParaRPr lang="en-GB" sz="1800" kern="1200" dirty="0"/>
        </a:p>
      </dsp:txBody>
      <dsp:txXfrm>
        <a:off x="3186331" y="463451"/>
        <a:ext cx="1430218" cy="1430218"/>
      </dsp:txXfrm>
    </dsp:sp>
    <dsp:sp modelId="{F0ADF532-8E10-4898-B79E-9CCCB90D965E}">
      <dsp:nvSpPr>
        <dsp:cNvPr id="0" name=""/>
        <dsp:cNvSpPr/>
      </dsp:nvSpPr>
      <dsp:spPr>
        <a:xfrm>
          <a:off x="2252965" y="2118366"/>
          <a:ext cx="1584960" cy="1584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0336" y="2195737"/>
        <a:ext cx="1430218" cy="1430218"/>
      </dsp:txXfrm>
    </dsp:sp>
    <dsp:sp modelId="{9DB9AAC2-C008-45AB-A5AE-93646B44C902}">
      <dsp:nvSpPr>
        <dsp:cNvPr id="0" name=""/>
        <dsp:cNvSpPr/>
      </dsp:nvSpPr>
      <dsp:spPr>
        <a:xfrm>
          <a:off x="2258058" y="2136150"/>
          <a:ext cx="1584960" cy="1584960"/>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Models of different environments</a:t>
          </a:r>
          <a:endParaRPr lang="en-GB" sz="1800" kern="1200" dirty="0"/>
        </a:p>
      </dsp:txBody>
      <dsp:txXfrm>
        <a:off x="2335429" y="2213521"/>
        <a:ext cx="1430218" cy="1430218"/>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7B024B-BB3F-144A-9DDB-CA9428751C79}" type="datetimeFigureOut">
              <a:rPr lang="en-US" smtClean="0"/>
              <a:t>5/16/15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12E9E9-6843-E245-A1F1-FAB5F57C4774}" type="slidenum">
              <a:rPr lang="en-US" smtClean="0"/>
              <a:t>‹#›</a:t>
            </a:fld>
            <a:endParaRPr lang="en-US"/>
          </a:p>
        </p:txBody>
      </p:sp>
    </p:spTree>
    <p:extLst>
      <p:ext uri="{BB962C8B-B14F-4D97-AF65-F5344CB8AC3E}">
        <p14:creationId xmlns:p14="http://schemas.microsoft.com/office/powerpoint/2010/main" val="3100512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6F36AF-7888-0E45-84AB-223D5B846806}" type="datetimeFigureOut">
              <a:rPr lang="en-US" smtClean="0"/>
              <a:t>5/16/15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9CE42-EE04-2848-97BC-2D8595F8C592}" type="slidenum">
              <a:rPr lang="en-US" smtClean="0"/>
              <a:t>‹#›</a:t>
            </a:fld>
            <a:endParaRPr lang="en-US"/>
          </a:p>
        </p:txBody>
      </p:sp>
    </p:spTree>
    <p:extLst>
      <p:ext uri="{BB962C8B-B14F-4D97-AF65-F5344CB8AC3E}">
        <p14:creationId xmlns:p14="http://schemas.microsoft.com/office/powerpoint/2010/main" val="272149738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Intuitive idea:</a:t>
            </a:r>
            <a:r>
              <a:rPr lang="en-US" baseline="0" dirty="0" smtClean="0"/>
              <a:t> correct predictions of some may compensate errors of others.</a:t>
            </a:r>
            <a:endParaRPr lang="en-GB" dirty="0"/>
          </a:p>
        </p:txBody>
      </p:sp>
      <p:sp>
        <p:nvSpPr>
          <p:cNvPr id="4" name="Slide Number Placeholder 3"/>
          <p:cNvSpPr>
            <a:spLocks noGrp="1"/>
          </p:cNvSpPr>
          <p:nvPr>
            <p:ph type="sldNum" sz="quarter" idx="10"/>
          </p:nvPr>
        </p:nvSpPr>
        <p:spPr/>
        <p:txBody>
          <a:bodyPr/>
          <a:lstStyle/>
          <a:p>
            <a:fld id="{3AA9CE42-EE04-2848-97BC-2D8595F8C592}" type="slidenum">
              <a:rPr lang="en-US" smtClean="0"/>
              <a:t>59</a:t>
            </a:fld>
            <a:endParaRPr lang="en-US"/>
          </a:p>
        </p:txBody>
      </p:sp>
    </p:spTree>
    <p:extLst>
      <p:ext uri="{BB962C8B-B14F-4D97-AF65-F5344CB8AC3E}">
        <p14:creationId xmlns:p14="http://schemas.microsoft.com/office/powerpoint/2010/main" val="4113937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different models of the same environment</a:t>
            </a:r>
            <a:r>
              <a:rPr lang="en-US" baseline="0" dirty="0" smtClean="0"/>
              <a:t> to achieve more stable performance ranking across data sets.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Models representing different objectives to improve on more than one objective/performance measure.</a:t>
            </a:r>
          </a:p>
          <a:p>
            <a:r>
              <a:rPr lang="en-US" baseline="0" dirty="0" smtClean="0"/>
              <a:t>Models of different environments to help each other in improving a given environment and reducing the number of WC data required for learning.</a:t>
            </a:r>
          </a:p>
        </p:txBody>
      </p:sp>
      <p:sp>
        <p:nvSpPr>
          <p:cNvPr id="4" name="Slide Number Placeholder 3"/>
          <p:cNvSpPr>
            <a:spLocks noGrp="1"/>
          </p:cNvSpPr>
          <p:nvPr>
            <p:ph type="sldNum" sz="quarter" idx="10"/>
          </p:nvPr>
        </p:nvSpPr>
        <p:spPr/>
        <p:txBody>
          <a:bodyPr/>
          <a:lstStyle/>
          <a:p>
            <a:fld id="{3AA9CE42-EE04-2848-97BC-2D8595F8C592}" type="slidenum">
              <a:rPr lang="en-US" smtClean="0"/>
              <a:t>60</a:t>
            </a:fld>
            <a:endParaRPr lang="en-US"/>
          </a:p>
        </p:txBody>
      </p:sp>
    </p:spTree>
    <p:extLst>
      <p:ext uri="{BB962C8B-B14F-4D97-AF65-F5344CB8AC3E}">
        <p14:creationId xmlns:p14="http://schemas.microsoft.com/office/powerpoint/2010/main" val="810057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A9CE42-EE04-2848-97BC-2D8595F8C592}" type="slidenum">
              <a:rPr lang="en-US" smtClean="0"/>
              <a:t>61</a:t>
            </a:fld>
            <a:endParaRPr lang="en-US"/>
          </a:p>
        </p:txBody>
      </p:sp>
    </p:spTree>
    <p:extLst>
      <p:ext uri="{BB962C8B-B14F-4D97-AF65-F5344CB8AC3E}">
        <p14:creationId xmlns:p14="http://schemas.microsoft.com/office/powerpoint/2010/main" val="3057522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A9CE42-EE04-2848-97BC-2D8595F8C592}" type="slidenum">
              <a:rPr lang="en-US" smtClean="0"/>
              <a:t>62</a:t>
            </a:fld>
            <a:endParaRPr lang="en-US"/>
          </a:p>
        </p:txBody>
      </p:sp>
    </p:spTree>
    <p:extLst>
      <p:ext uri="{BB962C8B-B14F-4D97-AF65-F5344CB8AC3E}">
        <p14:creationId xmlns:p14="http://schemas.microsoft.com/office/powerpoint/2010/main" val="3209121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A9CE42-EE04-2848-97BC-2D8595F8C592}" type="slidenum">
              <a:rPr lang="en-US" smtClean="0"/>
              <a:t>63</a:t>
            </a:fld>
            <a:endParaRPr lang="en-US"/>
          </a:p>
        </p:txBody>
      </p:sp>
    </p:spTree>
    <p:extLst>
      <p:ext uri="{BB962C8B-B14F-4D97-AF65-F5344CB8AC3E}">
        <p14:creationId xmlns:p14="http://schemas.microsoft.com/office/powerpoint/2010/main" val="1121421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A9CE42-EE04-2848-97BC-2D8595F8C592}" type="slidenum">
              <a:rPr lang="en-US" smtClean="0"/>
              <a:t>64</a:t>
            </a:fld>
            <a:endParaRPr lang="en-US"/>
          </a:p>
        </p:txBody>
      </p:sp>
    </p:spTree>
    <p:extLst>
      <p:ext uri="{BB962C8B-B14F-4D97-AF65-F5344CB8AC3E}">
        <p14:creationId xmlns:p14="http://schemas.microsoft.com/office/powerpoint/2010/main" val="1550669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different models of the same environment</a:t>
            </a:r>
            <a:r>
              <a:rPr lang="en-US" baseline="0" dirty="0" smtClean="0"/>
              <a:t> to achieve more stable performance ranking across data sets.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Models representing different objectives to improve on more than one objective/performance measure.</a:t>
            </a:r>
          </a:p>
          <a:p>
            <a:r>
              <a:rPr lang="en-US" baseline="0" dirty="0" smtClean="0"/>
              <a:t>Models of different environments to help each other in improving a given environment and reducing the number of WC data required for learning.</a:t>
            </a:r>
          </a:p>
        </p:txBody>
      </p:sp>
      <p:sp>
        <p:nvSpPr>
          <p:cNvPr id="4" name="Slide Number Placeholder 3"/>
          <p:cNvSpPr>
            <a:spLocks noGrp="1"/>
          </p:cNvSpPr>
          <p:nvPr>
            <p:ph type="sldNum" sz="quarter" idx="10"/>
          </p:nvPr>
        </p:nvSpPr>
        <p:spPr/>
        <p:txBody>
          <a:bodyPr/>
          <a:lstStyle/>
          <a:p>
            <a:fld id="{3AA9CE42-EE04-2848-97BC-2D8595F8C592}" type="slidenum">
              <a:rPr lang="en-US" smtClean="0"/>
              <a:t>68</a:t>
            </a:fld>
            <a:endParaRPr lang="en-US"/>
          </a:p>
        </p:txBody>
      </p:sp>
    </p:spTree>
    <p:extLst>
      <p:ext uri="{BB962C8B-B14F-4D97-AF65-F5344CB8AC3E}">
        <p14:creationId xmlns:p14="http://schemas.microsoft.com/office/powerpoint/2010/main" val="1354778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different models of the same environment</a:t>
            </a:r>
            <a:r>
              <a:rPr lang="en-US" baseline="0" dirty="0" smtClean="0"/>
              <a:t> to achieve more stable performance ranking across data sets.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Models representing different objectives to improve on more than one objective/performance measure.</a:t>
            </a:r>
          </a:p>
          <a:p>
            <a:r>
              <a:rPr lang="en-US" baseline="0" dirty="0" smtClean="0"/>
              <a:t>Models of different environments to help each other in improving a given environment and reducing the number of WC data required for learning.</a:t>
            </a:r>
          </a:p>
        </p:txBody>
      </p:sp>
      <p:sp>
        <p:nvSpPr>
          <p:cNvPr id="4" name="Slide Number Placeholder 3"/>
          <p:cNvSpPr>
            <a:spLocks noGrp="1"/>
          </p:cNvSpPr>
          <p:nvPr>
            <p:ph type="sldNum" sz="quarter" idx="10"/>
          </p:nvPr>
        </p:nvSpPr>
        <p:spPr/>
        <p:txBody>
          <a:bodyPr/>
          <a:lstStyle/>
          <a:p>
            <a:fld id="{3AA9CE42-EE04-2848-97BC-2D8595F8C592}" type="slidenum">
              <a:rPr lang="en-US" smtClean="0"/>
              <a:t>73</a:t>
            </a:fld>
            <a:endParaRPr lang="en-US"/>
          </a:p>
        </p:txBody>
      </p:sp>
    </p:spTree>
    <p:extLst>
      <p:ext uri="{BB962C8B-B14F-4D97-AF65-F5344CB8AC3E}">
        <p14:creationId xmlns:p14="http://schemas.microsoft.com/office/powerpoint/2010/main" val="1774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Shape 417"/>
          <p:cNvSpPr>
            <a:spLocks noGrp="1" noRot="1" noChangeAspect="1"/>
          </p:cNvSpPr>
          <p:nvPr>
            <p:ph type="sldImg"/>
          </p:nvPr>
        </p:nvSpPr>
        <p:spPr>
          <a:prstGeom prst="rect">
            <a:avLst/>
          </a:prstGeom>
        </p:spPr>
        <p:txBody>
          <a:bodyPr/>
          <a:lstStyle/>
          <a:p>
            <a:pPr lvl="0"/>
            <a:endParaRPr/>
          </a:p>
        </p:txBody>
      </p:sp>
      <p:sp>
        <p:nvSpPr>
          <p:cNvPr id="418" name="Shape 418"/>
          <p:cNvSpPr>
            <a:spLocks noGrp="1"/>
          </p:cNvSpPr>
          <p:nvPr>
            <p:ph type="body" sz="quarter" idx="1"/>
          </p:nvPr>
        </p:nvSpPr>
        <p:spPr>
          <a:prstGeom prst="rect">
            <a:avLst/>
          </a:prstGeom>
        </p:spPr>
        <p:txBody>
          <a:bodyPr/>
          <a:lstStyle/>
          <a:p>
            <a:pPr lvl="0">
              <a:defRPr sz="1800"/>
            </a:pPr>
            <a:r>
              <a:rPr sz="2200"/>
              <a:t>This allows not only to improve performance and reduce the number of WC data required for the learning, but also leads to insights on how to improve a company's productivity. For instance, if we plot these functions that map CC models into the WC context, we can vizualise the relationship between the productivity of these companies. That, together with an analysis of the data from these companies + knowledge from the software manager, can lead to insights on how to improve a company's productivity.</a:t>
            </a:r>
          </a:p>
        </p:txBody>
      </p:sp>
    </p:spTree>
    <p:extLst>
      <p:ext uri="{BB962C8B-B14F-4D97-AF65-F5344CB8AC3E}">
        <p14:creationId xmlns:p14="http://schemas.microsoft.com/office/powerpoint/2010/main" val="3637158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different models of the same environment</a:t>
            </a:r>
            <a:r>
              <a:rPr lang="en-US" baseline="0" dirty="0" smtClean="0"/>
              <a:t> to achieve more stable performance ranking across data sets.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Models representing different objectives to improve on more than one objective/performance measure.</a:t>
            </a:r>
          </a:p>
          <a:p>
            <a:r>
              <a:rPr lang="en-US" baseline="0" dirty="0" smtClean="0"/>
              <a:t>Models of different environments to help each other in improving a given environment and reducing the number of WC data required for learning.</a:t>
            </a:r>
          </a:p>
        </p:txBody>
      </p:sp>
      <p:sp>
        <p:nvSpPr>
          <p:cNvPr id="4" name="Slide Number Placeholder 3"/>
          <p:cNvSpPr>
            <a:spLocks noGrp="1"/>
          </p:cNvSpPr>
          <p:nvPr>
            <p:ph type="sldNum" sz="quarter" idx="10"/>
          </p:nvPr>
        </p:nvSpPr>
        <p:spPr/>
        <p:txBody>
          <a:bodyPr/>
          <a:lstStyle/>
          <a:p>
            <a:fld id="{3AA9CE42-EE04-2848-97BC-2D8595F8C592}" type="slidenum">
              <a:rPr lang="en-US" smtClean="0"/>
              <a:t>84</a:t>
            </a:fld>
            <a:endParaRPr lang="en-US"/>
          </a:p>
        </p:txBody>
      </p:sp>
    </p:spTree>
    <p:extLst>
      <p:ext uri="{BB962C8B-B14F-4D97-AF65-F5344CB8AC3E}">
        <p14:creationId xmlns:p14="http://schemas.microsoft.com/office/powerpoint/2010/main" val="470557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here just as a backup. It won’t be presented.</a:t>
            </a:r>
            <a:endParaRPr lang="en-GB" dirty="0"/>
          </a:p>
        </p:txBody>
      </p:sp>
      <p:sp>
        <p:nvSpPr>
          <p:cNvPr id="4" name="Slide Number Placeholder 3"/>
          <p:cNvSpPr>
            <a:spLocks noGrp="1"/>
          </p:cNvSpPr>
          <p:nvPr>
            <p:ph type="sldNum" sz="quarter" idx="10"/>
          </p:nvPr>
        </p:nvSpPr>
        <p:spPr/>
        <p:txBody>
          <a:bodyPr/>
          <a:lstStyle/>
          <a:p>
            <a:fld id="{3AA9CE42-EE04-2848-97BC-2D8595F8C592}" type="slidenum">
              <a:rPr lang="en-US" smtClean="0"/>
              <a:t>90</a:t>
            </a:fld>
            <a:endParaRPr lang="en-US"/>
          </a:p>
        </p:txBody>
      </p:sp>
    </p:spTree>
    <p:extLst>
      <p:ext uri="{BB962C8B-B14F-4D97-AF65-F5344CB8AC3E}">
        <p14:creationId xmlns:p14="http://schemas.microsoft.com/office/powerpoint/2010/main" val="4221927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cs.bham.ac.uk/~minkull" TargetMode="Externa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8E6258-203B-9146-8319-41443E0E9D58}" type="datetime1">
              <a:rPr lang="en-US" smtClean="0"/>
              <a:t>5/16/15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625B23-3A50-A44D-8E5D-0C3319EF0AE9}" type="datetime1">
              <a:rPr lang="en-US" smtClean="0"/>
              <a:t>5/16/15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3D0FF4-91CB-2245-A695-1A3700E42C16}" type="datetime1">
              <a:rPr lang="en-US" smtClean="0"/>
              <a:t>5/16/15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E219BD4-1A49-FD40-963A-A6C7EC315EC0}" type="datetime1">
              <a:rPr lang="en-US" smtClean="0"/>
              <a:t>5/16/15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29F631-12B9-0E48-A557-9645B4458A5C}" type="datetime1">
              <a:rPr lang="en-US" smtClean="0"/>
              <a:t>5/16/15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249C64-2F4A-1546-A255-7B1BD58BB252}" type="datetime1">
              <a:rPr lang="en-US" smtClean="0"/>
              <a:t>5/16/15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E4F053-FD24-334C-AD4D-036B30E6CD84}" type="datetime1">
              <a:rPr lang="en-US" smtClean="0"/>
              <a:t>5/16/15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E03294-05D2-7A46-BB68-0E8BB5DD659E}" type="datetime1">
              <a:rPr lang="en-US" smtClean="0"/>
              <a:t>5/16/15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3FBDB-460A-2C4D-8064-C249887F4FCB}"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AECA97-BBA1-DE4D-9B7C-457C85610EC6}" type="datetime1">
              <a:rPr lang="en-US" smtClean="0"/>
              <a:t>5/16/15</a:t>
            </a:fld>
            <a:endParaRPr lang="en-US"/>
          </a:p>
        </p:txBody>
      </p:sp>
      <p:sp>
        <p:nvSpPr>
          <p:cNvPr id="9" name="Slide Number Placeholder 8"/>
          <p:cNvSpPr>
            <a:spLocks noGrp="1"/>
          </p:cNvSpPr>
          <p:nvPr>
            <p:ph type="sldNum" sz="quarter" idx="11"/>
          </p:nvPr>
        </p:nvSpPr>
        <p:spPr/>
        <p:txBody>
          <a:bodyPr/>
          <a:lstStyle/>
          <a:p>
            <a:fld id="{4F43FBDB-460A-2C4D-8064-C249887F4FCB}"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26DC2-3352-8A4C-9726-ECF25F5D81A5}" type="datetime1">
              <a:rPr lang="en-US" smtClean="0"/>
              <a:t>5/16/15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6C060C-41BF-9240-9282-BCF61DF97C99}" type="datetime1">
              <a:rPr lang="en-US" smtClean="0"/>
              <a:t>5/16/15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20" name="Shape 20"/>
          <p:cNvSpPr/>
          <p:nvPr/>
        </p:nvSpPr>
        <p:spPr>
          <a:xfrm>
            <a:off x="3329414" y="6568264"/>
            <a:ext cx="3534237" cy="266933"/>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1800">
                <a:solidFill>
                  <a:srgbClr val="53585F"/>
                </a:solidFill>
              </a:defRPr>
            </a:lvl1pPr>
          </a:lstStyle>
          <a:p>
            <a:pPr lvl="0">
              <a:defRPr>
                <a:solidFill>
                  <a:srgbClr val="000000"/>
                </a:solidFill>
              </a:defRPr>
            </a:pPr>
            <a:r>
              <a:rPr sz="1266">
                <a:solidFill>
                  <a:srgbClr val="53585F"/>
                </a:solidFill>
              </a:rPr>
              <a:t>Online Ensemble Learning in Changing Environments</a:t>
            </a:r>
          </a:p>
        </p:txBody>
      </p:sp>
      <p:sp>
        <p:nvSpPr>
          <p:cNvPr id="21" name="Shape 21"/>
          <p:cNvSpPr>
            <a:spLocks noGrp="1"/>
          </p:cNvSpPr>
          <p:nvPr>
            <p:ph type="title"/>
          </p:nvPr>
        </p:nvSpPr>
        <p:spPr>
          <a:xfrm>
            <a:off x="669727" y="312539"/>
            <a:ext cx="7804547" cy="1518047"/>
          </a:xfrm>
          <a:prstGeom prst="rect">
            <a:avLst/>
          </a:prstGeom>
        </p:spPr>
        <p:txBody>
          <a:bodyPr/>
          <a:lstStyle/>
          <a:p>
            <a:pPr lvl="0">
              <a:defRPr sz="1800"/>
            </a:pPr>
            <a:r>
              <a:rPr sz="5625"/>
              <a:t>Title Text</a:t>
            </a:r>
          </a:p>
        </p:txBody>
      </p:sp>
      <p:sp>
        <p:nvSpPr>
          <p:cNvPr id="22" name="Shape 22"/>
          <p:cNvSpPr/>
          <p:nvPr/>
        </p:nvSpPr>
        <p:spPr>
          <a:xfrm>
            <a:off x="615208" y="6568264"/>
            <a:ext cx="2018246" cy="266933"/>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1800" u="sng">
                <a:solidFill>
                  <a:srgbClr val="53585F"/>
                </a:solidFill>
                <a:hlinkClick r:id=""/>
              </a:defRPr>
            </a:lvl1pPr>
          </a:lstStyle>
          <a:p>
            <a:pPr lvl="0">
              <a:defRPr u="none">
                <a:solidFill>
                  <a:srgbClr val="000000"/>
                </a:solidFill>
              </a:defRPr>
            </a:pPr>
            <a:r>
              <a:rPr sz="1266" u="sng">
                <a:solidFill>
                  <a:srgbClr val="53585F"/>
                </a:solidFill>
                <a:hlinkClick r:id="rId2"/>
              </a:rPr>
              <a:t>www.cs.bham.ac.uk/~minkull</a:t>
            </a:r>
          </a:p>
        </p:txBody>
      </p:sp>
      <p:sp>
        <p:nvSpPr>
          <p:cNvPr id="23" name="Shape 23"/>
          <p:cNvSpPr/>
          <p:nvPr/>
        </p:nvSpPr>
        <p:spPr>
          <a:xfrm>
            <a:off x="-5954" y="6560343"/>
            <a:ext cx="9155907" cy="1"/>
          </a:xfrm>
          <a:prstGeom prst="line">
            <a:avLst/>
          </a:prstGeom>
          <a:ln w="25400">
            <a:solidFill>
              <a:srgbClr val="85888D">
                <a:alpha val="53359"/>
              </a:srgbClr>
            </a:solidFill>
            <a:miter lim="400000"/>
          </a:ln>
        </p:spPr>
        <p:txBody>
          <a:bodyPr lIns="0" tIns="0" rIns="0" bIns="0" anchor="ctr"/>
          <a:lstStyle/>
          <a:p>
            <a:pPr lvl="0">
              <a:defRPr sz="2400"/>
            </a:pPr>
            <a:endParaRPr sz="1687"/>
          </a:p>
        </p:txBody>
      </p:sp>
      <p:sp>
        <p:nvSpPr>
          <p:cNvPr id="24" name="Shape 24"/>
          <p:cNvSpPr>
            <a:spLocks noGrp="1"/>
          </p:cNvSpPr>
          <p:nvPr>
            <p:ph type="sldNum" sz="quarter" idx="2"/>
          </p:nvPr>
        </p:nvSpPr>
        <p:spPr>
          <a:xfrm>
            <a:off x="7786622" y="6567785"/>
            <a:ext cx="259104" cy="267891"/>
          </a:xfrm>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3675973036"/>
      </p:ext>
    </p:extLst>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pPr lvl="0">
              <a:defRPr sz="1800"/>
            </a:pPr>
            <a:r>
              <a:rPr sz="5625"/>
              <a:t>Title Text</a:t>
            </a:r>
          </a:p>
        </p:txBody>
      </p:sp>
      <p:sp>
        <p:nvSpPr>
          <p:cNvPr id="27" name="Shape 27"/>
          <p:cNvSpPr>
            <a:spLocks noGrp="1"/>
          </p:cNvSpPr>
          <p:nvPr>
            <p:ph type="body" idx="1"/>
          </p:nvPr>
        </p:nvSpPr>
        <p:spPr>
          <a:prstGeom prst="rect">
            <a:avLst/>
          </a:prstGeom>
        </p:spPr>
        <p:txBody>
          <a:bodyPr/>
          <a:lstStyle/>
          <a:p>
            <a:pPr lvl="0">
              <a:defRPr sz="1800"/>
            </a:pPr>
            <a:r>
              <a:rPr sz="2531"/>
              <a:t>Body Level One</a:t>
            </a:r>
          </a:p>
          <a:p>
            <a:pPr lvl="1">
              <a:defRPr sz="1800"/>
            </a:pPr>
            <a:r>
              <a:rPr sz="2531"/>
              <a:t>Body Level Two</a:t>
            </a:r>
          </a:p>
          <a:p>
            <a:pPr lvl="2">
              <a:defRPr sz="1800"/>
            </a:pPr>
            <a:r>
              <a:rPr sz="2531"/>
              <a:t>Body Level Three</a:t>
            </a:r>
          </a:p>
          <a:p>
            <a:pPr lvl="3">
              <a:defRPr sz="1800"/>
            </a:pPr>
            <a:r>
              <a:rPr sz="2531"/>
              <a:t>Body Level Four</a:t>
            </a:r>
          </a:p>
          <a:p>
            <a:pPr lvl="4">
              <a:defRPr sz="1800"/>
            </a:pPr>
            <a:r>
              <a:rPr sz="2531"/>
              <a:t>Body Level Five</a:t>
            </a:r>
          </a:p>
        </p:txBody>
      </p:sp>
      <p:sp>
        <p:nvSpPr>
          <p:cNvPr id="28" name="Shape 28"/>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2365693692"/>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F43FBDB-460A-2C4D-8064-C249887F4FCB}"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28216D7-BD06-6C41-8645-2F42D6248CB5}" type="datetime1">
              <a:rPr lang="en-US" smtClean="0"/>
              <a:t>5/16/15</a:t>
            </a:fld>
            <a:endParaRPr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3.png"/><Relationship Id="rId5"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jpg"/><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png"/><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 Id="rId3"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5.xml"/><Relationship Id="rId2"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jpeg"/><Relationship Id="rId3" Type="http://schemas.openxmlformats.org/officeDocument/2006/relationships/image" Target="../media/image2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g"/><Relationship Id="rId3"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jpeg"/><Relationship Id="rId3" Type="http://schemas.openxmlformats.org/officeDocument/2006/relationships/image" Target="../media/image2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8.png"/></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59.png"/><Relationship Id="rId9"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 Id="rId3" Type="http://schemas.openxmlformats.org/officeDocument/2006/relationships/image" Target="../media/image6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 Id="rId3" Type="http://schemas.openxmlformats.org/officeDocument/2006/relationships/image" Target="../media/image6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 Id="rId3" Type="http://schemas.openxmlformats.org/officeDocument/2006/relationships/image" Target="../media/image67.png"/></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image" Target="../media/image7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 Id="rId3" Type="http://schemas.openxmlformats.org/officeDocument/2006/relationships/image" Target="../media/image75.png"/></Relationships>
</file>

<file path=ppt/slides/_rels/slide82.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8.png"/></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jpeg"/><Relationship Id="rId3" Type="http://schemas.openxmlformats.org/officeDocument/2006/relationships/image" Target="../media/image82.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png"/><Relationship Id="rId3" Type="http://schemas.openxmlformats.org/officeDocument/2006/relationships/image" Target="../media/image8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Shot 2013-02-06 at 4.33.25 PM.png"/>
          <p:cNvPicPr>
            <a:picLocks noChangeAspect="1"/>
          </p:cNvPicPr>
          <p:nvPr/>
        </p:nvPicPr>
        <p:blipFill>
          <a:blip r:embed="rId2">
            <a:alphaModFix/>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tretch>
            <a:fillRect/>
          </a:stretch>
        </p:blipFill>
        <p:spPr>
          <a:xfrm>
            <a:off x="0" y="2015092"/>
            <a:ext cx="9144000" cy="3390790"/>
          </a:xfrm>
          <a:prstGeom prst="rect">
            <a:avLst/>
          </a:prstGeom>
        </p:spPr>
      </p:pic>
      <p:sp>
        <p:nvSpPr>
          <p:cNvPr id="2" name="Title 1"/>
          <p:cNvSpPr>
            <a:spLocks noGrp="1"/>
          </p:cNvSpPr>
          <p:nvPr>
            <p:ph type="ctrTitle"/>
          </p:nvPr>
        </p:nvSpPr>
        <p:spPr>
          <a:xfrm>
            <a:off x="293190" y="447062"/>
            <a:ext cx="7302127" cy="1409762"/>
          </a:xfrm>
        </p:spPr>
        <p:txBody>
          <a:bodyPr>
            <a:noAutofit/>
          </a:bodyPr>
          <a:lstStyle/>
          <a:p>
            <a:pPr algn="l">
              <a:lnSpc>
                <a:spcPct val="80000"/>
              </a:lnSpc>
            </a:pPr>
            <a:r>
              <a:rPr lang="en-US" sz="3200" b="1" dirty="0" smtClean="0">
                <a:solidFill>
                  <a:schemeClr val="accent2">
                    <a:lumMod val="75000"/>
                  </a:schemeClr>
                </a:solidFill>
              </a:rPr>
              <a:t>ICSE’15 Technical Briefing: </a:t>
            </a:r>
            <a:br>
              <a:rPr lang="en-US" sz="3200" b="1" dirty="0" smtClean="0">
                <a:solidFill>
                  <a:schemeClr val="accent2">
                    <a:lumMod val="75000"/>
                  </a:schemeClr>
                </a:solidFill>
              </a:rPr>
            </a:br>
            <a:r>
              <a:rPr lang="en-US" sz="3200" b="1" dirty="0" smtClean="0">
                <a:solidFill>
                  <a:schemeClr val="accent2">
                    <a:lumMod val="75000"/>
                  </a:schemeClr>
                </a:solidFill>
              </a:rPr>
              <a:t>The Art and Science of </a:t>
            </a:r>
            <a:br>
              <a:rPr lang="en-US" sz="3200" b="1" dirty="0" smtClean="0">
                <a:solidFill>
                  <a:schemeClr val="accent2">
                    <a:lumMod val="75000"/>
                  </a:schemeClr>
                </a:solidFill>
              </a:rPr>
            </a:br>
            <a:r>
              <a:rPr lang="en-US" sz="3200" b="1" dirty="0" smtClean="0">
                <a:solidFill>
                  <a:schemeClr val="accent2">
                    <a:lumMod val="75000"/>
                  </a:schemeClr>
                </a:solidFill>
              </a:rPr>
              <a:t>Analyzing Software Data: </a:t>
            </a:r>
            <a:br>
              <a:rPr lang="en-US" sz="3200" b="1" dirty="0" smtClean="0">
                <a:solidFill>
                  <a:schemeClr val="accent2">
                    <a:lumMod val="75000"/>
                  </a:schemeClr>
                </a:solidFill>
              </a:rPr>
            </a:br>
            <a:r>
              <a:rPr lang="en-US" sz="3200" b="1" dirty="0" smtClean="0">
                <a:solidFill>
                  <a:schemeClr val="accent2">
                    <a:lumMod val="75000"/>
                  </a:schemeClr>
                </a:solidFill>
              </a:rPr>
              <a:t>Quantitative methods  </a:t>
            </a:r>
            <a:endParaRPr lang="en-US" sz="3200" b="1" dirty="0">
              <a:solidFill>
                <a:schemeClr val="accent2">
                  <a:lumMod val="75000"/>
                </a:schemeClr>
              </a:solidFill>
            </a:endParaRPr>
          </a:p>
        </p:txBody>
      </p:sp>
      <p:sp>
        <p:nvSpPr>
          <p:cNvPr id="8" name="Subtitle 2"/>
          <p:cNvSpPr txBox="1">
            <a:spLocks/>
          </p:cNvSpPr>
          <p:nvPr/>
        </p:nvSpPr>
        <p:spPr>
          <a:xfrm>
            <a:off x="-155787" y="5752408"/>
            <a:ext cx="6002004" cy="146188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80000"/>
              </a:lnSpc>
              <a:tabLst>
                <a:tab pos="2170113" algn="l"/>
              </a:tabLst>
            </a:pPr>
            <a:r>
              <a:rPr lang="en-US" sz="1800" dirty="0" smtClean="0">
                <a:solidFill>
                  <a:srgbClr val="953735"/>
                </a:solidFill>
              </a:rPr>
              <a:t>        </a:t>
            </a:r>
            <a:r>
              <a:rPr lang="en-US" sz="1800" b="1" dirty="0" smtClean="0">
                <a:solidFill>
                  <a:srgbClr val="953735"/>
                </a:solidFill>
              </a:rPr>
              <a:t>       Tim Menzies    : </a:t>
            </a:r>
            <a:r>
              <a:rPr lang="en-US" sz="1800" b="1" dirty="0">
                <a:solidFill>
                  <a:srgbClr val="953735"/>
                </a:solidFill>
              </a:rPr>
              <a:t> </a:t>
            </a:r>
            <a:r>
              <a:rPr lang="en-US" sz="1800" b="1" dirty="0" err="1" smtClean="0">
                <a:solidFill>
                  <a:srgbClr val="953735"/>
                </a:solidFill>
              </a:rPr>
              <a:t>NcState</a:t>
            </a:r>
            <a:r>
              <a:rPr lang="en-US" sz="1800" b="1" dirty="0" smtClean="0">
                <a:solidFill>
                  <a:srgbClr val="953735"/>
                </a:solidFill>
              </a:rPr>
              <a:t>, USA</a:t>
            </a:r>
          </a:p>
          <a:p>
            <a:pPr algn="l">
              <a:lnSpc>
                <a:spcPct val="80000"/>
              </a:lnSpc>
              <a:tabLst>
                <a:tab pos="2170113" algn="l"/>
              </a:tabLst>
            </a:pPr>
            <a:r>
              <a:rPr lang="en-US" sz="1800" b="1" dirty="0" smtClean="0">
                <a:solidFill>
                  <a:srgbClr val="953735"/>
                </a:solidFill>
              </a:rPr>
              <a:t>             Leandro </a:t>
            </a:r>
            <a:r>
              <a:rPr lang="en-US" sz="1800" b="1" dirty="0" err="1" smtClean="0">
                <a:solidFill>
                  <a:srgbClr val="953735"/>
                </a:solidFill>
              </a:rPr>
              <a:t>Minku</a:t>
            </a:r>
            <a:r>
              <a:rPr lang="en-US" sz="1800" b="1" dirty="0" smtClean="0">
                <a:solidFill>
                  <a:srgbClr val="953735"/>
                </a:solidFill>
              </a:rPr>
              <a:t> :  U. Birmingham, UK</a:t>
            </a:r>
          </a:p>
          <a:p>
            <a:pPr algn="l">
              <a:lnSpc>
                <a:spcPct val="80000"/>
              </a:lnSpc>
              <a:tabLst>
                <a:tab pos="2170113" algn="l"/>
              </a:tabLst>
            </a:pPr>
            <a:r>
              <a:rPr lang="en-US" sz="1800" b="1" dirty="0" smtClean="0">
                <a:solidFill>
                  <a:srgbClr val="953735"/>
                </a:solidFill>
              </a:rPr>
              <a:t>                Fayola Peters : </a:t>
            </a:r>
            <a:r>
              <a:rPr lang="en-US" sz="1800" b="1" dirty="0" err="1" smtClean="0">
                <a:solidFill>
                  <a:srgbClr val="953735"/>
                </a:solidFill>
              </a:rPr>
              <a:t>Lero</a:t>
            </a:r>
            <a:r>
              <a:rPr lang="en-US" sz="1800" b="1" dirty="0" smtClean="0">
                <a:solidFill>
                  <a:srgbClr val="953735"/>
                </a:solidFill>
              </a:rPr>
              <a:t>, UL, Ireland</a:t>
            </a:r>
            <a:endParaRPr lang="en-US" sz="1800" b="1" dirty="0">
              <a:solidFill>
                <a:srgbClr val="953735"/>
              </a:solidFill>
            </a:endParaRPr>
          </a:p>
        </p:txBody>
      </p:sp>
      <p:sp>
        <p:nvSpPr>
          <p:cNvPr id="10" name="Subtitle 2"/>
          <p:cNvSpPr txBox="1">
            <a:spLocks/>
          </p:cNvSpPr>
          <p:nvPr/>
        </p:nvSpPr>
        <p:spPr>
          <a:xfrm>
            <a:off x="5846217" y="5827792"/>
            <a:ext cx="2805378" cy="702416"/>
          </a:xfrm>
          <a:prstGeom prst="rect">
            <a:avLst/>
          </a:prstGeom>
          <a:solidFill>
            <a:srgbClr val="800000"/>
          </a:solidFill>
          <a:ln>
            <a:solidFill>
              <a:schemeClr val="bg1"/>
            </a:solidFill>
          </a:ln>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US" sz="1400" dirty="0" smtClean="0">
                <a:solidFill>
                  <a:schemeClr val="bg1"/>
                </a:solidFill>
              </a:rPr>
              <a:t> </a:t>
            </a:r>
            <a:r>
              <a:rPr lang="en-US" sz="1700" dirty="0" smtClean="0">
                <a:solidFill>
                  <a:schemeClr val="bg1"/>
                </a:solidFill>
              </a:rPr>
              <a:t>http</a:t>
            </a:r>
            <a:r>
              <a:rPr lang="en-US" sz="1700" dirty="0">
                <a:solidFill>
                  <a:schemeClr val="bg1"/>
                </a:solidFill>
              </a:rPr>
              <a:t>:/</a:t>
            </a:r>
            <a:r>
              <a:rPr lang="en-US" sz="1700" dirty="0" smtClean="0">
                <a:solidFill>
                  <a:schemeClr val="bg1"/>
                </a:solidFill>
              </a:rPr>
              <a:t>/ </a:t>
            </a:r>
            <a:r>
              <a:rPr lang="en-US" sz="1700" dirty="0" err="1" smtClean="0">
                <a:solidFill>
                  <a:schemeClr val="bg1"/>
                </a:solidFill>
              </a:rPr>
              <a:t>unbox.org</a:t>
            </a:r>
            <a:r>
              <a:rPr lang="en-US" sz="1700" dirty="0" smtClean="0">
                <a:solidFill>
                  <a:schemeClr val="bg1"/>
                </a:solidFill>
              </a:rPr>
              <a:t>/open/</a:t>
            </a:r>
            <a:br>
              <a:rPr lang="en-US" sz="1700" dirty="0" smtClean="0">
                <a:solidFill>
                  <a:schemeClr val="bg1"/>
                </a:solidFill>
              </a:rPr>
            </a:br>
            <a:r>
              <a:rPr lang="en-US" sz="1700" dirty="0" smtClean="0">
                <a:solidFill>
                  <a:schemeClr val="bg1"/>
                </a:solidFill>
              </a:rPr>
              <a:t>trunk/doc/15/</a:t>
            </a:r>
            <a:r>
              <a:rPr lang="en-US" sz="1700" dirty="0" err="1" smtClean="0">
                <a:solidFill>
                  <a:schemeClr val="bg1"/>
                </a:solidFill>
              </a:rPr>
              <a:t>icse</a:t>
            </a:r>
            <a:r>
              <a:rPr lang="en-US" sz="1700" dirty="0" smtClean="0">
                <a:solidFill>
                  <a:schemeClr val="bg1"/>
                </a:solidFill>
              </a:rPr>
              <a:t>/</a:t>
            </a:r>
            <a:r>
              <a:rPr lang="en-US" sz="1700" dirty="0" err="1" smtClean="0">
                <a:solidFill>
                  <a:schemeClr val="bg1"/>
                </a:solidFill>
              </a:rPr>
              <a:t>techbrief</a:t>
            </a:r>
            <a:endParaRPr lang="en-US" sz="1700" dirty="0">
              <a:solidFill>
                <a:schemeClr val="bg1"/>
              </a:solidFill>
            </a:endParaRPr>
          </a:p>
        </p:txBody>
      </p:sp>
      <p:pic>
        <p:nvPicPr>
          <p:cNvPr id="6" name="Picture 5"/>
          <p:cNvPicPr>
            <a:picLocks noChangeAspect="1"/>
          </p:cNvPicPr>
          <p:nvPr/>
        </p:nvPicPr>
        <p:blipFill>
          <a:blip r:embed="rId4"/>
          <a:stretch>
            <a:fillRect/>
          </a:stretch>
        </p:blipFill>
        <p:spPr>
          <a:xfrm>
            <a:off x="4879969" y="5494784"/>
            <a:ext cx="1348309" cy="1348309"/>
          </a:xfrm>
          <a:prstGeom prst="rect">
            <a:avLst/>
          </a:prstGeom>
        </p:spPr>
      </p:pic>
      <p:pic>
        <p:nvPicPr>
          <p:cNvPr id="7" name="Picture 6" descr="icse2015-log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3502" y="483300"/>
            <a:ext cx="2032000" cy="2032000"/>
          </a:xfrm>
          <a:prstGeom prst="rect">
            <a:avLst/>
          </a:prstGeom>
        </p:spPr>
      </p:pic>
    </p:spTree>
    <p:extLst>
      <p:ext uri="{BB962C8B-B14F-4D97-AF65-F5344CB8AC3E}">
        <p14:creationId xmlns:p14="http://schemas.microsoft.com/office/powerpoint/2010/main" val="5251538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20160" y="495300"/>
            <a:ext cx="6604703" cy="3594100"/>
          </a:xfrm>
          <a:prstGeom prst="rect">
            <a:avLst/>
          </a:prstGeom>
        </p:spPr>
      </p:pic>
      <p:sp>
        <p:nvSpPr>
          <p:cNvPr id="3" name="Content Placeholder 2"/>
          <p:cNvSpPr>
            <a:spLocks noGrp="1"/>
          </p:cNvSpPr>
          <p:nvPr>
            <p:ph idx="1"/>
          </p:nvPr>
        </p:nvSpPr>
        <p:spPr>
          <a:xfrm>
            <a:off x="515447" y="3970180"/>
            <a:ext cx="8229600" cy="1307767"/>
          </a:xfrm>
        </p:spPr>
        <p:txBody>
          <a:bodyPr>
            <a:noAutofit/>
          </a:bodyPr>
          <a:lstStyle/>
          <a:p>
            <a:pPr marL="0" indent="0">
              <a:lnSpc>
                <a:spcPct val="70000"/>
              </a:lnSpc>
              <a:buNone/>
            </a:pPr>
            <a:r>
              <a:rPr lang="en-US" sz="2000" dirty="0" smtClean="0"/>
              <a:t>• Statistics </a:t>
            </a:r>
            <a:br>
              <a:rPr lang="en-US" sz="2000" dirty="0" smtClean="0"/>
            </a:br>
            <a:r>
              <a:rPr lang="en-US" sz="2000" dirty="0" smtClean="0"/>
              <a:t>         • Operations research </a:t>
            </a:r>
          </a:p>
          <a:p>
            <a:pPr marL="457200" lvl="1" indent="0">
              <a:lnSpc>
                <a:spcPct val="70000"/>
              </a:lnSpc>
              <a:buNone/>
            </a:pPr>
            <a:r>
              <a:rPr lang="en-US" sz="2000" dirty="0" smtClean="0"/>
              <a:t>               • Machine Learning</a:t>
            </a:r>
          </a:p>
          <a:p>
            <a:pPr marL="914400" lvl="2" indent="0">
              <a:lnSpc>
                <a:spcPct val="70000"/>
              </a:lnSpc>
              <a:buNone/>
            </a:pPr>
            <a:r>
              <a:rPr lang="en-US" sz="2000" dirty="0" smtClean="0"/>
              <a:t>                                      •  Data mining</a:t>
            </a:r>
          </a:p>
          <a:p>
            <a:pPr marL="1371600" lvl="3" indent="0">
              <a:lnSpc>
                <a:spcPct val="70000"/>
              </a:lnSpc>
              <a:buNone/>
            </a:pPr>
            <a:r>
              <a:rPr lang="en-US" dirty="0" smtClean="0"/>
              <a:t>                                        •  Predictive Analytics</a:t>
            </a:r>
          </a:p>
          <a:p>
            <a:pPr marL="1371600" lvl="3" indent="0">
              <a:lnSpc>
                <a:spcPct val="70000"/>
              </a:lnSpc>
              <a:buNone/>
            </a:pPr>
            <a:r>
              <a:rPr lang="en-US" dirty="0"/>
              <a:t> </a:t>
            </a:r>
            <a:r>
              <a:rPr lang="en-US" dirty="0" smtClean="0"/>
              <a:t>                                                 • Business Intelligence</a:t>
            </a:r>
          </a:p>
          <a:p>
            <a:pPr marL="1828800" lvl="4" indent="0">
              <a:lnSpc>
                <a:spcPct val="70000"/>
              </a:lnSpc>
              <a:buNone/>
            </a:pPr>
            <a:r>
              <a:rPr lang="en-US" dirty="0" smtClean="0"/>
              <a:t>                                                 • Data Science</a:t>
            </a:r>
          </a:p>
          <a:p>
            <a:pPr marL="2286000" lvl="5" indent="0">
              <a:lnSpc>
                <a:spcPct val="70000"/>
              </a:lnSpc>
              <a:buNone/>
            </a:pPr>
            <a:r>
              <a:rPr lang="en-US" dirty="0" smtClean="0"/>
              <a:t>                                                 • Big Data</a:t>
            </a:r>
          </a:p>
          <a:p>
            <a:pPr marL="2286000" lvl="5" indent="0">
              <a:lnSpc>
                <a:spcPct val="70000"/>
              </a:lnSpc>
              <a:buNone/>
            </a:pPr>
            <a:r>
              <a:rPr lang="en-US" dirty="0" smtClean="0"/>
              <a:t>                                                      •  Smart Data</a:t>
            </a:r>
          </a:p>
          <a:p>
            <a:pPr marL="2743200" lvl="6" indent="0">
              <a:lnSpc>
                <a:spcPct val="70000"/>
              </a:lnSpc>
              <a:buNone/>
            </a:pPr>
            <a:r>
              <a:rPr lang="en-US" dirty="0" smtClean="0"/>
              <a:t>                                                   •  </a:t>
            </a:r>
            <a:r>
              <a:rPr lang="en-US" b="1" dirty="0" smtClean="0">
                <a:solidFill>
                  <a:srgbClr val="FF0000"/>
                </a:solidFill>
              </a:rPr>
              <a:t>??? </a:t>
            </a:r>
            <a:r>
              <a:rPr lang="en-US" dirty="0" smtClean="0"/>
              <a:t>                                                        </a:t>
            </a:r>
            <a:br>
              <a:rPr lang="en-US" dirty="0" smtClean="0"/>
            </a:br>
            <a:r>
              <a:rPr lang="en-US" dirty="0" smtClean="0"/>
              <a:t>        </a:t>
            </a:r>
          </a:p>
        </p:txBody>
      </p:sp>
      <p:sp>
        <p:nvSpPr>
          <p:cNvPr id="4" name="Slide Number Placeholder 3"/>
          <p:cNvSpPr>
            <a:spLocks noGrp="1"/>
          </p:cNvSpPr>
          <p:nvPr>
            <p:ph type="sldNum" sz="quarter" idx="12"/>
          </p:nvPr>
        </p:nvSpPr>
        <p:spPr>
          <a:xfrm>
            <a:off x="6611447" y="6492875"/>
            <a:ext cx="2133600" cy="365125"/>
          </a:xfrm>
        </p:spPr>
        <p:txBody>
          <a:bodyPr/>
          <a:lstStyle/>
          <a:p>
            <a:fld id="{33AB3162-70EA-BA4B-8AEE-6B8765E7926F}" type="slidenum">
              <a:rPr lang="en-US" smtClean="0"/>
              <a:t>1</a:t>
            </a:fld>
            <a:endParaRPr lang="en-US" dirty="0"/>
          </a:p>
        </p:txBody>
      </p:sp>
      <p:sp>
        <p:nvSpPr>
          <p:cNvPr id="2" name="Title 1"/>
          <p:cNvSpPr>
            <a:spLocks noGrp="1"/>
          </p:cNvSpPr>
          <p:nvPr>
            <p:ph type="title"/>
          </p:nvPr>
        </p:nvSpPr>
        <p:spPr>
          <a:xfrm>
            <a:off x="621553" y="487554"/>
            <a:ext cx="8229600" cy="1143000"/>
          </a:xfrm>
        </p:spPr>
        <p:txBody>
          <a:bodyPr>
            <a:normAutofit fontScale="90000"/>
          </a:bodyPr>
          <a:lstStyle/>
          <a:p>
            <a:pPr algn="l"/>
            <a:r>
              <a:rPr lang="en-US" dirty="0" smtClean="0"/>
              <a:t>What’s</a:t>
            </a:r>
            <a:br>
              <a:rPr lang="en-US" dirty="0" smtClean="0"/>
            </a:br>
            <a:r>
              <a:rPr lang="en-US" dirty="0" smtClean="0"/>
              <a:t>next?</a:t>
            </a:r>
            <a:endParaRPr lang="en-US" dirty="0"/>
          </a:p>
        </p:txBody>
      </p:sp>
      <p:sp>
        <p:nvSpPr>
          <p:cNvPr id="5" name="TextBox 4"/>
          <p:cNvSpPr txBox="1"/>
          <p:nvPr/>
        </p:nvSpPr>
        <p:spPr>
          <a:xfrm>
            <a:off x="6810150" y="1501200"/>
            <a:ext cx="1578277" cy="707886"/>
          </a:xfrm>
          <a:prstGeom prst="rect">
            <a:avLst/>
          </a:prstGeom>
          <a:noFill/>
        </p:spPr>
        <p:txBody>
          <a:bodyPr wrap="none" rtlCol="0">
            <a:spAutoFit/>
          </a:bodyPr>
          <a:lstStyle/>
          <a:p>
            <a:r>
              <a:rPr lang="en-US" sz="4000" b="1" dirty="0" smtClean="0">
                <a:solidFill>
                  <a:srgbClr val="FF0000"/>
                </a:solidFill>
              </a:rPr>
              <a:t>2023 ?</a:t>
            </a:r>
            <a:endParaRPr lang="en-US" sz="4000" b="1" dirty="0">
              <a:solidFill>
                <a:srgbClr val="FF0000"/>
              </a:solidFill>
            </a:endParaRPr>
          </a:p>
        </p:txBody>
      </p:sp>
      <p:sp>
        <p:nvSpPr>
          <p:cNvPr id="7" name="TextBox 6"/>
          <p:cNvSpPr txBox="1"/>
          <p:nvPr/>
        </p:nvSpPr>
        <p:spPr>
          <a:xfrm>
            <a:off x="6996334" y="2692576"/>
            <a:ext cx="1578277" cy="707886"/>
          </a:xfrm>
          <a:prstGeom prst="rect">
            <a:avLst/>
          </a:prstGeom>
          <a:noFill/>
        </p:spPr>
        <p:txBody>
          <a:bodyPr wrap="none" rtlCol="0">
            <a:spAutoFit/>
          </a:bodyPr>
          <a:lstStyle/>
          <a:p>
            <a:r>
              <a:rPr lang="en-US" sz="4000" b="1" dirty="0" smtClean="0">
                <a:solidFill>
                  <a:srgbClr val="FF0000"/>
                </a:solidFill>
              </a:rPr>
              <a:t>2033 ?</a:t>
            </a:r>
            <a:endParaRPr lang="en-US" sz="4000" b="1" dirty="0">
              <a:solidFill>
                <a:srgbClr val="FF0000"/>
              </a:solidFill>
            </a:endParaRPr>
          </a:p>
        </p:txBody>
      </p:sp>
      <p:cxnSp>
        <p:nvCxnSpPr>
          <p:cNvPr id="9" name="Straight Arrow Connector 8"/>
          <p:cNvCxnSpPr/>
          <p:nvPr/>
        </p:nvCxnSpPr>
        <p:spPr>
          <a:xfrm>
            <a:off x="6256943" y="1630554"/>
            <a:ext cx="460610" cy="2216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7324863" y="2209086"/>
            <a:ext cx="460610" cy="6036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01429" y="5569545"/>
            <a:ext cx="3275256" cy="923330"/>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solidFill>
                  <a:srgbClr val="2F2B20"/>
                </a:solidFill>
              </a:rPr>
              <a:t>Seek </a:t>
            </a:r>
            <a:r>
              <a:rPr lang="en-US" u="sng" dirty="0" smtClean="0">
                <a:solidFill>
                  <a:srgbClr val="2F2B20"/>
                </a:solidFill>
              </a:rPr>
              <a:t>core principles </a:t>
            </a:r>
            <a:r>
              <a:rPr lang="en-US" dirty="0" smtClean="0">
                <a:solidFill>
                  <a:srgbClr val="2F2B20"/>
                </a:solidFill>
              </a:rPr>
              <a:t>that may </a:t>
            </a:r>
          </a:p>
          <a:p>
            <a:r>
              <a:rPr lang="en-US" dirty="0" smtClean="0">
                <a:solidFill>
                  <a:srgbClr val="2F2B20"/>
                </a:solidFill>
              </a:rPr>
              <a:t>last for longer that just your next</a:t>
            </a:r>
          </a:p>
          <a:p>
            <a:r>
              <a:rPr lang="en-US" dirty="0" smtClean="0">
                <a:solidFill>
                  <a:srgbClr val="2F2B20"/>
                </a:solidFill>
              </a:rPr>
              <a:t>application.</a:t>
            </a:r>
            <a:endParaRPr lang="en-US" dirty="0">
              <a:solidFill>
                <a:srgbClr val="2F2B20"/>
              </a:solidFill>
            </a:endParaRPr>
          </a:p>
        </p:txBody>
      </p:sp>
      <p:sp>
        <p:nvSpPr>
          <p:cNvPr id="11" name="Rectangle 10"/>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367562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5394992" y="2442147"/>
            <a:ext cx="1493544" cy="1318568"/>
          </a:xfrm>
          <a:prstGeom prst="rect">
            <a:avLst/>
          </a:prstGeom>
          <a:ln>
            <a:noFill/>
          </a:ln>
        </p:spPr>
      </p:pic>
      <p:sp>
        <p:nvSpPr>
          <p:cNvPr id="2" name="Title 1"/>
          <p:cNvSpPr>
            <a:spLocks noGrp="1"/>
          </p:cNvSpPr>
          <p:nvPr>
            <p:ph type="title"/>
          </p:nvPr>
        </p:nvSpPr>
        <p:spPr>
          <a:xfrm>
            <a:off x="443524" y="357185"/>
            <a:ext cx="3198203" cy="874262"/>
          </a:xfrm>
          <a:ln>
            <a:noFill/>
          </a:ln>
        </p:spPr>
        <p:txBody>
          <a:bodyPr>
            <a:normAutofit fontScale="90000"/>
          </a:bodyPr>
          <a:lstStyle/>
          <a:p>
            <a:pPr algn="l"/>
            <a:r>
              <a:rPr lang="en-US" dirty="0" smtClean="0"/>
              <a:t>Who we are…</a:t>
            </a:r>
            <a:endParaRPr lang="en-US" dirty="0"/>
          </a:p>
        </p:txBody>
      </p:sp>
      <p:sp>
        <p:nvSpPr>
          <p:cNvPr id="4" name="Slide Number Placeholder 3"/>
          <p:cNvSpPr>
            <a:spLocks noGrp="1"/>
          </p:cNvSpPr>
          <p:nvPr>
            <p:ph type="sldNum" sz="quarter" idx="12"/>
          </p:nvPr>
        </p:nvSpPr>
        <p:spPr>
          <a:xfrm>
            <a:off x="6510868" y="6070609"/>
            <a:ext cx="2133600" cy="365125"/>
          </a:xfrm>
          <a:ln>
            <a:noFill/>
          </a:ln>
        </p:spPr>
        <p:txBody>
          <a:bodyPr/>
          <a:lstStyle/>
          <a:p>
            <a:fld id="{4F43FBDB-460A-2C4D-8064-C249887F4FCB}" type="slidenum">
              <a:rPr lang="en-US" smtClean="0"/>
              <a:t>2</a:t>
            </a:fld>
            <a:endParaRPr lang="en-US" dirty="0"/>
          </a:p>
        </p:txBody>
      </p:sp>
      <p:sp>
        <p:nvSpPr>
          <p:cNvPr id="5" name="Rectangle 4"/>
          <p:cNvSpPr/>
          <p:nvPr/>
        </p:nvSpPr>
        <p:spPr>
          <a:xfrm>
            <a:off x="1682333" y="1249584"/>
            <a:ext cx="3469216" cy="1015663"/>
          </a:xfrm>
          <a:prstGeom prst="rect">
            <a:avLst/>
          </a:prstGeom>
          <a:ln>
            <a:noFill/>
          </a:ln>
        </p:spPr>
        <p:txBody>
          <a:bodyPr wrap="square">
            <a:spAutoFit/>
          </a:bodyPr>
          <a:lstStyle/>
          <a:p>
            <a:pPr algn="r"/>
            <a:r>
              <a:rPr lang="en-US" sz="2000" dirty="0"/>
              <a:t>Tim </a:t>
            </a:r>
            <a:r>
              <a:rPr lang="en-US" sz="2000" dirty="0" smtClean="0"/>
              <a:t>Menzies</a:t>
            </a:r>
          </a:p>
          <a:p>
            <a:pPr algn="r"/>
            <a:r>
              <a:rPr lang="en-US" sz="2000" dirty="0" smtClean="0"/>
              <a:t>North Carolina State, USA</a:t>
            </a:r>
          </a:p>
          <a:p>
            <a:pPr algn="r"/>
            <a:r>
              <a:rPr lang="en-US" sz="2000" dirty="0" smtClean="0">
                <a:solidFill>
                  <a:srgbClr val="FF6600"/>
                </a:solidFill>
              </a:rPr>
              <a:t>tim.menzies@gmail.com</a:t>
            </a:r>
            <a:endParaRPr lang="en-US" sz="2000" dirty="0">
              <a:solidFill>
                <a:srgbClr val="FF6600"/>
              </a:solidFill>
            </a:endParaRPr>
          </a:p>
        </p:txBody>
      </p:sp>
      <p:sp>
        <p:nvSpPr>
          <p:cNvPr id="10" name="Rectangle 9"/>
          <p:cNvSpPr/>
          <p:nvPr/>
        </p:nvSpPr>
        <p:spPr>
          <a:xfrm>
            <a:off x="325248" y="4020179"/>
            <a:ext cx="4013930" cy="400110"/>
          </a:xfrm>
          <a:prstGeom prst="rect">
            <a:avLst/>
          </a:prstGeom>
          <a:ln>
            <a:noFill/>
          </a:ln>
        </p:spPr>
        <p:txBody>
          <a:bodyPr wrap="square">
            <a:spAutoFit/>
          </a:bodyPr>
          <a:lstStyle/>
          <a:p>
            <a:r>
              <a:rPr lang="en-US" sz="2000" dirty="0" smtClean="0"/>
              <a:t> </a:t>
            </a:r>
            <a:endParaRPr lang="en-US" sz="2000" dirty="0">
              <a:solidFill>
                <a:srgbClr val="FF6600"/>
              </a:solidFill>
            </a:endParaRPr>
          </a:p>
        </p:txBody>
      </p:sp>
      <p:sp>
        <p:nvSpPr>
          <p:cNvPr id="11" name="Rectangle 10"/>
          <p:cNvSpPr/>
          <p:nvPr/>
        </p:nvSpPr>
        <p:spPr>
          <a:xfrm>
            <a:off x="34061" y="3803661"/>
            <a:ext cx="5133306" cy="1015663"/>
          </a:xfrm>
          <a:prstGeom prst="rect">
            <a:avLst/>
          </a:prstGeom>
          <a:ln>
            <a:noFill/>
          </a:ln>
        </p:spPr>
        <p:txBody>
          <a:bodyPr wrap="square">
            <a:spAutoFit/>
          </a:bodyPr>
          <a:lstStyle/>
          <a:p>
            <a:pPr algn="r"/>
            <a:r>
              <a:rPr lang="en-US" sz="2000" dirty="0" smtClean="0"/>
              <a:t>Fayola Peters</a:t>
            </a:r>
          </a:p>
          <a:p>
            <a:pPr algn="r"/>
            <a:r>
              <a:rPr lang="en-US" sz="2000" dirty="0" smtClean="0"/>
              <a:t>LERO, University of Limerick,</a:t>
            </a:r>
            <a:r>
              <a:rPr lang="en-US" sz="2000" dirty="0"/>
              <a:t> </a:t>
            </a:r>
            <a:r>
              <a:rPr lang="en-US" sz="2000" dirty="0" smtClean="0"/>
              <a:t>Ireland,</a:t>
            </a:r>
          </a:p>
          <a:p>
            <a:pPr algn="r"/>
            <a:r>
              <a:rPr lang="en-US" sz="2000" dirty="0" err="1">
                <a:solidFill>
                  <a:srgbClr val="FF6600"/>
                </a:solidFill>
              </a:rPr>
              <a:t>fayolapeters@gmail.com</a:t>
            </a:r>
            <a:endParaRPr lang="en-US" sz="2000" dirty="0">
              <a:solidFill>
                <a:srgbClr val="FF6600"/>
              </a:solidFill>
            </a:endParaRPr>
          </a:p>
        </p:txBody>
      </p:sp>
      <p:sp>
        <p:nvSpPr>
          <p:cNvPr id="13" name="Rectangle 12"/>
          <p:cNvSpPr/>
          <p:nvPr/>
        </p:nvSpPr>
        <p:spPr>
          <a:xfrm>
            <a:off x="1263567" y="2387090"/>
            <a:ext cx="3927852" cy="1015663"/>
          </a:xfrm>
          <a:prstGeom prst="rect">
            <a:avLst/>
          </a:prstGeom>
          <a:ln>
            <a:noFill/>
          </a:ln>
        </p:spPr>
        <p:txBody>
          <a:bodyPr wrap="square">
            <a:spAutoFit/>
          </a:bodyPr>
          <a:lstStyle/>
          <a:p>
            <a:pPr algn="r"/>
            <a:r>
              <a:rPr lang="en-US" sz="2000" dirty="0" smtClean="0"/>
              <a:t>Leandro L. Minku</a:t>
            </a:r>
          </a:p>
          <a:p>
            <a:pPr algn="r"/>
            <a:r>
              <a:rPr lang="en-US" sz="2000" dirty="0" smtClean="0"/>
              <a:t>The University of Birmingham, UK</a:t>
            </a:r>
          </a:p>
          <a:p>
            <a:pPr algn="r"/>
            <a:r>
              <a:rPr lang="en-US" sz="2000" dirty="0" err="1" smtClean="0">
                <a:solidFill>
                  <a:srgbClr val="FF6600"/>
                </a:solidFill>
              </a:rPr>
              <a:t>L.L.Minku@cs.bham.ac.uk</a:t>
            </a:r>
            <a:endParaRPr lang="en-US" sz="2000" dirty="0">
              <a:solidFill>
                <a:srgbClr val="FF6600"/>
              </a:solidFill>
            </a:endParaRPr>
          </a:p>
        </p:txBody>
      </p:sp>
      <p:pic>
        <p:nvPicPr>
          <p:cNvPr id="16" name="Picture 15" descr="CSC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6389" y="1344497"/>
            <a:ext cx="1841500" cy="920750"/>
          </a:xfrm>
          <a:prstGeom prst="rect">
            <a:avLst/>
          </a:prstGeom>
        </p:spPr>
      </p:pic>
      <p:pic>
        <p:nvPicPr>
          <p:cNvPr id="3" name="Picture 2"/>
          <p:cNvPicPr>
            <a:picLocks noChangeAspect="1"/>
          </p:cNvPicPr>
          <p:nvPr/>
        </p:nvPicPr>
        <p:blipFill>
          <a:blip r:embed="rId4"/>
          <a:stretch>
            <a:fillRect/>
          </a:stretch>
        </p:blipFill>
        <p:spPr>
          <a:xfrm>
            <a:off x="2011514" y="4979513"/>
            <a:ext cx="3115920" cy="1810602"/>
          </a:xfrm>
          <a:prstGeom prst="rect">
            <a:avLst/>
          </a:prstGeom>
        </p:spPr>
      </p:pic>
      <p:cxnSp>
        <p:nvCxnSpPr>
          <p:cNvPr id="8" name="Straight Connector 7"/>
          <p:cNvCxnSpPr/>
          <p:nvPr/>
        </p:nvCxnSpPr>
        <p:spPr>
          <a:xfrm>
            <a:off x="591172" y="2353973"/>
            <a:ext cx="7783758" cy="0"/>
          </a:xfrm>
          <a:prstGeom prst="line">
            <a:avLst/>
          </a:prstGeom>
          <a:ln w="3175" cmpd="sng">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91172" y="3737935"/>
            <a:ext cx="7783758" cy="0"/>
          </a:xfrm>
          <a:prstGeom prst="line">
            <a:avLst/>
          </a:prstGeom>
          <a:ln w="3175" cmpd="sng">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618368" y="4913819"/>
            <a:ext cx="7783758" cy="0"/>
          </a:xfrm>
          <a:prstGeom prst="line">
            <a:avLst/>
          </a:prstGeom>
          <a:ln w="3175"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235211" y="5239196"/>
            <a:ext cx="1841500" cy="1200329"/>
          </a:xfrm>
          <a:prstGeom prst="rect">
            <a:avLst/>
          </a:prstGeom>
          <a:noFill/>
        </p:spPr>
        <p:txBody>
          <a:bodyPr wrap="square" rtlCol="0">
            <a:spAutoFit/>
          </a:bodyPr>
          <a:lstStyle/>
          <a:p>
            <a:r>
              <a:rPr lang="en-US" dirty="0"/>
              <a:t>C</a:t>
            </a:r>
            <a:r>
              <a:rPr lang="en-US" dirty="0" smtClean="0"/>
              <a:t>ard carry members of</a:t>
            </a:r>
            <a:br>
              <a:rPr lang="en-US" dirty="0" smtClean="0"/>
            </a:br>
            <a:r>
              <a:rPr lang="en-US" dirty="0" smtClean="0"/>
              <a:t>“the PROMISE project”</a:t>
            </a:r>
            <a:endParaRPr lang="en-US" dirty="0"/>
          </a:p>
        </p:txBody>
      </p:sp>
      <p:pic>
        <p:nvPicPr>
          <p:cNvPr id="6" name="Picture 5" descr="Lero-Logo---Landscape-Blu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6477" y="4082932"/>
            <a:ext cx="2678541" cy="386593"/>
          </a:xfrm>
          <a:prstGeom prst="rect">
            <a:avLst/>
          </a:prstGeom>
        </p:spPr>
      </p:pic>
      <p:sp>
        <p:nvSpPr>
          <p:cNvPr id="18" name="Rectangle 17"/>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569744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2295525"/>
            <a:ext cx="7543800" cy="2593975"/>
          </a:xfrm>
        </p:spPr>
        <p:txBody>
          <a:bodyPr/>
          <a:lstStyle/>
          <a:p>
            <a:r>
              <a:rPr lang="en-US" sz="6000" dirty="0" smtClean="0"/>
              <a:t>1. Introduction</a:t>
            </a:r>
            <a:br>
              <a:rPr lang="en-US" sz="6000" dirty="0" smtClean="0"/>
            </a:br>
            <a:r>
              <a:rPr lang="en-US" sz="6000" dirty="0" smtClean="0"/>
              <a:t>2. Sharing data</a:t>
            </a:r>
            <a:br>
              <a:rPr lang="en-US" sz="6000" dirty="0" smtClean="0"/>
            </a:br>
            <a:r>
              <a:rPr lang="en-US" sz="6000" dirty="0" smtClean="0"/>
              <a:t>3. Privacy and Sharing</a:t>
            </a:r>
            <a:br>
              <a:rPr lang="en-US" sz="6000" dirty="0" smtClean="0"/>
            </a:br>
            <a:r>
              <a:rPr lang="en-US" sz="6000" dirty="0" smtClean="0"/>
              <a:t>4. Sharing models</a:t>
            </a:r>
            <a:br>
              <a:rPr lang="en-US" sz="6000" dirty="0" smtClean="0"/>
            </a:br>
            <a:r>
              <a:rPr lang="en-US" sz="6000" dirty="0" smtClean="0"/>
              <a:t>5. Summary	</a:t>
            </a:r>
            <a:endParaRPr lang="en-US" sz="6000" dirty="0"/>
          </a:p>
        </p:txBody>
      </p:sp>
      <p:sp>
        <p:nvSpPr>
          <p:cNvPr id="6" name="Subtitle 5"/>
          <p:cNvSpPr>
            <a:spLocks noGrp="1"/>
          </p:cNvSpPr>
          <p:nvPr>
            <p:ph type="subTitle" idx="1"/>
          </p:nvPr>
        </p:nvSpPr>
        <p:spPr>
          <a:xfrm>
            <a:off x="685800" y="4889500"/>
            <a:ext cx="6461760" cy="1066800"/>
          </a:xfrm>
        </p:spPr>
        <p:txBody>
          <a:bodyPr>
            <a:normAutofit/>
          </a:bodyPr>
          <a:lstStyle/>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3</a:t>
            </a:fld>
            <a:endParaRPr lang="en-US"/>
          </a:p>
        </p:txBody>
      </p:sp>
      <p:sp>
        <p:nvSpPr>
          <p:cNvPr id="11" name="Rectangle 10"/>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246822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2295525"/>
            <a:ext cx="7543800" cy="2593975"/>
          </a:xfrm>
        </p:spPr>
        <p:txBody>
          <a:bodyPr/>
          <a:lstStyle/>
          <a:p>
            <a:r>
              <a:rPr lang="en-US" sz="6000" dirty="0" smtClean="0"/>
              <a:t>1. Introduction</a:t>
            </a:r>
            <a:br>
              <a:rPr lang="en-US" sz="6000" dirty="0" smtClean="0"/>
            </a:br>
            <a:r>
              <a:rPr lang="en-US" sz="6000" dirty="0" smtClean="0">
                <a:solidFill>
                  <a:schemeClr val="bg1">
                    <a:lumMod val="75000"/>
                  </a:schemeClr>
                </a:solidFill>
              </a:rPr>
              <a:t>2. Sharing data</a:t>
            </a:r>
            <a:br>
              <a:rPr lang="en-US" sz="6000" dirty="0" smtClean="0">
                <a:solidFill>
                  <a:schemeClr val="bg1">
                    <a:lumMod val="75000"/>
                  </a:schemeClr>
                </a:solidFill>
              </a:rPr>
            </a:br>
            <a:r>
              <a:rPr lang="en-US" sz="6000" dirty="0" smtClean="0">
                <a:solidFill>
                  <a:schemeClr val="bg1">
                    <a:lumMod val="75000"/>
                  </a:schemeClr>
                </a:solidFill>
              </a:rPr>
              <a:t>3. Privacy and Sharing</a:t>
            </a:r>
            <a:br>
              <a:rPr lang="en-US" sz="6000" dirty="0" smtClean="0">
                <a:solidFill>
                  <a:schemeClr val="bg1">
                    <a:lumMod val="75000"/>
                  </a:schemeClr>
                </a:solidFill>
              </a:rPr>
            </a:br>
            <a:r>
              <a:rPr lang="en-US" sz="6000" dirty="0" smtClean="0">
                <a:solidFill>
                  <a:schemeClr val="bg1">
                    <a:lumMod val="75000"/>
                  </a:schemeClr>
                </a:solidFill>
              </a:rPr>
              <a:t>4. Sharing models</a:t>
            </a:r>
            <a:br>
              <a:rPr lang="en-US" sz="6000" dirty="0" smtClean="0">
                <a:solidFill>
                  <a:schemeClr val="bg1">
                    <a:lumMod val="75000"/>
                  </a:schemeClr>
                </a:solidFill>
              </a:rPr>
            </a:br>
            <a:r>
              <a:rPr lang="en-US" sz="6000" dirty="0" smtClean="0">
                <a:solidFill>
                  <a:schemeClr val="bg1">
                    <a:lumMod val="75000"/>
                  </a:schemeClr>
                </a:solidFill>
              </a:rPr>
              <a:t>5. Summary</a:t>
            </a:r>
            <a:r>
              <a:rPr lang="en-US" sz="6000" dirty="0" smtClean="0"/>
              <a:t>	</a:t>
            </a:r>
            <a:endParaRPr lang="en-US" sz="6000" dirty="0"/>
          </a:p>
        </p:txBody>
      </p:sp>
      <p:sp>
        <p:nvSpPr>
          <p:cNvPr id="6" name="Subtitle 5"/>
          <p:cNvSpPr>
            <a:spLocks noGrp="1"/>
          </p:cNvSpPr>
          <p:nvPr>
            <p:ph type="subTitle" idx="1"/>
          </p:nvPr>
        </p:nvSpPr>
        <p:spPr>
          <a:xfrm>
            <a:off x="685800" y="4889500"/>
            <a:ext cx="6461760" cy="1066800"/>
          </a:xfrm>
        </p:spPr>
        <p:txBody>
          <a:bodyPr>
            <a:normAutofit/>
          </a:bodyPr>
          <a:lstStyle/>
          <a:p>
            <a:r>
              <a:rPr lang="en-US" dirty="0"/>
              <a:t>1a. Analyzing software: why?</a:t>
            </a:r>
          </a:p>
          <a:p>
            <a:r>
              <a:rPr lang="en-US" dirty="0"/>
              <a:t>1b. The PROMISE project</a:t>
            </a:r>
          </a:p>
        </p:txBody>
      </p:sp>
      <p:sp>
        <p:nvSpPr>
          <p:cNvPr id="4" name="Slide Number Placeholder 3"/>
          <p:cNvSpPr>
            <a:spLocks noGrp="1"/>
          </p:cNvSpPr>
          <p:nvPr>
            <p:ph type="sldNum" sz="quarter" idx="12"/>
          </p:nvPr>
        </p:nvSpPr>
        <p:spPr/>
        <p:txBody>
          <a:bodyPr/>
          <a:lstStyle/>
          <a:p>
            <a:fld id="{4F43FBDB-460A-2C4D-8064-C249887F4FCB}" type="slidenum">
              <a:rPr lang="en-US" smtClean="0"/>
              <a:t>4</a:t>
            </a:fld>
            <a:endParaRPr lang="en-US"/>
          </a:p>
        </p:txBody>
      </p:sp>
      <p:sp>
        <p:nvSpPr>
          <p:cNvPr id="7" name="Rectangle 6"/>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86317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1a. Analyzing software: why</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the </a:t>
            </a:r>
            <a:r>
              <a:rPr lang="en-US" dirty="0" smtClean="0"/>
              <a:t>21</a:t>
            </a:r>
            <a:r>
              <a:rPr lang="en-US" baseline="30000" dirty="0" smtClean="0"/>
              <a:t>st</a:t>
            </a:r>
            <a:r>
              <a:rPr lang="en-US" dirty="0" smtClean="0"/>
              <a:t> </a:t>
            </a:r>
            <a:r>
              <a:rPr lang="en-US" dirty="0"/>
              <a:t>century, </a:t>
            </a:r>
            <a:r>
              <a:rPr lang="en-US" dirty="0" smtClean="0"/>
              <a:t>too much data:</a:t>
            </a:r>
            <a:endParaRPr lang="en-US" dirty="0"/>
          </a:p>
          <a:p>
            <a:pPr lvl="1"/>
            <a:r>
              <a:rPr lang="en-US" dirty="0" smtClean="0"/>
              <a:t>Impossible to browse </a:t>
            </a:r>
            <a:r>
              <a:rPr lang="en-US" dirty="0"/>
              <a:t>all </a:t>
            </a:r>
            <a:r>
              <a:rPr lang="en-US" dirty="0" smtClean="0"/>
              <a:t>available </a:t>
            </a:r>
            <a:r>
              <a:rPr lang="en-US" dirty="0"/>
              <a:t>software </a:t>
            </a:r>
            <a:r>
              <a:rPr lang="en-US" dirty="0" smtClean="0"/>
              <a:t>project</a:t>
            </a:r>
          </a:p>
          <a:p>
            <a:pPr lvl="1"/>
            <a:r>
              <a:rPr lang="en-US" dirty="0" smtClean="0"/>
              <a:t>E.g. PROMISE </a:t>
            </a:r>
            <a:r>
              <a:rPr lang="en-US" dirty="0"/>
              <a:t>repository of SE data </a:t>
            </a:r>
            <a:endParaRPr lang="en-US" dirty="0" smtClean="0"/>
          </a:p>
          <a:p>
            <a:pPr lvl="2"/>
            <a:r>
              <a:rPr lang="en-US" dirty="0" smtClean="0"/>
              <a:t>grown </a:t>
            </a:r>
            <a:r>
              <a:rPr lang="en-US" dirty="0"/>
              <a:t>to 200+ </a:t>
            </a:r>
            <a:r>
              <a:rPr lang="en-US" dirty="0" smtClean="0"/>
              <a:t>projects standard projects</a:t>
            </a:r>
          </a:p>
          <a:p>
            <a:pPr lvl="2"/>
            <a:r>
              <a:rPr lang="en-US" dirty="0" smtClean="0"/>
              <a:t>250,000+ spreadsheets</a:t>
            </a:r>
            <a:endParaRPr lang="en-US" dirty="0"/>
          </a:p>
          <a:p>
            <a:pPr lvl="1"/>
            <a:r>
              <a:rPr lang="en-US" dirty="0" smtClean="0"/>
              <a:t>And a </a:t>
            </a:r>
            <a:r>
              <a:rPr lang="en-US" dirty="0"/>
              <a:t>dozen </a:t>
            </a:r>
            <a:r>
              <a:rPr lang="en-US" dirty="0" smtClean="0"/>
              <a:t>other open</a:t>
            </a:r>
            <a:r>
              <a:rPr lang="en-US" dirty="0"/>
              <a:t>-source </a:t>
            </a:r>
            <a:r>
              <a:rPr lang="en-US" dirty="0" smtClean="0"/>
              <a:t>repositories:</a:t>
            </a:r>
          </a:p>
          <a:p>
            <a:pPr lvl="2"/>
            <a:r>
              <a:rPr lang="en-US" dirty="0" smtClean="0"/>
              <a:t>E.g. see next page</a:t>
            </a:r>
          </a:p>
          <a:p>
            <a:pPr lvl="2"/>
            <a:r>
              <a:rPr lang="en-US" dirty="0" err="1" smtClean="0"/>
              <a:t>E.g</a:t>
            </a:r>
            <a:r>
              <a:rPr lang="en-US" dirty="0" smtClean="0"/>
              <a:t> Feb  2015 </a:t>
            </a:r>
          </a:p>
          <a:p>
            <a:pPr lvl="3"/>
            <a:r>
              <a:rPr lang="en-US" dirty="0" smtClean="0"/>
              <a:t>Mozilla </a:t>
            </a:r>
            <a:r>
              <a:rPr lang="en-US" dirty="0"/>
              <a:t>Firefox </a:t>
            </a:r>
            <a:r>
              <a:rPr lang="en-US" dirty="0" smtClean="0"/>
              <a:t>: 1.1 </a:t>
            </a:r>
            <a:r>
              <a:rPr lang="en-US" dirty="0"/>
              <a:t>million bug reports, </a:t>
            </a:r>
            <a:endParaRPr lang="en-US" dirty="0" smtClean="0"/>
          </a:p>
          <a:p>
            <a:pPr lvl="3"/>
            <a:r>
              <a:rPr lang="en-US" dirty="0" err="1" smtClean="0"/>
              <a:t>GitHub</a:t>
            </a:r>
            <a:r>
              <a:rPr lang="en-US" dirty="0" smtClean="0"/>
              <a:t> </a:t>
            </a:r>
            <a:r>
              <a:rPr lang="en-US" dirty="0"/>
              <a:t>host </a:t>
            </a:r>
            <a:r>
              <a:rPr lang="en-US" dirty="0" smtClean="0"/>
              <a:t> 14+ </a:t>
            </a:r>
            <a:r>
              <a:rPr lang="en-US" dirty="0"/>
              <a:t>million projects.</a:t>
            </a:r>
          </a:p>
        </p:txBody>
      </p:sp>
      <p:sp>
        <p:nvSpPr>
          <p:cNvPr id="4" name="Slide Number Placeholder 3"/>
          <p:cNvSpPr>
            <a:spLocks noGrp="1"/>
          </p:cNvSpPr>
          <p:nvPr>
            <p:ph type="sldNum" sz="quarter" idx="12"/>
          </p:nvPr>
        </p:nvSpPr>
        <p:spPr/>
        <p:txBody>
          <a:bodyPr/>
          <a:lstStyle/>
          <a:p>
            <a:fld id="{4F43FBDB-460A-2C4D-8064-C249887F4FCB}" type="slidenum">
              <a:rPr lang="en-US" smtClean="0"/>
              <a:t>5</a:t>
            </a:fld>
            <a:endParaRPr lang="en-US"/>
          </a:p>
        </p:txBody>
      </p:sp>
      <p:sp>
        <p:nvSpPr>
          <p:cNvPr id="5" name="Rectangle 4"/>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4324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t>6</a:t>
            </a:fld>
            <a:endParaRPr lang="en-US"/>
          </a:p>
        </p:txBody>
      </p:sp>
      <p:pic>
        <p:nvPicPr>
          <p:cNvPr id="5" name="Picture 4"/>
          <p:cNvPicPr>
            <a:picLocks noChangeAspect="1"/>
          </p:cNvPicPr>
          <p:nvPr/>
        </p:nvPicPr>
        <p:blipFill>
          <a:blip r:embed="rId2"/>
          <a:stretch>
            <a:fillRect/>
          </a:stretch>
        </p:blipFill>
        <p:spPr>
          <a:xfrm>
            <a:off x="174128" y="1752600"/>
            <a:ext cx="8842872" cy="4475356"/>
          </a:xfrm>
          <a:prstGeom prst="rect">
            <a:avLst/>
          </a:prstGeom>
        </p:spPr>
      </p:pic>
      <p:sp>
        <p:nvSpPr>
          <p:cNvPr id="6" name="Title 1"/>
          <p:cNvSpPr>
            <a:spLocks noGrp="1"/>
          </p:cNvSpPr>
          <p:nvPr>
            <p:ph type="title"/>
          </p:nvPr>
        </p:nvSpPr>
        <p:spPr>
          <a:xfrm>
            <a:off x="457200" y="274638"/>
            <a:ext cx="7620000" cy="1143000"/>
          </a:xfrm>
        </p:spPr>
        <p:txBody>
          <a:bodyPr>
            <a:normAutofit/>
          </a:bodyPr>
          <a:lstStyle/>
          <a:p>
            <a:r>
              <a:rPr lang="en-US" dirty="0"/>
              <a:t>1a. Analyzing software: why</a:t>
            </a:r>
            <a:r>
              <a:rPr lang="en-US" dirty="0" smtClean="0"/>
              <a:t>?</a:t>
            </a:r>
            <a:endParaRPr lang="en-US" dirty="0"/>
          </a:p>
        </p:txBody>
      </p:sp>
      <p:sp>
        <p:nvSpPr>
          <p:cNvPr id="7" name="Rectangle 6"/>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751713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r>
              <a:rPr lang="en-US" dirty="0"/>
              <a:t>1a. Analyzing software: why</a:t>
            </a:r>
            <a:r>
              <a:rPr lang="en-US" dirty="0" smtClean="0"/>
              <a:t>?</a:t>
            </a:r>
            <a:endParaRPr lang="en-US" dirty="0"/>
          </a:p>
        </p:txBody>
      </p:sp>
      <p:sp>
        <p:nvSpPr>
          <p:cNvPr id="2" name="Content Placeholder 1"/>
          <p:cNvSpPr>
            <a:spLocks noGrp="1"/>
          </p:cNvSpPr>
          <p:nvPr>
            <p:ph idx="1"/>
          </p:nvPr>
        </p:nvSpPr>
        <p:spPr/>
        <p:txBody>
          <a:bodyPr/>
          <a:lstStyle/>
          <a:p>
            <a:r>
              <a:rPr lang="en-US" dirty="0" smtClean="0"/>
              <a:t>Software engineering is so diverse;</a:t>
            </a:r>
          </a:p>
          <a:p>
            <a:r>
              <a:rPr lang="en-US" dirty="0" smtClean="0"/>
              <a:t>What works </a:t>
            </a:r>
            <a:r>
              <a:rPr lang="en-US" u="sng" dirty="0" smtClean="0"/>
              <a:t>there</a:t>
            </a:r>
            <a:r>
              <a:rPr lang="en-US" dirty="0" smtClean="0"/>
              <a:t> does not </a:t>
            </a:r>
            <a:r>
              <a:rPr lang="en-US" u="sng" dirty="0" smtClean="0"/>
              <a:t>here</a:t>
            </a:r>
            <a:r>
              <a:rPr lang="en-US" dirty="0"/>
              <a:t>;</a:t>
            </a:r>
            <a:endParaRPr lang="en-US" dirty="0" smtClean="0"/>
          </a:p>
          <a:p>
            <a:r>
              <a:rPr lang="en-US" dirty="0" smtClean="0"/>
              <a:t>Need cost effective methods for finding best local lessons;</a:t>
            </a:r>
          </a:p>
          <a:p>
            <a:r>
              <a:rPr lang="en-US" dirty="0" smtClean="0"/>
              <a:t>Every development team needs a team of data scientists.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7</a:t>
            </a:fld>
            <a:endParaRPr lang="en-US"/>
          </a:p>
        </p:txBody>
      </p:sp>
      <p:pic>
        <p:nvPicPr>
          <p:cNvPr id="3" name="Picture 2"/>
          <p:cNvPicPr>
            <a:picLocks noChangeAspect="1"/>
          </p:cNvPicPr>
          <p:nvPr/>
        </p:nvPicPr>
        <p:blipFill>
          <a:blip r:embed="rId2"/>
          <a:stretch>
            <a:fillRect/>
          </a:stretch>
        </p:blipFill>
        <p:spPr>
          <a:xfrm>
            <a:off x="901700" y="3330002"/>
            <a:ext cx="6451600" cy="3414627"/>
          </a:xfrm>
          <a:prstGeom prst="rect">
            <a:avLst/>
          </a:prstGeom>
        </p:spPr>
      </p:pic>
      <p:sp>
        <p:nvSpPr>
          <p:cNvPr id="7" name="Rectangle 6"/>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465641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t> </a:t>
            </a:r>
            <a:endParaRPr lang="en-US" dirty="0"/>
          </a:p>
        </p:txBody>
      </p:sp>
      <p:sp>
        <p:nvSpPr>
          <p:cNvPr id="12" name="Content Placeholder 7"/>
          <p:cNvSpPr>
            <a:spLocks noGrp="1"/>
          </p:cNvSpPr>
          <p:nvPr>
            <p:ph sz="half" idx="2"/>
          </p:nvPr>
        </p:nvSpPr>
        <p:spPr>
          <a:xfrm>
            <a:off x="2630176" y="4044058"/>
            <a:ext cx="5963716" cy="3951288"/>
          </a:xfrm>
        </p:spPr>
        <p:txBody>
          <a:bodyPr>
            <a:normAutofit/>
          </a:bodyPr>
          <a:lstStyle/>
          <a:p>
            <a:r>
              <a:rPr lang="en-US" i="1" dirty="0" smtClean="0"/>
              <a:t>Research </a:t>
            </a:r>
            <a:r>
              <a:rPr lang="en-US" i="1" dirty="0"/>
              <a:t>has deserted the individual and entered the group. The individual worker find the problem too large, not too difficult. (They) must learn to work with others. </a:t>
            </a:r>
            <a:endParaRPr lang="en-US" dirty="0"/>
          </a:p>
          <a:p>
            <a:pPr lvl="1"/>
            <a:r>
              <a:rPr lang="en-US" dirty="0" smtClean="0"/>
              <a:t>Theobald Smith</a:t>
            </a:r>
            <a:br>
              <a:rPr lang="en-US" dirty="0" smtClean="0"/>
            </a:br>
            <a:r>
              <a:rPr lang="en-US" dirty="0" smtClean="0"/>
              <a:t>American </a:t>
            </a:r>
            <a:r>
              <a:rPr lang="en-US" dirty="0"/>
              <a:t>pathologist and </a:t>
            </a:r>
            <a:r>
              <a:rPr lang="en-US" dirty="0" smtClean="0"/>
              <a:t>microbiologist</a:t>
            </a:r>
            <a:r>
              <a:rPr lang="en-US" dirty="0"/>
              <a:t/>
            </a:r>
            <a:br>
              <a:rPr lang="en-US" dirty="0"/>
            </a:br>
            <a:r>
              <a:rPr lang="en-US" dirty="0" smtClean="0"/>
              <a:t>1859 -- 1934</a:t>
            </a:r>
            <a:endParaRPr lang="en-US" dirty="0"/>
          </a:p>
          <a:p>
            <a:endParaRPr lang="en-US" dirty="0"/>
          </a:p>
        </p:txBody>
      </p:sp>
      <p:sp>
        <p:nvSpPr>
          <p:cNvPr id="8" name="Content Placeholder 7"/>
          <p:cNvSpPr>
            <a:spLocks noGrp="1"/>
          </p:cNvSpPr>
          <p:nvPr>
            <p:ph sz="quarter" idx="4"/>
          </p:nvPr>
        </p:nvSpPr>
        <p:spPr>
          <a:xfrm>
            <a:off x="457200" y="1463200"/>
            <a:ext cx="6341272" cy="3951288"/>
          </a:xfrm>
        </p:spPr>
        <p:txBody>
          <a:bodyPr>
            <a:normAutofit/>
          </a:bodyPr>
          <a:lstStyle/>
          <a:p>
            <a:r>
              <a:rPr lang="en-US" i="1" dirty="0"/>
              <a:t>If you cannot- in the long run- tell everyone what you have been doing, your doing has been worthless. </a:t>
            </a:r>
            <a:endParaRPr lang="en-US" dirty="0"/>
          </a:p>
          <a:p>
            <a:pPr lvl="1"/>
            <a:r>
              <a:rPr lang="en-US" dirty="0" smtClean="0"/>
              <a:t>Erwin Schrodinger</a:t>
            </a:r>
            <a:br>
              <a:rPr lang="en-US" dirty="0" smtClean="0"/>
            </a:br>
            <a:r>
              <a:rPr lang="en-US" dirty="0" smtClean="0"/>
              <a:t>Nobel </a:t>
            </a:r>
            <a:r>
              <a:rPr lang="en-US" dirty="0"/>
              <a:t>Prize winner in </a:t>
            </a:r>
            <a:r>
              <a:rPr lang="en-US" dirty="0" smtClean="0"/>
              <a:t>physics</a:t>
            </a:r>
            <a:br>
              <a:rPr lang="en-US" dirty="0" smtClean="0"/>
            </a:br>
            <a:r>
              <a:rPr lang="en-US" dirty="0" smtClean="0"/>
              <a:t>1887 -- 1961</a:t>
            </a:r>
            <a:r>
              <a:rPr lang="en-US" dirty="0"/>
              <a:t/>
            </a:r>
            <a:br>
              <a:rPr lang="en-US" dirty="0"/>
            </a:b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8</a:t>
            </a:fld>
            <a:endParaRPr lang="en-US"/>
          </a:p>
        </p:txBody>
      </p:sp>
      <p:pic>
        <p:nvPicPr>
          <p:cNvPr id="9" name="Picture 8" descr="Erwin-Schrodinger-as-young-man-213x3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4428" y="1535113"/>
            <a:ext cx="1570265" cy="2211640"/>
          </a:xfrm>
          <a:prstGeom prst="rect">
            <a:avLst/>
          </a:prstGeom>
        </p:spPr>
      </p:pic>
      <p:pic>
        <p:nvPicPr>
          <p:cNvPr id="11" name="Picture 10" descr="theobald-smit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796" y="4009220"/>
            <a:ext cx="1802372" cy="2489463"/>
          </a:xfrm>
          <a:prstGeom prst="rect">
            <a:avLst/>
          </a:prstGeom>
        </p:spPr>
      </p:pic>
      <p:sp>
        <p:nvSpPr>
          <p:cNvPr id="15" name="Title 1"/>
          <p:cNvSpPr>
            <a:spLocks noGrp="1"/>
          </p:cNvSpPr>
          <p:nvPr>
            <p:ph type="title"/>
          </p:nvPr>
        </p:nvSpPr>
        <p:spPr>
          <a:xfrm>
            <a:off x="457200" y="676671"/>
            <a:ext cx="7620000" cy="1143000"/>
          </a:xfrm>
        </p:spPr>
        <p:txBody>
          <a:bodyPr>
            <a:noAutofit/>
          </a:bodyPr>
          <a:lstStyle/>
          <a:p>
            <a:r>
              <a:rPr lang="en-US" sz="2700" dirty="0" smtClean="0"/>
              <a:t> </a:t>
            </a:r>
            <a:endParaRPr lang="en-US" sz="2700" b="1" dirty="0">
              <a:solidFill>
                <a:srgbClr val="FF0000"/>
              </a:solidFill>
            </a:endParaRPr>
          </a:p>
        </p:txBody>
      </p:sp>
      <p:sp>
        <p:nvSpPr>
          <p:cNvPr id="16"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dirty="0" smtClean="0"/>
              <a:t>1b. The PROMISE Project</a:t>
            </a:r>
            <a:endParaRPr lang="en-US" dirty="0"/>
          </a:p>
        </p:txBody>
      </p:sp>
      <p:sp>
        <p:nvSpPr>
          <p:cNvPr id="10" name="Rectangle 9"/>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421214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6671"/>
            <a:ext cx="7620000" cy="1143000"/>
          </a:xfrm>
        </p:spPr>
        <p:txBody>
          <a:bodyPr>
            <a:noAutofit/>
          </a:bodyPr>
          <a:lstStyle/>
          <a:p>
            <a:r>
              <a:rPr lang="en-US" sz="2700" dirty="0" smtClean="0"/>
              <a:t>If it works, try to make it better</a:t>
            </a:r>
            <a:endParaRPr lang="en-US" sz="2700" b="1" dirty="0">
              <a:solidFill>
                <a:srgbClr val="FF0000"/>
              </a:solidFill>
            </a:endParaRPr>
          </a:p>
        </p:txBody>
      </p:sp>
      <p:sp>
        <p:nvSpPr>
          <p:cNvPr id="3" name="Content Placeholder 2"/>
          <p:cNvSpPr>
            <a:spLocks noGrp="1"/>
          </p:cNvSpPr>
          <p:nvPr>
            <p:ph sz="half" idx="1"/>
          </p:nvPr>
        </p:nvSpPr>
        <p:spPr>
          <a:xfrm>
            <a:off x="457200" y="1786333"/>
            <a:ext cx="4038600" cy="4706254"/>
          </a:xfrm>
        </p:spPr>
        <p:txBody>
          <a:bodyPr>
            <a:normAutofit fontScale="77500" lnSpcReduction="20000"/>
          </a:bodyPr>
          <a:lstStyle/>
          <a:p>
            <a:r>
              <a:rPr lang="en-US" dirty="0" smtClean="0"/>
              <a:t>“The </a:t>
            </a:r>
            <a:r>
              <a:rPr lang="en-US" dirty="0"/>
              <a:t>following is my valiant attempt to capture the </a:t>
            </a:r>
            <a:r>
              <a:rPr lang="en-US" dirty="0" smtClean="0"/>
              <a:t>difference (between PROMISE and MSR)”</a:t>
            </a:r>
          </a:p>
          <a:p>
            <a:pPr marL="0" indent="0">
              <a:buNone/>
            </a:pPr>
            <a:endParaRPr lang="en-US" dirty="0" smtClean="0"/>
          </a:p>
          <a:p>
            <a:r>
              <a:rPr lang="en-US" dirty="0" smtClean="0"/>
              <a:t>“To </a:t>
            </a:r>
            <a:r>
              <a:rPr lang="en-US" dirty="0"/>
              <a:t>misquote George Box, I hope my model is more useful than it is wrong: </a:t>
            </a:r>
          </a:p>
          <a:p>
            <a:pPr lvl="1"/>
            <a:r>
              <a:rPr lang="en-US" dirty="0" smtClean="0"/>
              <a:t>For </a:t>
            </a:r>
            <a:r>
              <a:rPr lang="en-US" dirty="0"/>
              <a:t>the most part, the MSR community was mostly concerned with the </a:t>
            </a:r>
            <a:r>
              <a:rPr lang="en-US" i="1" dirty="0"/>
              <a:t>initial collection </a:t>
            </a:r>
            <a:r>
              <a:rPr lang="en-US" dirty="0"/>
              <a:t>of data sets from software projects. </a:t>
            </a:r>
          </a:p>
          <a:p>
            <a:pPr lvl="1"/>
            <a:r>
              <a:rPr lang="en-US" dirty="0" smtClean="0"/>
              <a:t>Meanwhile</a:t>
            </a:r>
            <a:r>
              <a:rPr lang="en-US" dirty="0"/>
              <a:t>, the PROMISE community emphasized the analysis of the data </a:t>
            </a:r>
            <a:r>
              <a:rPr lang="en-US" i="1" dirty="0"/>
              <a:t>after it was collected</a:t>
            </a:r>
            <a:r>
              <a:rPr lang="en-US" dirty="0" smtClean="0"/>
              <a:t>.” </a:t>
            </a:r>
            <a:endParaRPr lang="en-US" dirty="0"/>
          </a:p>
        </p:txBody>
      </p:sp>
      <p:sp>
        <p:nvSpPr>
          <p:cNvPr id="8" name="Content Placeholder 7"/>
          <p:cNvSpPr>
            <a:spLocks noGrp="1"/>
          </p:cNvSpPr>
          <p:nvPr>
            <p:ph sz="half" idx="2"/>
          </p:nvPr>
        </p:nvSpPr>
        <p:spPr>
          <a:xfrm>
            <a:off x="4648200" y="1786333"/>
            <a:ext cx="4038600" cy="4525963"/>
          </a:xfrm>
        </p:spPr>
        <p:txBody>
          <a:bodyPr>
            <a:normAutofit fontScale="77500" lnSpcReduction="20000"/>
          </a:bodyPr>
          <a:lstStyle/>
          <a:p>
            <a:r>
              <a:rPr lang="en-US" dirty="0" smtClean="0"/>
              <a:t>“The </a:t>
            </a:r>
            <a:r>
              <a:rPr lang="en-US" dirty="0"/>
              <a:t>PROMISE people routinely posted all their data on a public repository </a:t>
            </a:r>
          </a:p>
          <a:p>
            <a:pPr lvl="1"/>
            <a:r>
              <a:rPr lang="en-US" dirty="0"/>
              <a:t>their new papers would re-analyze old data, in an attempt to improve that analysis. </a:t>
            </a:r>
          </a:p>
          <a:p>
            <a:pPr lvl="1"/>
            <a:r>
              <a:rPr lang="en-US" dirty="0"/>
              <a:t>In fact, I used to joke “PROMISE. Australian for repeatability” (apologies to the Fosters Brewing company). </a:t>
            </a:r>
            <a:r>
              <a:rPr lang="en-US" dirty="0" smtClean="0"/>
              <a: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9</a:t>
            </a:fld>
            <a:endParaRPr lang="en-US"/>
          </a:p>
        </p:txBody>
      </p:sp>
      <p:pic>
        <p:nvPicPr>
          <p:cNvPr id="9" name="Picture 8"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2210" y="4834143"/>
            <a:ext cx="1094042" cy="1647498"/>
          </a:xfrm>
          <a:prstGeom prst="rect">
            <a:avLst/>
          </a:prstGeom>
        </p:spPr>
      </p:pic>
      <p:sp>
        <p:nvSpPr>
          <p:cNvPr id="11" name="TextBox 10"/>
          <p:cNvSpPr txBox="1"/>
          <p:nvPr/>
        </p:nvSpPr>
        <p:spPr>
          <a:xfrm>
            <a:off x="6498460" y="5080207"/>
            <a:ext cx="2322809" cy="1200329"/>
          </a:xfrm>
          <a:prstGeom prst="rect">
            <a:avLst/>
          </a:prstGeom>
          <a:noFill/>
        </p:spPr>
        <p:txBody>
          <a:bodyPr wrap="none" rtlCol="0">
            <a:spAutoFit/>
          </a:bodyPr>
          <a:lstStyle/>
          <a:p>
            <a:r>
              <a:rPr lang="en-US" i="1" dirty="0" smtClean="0"/>
              <a:t>Dr. </a:t>
            </a:r>
            <a:r>
              <a:rPr lang="en-US" i="1" dirty="0" err="1" smtClean="0"/>
              <a:t>Prem</a:t>
            </a:r>
            <a:r>
              <a:rPr lang="en-US" i="1" dirty="0" smtClean="0"/>
              <a:t> </a:t>
            </a:r>
            <a:r>
              <a:rPr lang="en-US" i="1" dirty="0" err="1" smtClean="0"/>
              <a:t>Devanbu</a:t>
            </a:r>
            <a:endParaRPr lang="en-US" i="1" dirty="0" smtClean="0"/>
          </a:p>
          <a:p>
            <a:r>
              <a:rPr lang="en-US" i="1" dirty="0" smtClean="0"/>
              <a:t>UC Davis</a:t>
            </a:r>
          </a:p>
          <a:p>
            <a:r>
              <a:rPr lang="en-US" i="1" dirty="0" smtClean="0"/>
              <a:t>General chair, MSR’14</a:t>
            </a:r>
          </a:p>
          <a:p>
            <a:endParaRPr lang="en-US" dirty="0"/>
          </a:p>
        </p:txBody>
      </p:sp>
      <p:sp>
        <p:nvSpPr>
          <p:cNvPr id="10"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dirty="0"/>
              <a:t>1b. The PROMISE Project</a:t>
            </a:r>
          </a:p>
        </p:txBody>
      </p:sp>
      <p:sp>
        <p:nvSpPr>
          <p:cNvPr id="12" name="Rectangle 11"/>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39101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1809750"/>
            <a:ext cx="3657600" cy="639762"/>
          </a:xfrm>
        </p:spPr>
        <p:txBody>
          <a:bodyPr/>
          <a:lstStyle/>
          <a:p>
            <a:r>
              <a:rPr lang="en-US" dirty="0" smtClean="0"/>
              <a:t>The PROMISE repo</a:t>
            </a:r>
          </a:p>
          <a:p>
            <a:r>
              <a:rPr lang="en-US" dirty="0" err="1"/>
              <a:t>o</a:t>
            </a:r>
            <a:r>
              <a:rPr lang="en-US" dirty="0" err="1" smtClean="0"/>
              <a:t>penscience.us</a:t>
            </a:r>
            <a:r>
              <a:rPr lang="en-US" dirty="0" smtClean="0"/>
              <a:t>/repo</a:t>
            </a:r>
            <a:endParaRPr lang="en-US" dirty="0"/>
          </a:p>
        </p:txBody>
      </p:sp>
      <p:sp>
        <p:nvSpPr>
          <p:cNvPr id="3" name="Content Placeholder 2"/>
          <p:cNvSpPr>
            <a:spLocks noGrp="1"/>
          </p:cNvSpPr>
          <p:nvPr>
            <p:ph sz="half" idx="2"/>
          </p:nvPr>
        </p:nvSpPr>
        <p:spPr>
          <a:xfrm>
            <a:off x="4934776" y="1809750"/>
            <a:ext cx="4040188" cy="4546600"/>
          </a:xfrm>
        </p:spPr>
        <p:txBody>
          <a:bodyPr>
            <a:normAutofit/>
          </a:bodyPr>
          <a:lstStyle/>
          <a:p>
            <a:pPr marL="0" indent="0">
              <a:buNone/>
            </a:pPr>
            <a:r>
              <a:rPr lang="en-US" sz="2000" dirty="0"/>
              <a:t>#</a:t>
            </a:r>
            <a:r>
              <a:rPr lang="en-US" sz="2000" dirty="0" err="1"/>
              <a:t>storingYourResearchData</a:t>
            </a:r>
            <a:r>
              <a:rPr lang="en-US" sz="2000" dirty="0"/>
              <a:t> </a:t>
            </a:r>
            <a:endParaRPr lang="en-US" sz="2000" dirty="0" smtClean="0"/>
          </a:p>
          <a:p>
            <a:pPr marL="0" indent="0">
              <a:buNone/>
            </a:pPr>
            <a:endParaRPr lang="en-US" sz="2000" dirty="0" smtClean="0"/>
          </a:p>
          <a:p>
            <a:r>
              <a:rPr lang="en-US" sz="2000" dirty="0" smtClean="0"/>
              <a:t>URL</a:t>
            </a:r>
            <a:endParaRPr lang="en-US" sz="2000" dirty="0"/>
          </a:p>
          <a:p>
            <a:pPr lvl="1"/>
            <a:r>
              <a:rPr lang="en-US" sz="1800" dirty="0" err="1"/>
              <a:t>openscience.us</a:t>
            </a:r>
            <a:r>
              <a:rPr lang="en-US" sz="1800" dirty="0"/>
              <a:t>/</a:t>
            </a:r>
            <a:r>
              <a:rPr lang="en-US" sz="1800" dirty="0" smtClean="0"/>
              <a:t>repo</a:t>
            </a:r>
          </a:p>
          <a:p>
            <a:pPr lvl="1"/>
            <a:r>
              <a:rPr lang="en-US" sz="1800" dirty="0" smtClean="0"/>
              <a:t>Data from 100s of projects</a:t>
            </a:r>
          </a:p>
          <a:p>
            <a:pPr lvl="1"/>
            <a:r>
              <a:rPr lang="en-US" sz="1800" dirty="0" smtClean="0"/>
              <a:t>E.g. EUSE:</a:t>
            </a:r>
          </a:p>
          <a:p>
            <a:pPr lvl="2"/>
            <a:r>
              <a:rPr lang="en-US" sz="1600" dirty="0" smtClean="0"/>
              <a:t>250,000K+ spreadsheets</a:t>
            </a:r>
            <a:br>
              <a:rPr lang="en-US" sz="1600" dirty="0" smtClean="0"/>
            </a:br>
            <a:endParaRPr lang="en-US" sz="1600" dirty="0"/>
          </a:p>
          <a:p>
            <a:r>
              <a:rPr lang="en-US" sz="2000" dirty="0" smtClean="0"/>
              <a:t>Oldest continuous </a:t>
            </a:r>
            <a:br>
              <a:rPr lang="en-US" sz="2000" dirty="0" smtClean="0"/>
            </a:br>
            <a:r>
              <a:rPr lang="en-US" sz="2000" dirty="0" smtClean="0"/>
              <a:t>repository of SE data</a:t>
            </a:r>
          </a:p>
          <a:p>
            <a:pPr lvl="1"/>
            <a:r>
              <a:rPr lang="en-US" sz="1800" dirty="0" smtClean="0"/>
              <a:t>For other repos, see</a:t>
            </a:r>
            <a:r>
              <a:rPr lang="en-US" sz="1800" dirty="0"/>
              <a:t/>
            </a:r>
            <a:br>
              <a:rPr lang="en-US" sz="1800" dirty="0"/>
            </a:br>
            <a:r>
              <a:rPr lang="en-US" sz="1800" dirty="0"/>
              <a:t>Table 1 of </a:t>
            </a:r>
            <a:r>
              <a:rPr lang="en-US" sz="1800" dirty="0" err="1" smtClean="0"/>
              <a:t>goo.gl</a:t>
            </a:r>
            <a:r>
              <a:rPr lang="en-US" sz="1800" dirty="0"/>
              <a:t>/</a:t>
            </a:r>
            <a:r>
              <a:rPr lang="en-US" sz="1800" dirty="0" err="1" smtClean="0"/>
              <a:t>UFZgnd</a:t>
            </a:r>
            <a:endParaRPr lang="en-US" sz="1800" dirty="0" smtClean="0"/>
          </a:p>
          <a:p>
            <a:pPr lvl="1"/>
            <a:endParaRPr lang="en-US" sz="1800" dirty="0"/>
          </a:p>
        </p:txBody>
      </p:sp>
      <p:sp>
        <p:nvSpPr>
          <p:cNvPr id="6" name="Text Placeholder 5"/>
          <p:cNvSpPr>
            <a:spLocks noGrp="1"/>
          </p:cNvSpPr>
          <p:nvPr>
            <p:ph type="body" sz="quarter" idx="3"/>
          </p:nvPr>
        </p:nvSpPr>
        <p:spPr/>
        <p:txBody>
          <a:bodyPr/>
          <a:lstStyle/>
          <a:p>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4F43FBDB-460A-2C4D-8064-C249887F4FCB}" type="slidenum">
              <a:rPr lang="en-US" smtClean="0"/>
              <a:t>10</a:t>
            </a:fld>
            <a:endParaRPr lang="en-US"/>
          </a:p>
        </p:txBody>
      </p:sp>
      <p:pic>
        <p:nvPicPr>
          <p:cNvPr id="11" name="Picture 10" descr="searc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0931" y="1809750"/>
            <a:ext cx="667228" cy="667228"/>
          </a:xfrm>
          <a:prstGeom prst="rect">
            <a:avLst/>
          </a:prstGeom>
        </p:spPr>
      </p:pic>
      <p:sp>
        <p:nvSpPr>
          <p:cNvPr id="9" name="Title 1"/>
          <p:cNvSpPr txBox="1">
            <a:spLocks/>
          </p:cNvSpPr>
          <p:nvPr/>
        </p:nvSpPr>
        <p:spPr>
          <a:xfrm>
            <a:off x="457200" y="676671"/>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2700" dirty="0" smtClean="0"/>
              <a:t>Serve all our data, on-line</a:t>
            </a:r>
            <a:endParaRPr lang="en-US" sz="2700" b="1" dirty="0">
              <a:solidFill>
                <a:srgbClr val="FF0000"/>
              </a:solidFill>
            </a:endParaRPr>
          </a:p>
        </p:txBody>
      </p:sp>
      <p:sp>
        <p:nvSpPr>
          <p:cNvPr id="12"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dirty="0"/>
              <a:t>1b. The PROMISE Project</a:t>
            </a:r>
          </a:p>
        </p:txBody>
      </p:sp>
      <p:sp>
        <p:nvSpPr>
          <p:cNvPr id="7" name="Title 6"/>
          <p:cNvSpPr>
            <a:spLocks noGrp="1"/>
          </p:cNvSpPr>
          <p:nvPr>
            <p:ph type="title"/>
          </p:nvPr>
        </p:nvSpPr>
        <p:spPr/>
        <p:txBody>
          <a:bodyPr/>
          <a:lstStyle/>
          <a:p>
            <a:r>
              <a:rPr lang="en-US" dirty="0" smtClean="0"/>
              <a:t> </a:t>
            </a:r>
            <a:endParaRPr lang="en-US" dirty="0"/>
          </a:p>
        </p:txBody>
      </p:sp>
      <p:pic>
        <p:nvPicPr>
          <p:cNvPr id="2" name="Picture 1" descr="Screenshot 2015-05-09 22.50.3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476978"/>
            <a:ext cx="4412154" cy="4279900"/>
          </a:xfrm>
          <a:prstGeom prst="rect">
            <a:avLst/>
          </a:prstGeom>
        </p:spPr>
      </p:pic>
      <p:sp>
        <p:nvSpPr>
          <p:cNvPr id="13" name="Rectangle 12"/>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335537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microscope-illustration-il_fullxfull.8793121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3602" y="1158400"/>
            <a:ext cx="3151998" cy="4426964"/>
          </a:xfrm>
          <a:prstGeom prst="rect">
            <a:avLst/>
          </a:prstGeom>
        </p:spPr>
      </p:pic>
      <p:sp>
        <p:nvSpPr>
          <p:cNvPr id="3" name="Title 2"/>
          <p:cNvSpPr>
            <a:spLocks noGrp="1"/>
          </p:cNvSpPr>
          <p:nvPr>
            <p:ph type="title"/>
          </p:nvPr>
        </p:nvSpPr>
        <p:spPr/>
        <p:txBody>
          <a:bodyPr/>
          <a:lstStyle/>
          <a:p>
            <a:r>
              <a:rPr lang="en-US" dirty="0" smtClean="0"/>
              <a:t> </a:t>
            </a:r>
            <a:endParaRPr lang="en-US" dirty="0"/>
          </a:p>
        </p:txBody>
      </p:sp>
      <p:sp>
        <p:nvSpPr>
          <p:cNvPr id="6" name="Text Placeholder 5"/>
          <p:cNvSpPr>
            <a:spLocks noGrp="1"/>
          </p:cNvSpPr>
          <p:nvPr>
            <p:ph idx="1"/>
          </p:nvPr>
        </p:nvSpPr>
        <p:spPr/>
        <p:txBody>
          <a:bodyPr>
            <a:normAutofit/>
          </a:bodyPr>
          <a:lstStyle/>
          <a:p>
            <a:r>
              <a:rPr lang="en-US" dirty="0"/>
              <a:t>Initial, naïve, view:</a:t>
            </a:r>
          </a:p>
          <a:p>
            <a:pPr lvl="1"/>
            <a:r>
              <a:rPr lang="en-US" dirty="0"/>
              <a:t>Collect enough data …</a:t>
            </a:r>
          </a:p>
          <a:p>
            <a:pPr lvl="1"/>
            <a:r>
              <a:rPr lang="en-US" dirty="0"/>
              <a:t>… and the truth will emerge</a:t>
            </a:r>
            <a:br>
              <a:rPr lang="en-US" dirty="0"/>
            </a:br>
            <a:endParaRPr lang="en-US" dirty="0"/>
          </a:p>
          <a:p>
            <a:r>
              <a:rPr lang="en-US" dirty="0"/>
              <a:t>Reality:</a:t>
            </a:r>
          </a:p>
          <a:p>
            <a:pPr lvl="1"/>
            <a:r>
              <a:rPr lang="en-US" dirty="0"/>
              <a:t>The more data we collected …</a:t>
            </a:r>
          </a:p>
          <a:p>
            <a:pPr lvl="1"/>
            <a:r>
              <a:rPr lang="en-US" dirty="0"/>
              <a:t>… the more variance we observed</a:t>
            </a:r>
          </a:p>
          <a:p>
            <a:pPr lvl="1"/>
            <a:r>
              <a:rPr lang="en-US" dirty="0"/>
              <a:t>Its like the microscope zoomed in</a:t>
            </a:r>
          </a:p>
          <a:p>
            <a:pPr lvl="2"/>
            <a:r>
              <a:rPr lang="en-US" dirty="0"/>
              <a:t>to smash the slide</a:t>
            </a:r>
            <a:br>
              <a:rPr lang="en-US" dirty="0"/>
            </a:br>
            <a:endParaRPr lang="en-US" dirty="0"/>
          </a:p>
          <a:p>
            <a:r>
              <a:rPr lang="en-US" dirty="0"/>
              <a:t>So now we routinely slice the data</a:t>
            </a:r>
          </a:p>
          <a:p>
            <a:pPr lvl="1"/>
            <a:r>
              <a:rPr lang="en-US" dirty="0"/>
              <a:t>Find local lessons in local regions.</a:t>
            </a:r>
            <a:br>
              <a:rPr lang="en-US" dirty="0"/>
            </a:br>
            <a:endParaRPr lang="en-US" dirty="0"/>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11</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dirty="0"/>
              <a:t>1b. The PROMISE Project</a:t>
            </a:r>
          </a:p>
        </p:txBody>
      </p:sp>
      <p:sp>
        <p:nvSpPr>
          <p:cNvPr id="19" name="Title 1"/>
          <p:cNvSpPr txBox="1">
            <a:spLocks/>
          </p:cNvSpPr>
          <p:nvPr/>
        </p:nvSpPr>
        <p:spPr>
          <a:xfrm>
            <a:off x="457200" y="676671"/>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2700" dirty="0" smtClean="0"/>
              <a:t>Challenges</a:t>
            </a:r>
            <a:endParaRPr lang="en-US" sz="2700" b="1" dirty="0">
              <a:solidFill>
                <a:srgbClr val="FF0000"/>
              </a:solidFill>
            </a:endParaRPr>
          </a:p>
        </p:txBody>
      </p:sp>
      <p:pic>
        <p:nvPicPr>
          <p:cNvPr id="21" name="Picture 20"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0479" y="4650265"/>
            <a:ext cx="2614321" cy="1739712"/>
          </a:xfrm>
          <a:prstGeom prst="rect">
            <a:avLst/>
          </a:prstGeom>
        </p:spPr>
      </p:pic>
      <p:sp>
        <p:nvSpPr>
          <p:cNvPr id="9" name="Rectangle 8"/>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387940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12</a:t>
            </a:fld>
            <a:endParaRPr lang="en-US"/>
          </a:p>
        </p:txBody>
      </p:sp>
      <p:pic>
        <p:nvPicPr>
          <p:cNvPr id="11" name="Picture 1" descr="unnam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5624" y="2211501"/>
            <a:ext cx="3506772" cy="269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7407308" y="2189603"/>
            <a:ext cx="1620957" cy="2585323"/>
          </a:xfrm>
          <a:prstGeom prst="rect">
            <a:avLst/>
          </a:prstGeom>
          <a:noFill/>
        </p:spPr>
        <p:txBody>
          <a:bodyPr wrap="none" rtlCol="0">
            <a:spAutoFit/>
          </a:bodyPr>
          <a:lstStyle/>
          <a:p>
            <a:r>
              <a:rPr lang="en-US" dirty="0" smtClean="0">
                <a:solidFill>
                  <a:schemeClr val="bg1"/>
                </a:solidFill>
              </a:rPr>
              <a:t>Perspective on </a:t>
            </a:r>
            <a:br>
              <a:rPr lang="en-US" dirty="0" smtClean="0">
                <a:solidFill>
                  <a:schemeClr val="bg1"/>
                </a:solidFill>
              </a:rPr>
            </a:br>
            <a:r>
              <a:rPr lang="en-US" dirty="0" smtClean="0">
                <a:solidFill>
                  <a:schemeClr val="bg1"/>
                </a:solidFill>
              </a:rPr>
              <a:t>Data Science </a:t>
            </a:r>
            <a:br>
              <a:rPr lang="en-US" dirty="0" smtClean="0">
                <a:solidFill>
                  <a:schemeClr val="bg1"/>
                </a:solidFill>
              </a:rPr>
            </a:br>
            <a:r>
              <a:rPr lang="en-US" dirty="0" smtClean="0">
                <a:solidFill>
                  <a:schemeClr val="bg1"/>
                </a:solidFill>
              </a:rPr>
              <a:t>for Software </a:t>
            </a:r>
            <a:br>
              <a:rPr lang="en-US" dirty="0" smtClean="0">
                <a:solidFill>
                  <a:schemeClr val="bg1"/>
                </a:solidFill>
              </a:rPr>
            </a:br>
            <a:r>
              <a:rPr lang="en-US" dirty="0" smtClean="0">
                <a:solidFill>
                  <a:schemeClr val="bg1"/>
                </a:solidFill>
              </a:rPr>
              <a:t>Engineering</a:t>
            </a:r>
            <a:br>
              <a:rPr lang="en-US" dirty="0" smtClean="0">
                <a:solidFill>
                  <a:schemeClr val="bg1"/>
                </a:solidFill>
              </a:rPr>
            </a:br>
            <a:endParaRPr lang="en-US" dirty="0" smtClean="0">
              <a:solidFill>
                <a:schemeClr val="bg1"/>
              </a:solidFill>
            </a:endParaRPr>
          </a:p>
          <a:p>
            <a:r>
              <a:rPr lang="en-US" dirty="0" smtClean="0">
                <a:solidFill>
                  <a:schemeClr val="bg1"/>
                </a:solidFill>
              </a:rPr>
              <a:t>Tim Menzies</a:t>
            </a:r>
          </a:p>
          <a:p>
            <a:r>
              <a:rPr lang="en-US" dirty="0" smtClean="0">
                <a:solidFill>
                  <a:schemeClr val="bg1"/>
                </a:solidFill>
              </a:rPr>
              <a:t>Laurie Williams</a:t>
            </a:r>
          </a:p>
          <a:p>
            <a:r>
              <a:rPr lang="en-US" dirty="0" smtClean="0">
                <a:solidFill>
                  <a:schemeClr val="bg1"/>
                </a:solidFill>
              </a:rPr>
              <a:t>Thomas </a:t>
            </a:r>
            <a:br>
              <a:rPr lang="en-US" dirty="0" smtClean="0">
                <a:solidFill>
                  <a:schemeClr val="bg1"/>
                </a:solidFill>
              </a:rPr>
            </a:br>
            <a:r>
              <a:rPr lang="en-US" dirty="0" smtClean="0">
                <a:solidFill>
                  <a:srgbClr val="FFFFFF"/>
                </a:solidFill>
              </a:rPr>
              <a:t>Zimmermann</a:t>
            </a:r>
            <a:endParaRPr lang="en-US" dirty="0">
              <a:solidFill>
                <a:srgbClr val="FFFFFF"/>
              </a:solidFill>
            </a:endParaRPr>
          </a:p>
        </p:txBody>
      </p:sp>
      <p:pic>
        <p:nvPicPr>
          <p:cNvPr id="13" name="Picture 12" descr="shareBookCov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252" y="2222450"/>
            <a:ext cx="2576459" cy="3174092"/>
          </a:xfrm>
          <a:prstGeom prst="rect">
            <a:avLst/>
          </a:prstGeom>
        </p:spPr>
      </p:pic>
      <p:pic>
        <p:nvPicPr>
          <p:cNvPr id="14" name="Picture 13" descr="asdbookCove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1580" y="2211501"/>
            <a:ext cx="2576460" cy="3174092"/>
          </a:xfrm>
          <a:prstGeom prst="rect">
            <a:avLst/>
          </a:prstGeom>
        </p:spPr>
      </p:pic>
      <p:sp>
        <p:nvSpPr>
          <p:cNvPr id="15" name="TextBox 14"/>
          <p:cNvSpPr txBox="1"/>
          <p:nvPr/>
        </p:nvSpPr>
        <p:spPr>
          <a:xfrm>
            <a:off x="706253" y="5611551"/>
            <a:ext cx="1016624" cy="584776"/>
          </a:xfrm>
          <a:prstGeom prst="rect">
            <a:avLst/>
          </a:prstGeom>
          <a:solidFill>
            <a:schemeClr val="tx1"/>
          </a:solidFill>
        </p:spPr>
        <p:txBody>
          <a:bodyPr wrap="none" rtlCol="0">
            <a:spAutoFit/>
          </a:bodyPr>
          <a:lstStyle/>
          <a:p>
            <a:r>
              <a:rPr lang="en-US" sz="3200" dirty="0" smtClean="0">
                <a:solidFill>
                  <a:schemeClr val="bg1"/>
                </a:solidFill>
              </a:rPr>
              <a:t>2014</a:t>
            </a:r>
            <a:endParaRPr lang="en-US" sz="3200" dirty="0">
              <a:solidFill>
                <a:schemeClr val="bg1"/>
              </a:solidFill>
            </a:endParaRPr>
          </a:p>
        </p:txBody>
      </p:sp>
      <p:sp>
        <p:nvSpPr>
          <p:cNvPr id="16" name="TextBox 15"/>
          <p:cNvSpPr txBox="1"/>
          <p:nvPr/>
        </p:nvSpPr>
        <p:spPr>
          <a:xfrm>
            <a:off x="3486082" y="5609915"/>
            <a:ext cx="1016624" cy="584776"/>
          </a:xfrm>
          <a:prstGeom prst="rect">
            <a:avLst/>
          </a:prstGeom>
          <a:solidFill>
            <a:schemeClr val="tx1"/>
          </a:solidFill>
        </p:spPr>
        <p:txBody>
          <a:bodyPr wrap="none" rtlCol="0">
            <a:spAutoFit/>
          </a:bodyPr>
          <a:lstStyle/>
          <a:p>
            <a:r>
              <a:rPr lang="en-US" sz="3200" dirty="0" smtClean="0">
                <a:solidFill>
                  <a:schemeClr val="bg1"/>
                </a:solidFill>
              </a:rPr>
              <a:t>2015</a:t>
            </a:r>
            <a:endParaRPr lang="en-US" sz="3200" dirty="0">
              <a:solidFill>
                <a:schemeClr val="bg1"/>
              </a:solidFill>
            </a:endParaRPr>
          </a:p>
        </p:txBody>
      </p:sp>
      <p:sp>
        <p:nvSpPr>
          <p:cNvPr id="17" name="TextBox 16"/>
          <p:cNvSpPr txBox="1"/>
          <p:nvPr/>
        </p:nvSpPr>
        <p:spPr>
          <a:xfrm>
            <a:off x="6576276" y="5613187"/>
            <a:ext cx="1016624" cy="584776"/>
          </a:xfrm>
          <a:prstGeom prst="rect">
            <a:avLst/>
          </a:prstGeom>
          <a:solidFill>
            <a:schemeClr val="tx1"/>
          </a:solidFill>
        </p:spPr>
        <p:txBody>
          <a:bodyPr wrap="none" rtlCol="0">
            <a:spAutoFit/>
          </a:bodyPr>
          <a:lstStyle/>
          <a:p>
            <a:r>
              <a:rPr lang="en-US" sz="3200" dirty="0" smtClean="0">
                <a:solidFill>
                  <a:schemeClr val="bg1"/>
                </a:solidFill>
              </a:rPr>
              <a:t>2016</a:t>
            </a:r>
            <a:endParaRPr lang="en-US" sz="3200" dirty="0">
              <a:solidFill>
                <a:schemeClr val="bg1"/>
              </a:solidFill>
            </a:endParaRPr>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dirty="0"/>
              <a:t>1b. The PROMISE Project</a:t>
            </a:r>
          </a:p>
        </p:txBody>
      </p:sp>
      <p:sp>
        <p:nvSpPr>
          <p:cNvPr id="3" name="Title 2"/>
          <p:cNvSpPr>
            <a:spLocks noGrp="1"/>
          </p:cNvSpPr>
          <p:nvPr>
            <p:ph type="title"/>
          </p:nvPr>
        </p:nvSpPr>
        <p:spPr/>
        <p:txBody>
          <a:bodyPr/>
          <a:lstStyle/>
          <a:p>
            <a:r>
              <a:rPr lang="en-US" dirty="0" smtClean="0"/>
              <a:t> </a:t>
            </a:r>
            <a:endParaRPr lang="en-US" dirty="0"/>
          </a:p>
        </p:txBody>
      </p:sp>
      <p:sp>
        <p:nvSpPr>
          <p:cNvPr id="19" name="Title 1"/>
          <p:cNvSpPr txBox="1">
            <a:spLocks/>
          </p:cNvSpPr>
          <p:nvPr/>
        </p:nvSpPr>
        <p:spPr>
          <a:xfrm>
            <a:off x="457200" y="676671"/>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2700" dirty="0" smtClean="0"/>
              <a:t>Our summary.               And other related books </a:t>
            </a:r>
            <a:endParaRPr lang="en-US" sz="2700" b="1" dirty="0">
              <a:solidFill>
                <a:srgbClr val="FF0000"/>
              </a:solidFill>
            </a:endParaRPr>
          </a:p>
        </p:txBody>
      </p:sp>
      <p:cxnSp>
        <p:nvCxnSpPr>
          <p:cNvPr id="5" name="Straight Arrow Connector 4"/>
          <p:cNvCxnSpPr/>
          <p:nvPr/>
        </p:nvCxnSpPr>
        <p:spPr>
          <a:xfrm flipH="1">
            <a:off x="1293877" y="1417638"/>
            <a:ext cx="429000" cy="7572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3785790" y="1535113"/>
            <a:ext cx="539115" cy="54969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3785790" y="1535113"/>
            <a:ext cx="2995087" cy="54969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019049" y="1610524"/>
            <a:ext cx="1250124" cy="646331"/>
          </a:xfrm>
          <a:prstGeom prst="rect">
            <a:avLst/>
          </a:prstGeom>
          <a:noFill/>
        </p:spPr>
        <p:txBody>
          <a:bodyPr wrap="none" rtlCol="0">
            <a:spAutoFit/>
          </a:bodyPr>
          <a:lstStyle/>
          <a:p>
            <a:r>
              <a:rPr lang="en-US" dirty="0" smtClean="0"/>
              <a:t>The MSR </a:t>
            </a:r>
          </a:p>
          <a:p>
            <a:r>
              <a:rPr lang="en-US" dirty="0" smtClean="0"/>
              <a:t>community</a:t>
            </a:r>
            <a:endParaRPr lang="en-US" dirty="0"/>
          </a:p>
        </p:txBody>
      </p:sp>
      <p:sp>
        <p:nvSpPr>
          <p:cNvPr id="21" name="TextBox 20"/>
          <p:cNvSpPr txBox="1"/>
          <p:nvPr/>
        </p:nvSpPr>
        <p:spPr>
          <a:xfrm>
            <a:off x="5964570" y="1550897"/>
            <a:ext cx="1223412" cy="369332"/>
          </a:xfrm>
          <a:prstGeom prst="rect">
            <a:avLst/>
          </a:prstGeom>
          <a:noFill/>
        </p:spPr>
        <p:txBody>
          <a:bodyPr wrap="none" rtlCol="0">
            <a:spAutoFit/>
          </a:bodyPr>
          <a:lstStyle/>
          <a:p>
            <a:r>
              <a:rPr lang="en-US" dirty="0" smtClean="0"/>
              <a:t>and others</a:t>
            </a:r>
            <a:endParaRPr lang="en-US" dirty="0"/>
          </a:p>
        </p:txBody>
      </p:sp>
      <p:sp>
        <p:nvSpPr>
          <p:cNvPr id="22" name="Rectangle 21"/>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873824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13</a:t>
            </a:fld>
            <a:endParaRPr lang="en-US"/>
          </a:p>
        </p:txBody>
      </p:sp>
      <p:pic>
        <p:nvPicPr>
          <p:cNvPr id="13" name="Picture 12" descr="shareBookCove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252" y="2222450"/>
            <a:ext cx="2576459" cy="3174092"/>
          </a:xfrm>
          <a:prstGeom prst="rect">
            <a:avLst/>
          </a:prstGeom>
        </p:spPr>
      </p:pic>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dirty="0"/>
              <a:t>1b. The PROMISE Project</a:t>
            </a:r>
          </a:p>
        </p:txBody>
      </p:sp>
      <p:sp>
        <p:nvSpPr>
          <p:cNvPr id="3" name="Title 2"/>
          <p:cNvSpPr>
            <a:spLocks noGrp="1"/>
          </p:cNvSpPr>
          <p:nvPr>
            <p:ph type="title"/>
          </p:nvPr>
        </p:nvSpPr>
        <p:spPr/>
        <p:txBody>
          <a:bodyPr/>
          <a:lstStyle/>
          <a:p>
            <a:r>
              <a:rPr lang="en-US" dirty="0" smtClean="0"/>
              <a:t> </a:t>
            </a:r>
            <a:endParaRPr lang="en-US" dirty="0"/>
          </a:p>
        </p:txBody>
      </p:sp>
      <p:sp>
        <p:nvSpPr>
          <p:cNvPr id="19" name="Title 1"/>
          <p:cNvSpPr txBox="1">
            <a:spLocks/>
          </p:cNvSpPr>
          <p:nvPr/>
        </p:nvSpPr>
        <p:spPr>
          <a:xfrm>
            <a:off x="457200" y="676671"/>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2700" dirty="0" smtClean="0"/>
              <a:t>This briefing</a:t>
            </a:r>
            <a:endParaRPr lang="en-US" sz="2700" b="1" dirty="0">
              <a:solidFill>
                <a:srgbClr val="FF0000"/>
              </a:solidFill>
            </a:endParaRPr>
          </a:p>
        </p:txBody>
      </p:sp>
      <p:sp>
        <p:nvSpPr>
          <p:cNvPr id="2" name="TextBox 1"/>
          <p:cNvSpPr txBox="1"/>
          <p:nvPr/>
        </p:nvSpPr>
        <p:spPr>
          <a:xfrm>
            <a:off x="3873500" y="2195231"/>
            <a:ext cx="3533808" cy="1200329"/>
          </a:xfrm>
          <a:prstGeom prst="rect">
            <a:avLst/>
          </a:prstGeom>
          <a:noFill/>
        </p:spPr>
        <p:txBody>
          <a:bodyPr wrap="square" rtlCol="0">
            <a:spAutoFit/>
          </a:bodyPr>
          <a:lstStyle/>
          <a:p>
            <a:r>
              <a:rPr lang="en-US" dirty="0" smtClean="0"/>
              <a:t>Selected lessons from </a:t>
            </a:r>
            <a:br>
              <a:rPr lang="en-US" dirty="0" smtClean="0"/>
            </a:br>
            <a:r>
              <a:rPr lang="en-US" dirty="0" smtClean="0"/>
              <a:t>“Sharing Data and Models”</a:t>
            </a:r>
          </a:p>
          <a:p>
            <a:endParaRPr lang="en-US" dirty="0"/>
          </a:p>
          <a:p>
            <a:r>
              <a:rPr lang="en-US" dirty="0" smtClean="0"/>
              <a:t> </a:t>
            </a:r>
            <a:endParaRPr lang="en-US" dirty="0"/>
          </a:p>
        </p:txBody>
      </p:sp>
      <p:sp>
        <p:nvSpPr>
          <p:cNvPr id="9" name="Rectangle 8"/>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653700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2295525"/>
            <a:ext cx="7543800" cy="2593975"/>
          </a:xfrm>
        </p:spPr>
        <p:txBody>
          <a:bodyPr/>
          <a:lstStyle/>
          <a:p>
            <a:r>
              <a:rPr lang="en-US" sz="6000" dirty="0" smtClean="0">
                <a:solidFill>
                  <a:srgbClr val="BFBFBF"/>
                </a:solidFill>
              </a:rPr>
              <a:t>1. Introduction</a:t>
            </a:r>
            <a:br>
              <a:rPr lang="en-US" sz="6000" dirty="0" smtClean="0">
                <a:solidFill>
                  <a:srgbClr val="BFBFBF"/>
                </a:solidFill>
              </a:rPr>
            </a:br>
            <a:r>
              <a:rPr lang="en-US" sz="6000" dirty="0" smtClean="0"/>
              <a:t>2. Sharing data</a:t>
            </a:r>
            <a:br>
              <a:rPr lang="en-US" sz="6000" dirty="0" smtClean="0"/>
            </a:br>
            <a:r>
              <a:rPr lang="en-US" sz="6000" dirty="0" smtClean="0">
                <a:solidFill>
                  <a:srgbClr val="BFBFBF"/>
                </a:solidFill>
              </a:rPr>
              <a:t>3. Privacy and Sharing</a:t>
            </a:r>
            <a:br>
              <a:rPr lang="en-US" sz="6000" dirty="0" smtClean="0">
                <a:solidFill>
                  <a:srgbClr val="BFBFBF"/>
                </a:solidFill>
              </a:rPr>
            </a:br>
            <a:r>
              <a:rPr lang="en-US" sz="6000" dirty="0" smtClean="0">
                <a:solidFill>
                  <a:srgbClr val="BFBFBF"/>
                </a:solidFill>
              </a:rPr>
              <a:t>4. Sharing models</a:t>
            </a:r>
            <a:br>
              <a:rPr lang="en-US" sz="6000" dirty="0" smtClean="0">
                <a:solidFill>
                  <a:srgbClr val="BFBFBF"/>
                </a:solidFill>
              </a:rPr>
            </a:br>
            <a:r>
              <a:rPr lang="en-US" sz="6000" dirty="0" smtClean="0">
                <a:solidFill>
                  <a:srgbClr val="BFBFBF"/>
                </a:solidFill>
              </a:rPr>
              <a:t>5. Summary</a:t>
            </a:r>
            <a:r>
              <a:rPr lang="en-US" sz="6000" dirty="0" smtClean="0"/>
              <a:t>	</a:t>
            </a:r>
            <a:endParaRPr lang="en-US" sz="6000" dirty="0"/>
          </a:p>
        </p:txBody>
      </p:sp>
      <p:sp>
        <p:nvSpPr>
          <p:cNvPr id="6" name="Subtitle 5"/>
          <p:cNvSpPr>
            <a:spLocks noGrp="1"/>
          </p:cNvSpPr>
          <p:nvPr>
            <p:ph type="subTitle" idx="1"/>
          </p:nvPr>
        </p:nvSpPr>
        <p:spPr>
          <a:xfrm>
            <a:off x="685800" y="4889500"/>
            <a:ext cx="6461760" cy="1066800"/>
          </a:xfrm>
        </p:spPr>
        <p:txBody>
          <a:bodyPr>
            <a:normAutofit/>
          </a:bodyPr>
          <a:lstStyle/>
          <a:p>
            <a:r>
              <a:rPr lang="en-US" dirty="0"/>
              <a:t>Step 1: Throw most of it away</a:t>
            </a:r>
          </a:p>
          <a:p>
            <a:r>
              <a:rPr lang="en-US" dirty="0"/>
              <a:t>Step 2: Share the rest</a:t>
            </a:r>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14</a:t>
            </a:fld>
            <a:endParaRPr lang="en-US"/>
          </a:p>
        </p:txBody>
      </p:sp>
      <p:sp>
        <p:nvSpPr>
          <p:cNvPr id="7" name="Rectangle 6"/>
          <p:cNvSpPr/>
          <p:nvPr/>
        </p:nvSpPr>
        <p:spPr>
          <a:xfrm>
            <a:off x="8706783" y="20248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63626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anna-static-map-worl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142999"/>
            <a:ext cx="6649526" cy="3673589"/>
          </a:xfrm>
          <a:prstGeom prst="rect">
            <a:avLst/>
          </a:prstGeom>
        </p:spPr>
      </p:pic>
      <p:sp>
        <p:nvSpPr>
          <p:cNvPr id="2" name="Title 1"/>
          <p:cNvSpPr>
            <a:spLocks noGrp="1"/>
          </p:cNvSpPr>
          <p:nvPr>
            <p:ph type="title"/>
          </p:nvPr>
        </p:nvSpPr>
        <p:spPr>
          <a:xfrm>
            <a:off x="127000" y="123175"/>
            <a:ext cx="8559800" cy="1143000"/>
          </a:xfrm>
        </p:spPr>
        <p:txBody>
          <a:bodyPr>
            <a:normAutofit fontScale="90000"/>
          </a:bodyPr>
          <a:lstStyle/>
          <a:p>
            <a:r>
              <a:rPr lang="en-US" dirty="0" smtClean="0"/>
              <a:t>Transferring lessons learned:</a:t>
            </a:r>
            <a:br>
              <a:rPr lang="en-US" dirty="0" smtClean="0"/>
            </a:br>
            <a:r>
              <a:rPr lang="en-US" dirty="0" smtClean="0"/>
              <a:t>Turkish Toasters  to NASA Space Ships</a:t>
            </a:r>
            <a:endParaRPr lang="en-US" dirty="0"/>
          </a:p>
        </p:txBody>
      </p:sp>
      <p:pic>
        <p:nvPicPr>
          <p:cNvPr id="6" name="Picture 5"/>
          <p:cNvPicPr>
            <a:picLocks noChangeAspect="1"/>
          </p:cNvPicPr>
          <p:nvPr/>
        </p:nvPicPr>
        <p:blipFill>
          <a:blip r:embed="rId3"/>
          <a:stretch>
            <a:fillRect/>
          </a:stretch>
        </p:blipFill>
        <p:spPr>
          <a:xfrm>
            <a:off x="4117622" y="3848100"/>
            <a:ext cx="4289778" cy="2413000"/>
          </a:xfrm>
          <a:prstGeom prst="rect">
            <a:avLst/>
          </a:prstGeom>
        </p:spPr>
      </p:pic>
      <p:pic>
        <p:nvPicPr>
          <p:cNvPr id="10" name="Picture 9" descr="rocketshi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1" y="3441699"/>
            <a:ext cx="2895601" cy="2895601"/>
          </a:xfrm>
          <a:prstGeom prst="rect">
            <a:avLst/>
          </a:prstGeom>
        </p:spPr>
      </p:pic>
      <p:cxnSp>
        <p:nvCxnSpPr>
          <p:cNvPr id="12" name="Straight Arrow Connector 11"/>
          <p:cNvCxnSpPr/>
          <p:nvPr/>
        </p:nvCxnSpPr>
        <p:spPr>
          <a:xfrm>
            <a:off x="2895600" y="2743200"/>
            <a:ext cx="2209800" cy="0"/>
          </a:xfrm>
          <a:prstGeom prst="straightConnector1">
            <a:avLst/>
          </a:prstGeom>
          <a:ln w="76200" cmpd="sng">
            <a:solidFill>
              <a:schemeClr val="tx2"/>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2498112" y="5194300"/>
            <a:ext cx="2209800" cy="0"/>
          </a:xfrm>
          <a:prstGeom prst="straightConnector1">
            <a:avLst/>
          </a:prstGeom>
          <a:ln w="76200" cmpd="sng">
            <a:solidFill>
              <a:schemeClr val="tx2"/>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12"/>
          </p:nvPr>
        </p:nvSpPr>
        <p:spPr/>
        <p:txBody>
          <a:bodyPr/>
          <a:lstStyle/>
          <a:p>
            <a:fld id="{9D347DA5-B333-9E4B-A6B4-9D9DDC8D6D93}" type="slidenum">
              <a:rPr lang="en-US" smtClean="0"/>
              <a:t>15</a:t>
            </a:fld>
            <a:endParaRPr lang="en-US"/>
          </a:p>
        </p:txBody>
      </p:sp>
      <p:sp>
        <p:nvSpPr>
          <p:cNvPr id="4" name="Rectangle 3"/>
          <p:cNvSpPr/>
          <p:nvPr/>
        </p:nvSpPr>
        <p:spPr>
          <a:xfrm>
            <a:off x="431800" y="6335236"/>
            <a:ext cx="7950200" cy="492443"/>
          </a:xfrm>
          <a:prstGeom prst="rect">
            <a:avLst/>
          </a:prstGeom>
        </p:spPr>
        <p:txBody>
          <a:bodyPr wrap="square">
            <a:spAutoFit/>
          </a:bodyPr>
          <a:lstStyle/>
          <a:p>
            <a:r>
              <a:rPr lang="en-US" sz="1300" dirty="0" err="1">
                <a:solidFill>
                  <a:schemeClr val="bg1">
                    <a:lumMod val="50000"/>
                  </a:schemeClr>
                </a:solidFill>
              </a:rPr>
              <a:t>Burak</a:t>
            </a:r>
            <a:r>
              <a:rPr lang="en-US" sz="1300" dirty="0">
                <a:solidFill>
                  <a:schemeClr val="bg1">
                    <a:lumMod val="50000"/>
                  </a:schemeClr>
                </a:solidFill>
              </a:rPr>
              <a:t> </a:t>
            </a:r>
            <a:r>
              <a:rPr lang="en-US" sz="1300" dirty="0" err="1">
                <a:solidFill>
                  <a:schemeClr val="bg1">
                    <a:lumMod val="50000"/>
                  </a:schemeClr>
                </a:solidFill>
              </a:rPr>
              <a:t>Turhan</a:t>
            </a:r>
            <a:r>
              <a:rPr lang="en-US" sz="1300" dirty="0">
                <a:solidFill>
                  <a:schemeClr val="bg1">
                    <a:lumMod val="50000"/>
                  </a:schemeClr>
                </a:solidFill>
              </a:rPr>
              <a:t>, Tim Menzies, Ayşe B. </a:t>
            </a:r>
            <a:r>
              <a:rPr lang="en-US" sz="1300" dirty="0" err="1">
                <a:solidFill>
                  <a:schemeClr val="bg1">
                    <a:lumMod val="50000"/>
                  </a:schemeClr>
                </a:solidFill>
              </a:rPr>
              <a:t>Bener</a:t>
            </a:r>
            <a:r>
              <a:rPr lang="en-US" sz="1300" dirty="0">
                <a:solidFill>
                  <a:schemeClr val="bg1">
                    <a:lumMod val="50000"/>
                  </a:schemeClr>
                </a:solidFill>
              </a:rPr>
              <a:t>, and Justin Di Stefano. 2009. On the relative value of cross-company and within-company data for defect prediction. Empirical </a:t>
            </a:r>
            <a:r>
              <a:rPr lang="en-US" sz="1300" dirty="0" err="1">
                <a:solidFill>
                  <a:schemeClr val="bg1">
                    <a:lumMod val="50000"/>
                  </a:schemeClr>
                </a:solidFill>
              </a:rPr>
              <a:t>Softw</a:t>
            </a:r>
            <a:r>
              <a:rPr lang="en-US" sz="1300" dirty="0">
                <a:solidFill>
                  <a:schemeClr val="bg1">
                    <a:lumMod val="50000"/>
                  </a:schemeClr>
                </a:solidFill>
              </a:rPr>
              <a:t>. </a:t>
            </a:r>
            <a:r>
              <a:rPr lang="en-US" sz="1300" dirty="0" err="1">
                <a:solidFill>
                  <a:schemeClr val="bg1">
                    <a:lumMod val="50000"/>
                  </a:schemeClr>
                </a:solidFill>
              </a:rPr>
              <a:t>Engg</a:t>
            </a:r>
            <a:r>
              <a:rPr lang="en-US" sz="1300" dirty="0">
                <a:solidFill>
                  <a:schemeClr val="bg1">
                    <a:lumMod val="50000"/>
                  </a:schemeClr>
                </a:solidFill>
              </a:rPr>
              <a:t>. 14, 5 (October 2009),</a:t>
            </a:r>
          </a:p>
        </p:txBody>
      </p:sp>
      <p:sp>
        <p:nvSpPr>
          <p:cNvPr id="11" name="Rectangle 10"/>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502120"/>
            <a:ext cx="182880" cy="182880"/>
          </a:xfrm>
          <a:prstGeom prst="rect">
            <a:avLst/>
          </a:prstGeom>
          <a:solidFill>
            <a:srgbClr val="A9A57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338760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089230" cy="1066482"/>
          </a:xfrm>
        </p:spPr>
        <p:txBody>
          <a:bodyPr>
            <a:noAutofit/>
          </a:bodyPr>
          <a:lstStyle/>
          <a:p>
            <a:r>
              <a:rPr lang="en-US" sz="3200" dirty="0" smtClean="0"/>
              <a:t>Q: How to transfer data between projects?</a:t>
            </a:r>
            <a:br>
              <a:rPr lang="en-US" sz="3200" dirty="0" smtClean="0"/>
            </a:br>
            <a:r>
              <a:rPr lang="en-US" sz="3200" dirty="0" smtClean="0"/>
              <a:t>A: Be very cruel to the data</a:t>
            </a:r>
            <a:endParaRPr lang="en-US" sz="3200" dirty="0"/>
          </a:p>
        </p:txBody>
      </p:sp>
      <p:sp>
        <p:nvSpPr>
          <p:cNvPr id="3" name="Content Placeholder 2"/>
          <p:cNvSpPr>
            <a:spLocks noGrp="1"/>
          </p:cNvSpPr>
          <p:nvPr>
            <p:ph idx="1"/>
          </p:nvPr>
        </p:nvSpPr>
        <p:spPr>
          <a:xfrm>
            <a:off x="457200" y="1493837"/>
            <a:ext cx="7620000" cy="4373563"/>
          </a:xfrm>
        </p:spPr>
        <p:txBody>
          <a:bodyPr>
            <a:noAutofit/>
          </a:bodyPr>
          <a:lstStyle/>
          <a:p>
            <a:r>
              <a:rPr lang="en-US" sz="2400" b="1" u="sng" dirty="0" smtClean="0">
                <a:solidFill>
                  <a:schemeClr val="tx2"/>
                </a:solidFill>
              </a:rPr>
              <a:t>Ignore</a:t>
            </a:r>
            <a:r>
              <a:rPr lang="en-US" sz="2400" dirty="0" smtClean="0">
                <a:solidFill>
                  <a:schemeClr val="tx2"/>
                </a:solidFill>
              </a:rPr>
              <a:t> </a:t>
            </a:r>
            <a:r>
              <a:rPr lang="en-US" sz="2400" dirty="0" smtClean="0"/>
              <a:t>most of the data</a:t>
            </a:r>
          </a:p>
          <a:p>
            <a:pPr marL="342900" indent="-342900">
              <a:spcBef>
                <a:spcPts val="0"/>
              </a:spcBef>
              <a:spcAft>
                <a:spcPts val="0"/>
              </a:spcAft>
              <a:buFont typeface="Arial"/>
              <a:buChar char="•"/>
            </a:pPr>
            <a:r>
              <a:rPr lang="en-US" sz="2400" dirty="0" smtClean="0"/>
              <a:t>relevancy filtering</a:t>
            </a:r>
            <a:r>
              <a:rPr lang="en-US" sz="2400" i="1" dirty="0" smtClean="0"/>
              <a:t>: </a:t>
            </a:r>
            <a:r>
              <a:rPr lang="en-US" sz="2400" i="1" dirty="0" err="1" smtClean="0"/>
              <a:t>Turhan</a:t>
            </a:r>
            <a:r>
              <a:rPr lang="en-US" sz="2400" i="1" dirty="0" smtClean="0"/>
              <a:t> ESEj’09; Peters TSE’13, Peters ICSE’15</a:t>
            </a:r>
          </a:p>
          <a:p>
            <a:pPr marL="342900" indent="-342900">
              <a:spcBef>
                <a:spcPts val="0"/>
              </a:spcBef>
              <a:spcAft>
                <a:spcPts val="0"/>
              </a:spcAft>
              <a:buFont typeface="Arial"/>
              <a:buChar char="•"/>
            </a:pPr>
            <a:r>
              <a:rPr lang="en-US" sz="2400" dirty="0" smtClean="0"/>
              <a:t>variance filtering:  </a:t>
            </a:r>
            <a:r>
              <a:rPr lang="en-US" sz="2400" i="1" dirty="0" err="1" smtClean="0"/>
              <a:t>Kocaguneli</a:t>
            </a:r>
            <a:r>
              <a:rPr lang="en-US" sz="2400" i="1" dirty="0" smtClean="0"/>
              <a:t>  TSE’12,TSE’13</a:t>
            </a:r>
          </a:p>
          <a:p>
            <a:pPr marL="342900" indent="-342900">
              <a:spcBef>
                <a:spcPts val="0"/>
              </a:spcBef>
              <a:spcAft>
                <a:spcPts val="0"/>
              </a:spcAft>
              <a:buFont typeface="Arial"/>
              <a:buChar char="•"/>
            </a:pPr>
            <a:r>
              <a:rPr lang="en-US" sz="2400" dirty="0" smtClean="0"/>
              <a:t>performance similarities:  </a:t>
            </a:r>
            <a:r>
              <a:rPr lang="en-US" sz="2400" i="1" dirty="0" smtClean="0"/>
              <a:t>He </a:t>
            </a:r>
            <a:r>
              <a:rPr lang="en-US" sz="2400" i="1" dirty="0"/>
              <a:t>ESEM’</a:t>
            </a:r>
            <a:r>
              <a:rPr lang="en-US" sz="2400" i="1" dirty="0" smtClean="0"/>
              <a:t>13</a:t>
            </a:r>
            <a:r>
              <a:rPr lang="en-US" sz="2400" i="1" dirty="0"/>
              <a:t/>
            </a:r>
            <a:br>
              <a:rPr lang="en-US" sz="2400" i="1" dirty="0"/>
            </a:br>
            <a:endParaRPr lang="en-US" sz="2400" i="1" dirty="0" smtClean="0"/>
          </a:p>
          <a:p>
            <a:r>
              <a:rPr lang="en-US" sz="2400" b="1" u="sng" dirty="0" smtClean="0">
                <a:solidFill>
                  <a:srgbClr val="D1282E"/>
                </a:solidFill>
              </a:rPr>
              <a:t>Contort</a:t>
            </a:r>
            <a:r>
              <a:rPr lang="en-US" sz="2400" dirty="0" smtClean="0"/>
              <a:t> the data</a:t>
            </a:r>
            <a:endParaRPr lang="en-US" sz="2400" dirty="0"/>
          </a:p>
          <a:p>
            <a:pPr marL="342900" indent="-342900">
              <a:spcBef>
                <a:spcPts val="0"/>
              </a:spcBef>
              <a:spcAft>
                <a:spcPts val="0"/>
              </a:spcAft>
              <a:buFont typeface="Arial"/>
              <a:buChar char="•"/>
            </a:pPr>
            <a:r>
              <a:rPr lang="en-US" sz="2400" dirty="0"/>
              <a:t>spectral learning (working in PCA </a:t>
            </a:r>
            <a:r>
              <a:rPr lang="en-US" sz="2400" dirty="0" smtClean="0"/>
              <a:t/>
            </a:r>
            <a:br>
              <a:rPr lang="en-US" sz="2400" dirty="0" smtClean="0"/>
            </a:br>
            <a:r>
              <a:rPr lang="en-US" sz="2400" dirty="0" smtClean="0"/>
              <a:t>space </a:t>
            </a:r>
            <a:r>
              <a:rPr lang="en-US" sz="2400" dirty="0"/>
              <a:t>or some other </a:t>
            </a:r>
            <a:r>
              <a:rPr lang="en-US" sz="2400" dirty="0" smtClean="0"/>
              <a:t>rotation) </a:t>
            </a:r>
            <a:br>
              <a:rPr lang="en-US" sz="2400" dirty="0" smtClean="0"/>
            </a:br>
            <a:r>
              <a:rPr lang="en-US" sz="2400" i="1" dirty="0" smtClean="0"/>
              <a:t>Menzies</a:t>
            </a:r>
            <a:r>
              <a:rPr lang="en-US" sz="2400" i="1" dirty="0"/>
              <a:t>, TSE’</a:t>
            </a:r>
            <a:r>
              <a:rPr lang="en-US" sz="2400" i="1" dirty="0" smtClean="0"/>
              <a:t>13; Nam</a:t>
            </a:r>
            <a:r>
              <a:rPr lang="en-US" sz="2400" i="1" dirty="0"/>
              <a:t>, ICSE’</a:t>
            </a:r>
            <a:r>
              <a:rPr lang="en-US" sz="2400" i="1" dirty="0" smtClean="0"/>
              <a:t>13</a:t>
            </a:r>
            <a:br>
              <a:rPr lang="en-US" sz="2400" i="1" dirty="0" smtClean="0"/>
            </a:br>
            <a:endParaRPr lang="en-US" sz="2400" i="1" dirty="0"/>
          </a:p>
          <a:p>
            <a:r>
              <a:rPr lang="en-US" sz="2400" dirty="0" smtClean="0"/>
              <a:t>Build a </a:t>
            </a:r>
            <a:r>
              <a:rPr lang="en-US" sz="2400" b="1" u="sng" dirty="0" smtClean="0">
                <a:solidFill>
                  <a:srgbClr val="D1282E"/>
                </a:solidFill>
              </a:rPr>
              <a:t>bickering committee</a:t>
            </a:r>
          </a:p>
          <a:p>
            <a:pPr marL="342900" indent="-342900">
              <a:spcBef>
                <a:spcPts val="0"/>
              </a:spcBef>
              <a:spcAft>
                <a:spcPts val="0"/>
              </a:spcAft>
              <a:buFont typeface="Arial"/>
              <a:buChar char="•"/>
            </a:pPr>
            <a:r>
              <a:rPr lang="en-US" sz="2400" dirty="0" smtClean="0"/>
              <a:t>Ensembles </a:t>
            </a:r>
            <a:r>
              <a:rPr lang="en-US" sz="2400" i="1" dirty="0" err="1" smtClean="0"/>
              <a:t>Minku</a:t>
            </a:r>
            <a:r>
              <a:rPr lang="en-US" sz="2400" i="1" dirty="0"/>
              <a:t>, PROMISE’</a:t>
            </a:r>
            <a:r>
              <a:rPr lang="en-US" sz="2400" i="1" dirty="0" smtClean="0"/>
              <a:t>12       </a:t>
            </a:r>
            <a:endParaRPr lang="en-US" sz="2400" i="1" dirty="0"/>
          </a:p>
        </p:txBody>
      </p:sp>
      <p:pic>
        <p:nvPicPr>
          <p:cNvPr id="6" name="Picture 5" descr="Screen Shot 2013-10-11 at 6.32.5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7793" y="2971800"/>
            <a:ext cx="4127607" cy="1676400"/>
          </a:xfrm>
          <a:prstGeom prst="rect">
            <a:avLst/>
          </a:prstGeom>
        </p:spPr>
      </p:pic>
      <p:pic>
        <p:nvPicPr>
          <p:cNvPr id="7" name="Picture 6" descr="Screen Shot 2013-10-11 at 6.35.0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4724399"/>
            <a:ext cx="3855561" cy="2001521"/>
          </a:xfrm>
          <a:prstGeom prst="rect">
            <a:avLst/>
          </a:prstGeom>
        </p:spPr>
      </p:pic>
      <p:sp>
        <p:nvSpPr>
          <p:cNvPr id="4" name="Slide Number Placeholder 3"/>
          <p:cNvSpPr>
            <a:spLocks noGrp="1"/>
          </p:cNvSpPr>
          <p:nvPr>
            <p:ph type="sldNum" sz="quarter" idx="12"/>
          </p:nvPr>
        </p:nvSpPr>
        <p:spPr/>
        <p:txBody>
          <a:bodyPr/>
          <a:lstStyle/>
          <a:p>
            <a:fld id="{9D347DA5-B333-9E4B-A6B4-9D9DDC8D6D93}" type="slidenum">
              <a:rPr lang="en-US" smtClean="0"/>
              <a:t>16</a:t>
            </a:fld>
            <a:endParaRPr lang="en-US"/>
          </a:p>
        </p:txBody>
      </p:sp>
      <p:sp>
        <p:nvSpPr>
          <p:cNvPr id="8" name="Rectangle 7"/>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A9A57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187407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fontScale="90000"/>
          </a:bodyPr>
          <a:lstStyle/>
          <a:p>
            <a:r>
              <a:rPr lang="en-US" dirty="0" smtClean="0"/>
              <a:t>Q: How to share data?</a:t>
            </a:r>
            <a:br>
              <a:rPr lang="en-US" dirty="0" smtClean="0"/>
            </a:br>
            <a:r>
              <a:rPr lang="en-US" dirty="0" smtClean="0"/>
              <a:t>A: Carve most of it away</a:t>
            </a:r>
            <a:endParaRPr lang="en-US" dirty="0"/>
          </a:p>
        </p:txBody>
      </p:sp>
      <p:sp>
        <p:nvSpPr>
          <p:cNvPr id="18" name="Text Placeholder 1"/>
          <p:cNvSpPr>
            <a:spLocks noGrp="1"/>
          </p:cNvSpPr>
          <p:nvPr>
            <p:ph type="body" idx="1"/>
          </p:nvPr>
        </p:nvSpPr>
        <p:spPr>
          <a:xfrm>
            <a:off x="457201" y="1725625"/>
            <a:ext cx="2638424" cy="639762"/>
          </a:xfrm>
          <a:solidFill>
            <a:srgbClr val="1F497D"/>
          </a:solidFill>
        </p:spPr>
        <p:txBody>
          <a:bodyPr>
            <a:normAutofit fontScale="92500" lnSpcReduction="20000"/>
          </a:bodyPr>
          <a:lstStyle/>
          <a:p>
            <a:r>
              <a:rPr lang="en-US" dirty="0" smtClean="0">
                <a:solidFill>
                  <a:srgbClr val="FFFFFF"/>
                </a:solidFill>
              </a:rPr>
              <a:t>Column </a:t>
            </a:r>
          </a:p>
          <a:p>
            <a:r>
              <a:rPr lang="en-US" dirty="0" smtClean="0">
                <a:solidFill>
                  <a:srgbClr val="FFFFFF"/>
                </a:solidFill>
              </a:rPr>
              <a:t>pruning</a:t>
            </a:r>
            <a:endParaRPr lang="en-US" dirty="0">
              <a:solidFill>
                <a:srgbClr val="FFFFFF"/>
              </a:solidFill>
            </a:endParaRPr>
          </a:p>
        </p:txBody>
      </p:sp>
      <p:sp>
        <p:nvSpPr>
          <p:cNvPr id="19" name="Content Placeholder 15"/>
          <p:cNvSpPr>
            <a:spLocks noGrp="1"/>
          </p:cNvSpPr>
          <p:nvPr>
            <p:ph sz="half" idx="2"/>
          </p:nvPr>
        </p:nvSpPr>
        <p:spPr>
          <a:xfrm>
            <a:off x="457201" y="2476519"/>
            <a:ext cx="2638424" cy="3951288"/>
          </a:xfrm>
        </p:spPr>
        <p:txBody>
          <a:bodyPr>
            <a:normAutofit/>
          </a:bodyPr>
          <a:lstStyle/>
          <a:p>
            <a:r>
              <a:rPr lang="en-US" sz="1600" dirty="0"/>
              <a:t>i</a:t>
            </a:r>
            <a:r>
              <a:rPr lang="en-US" sz="1600" dirty="0" smtClean="0"/>
              <a:t>rrelevancy removal</a:t>
            </a:r>
          </a:p>
          <a:p>
            <a:r>
              <a:rPr lang="en-US" sz="1600" dirty="0"/>
              <a:t>b</a:t>
            </a:r>
            <a:r>
              <a:rPr lang="en-US" sz="1600" dirty="0" smtClean="0"/>
              <a:t>etter predictions</a:t>
            </a:r>
          </a:p>
          <a:p>
            <a:pPr marL="0" indent="0">
              <a:buNone/>
            </a:pPr>
            <a:endParaRPr lang="en-US" sz="1600" dirty="0"/>
          </a:p>
          <a:p>
            <a:endParaRPr lang="en-US" sz="1800" dirty="0"/>
          </a:p>
        </p:txBody>
      </p:sp>
      <p:sp>
        <p:nvSpPr>
          <p:cNvPr id="20" name="Text Placeholder 2"/>
          <p:cNvSpPr>
            <a:spLocks noGrp="1"/>
          </p:cNvSpPr>
          <p:nvPr>
            <p:ph type="body" sz="quarter" idx="3"/>
          </p:nvPr>
        </p:nvSpPr>
        <p:spPr>
          <a:xfrm>
            <a:off x="3263900" y="1725625"/>
            <a:ext cx="2639460" cy="639762"/>
          </a:xfrm>
          <a:solidFill>
            <a:srgbClr val="1F497D"/>
          </a:solidFill>
        </p:spPr>
        <p:txBody>
          <a:bodyPr>
            <a:normAutofit fontScale="92500" lnSpcReduction="20000"/>
          </a:bodyPr>
          <a:lstStyle/>
          <a:p>
            <a:r>
              <a:rPr lang="en-US" dirty="0" smtClean="0">
                <a:solidFill>
                  <a:srgbClr val="FFFFFF"/>
                </a:solidFill>
              </a:rPr>
              <a:t>Row </a:t>
            </a:r>
          </a:p>
          <a:p>
            <a:r>
              <a:rPr lang="en-US" dirty="0" smtClean="0">
                <a:solidFill>
                  <a:srgbClr val="FFFFFF"/>
                </a:solidFill>
              </a:rPr>
              <a:t>pruning</a:t>
            </a:r>
            <a:endParaRPr lang="en-US" dirty="0">
              <a:solidFill>
                <a:srgbClr val="FFFFFF"/>
              </a:solidFill>
            </a:endParaRPr>
          </a:p>
        </p:txBody>
      </p:sp>
      <p:sp>
        <p:nvSpPr>
          <p:cNvPr id="21" name="Content Placeholder 3"/>
          <p:cNvSpPr>
            <a:spLocks noGrp="1"/>
          </p:cNvSpPr>
          <p:nvPr>
            <p:ph sz="quarter" idx="4"/>
          </p:nvPr>
        </p:nvSpPr>
        <p:spPr>
          <a:xfrm>
            <a:off x="3263900" y="2476519"/>
            <a:ext cx="2639460" cy="3951288"/>
          </a:xfrm>
        </p:spPr>
        <p:txBody>
          <a:bodyPr>
            <a:normAutofit/>
          </a:bodyPr>
          <a:lstStyle/>
          <a:p>
            <a:r>
              <a:rPr lang="en-US" sz="1800" dirty="0"/>
              <a:t>outliers, </a:t>
            </a:r>
            <a:endParaRPr lang="en-US" sz="1800" dirty="0" smtClean="0"/>
          </a:p>
          <a:p>
            <a:r>
              <a:rPr lang="en-US" sz="1800" dirty="0" smtClean="0"/>
              <a:t>privacy</a:t>
            </a:r>
            <a:r>
              <a:rPr lang="en-US" sz="1800" dirty="0"/>
              <a:t>, </a:t>
            </a:r>
            <a:endParaRPr lang="en-US" sz="1800" dirty="0" smtClean="0"/>
          </a:p>
          <a:p>
            <a:r>
              <a:rPr lang="en-US" sz="1800" dirty="0" smtClean="0"/>
              <a:t>anomaly </a:t>
            </a:r>
            <a:r>
              <a:rPr lang="en-US" sz="1800" dirty="0"/>
              <a:t>detection, incremental learning, </a:t>
            </a:r>
            <a:endParaRPr lang="en-US" sz="1800" dirty="0" smtClean="0"/>
          </a:p>
          <a:p>
            <a:r>
              <a:rPr lang="en-US" sz="1800" dirty="0" smtClean="0"/>
              <a:t>handling </a:t>
            </a:r>
            <a:r>
              <a:rPr lang="en-US" sz="1800" dirty="0"/>
              <a:t>missing values, </a:t>
            </a:r>
            <a:endParaRPr lang="en-US" sz="1800" dirty="0" smtClean="0"/>
          </a:p>
          <a:p>
            <a:r>
              <a:rPr lang="en-US" sz="1800" dirty="0" smtClean="0"/>
              <a:t>cross</a:t>
            </a:r>
            <a:r>
              <a:rPr lang="en-US" sz="1800" dirty="0"/>
              <a:t>-company </a:t>
            </a:r>
            <a:r>
              <a:rPr lang="en-US" sz="1800" dirty="0" smtClean="0"/>
              <a:t>learning</a:t>
            </a:r>
          </a:p>
          <a:p>
            <a:r>
              <a:rPr lang="en-US" sz="1800" dirty="0" smtClean="0"/>
              <a:t>noise reduction</a:t>
            </a:r>
            <a:endParaRPr lang="en-US" sz="2000" dirty="0"/>
          </a:p>
          <a:p>
            <a:pPr lvl="1"/>
            <a:endParaRPr lang="en-US" sz="1600" dirty="0"/>
          </a:p>
          <a:p>
            <a:pPr lvl="1"/>
            <a:endParaRPr lang="en-US" sz="1600" dirty="0"/>
          </a:p>
        </p:txBody>
      </p:sp>
      <p:sp>
        <p:nvSpPr>
          <p:cNvPr id="22" name="Text Placeholder 2"/>
          <p:cNvSpPr txBox="1">
            <a:spLocks/>
          </p:cNvSpPr>
          <p:nvPr/>
        </p:nvSpPr>
        <p:spPr>
          <a:xfrm>
            <a:off x="6134658" y="1725625"/>
            <a:ext cx="2639460" cy="639762"/>
          </a:xfrm>
          <a:prstGeom prst="rect">
            <a:avLst/>
          </a:prstGeom>
          <a:solidFill>
            <a:srgbClr val="1F497D"/>
          </a:solidFill>
        </p:spPr>
        <p:txBody>
          <a:bodyPr vert="horz" lIns="91440" tIns="45720" rIns="91440" bIns="45720" rtlCol="0" anchor="b">
            <a:normAutofit fontScale="77500" lnSpcReduction="20000"/>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b="1"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1800" b="1"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1600" b="1"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1600" b="1"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dirty="0" smtClean="0">
                <a:solidFill>
                  <a:srgbClr val="FFFFFF"/>
                </a:solidFill>
              </a:rPr>
              <a:t>Range </a:t>
            </a:r>
          </a:p>
          <a:p>
            <a:r>
              <a:rPr lang="en-US" dirty="0" smtClean="0">
                <a:solidFill>
                  <a:srgbClr val="FFFFFF"/>
                </a:solidFill>
              </a:rPr>
              <a:t>pruning</a:t>
            </a:r>
            <a:endParaRPr lang="en-US" dirty="0">
              <a:solidFill>
                <a:srgbClr val="FFFFFF"/>
              </a:solidFill>
            </a:endParaRPr>
          </a:p>
        </p:txBody>
      </p:sp>
      <p:sp>
        <p:nvSpPr>
          <p:cNvPr id="23" name="Content Placeholder 3"/>
          <p:cNvSpPr txBox="1">
            <a:spLocks/>
          </p:cNvSpPr>
          <p:nvPr/>
        </p:nvSpPr>
        <p:spPr>
          <a:xfrm>
            <a:off x="6134658" y="2476519"/>
            <a:ext cx="2639460" cy="39512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r>
              <a:rPr lang="en-US" sz="2000" dirty="0" smtClean="0"/>
              <a:t>explanation</a:t>
            </a:r>
          </a:p>
          <a:p>
            <a:r>
              <a:rPr lang="en-US" sz="2000" dirty="0" smtClean="0"/>
              <a:t>optimization</a:t>
            </a:r>
            <a:endParaRPr lang="en-US" sz="1600" dirty="0" smtClean="0"/>
          </a:p>
          <a:p>
            <a:pPr lvl="1"/>
            <a:endParaRPr lang="en-US" sz="1600"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17</a:t>
            </a:fld>
            <a:endParaRPr lang="en-US"/>
          </a:p>
        </p:txBody>
      </p:sp>
      <p:sp>
        <p:nvSpPr>
          <p:cNvPr id="10" name="Rectangle 9"/>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502120"/>
            <a:ext cx="182880" cy="182880"/>
          </a:xfrm>
          <a:prstGeom prst="rect">
            <a:avLst/>
          </a:prstGeom>
          <a:solidFill>
            <a:srgbClr val="A9A57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80635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1" grpId="0" build="p"/>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mining = data carving</a:t>
            </a:r>
            <a:endParaRPr lang="en-US" dirty="0"/>
          </a:p>
        </p:txBody>
      </p:sp>
      <p:sp>
        <p:nvSpPr>
          <p:cNvPr id="5" name="Text Placeholder 4"/>
          <p:cNvSpPr>
            <a:spLocks noGrp="1"/>
          </p:cNvSpPr>
          <p:nvPr>
            <p:ph type="body" idx="1"/>
          </p:nvPr>
        </p:nvSpPr>
        <p:spPr>
          <a:solidFill>
            <a:schemeClr val="tx2"/>
          </a:solidFill>
        </p:spPr>
        <p:txBody>
          <a:bodyPr/>
          <a:lstStyle/>
          <a:p>
            <a:r>
              <a:rPr lang="en-US" dirty="0" smtClean="0">
                <a:solidFill>
                  <a:srgbClr val="FFFFFF"/>
                </a:solidFill>
              </a:rPr>
              <a:t>Michelangelo</a:t>
            </a:r>
            <a:endParaRPr lang="en-US" dirty="0">
              <a:solidFill>
                <a:srgbClr val="FFFFFF"/>
              </a:solidFill>
            </a:endParaRPr>
          </a:p>
        </p:txBody>
      </p:sp>
      <p:sp>
        <p:nvSpPr>
          <p:cNvPr id="3" name="Content Placeholder 2"/>
          <p:cNvSpPr>
            <a:spLocks noGrp="1"/>
          </p:cNvSpPr>
          <p:nvPr>
            <p:ph sz="half" idx="2"/>
          </p:nvPr>
        </p:nvSpPr>
        <p:spPr/>
        <p:txBody>
          <a:bodyPr/>
          <a:lstStyle/>
          <a:p>
            <a:r>
              <a:rPr lang="en-US" sz="2000" i="1" dirty="0" smtClean="0"/>
              <a:t>Every </a:t>
            </a:r>
            <a:r>
              <a:rPr lang="en-US" sz="2000" i="1" dirty="0"/>
              <a:t>block of stone has a statue inside it and it is the task of the sculptor to discover it. </a:t>
            </a:r>
            <a:endParaRPr lang="en-US" sz="2000" dirty="0"/>
          </a:p>
          <a:p>
            <a:endParaRPr lang="en-US" sz="2000" dirty="0"/>
          </a:p>
        </p:txBody>
      </p:sp>
      <p:sp>
        <p:nvSpPr>
          <p:cNvPr id="6" name="Text Placeholder 5"/>
          <p:cNvSpPr>
            <a:spLocks noGrp="1"/>
          </p:cNvSpPr>
          <p:nvPr>
            <p:ph type="body" sz="quarter" idx="3"/>
          </p:nvPr>
        </p:nvSpPr>
        <p:spPr>
          <a:solidFill>
            <a:schemeClr val="tx2"/>
          </a:solidFill>
        </p:spPr>
        <p:txBody>
          <a:bodyPr/>
          <a:lstStyle/>
          <a:p>
            <a:r>
              <a:rPr lang="en-US" dirty="0" smtClean="0">
                <a:solidFill>
                  <a:srgbClr val="FFFFFF"/>
                </a:solidFill>
              </a:rPr>
              <a:t>Someone else</a:t>
            </a:r>
            <a:endParaRPr lang="en-US" dirty="0">
              <a:solidFill>
                <a:srgbClr val="FFFFFF"/>
              </a:solidFill>
            </a:endParaRPr>
          </a:p>
        </p:txBody>
      </p:sp>
      <p:sp>
        <p:nvSpPr>
          <p:cNvPr id="7" name="Content Placeholder 6"/>
          <p:cNvSpPr>
            <a:spLocks noGrp="1"/>
          </p:cNvSpPr>
          <p:nvPr>
            <p:ph sz="quarter" idx="4"/>
          </p:nvPr>
        </p:nvSpPr>
        <p:spPr/>
        <p:txBody>
          <a:bodyPr>
            <a:normAutofit/>
          </a:bodyPr>
          <a:lstStyle/>
          <a:p>
            <a:r>
              <a:rPr lang="en-US" sz="2000" i="1" strike="sngStrike" dirty="0"/>
              <a:t>Every</a:t>
            </a:r>
            <a:r>
              <a:rPr lang="en-US" sz="2000" i="1" dirty="0"/>
              <a:t> Some </a:t>
            </a:r>
            <a:r>
              <a:rPr lang="en-US" sz="2000" i="1" strike="sngStrike" dirty="0"/>
              <a:t>stone</a:t>
            </a:r>
            <a:r>
              <a:rPr lang="en-US" sz="2000" i="1" dirty="0"/>
              <a:t> databases have </a:t>
            </a:r>
            <a:r>
              <a:rPr lang="en-US" sz="2000" i="1" strike="sngStrike" dirty="0"/>
              <a:t>statue</a:t>
            </a:r>
            <a:r>
              <a:rPr lang="en-US" sz="2000" i="1" dirty="0"/>
              <a:t> models inside and it is the task of the </a:t>
            </a:r>
            <a:r>
              <a:rPr lang="en-US" sz="2000" i="1" strike="sngStrike" dirty="0"/>
              <a:t>sculptor</a:t>
            </a:r>
            <a:r>
              <a:rPr lang="en-US" sz="2000" i="1" dirty="0"/>
              <a:t> </a:t>
            </a:r>
            <a:r>
              <a:rPr lang="en-US" sz="2000" i="1" dirty="0" smtClean="0"/>
              <a:t>data scientist to </a:t>
            </a:r>
            <a:r>
              <a:rPr lang="en-US" sz="2000" i="1" dirty="0"/>
              <a:t>go look. </a:t>
            </a:r>
          </a:p>
        </p:txBody>
      </p:sp>
      <p:pic>
        <p:nvPicPr>
          <p:cNvPr id="8" name="Picture 7" descr="uncarvedblockblog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975" y="3481597"/>
            <a:ext cx="2584718" cy="3101662"/>
          </a:xfrm>
          <a:prstGeom prst="rect">
            <a:avLst/>
          </a:prstGeom>
        </p:spPr>
      </p:pic>
      <p:pic>
        <p:nvPicPr>
          <p:cNvPr id="9" name="Picture 8" descr="ghira_voxels_constrain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18584" y="3535121"/>
            <a:ext cx="3214098" cy="3048138"/>
          </a:xfrm>
          <a:prstGeom prst="rect">
            <a:avLst/>
          </a:prstGeom>
        </p:spPr>
      </p:pic>
      <p:sp>
        <p:nvSpPr>
          <p:cNvPr id="4" name="Slide Number Placeholder 3"/>
          <p:cNvSpPr>
            <a:spLocks noGrp="1"/>
          </p:cNvSpPr>
          <p:nvPr>
            <p:ph type="sldNum" sz="quarter" idx="12"/>
          </p:nvPr>
        </p:nvSpPr>
        <p:spPr/>
        <p:txBody>
          <a:bodyPr/>
          <a:lstStyle/>
          <a:p>
            <a:fld id="{4F43FBDB-460A-2C4D-8064-C249887F4FCB}" type="slidenum">
              <a:rPr lang="en-US" smtClean="0"/>
              <a:pPr/>
              <a:t>18</a:t>
            </a:fld>
            <a:endParaRPr lang="en-US"/>
          </a:p>
        </p:txBody>
      </p:sp>
      <p:sp>
        <p:nvSpPr>
          <p:cNvPr id="10" name="Rectangle 9"/>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4777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Data mining</a:t>
            </a:r>
            <a:r>
              <a:rPr lang="en-US" dirty="0"/>
              <a:t> </a:t>
            </a:r>
            <a:r>
              <a:rPr lang="en-US" dirty="0" smtClean="0"/>
              <a:t>= Data Carving</a:t>
            </a:r>
            <a:endParaRPr lang="en-US" dirty="0"/>
          </a:p>
        </p:txBody>
      </p:sp>
      <p:sp>
        <p:nvSpPr>
          <p:cNvPr id="3" name="Content Placeholder 2"/>
          <p:cNvSpPr>
            <a:spLocks noGrp="1"/>
          </p:cNvSpPr>
          <p:nvPr>
            <p:ph idx="1"/>
          </p:nvPr>
        </p:nvSpPr>
        <p:spPr>
          <a:xfrm>
            <a:off x="457200" y="1600200"/>
            <a:ext cx="3400185" cy="4800600"/>
          </a:xfrm>
        </p:spPr>
        <p:txBody>
          <a:bodyPr>
            <a:noAutofit/>
          </a:bodyPr>
          <a:lstStyle/>
          <a:p>
            <a:r>
              <a:rPr lang="en-US" sz="2400" dirty="0" smtClean="0"/>
              <a:t>How to mine:</a:t>
            </a:r>
          </a:p>
          <a:p>
            <a:pPr marL="914400" lvl="1" indent="-514350">
              <a:buFont typeface="+mj-lt"/>
              <a:buAutoNum type="arabicPeriod"/>
            </a:pPr>
            <a:r>
              <a:rPr lang="en-US" sz="2000" dirty="0" smtClean="0"/>
              <a:t>Find </a:t>
            </a:r>
            <a:r>
              <a:rPr lang="en-US" sz="2000" dirty="0"/>
              <a:t>the </a:t>
            </a:r>
            <a:r>
              <a:rPr lang="en-US" sz="2000" dirty="0" smtClean="0"/>
              <a:t> </a:t>
            </a:r>
            <a:r>
              <a:rPr lang="en-US" sz="2000" dirty="0" err="1" smtClean="0"/>
              <a:t>cr</a:t>
            </a:r>
            <a:r>
              <a:rPr lang="en-US" sz="2000" dirty="0" smtClean="0"/>
              <a:t>*p</a:t>
            </a:r>
          </a:p>
          <a:p>
            <a:pPr marL="914400" lvl="1" indent="-514350">
              <a:buFont typeface="+mj-lt"/>
              <a:buAutoNum type="arabicPeriod"/>
            </a:pPr>
            <a:r>
              <a:rPr lang="en-US" sz="2000" dirty="0" smtClean="0"/>
              <a:t>Cut </a:t>
            </a:r>
            <a:r>
              <a:rPr lang="en-US" sz="2000" dirty="0"/>
              <a:t>the </a:t>
            </a:r>
            <a:r>
              <a:rPr lang="en-US" sz="2000" dirty="0" err="1" smtClean="0"/>
              <a:t>cr</a:t>
            </a:r>
            <a:r>
              <a:rPr lang="en-US" sz="2000" dirty="0" smtClean="0"/>
              <a:t>*p;</a:t>
            </a:r>
          </a:p>
          <a:p>
            <a:pPr marL="914400" lvl="1" indent="-514350">
              <a:buFont typeface="+mj-lt"/>
              <a:buAutoNum type="arabicPeriod"/>
            </a:pPr>
            <a:r>
              <a:rPr lang="en-US" sz="2000" dirty="0" err="1" smtClean="0"/>
              <a:t>Goto</a:t>
            </a:r>
            <a:r>
              <a:rPr lang="en-US" sz="2000" dirty="0" smtClean="0"/>
              <a:t> step1 </a:t>
            </a:r>
          </a:p>
          <a:p>
            <a:pPr marL="914400" lvl="1" indent="-514350">
              <a:buFont typeface="+mj-lt"/>
              <a:buAutoNum type="arabicPeriod"/>
            </a:pPr>
            <a:endParaRPr lang="en-US" sz="2000" dirty="0" smtClean="0"/>
          </a:p>
          <a:p>
            <a:pPr lvl="1"/>
            <a:endParaRPr lang="en-US" sz="2000" dirty="0"/>
          </a:p>
          <a:p>
            <a:endParaRPr lang="en-US" sz="2400" dirty="0"/>
          </a:p>
          <a:p>
            <a:endParaRPr lang="en-US" sz="2400"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19</a:t>
            </a:fld>
            <a:endParaRPr lang="en-US"/>
          </a:p>
        </p:txBody>
      </p:sp>
      <p:pic>
        <p:nvPicPr>
          <p:cNvPr id="8" name="Picture 7" descr="diabetesDiscre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116202"/>
            <a:ext cx="6038907" cy="2284598"/>
          </a:xfrm>
          <a:prstGeom prst="rect">
            <a:avLst/>
          </a:prstGeom>
        </p:spPr>
      </p:pic>
      <p:sp>
        <p:nvSpPr>
          <p:cNvPr id="9" name="Content Placeholder 2"/>
          <p:cNvSpPr txBox="1">
            <a:spLocks/>
          </p:cNvSpPr>
          <p:nvPr/>
        </p:nvSpPr>
        <p:spPr>
          <a:xfrm>
            <a:off x="3857385" y="1600200"/>
            <a:ext cx="4668344" cy="48006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dirty="0" err="1"/>
              <a:t>Eg</a:t>
            </a:r>
            <a:r>
              <a:rPr lang="en-US" dirty="0"/>
              <a:t>. Discretization</a:t>
            </a:r>
          </a:p>
          <a:p>
            <a:pPr lvl="1"/>
            <a:r>
              <a:rPr lang="en-US" sz="1800" dirty="0" err="1"/>
              <a:t>Numerics</a:t>
            </a:r>
            <a:r>
              <a:rPr lang="en-US" sz="1800" dirty="0"/>
              <a:t> divided</a:t>
            </a:r>
          </a:p>
          <a:p>
            <a:pPr lvl="2"/>
            <a:r>
              <a:rPr lang="en-US" sz="1600" dirty="0"/>
              <a:t>where class frequencies  most change </a:t>
            </a:r>
          </a:p>
          <a:p>
            <a:pPr lvl="1"/>
            <a:r>
              <a:rPr lang="en-US" sz="1800" dirty="0"/>
              <a:t>If not division, </a:t>
            </a:r>
          </a:p>
          <a:p>
            <a:pPr lvl="2"/>
            <a:r>
              <a:rPr lang="en-US" sz="1400" dirty="0"/>
              <a:t>then no information in </a:t>
            </a:r>
            <a:r>
              <a:rPr lang="en-US" sz="1400" dirty="0" smtClean="0"/>
              <a:t>that attribute</a:t>
            </a:r>
            <a:endParaRPr lang="en-US" dirty="0"/>
          </a:p>
          <a:p>
            <a:r>
              <a:rPr lang="en-US" sz="2000" dirty="0" smtClean="0"/>
              <a:t>E.g. Classes = (</a:t>
            </a:r>
            <a:r>
              <a:rPr lang="en-US" sz="2000" b="1" dirty="0" err="1" smtClean="0">
                <a:solidFill>
                  <a:srgbClr val="0B1CFA"/>
                </a:solidFill>
              </a:rPr>
              <a:t>notDiabetic</a:t>
            </a:r>
            <a:r>
              <a:rPr lang="en-US" sz="2000" dirty="0" smtClean="0"/>
              <a:t>,  </a:t>
            </a:r>
            <a:r>
              <a:rPr lang="en-US" sz="2000" b="1" dirty="0" err="1" smtClean="0">
                <a:solidFill>
                  <a:srgbClr val="F80E17"/>
                </a:solidFill>
              </a:rPr>
              <a:t>isDiabetic</a:t>
            </a:r>
            <a:r>
              <a:rPr lang="en-US" sz="2000" dirty="0" smtClean="0"/>
              <a:t>)</a:t>
            </a:r>
          </a:p>
          <a:p>
            <a:pPr lvl="1"/>
            <a:r>
              <a:rPr lang="en-US" sz="1800" dirty="0" smtClean="0"/>
              <a:t>Baseline distribution = (</a:t>
            </a:r>
            <a:r>
              <a:rPr lang="en-US" sz="1800" b="1" dirty="0" smtClean="0">
                <a:solidFill>
                  <a:srgbClr val="0B1CFA"/>
                </a:solidFill>
              </a:rPr>
              <a:t>5</a:t>
            </a:r>
            <a:r>
              <a:rPr lang="en-US" sz="1800" dirty="0" smtClean="0"/>
              <a:t>: </a:t>
            </a:r>
            <a:r>
              <a:rPr lang="en-US" sz="1800" b="1" dirty="0" smtClean="0">
                <a:solidFill>
                  <a:srgbClr val="F80E17"/>
                </a:solidFill>
              </a:rPr>
              <a:t>3</a:t>
            </a:r>
            <a:r>
              <a:rPr lang="en-US" sz="1800" dirty="0" smtClean="0"/>
              <a:t>)</a:t>
            </a:r>
          </a:p>
          <a:p>
            <a:pPr lvl="1"/>
            <a:endParaRPr lang="en-US" dirty="0" smtClean="0"/>
          </a:p>
          <a:p>
            <a:endParaRPr lang="en-US" sz="2400" dirty="0" smtClean="0"/>
          </a:p>
          <a:p>
            <a:endParaRPr lang="en-US" sz="2400" dirty="0"/>
          </a:p>
        </p:txBody>
      </p:sp>
      <p:cxnSp>
        <p:nvCxnSpPr>
          <p:cNvPr id="10" name="Straight Arrow Connector 9"/>
          <p:cNvCxnSpPr/>
          <p:nvPr/>
        </p:nvCxnSpPr>
        <p:spPr>
          <a:xfrm flipH="1">
            <a:off x="6639034" y="5150069"/>
            <a:ext cx="560552" cy="21896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127953" y="4743147"/>
            <a:ext cx="1397776" cy="923330"/>
          </a:xfrm>
          <a:prstGeom prst="rect">
            <a:avLst/>
          </a:prstGeom>
          <a:noFill/>
        </p:spPr>
        <p:txBody>
          <a:bodyPr wrap="none" rtlCol="0">
            <a:spAutoFit/>
          </a:bodyPr>
          <a:lstStyle/>
          <a:p>
            <a:r>
              <a:rPr lang="en-US" dirty="0" smtClean="0"/>
              <a:t>Mass:</a:t>
            </a:r>
          </a:p>
          <a:p>
            <a:r>
              <a:rPr lang="en-US" dirty="0" smtClean="0"/>
              <a:t>Most change</a:t>
            </a:r>
          </a:p>
          <a:p>
            <a:r>
              <a:rPr lang="en-US" dirty="0" smtClean="0"/>
              <a:t>From raw</a:t>
            </a:r>
            <a:endParaRPr lang="en-US" dirty="0"/>
          </a:p>
        </p:txBody>
      </p:sp>
      <p:sp>
        <p:nvSpPr>
          <p:cNvPr id="12" name="Rectangle 11"/>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162664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BTW, works for rows </a:t>
            </a:r>
            <a:br>
              <a:rPr lang="en-US" dirty="0" smtClean="0"/>
            </a:br>
            <a:r>
              <a:rPr lang="en-US" dirty="0" smtClean="0"/>
              <a:t>as well as columns</a:t>
            </a:r>
            <a:endParaRPr lang="en-US" dirty="0"/>
          </a:p>
        </p:txBody>
      </p:sp>
      <p:sp>
        <p:nvSpPr>
          <p:cNvPr id="3" name="Content Placeholder 2"/>
          <p:cNvSpPr>
            <a:spLocks noGrp="1"/>
          </p:cNvSpPr>
          <p:nvPr>
            <p:ph idx="1"/>
          </p:nvPr>
        </p:nvSpPr>
        <p:spPr/>
        <p:txBody>
          <a:bodyPr>
            <a:normAutofit/>
          </a:bodyPr>
          <a:lstStyle/>
          <a:p>
            <a:r>
              <a:rPr lang="en-US" dirty="0" smtClean="0"/>
              <a:t>Models are reported from repeated signals,</a:t>
            </a:r>
          </a:p>
          <a:p>
            <a:pPr lvl="1"/>
            <a:r>
              <a:rPr lang="en-US" dirty="0" smtClean="0"/>
              <a:t>So R rows of data must contain repeats</a:t>
            </a:r>
          </a:p>
          <a:p>
            <a:pPr lvl="1"/>
            <a:r>
              <a:rPr lang="en-US" dirty="0" smtClean="0"/>
              <a:t>Otherwise, no model</a:t>
            </a:r>
          </a:p>
          <a:p>
            <a:r>
              <a:rPr lang="en-US" dirty="0" smtClean="0"/>
              <a:t>Replace all repeats with one exemplar</a:t>
            </a:r>
          </a:p>
          <a:p>
            <a:pPr lvl="1"/>
            <a:r>
              <a:rPr lang="en-US" dirty="0" smtClean="0"/>
              <a:t>Cluster data</a:t>
            </a:r>
          </a:p>
          <a:p>
            <a:pPr lvl="1"/>
            <a:r>
              <a:rPr lang="en-US" dirty="0" smtClean="0"/>
              <a:t>Replace each cluster with</a:t>
            </a:r>
            <a:br>
              <a:rPr lang="en-US" dirty="0" smtClean="0"/>
            </a:br>
            <a:r>
              <a:rPr lang="en-US" dirty="0" smtClean="0"/>
              <a:t>its middle point </a:t>
            </a:r>
          </a:p>
        </p:txBody>
      </p:sp>
      <p:sp>
        <p:nvSpPr>
          <p:cNvPr id="4" name="Slide Number Placeholder 3"/>
          <p:cNvSpPr>
            <a:spLocks noGrp="1"/>
          </p:cNvSpPr>
          <p:nvPr>
            <p:ph type="sldNum" sz="quarter" idx="12"/>
          </p:nvPr>
        </p:nvSpPr>
        <p:spPr/>
        <p:txBody>
          <a:bodyPr/>
          <a:lstStyle/>
          <a:p>
            <a:fld id="{4F43FBDB-460A-2C4D-8064-C249887F4FCB}" type="slidenum">
              <a:rPr lang="en-US" smtClean="0"/>
              <a:t>20</a:t>
            </a:fld>
            <a:endParaRPr lang="en-US"/>
          </a:p>
        </p:txBody>
      </p:sp>
      <p:pic>
        <p:nvPicPr>
          <p:cNvPr id="8" name="Picture 7" descr="Screenshot 2015-05-09 21.14.1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8049" y="3205655"/>
            <a:ext cx="3347562" cy="3547241"/>
          </a:xfrm>
          <a:prstGeom prst="rect">
            <a:avLst/>
          </a:prstGeom>
        </p:spPr>
      </p:pic>
      <p:sp>
        <p:nvSpPr>
          <p:cNvPr id="9" name="TextBox 8"/>
          <p:cNvSpPr txBox="1"/>
          <p:nvPr/>
        </p:nvSpPr>
        <p:spPr>
          <a:xfrm>
            <a:off x="385380" y="4843518"/>
            <a:ext cx="4083169" cy="1754327"/>
          </a:xfrm>
          <a:prstGeom prst="rect">
            <a:avLst/>
          </a:prstGeom>
          <a:noFill/>
        </p:spPr>
        <p:txBody>
          <a:bodyPr wrap="none" rtlCol="0">
            <a:spAutoFit/>
          </a:bodyPr>
          <a:lstStyle/>
          <a:p>
            <a:r>
              <a:rPr lang="en-US" dirty="0" smtClean="0"/>
              <a:t>e.g. </a:t>
            </a:r>
          </a:p>
          <a:p>
            <a:r>
              <a:rPr lang="en-US" dirty="0" smtClean="0"/>
              <a:t>Before: 322 rows * 24 columns</a:t>
            </a:r>
          </a:p>
          <a:p>
            <a:r>
              <a:rPr lang="en-US" dirty="0" smtClean="0"/>
              <a:t>After : 21 cluster * 5 columns</a:t>
            </a:r>
          </a:p>
          <a:p>
            <a:endParaRPr lang="en-US" dirty="0"/>
          </a:p>
          <a:p>
            <a:r>
              <a:rPr lang="en-US" dirty="0" smtClean="0"/>
              <a:t>For defect prediction, no information loss</a:t>
            </a:r>
          </a:p>
          <a:p>
            <a:r>
              <a:rPr lang="en-US" dirty="0" smtClean="0"/>
              <a:t> </a:t>
            </a:r>
            <a:endParaRPr lang="en-US" dirty="0"/>
          </a:p>
        </p:txBody>
      </p:sp>
      <p:sp>
        <p:nvSpPr>
          <p:cNvPr id="7" name="Rectangle 6"/>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391383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91500" cy="1143000"/>
          </a:xfrm>
        </p:spPr>
        <p:txBody>
          <a:bodyPr>
            <a:normAutofit/>
          </a:bodyPr>
          <a:lstStyle/>
          <a:p>
            <a:pPr algn="l"/>
            <a:r>
              <a:rPr lang="en-US" dirty="0" smtClean="0"/>
              <a:t>And What About Range Pruning?</a:t>
            </a:r>
            <a:endParaRPr lang="en-US" dirty="0"/>
          </a:p>
        </p:txBody>
      </p:sp>
      <p:sp>
        <p:nvSpPr>
          <p:cNvPr id="3" name="Content Placeholder 2"/>
          <p:cNvSpPr>
            <a:spLocks noGrp="1"/>
          </p:cNvSpPr>
          <p:nvPr>
            <p:ph idx="1"/>
          </p:nvPr>
        </p:nvSpPr>
        <p:spPr>
          <a:xfrm>
            <a:off x="223239" y="1381400"/>
            <a:ext cx="3288108" cy="4981300"/>
          </a:xfrm>
        </p:spPr>
        <p:txBody>
          <a:bodyPr>
            <a:noAutofit/>
          </a:bodyPr>
          <a:lstStyle/>
          <a:p>
            <a:r>
              <a:rPr lang="en-US" sz="1600" dirty="0" smtClean="0"/>
              <a:t>Classes </a:t>
            </a:r>
            <a:r>
              <a:rPr lang="en-US" sz="1600" b="1" dirty="0" err="1" smtClean="0">
                <a:solidFill>
                  <a:srgbClr val="F80E17"/>
                </a:solidFill>
              </a:rPr>
              <a:t>x</a:t>
            </a:r>
            <a:r>
              <a:rPr lang="en-US" sz="1600" b="1" dirty="0" err="1" smtClean="0"/>
              <a:t>,</a:t>
            </a:r>
            <a:r>
              <a:rPr lang="en-US" sz="1600" b="1" dirty="0" err="1" smtClean="0">
                <a:solidFill>
                  <a:srgbClr val="0B1CFA"/>
                </a:solidFill>
              </a:rPr>
              <a:t>y</a:t>
            </a:r>
            <a:r>
              <a:rPr lang="en-US" sz="1600" dirty="0" smtClean="0"/>
              <a:t>	</a:t>
            </a:r>
          </a:p>
          <a:p>
            <a:pPr lvl="1"/>
            <a:r>
              <a:rPr lang="en-US" sz="1600" b="1" dirty="0" err="1">
                <a:solidFill>
                  <a:srgbClr val="F80E17"/>
                </a:solidFill>
              </a:rPr>
              <a:t>Fx</a:t>
            </a:r>
            <a:r>
              <a:rPr lang="en-US" sz="1600" dirty="0" smtClean="0"/>
              <a:t>, </a:t>
            </a:r>
            <a:r>
              <a:rPr lang="en-US" sz="1600" b="1" dirty="0" err="1">
                <a:solidFill>
                  <a:srgbClr val="0B1CFA"/>
                </a:solidFill>
              </a:rPr>
              <a:t>Fy</a:t>
            </a:r>
            <a:r>
              <a:rPr lang="en-US" sz="1600" dirty="0" smtClean="0"/>
              <a:t> </a:t>
            </a:r>
          </a:p>
          <a:p>
            <a:pPr lvl="2"/>
            <a:r>
              <a:rPr lang="en-US" sz="1600" dirty="0" smtClean="0"/>
              <a:t>frequency of discretized ranges in </a:t>
            </a:r>
            <a:r>
              <a:rPr lang="en-US" sz="1600" b="1" dirty="0" err="1">
                <a:solidFill>
                  <a:srgbClr val="F80E17"/>
                </a:solidFill>
              </a:rPr>
              <a:t>x</a:t>
            </a:r>
            <a:r>
              <a:rPr lang="en-US" sz="1600" b="1" dirty="0" err="1"/>
              <a:t>,</a:t>
            </a:r>
            <a:r>
              <a:rPr lang="en-US" sz="1600" b="1" dirty="0" err="1" smtClean="0">
                <a:solidFill>
                  <a:srgbClr val="0B1CFA"/>
                </a:solidFill>
              </a:rPr>
              <a:t>y</a:t>
            </a:r>
            <a:r>
              <a:rPr lang="en-US" sz="1600" b="1" dirty="0" smtClean="0">
                <a:solidFill>
                  <a:srgbClr val="0B1CFA"/>
                </a:solidFill>
              </a:rPr>
              <a:t/>
            </a:r>
            <a:br>
              <a:rPr lang="en-US" sz="1600" b="1" dirty="0" smtClean="0">
                <a:solidFill>
                  <a:srgbClr val="0B1CFA"/>
                </a:solidFill>
              </a:rPr>
            </a:br>
            <a:endParaRPr lang="en-US" sz="1600" dirty="0" smtClean="0"/>
          </a:p>
          <a:p>
            <a:pPr lvl="1"/>
            <a:r>
              <a:rPr lang="en-US" sz="1600" dirty="0" smtClean="0"/>
              <a:t>Log Odds Ratio</a:t>
            </a:r>
          </a:p>
          <a:p>
            <a:pPr lvl="2"/>
            <a:r>
              <a:rPr lang="en-US" sz="1600" dirty="0" smtClean="0"/>
              <a:t>log(</a:t>
            </a:r>
            <a:r>
              <a:rPr lang="en-US" sz="1600" b="1" dirty="0" err="1">
                <a:solidFill>
                  <a:srgbClr val="F80E17"/>
                </a:solidFill>
              </a:rPr>
              <a:t>Fx</a:t>
            </a:r>
            <a:r>
              <a:rPr lang="en-US" sz="1600" dirty="0" smtClean="0"/>
              <a:t>/</a:t>
            </a:r>
            <a:r>
              <a:rPr lang="en-US" sz="1600" b="1" dirty="0" err="1">
                <a:solidFill>
                  <a:srgbClr val="0B1CFA"/>
                </a:solidFill>
              </a:rPr>
              <a:t>Fy</a:t>
            </a:r>
            <a:r>
              <a:rPr lang="en-US" sz="1600" dirty="0"/>
              <a:t> </a:t>
            </a:r>
            <a:r>
              <a:rPr lang="en-US" sz="1600" dirty="0" smtClean="0"/>
              <a:t>)</a:t>
            </a:r>
          </a:p>
          <a:p>
            <a:pPr lvl="2"/>
            <a:r>
              <a:rPr lang="en-US" sz="1600" dirty="0" smtClean="0"/>
              <a:t>Is zero  if no difference in </a:t>
            </a:r>
            <a:r>
              <a:rPr lang="en-US" sz="1600" b="1" dirty="0" err="1">
                <a:solidFill>
                  <a:srgbClr val="F80E17"/>
                </a:solidFill>
              </a:rPr>
              <a:t>x</a:t>
            </a:r>
            <a:r>
              <a:rPr lang="en-US" sz="1600" b="1" dirty="0" err="1"/>
              <a:t>,</a:t>
            </a:r>
            <a:r>
              <a:rPr lang="en-US" sz="1600" b="1" dirty="0" err="1" smtClean="0">
                <a:solidFill>
                  <a:srgbClr val="0B1CFA"/>
                </a:solidFill>
              </a:rPr>
              <a:t>y</a:t>
            </a:r>
            <a:r>
              <a:rPr lang="en-US" sz="1600" b="1" dirty="0" smtClean="0">
                <a:solidFill>
                  <a:srgbClr val="0B1CFA"/>
                </a:solidFill>
              </a:rPr>
              <a:t/>
            </a:r>
            <a:br>
              <a:rPr lang="en-US" sz="1600" b="1" dirty="0" smtClean="0">
                <a:solidFill>
                  <a:srgbClr val="0B1CFA"/>
                </a:solidFill>
              </a:rPr>
            </a:br>
            <a:endParaRPr lang="en-US" sz="1600" b="1" dirty="0" smtClean="0">
              <a:solidFill>
                <a:srgbClr val="0B1CFA"/>
              </a:solidFill>
            </a:endParaRPr>
          </a:p>
          <a:p>
            <a:r>
              <a:rPr lang="en-US" sz="1600" dirty="0"/>
              <a:t>E.g. Data from Norman Fenton’s </a:t>
            </a:r>
            <a:r>
              <a:rPr lang="en-US" sz="1600" dirty="0" smtClean="0"/>
              <a:t>Bayes nets discussing </a:t>
            </a:r>
            <a:r>
              <a:rPr lang="en-US" sz="1600" dirty="0"/>
              <a:t>software defects = </a:t>
            </a:r>
            <a:r>
              <a:rPr lang="en-US" sz="1600" b="1" dirty="0">
                <a:solidFill>
                  <a:srgbClr val="F80E17"/>
                </a:solidFill>
              </a:rPr>
              <a:t>yes</a:t>
            </a:r>
            <a:r>
              <a:rPr lang="en-US" sz="1600" b="1" dirty="0"/>
              <a:t>, </a:t>
            </a:r>
            <a:r>
              <a:rPr lang="en-US" sz="1600" b="1" dirty="0" smtClean="0">
                <a:solidFill>
                  <a:srgbClr val="0B1CFA"/>
                </a:solidFill>
              </a:rPr>
              <a:t>no</a:t>
            </a:r>
            <a:br>
              <a:rPr lang="en-US" sz="1600" b="1" dirty="0" smtClean="0">
                <a:solidFill>
                  <a:srgbClr val="0B1CFA"/>
                </a:solidFill>
              </a:rPr>
            </a:br>
            <a:endParaRPr lang="en-US" sz="1600" b="1" dirty="0" smtClean="0">
              <a:solidFill>
                <a:srgbClr val="0B1CFA"/>
              </a:solidFill>
            </a:endParaRPr>
          </a:p>
          <a:p>
            <a:r>
              <a:rPr lang="en-US" sz="1600" dirty="0" smtClean="0"/>
              <a:t>Do most ranges contribute to determination of defects?</a:t>
            </a:r>
          </a:p>
          <a:p>
            <a:endParaRPr lang="en-US" sz="1600" dirty="0"/>
          </a:p>
          <a:p>
            <a:r>
              <a:rPr lang="en-US" sz="1600" dirty="0" smtClean="0"/>
              <a:t>Restrict discussion to just most powerful ranges</a:t>
            </a:r>
            <a:endParaRPr lang="en-US" sz="1600" dirty="0"/>
          </a:p>
        </p:txBody>
      </p:sp>
      <p:pic>
        <p:nvPicPr>
          <p:cNvPr id="4" name="Picture 3"/>
          <p:cNvPicPr>
            <a:picLocks noChangeAspect="1"/>
          </p:cNvPicPr>
          <p:nvPr/>
        </p:nvPicPr>
        <p:blipFill>
          <a:blip r:embed="rId2"/>
          <a:stretch>
            <a:fillRect/>
          </a:stretch>
        </p:blipFill>
        <p:spPr>
          <a:xfrm>
            <a:off x="3616521" y="1354138"/>
            <a:ext cx="5476679" cy="5440362"/>
          </a:xfrm>
          <a:prstGeom prst="rect">
            <a:avLst/>
          </a:prstGeom>
        </p:spPr>
      </p:pic>
      <p:sp>
        <p:nvSpPr>
          <p:cNvPr id="5" name="Slide Number Placeholder 4"/>
          <p:cNvSpPr>
            <a:spLocks noGrp="1"/>
          </p:cNvSpPr>
          <p:nvPr>
            <p:ph type="sldNum" sz="quarter" idx="12"/>
          </p:nvPr>
        </p:nvSpPr>
        <p:spPr/>
        <p:txBody>
          <a:bodyPr/>
          <a:lstStyle/>
          <a:p>
            <a:fld id="{4F43FBDB-460A-2C4D-8064-C249887F4FCB}" type="slidenum">
              <a:rPr lang="en-US" smtClean="0"/>
              <a:pPr/>
              <a:t>21</a:t>
            </a:fld>
            <a:endParaRPr lang="en-US"/>
          </a:p>
        </p:txBody>
      </p:sp>
      <p:sp>
        <p:nvSpPr>
          <p:cNvPr id="6" name="Rectangle 5"/>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154967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47638"/>
            <a:ext cx="7620000" cy="1143000"/>
          </a:xfrm>
        </p:spPr>
        <p:txBody>
          <a:bodyPr>
            <a:noAutofit/>
          </a:bodyPr>
          <a:lstStyle/>
          <a:p>
            <a:r>
              <a:rPr lang="en-US" sz="4000" dirty="0" smtClean="0"/>
              <a:t>Learning from </a:t>
            </a:r>
            <a:br>
              <a:rPr lang="en-US" sz="4000" dirty="0" smtClean="0"/>
            </a:br>
            <a:r>
              <a:rPr lang="en-US" sz="4000" dirty="0" smtClean="0"/>
              <a:t>“powerful” ranges</a:t>
            </a:r>
            <a:endParaRPr lang="en-US" sz="4000" dirty="0"/>
          </a:p>
        </p:txBody>
      </p:sp>
      <p:sp>
        <p:nvSpPr>
          <p:cNvPr id="2" name="Text Placeholder 1"/>
          <p:cNvSpPr>
            <a:spLocks noGrp="1"/>
          </p:cNvSpPr>
          <p:nvPr>
            <p:ph type="body" idx="1"/>
          </p:nvPr>
        </p:nvSpPr>
        <p:spPr>
          <a:xfrm>
            <a:off x="4421189" y="1287082"/>
            <a:ext cx="3733799" cy="639762"/>
          </a:xfrm>
          <a:solidFill>
            <a:srgbClr val="1F497D"/>
          </a:solidFill>
        </p:spPr>
        <p:txBody>
          <a:bodyPr>
            <a:normAutofit/>
          </a:bodyPr>
          <a:lstStyle/>
          <a:p>
            <a:r>
              <a:rPr lang="en-US" dirty="0" smtClean="0">
                <a:solidFill>
                  <a:srgbClr val="FFFFFF"/>
                </a:solidFill>
              </a:rPr>
              <a:t>Explanation</a:t>
            </a:r>
            <a:endParaRPr lang="en-US" dirty="0">
              <a:solidFill>
                <a:srgbClr val="FFFFFF"/>
              </a:solidFill>
            </a:endParaRPr>
          </a:p>
        </p:txBody>
      </p:sp>
      <p:sp>
        <p:nvSpPr>
          <p:cNvPr id="16" name="Content Placeholder 15"/>
          <p:cNvSpPr>
            <a:spLocks noGrp="1"/>
          </p:cNvSpPr>
          <p:nvPr>
            <p:ph sz="half" idx="2"/>
          </p:nvPr>
        </p:nvSpPr>
        <p:spPr>
          <a:xfrm>
            <a:off x="4373561" y="2045914"/>
            <a:ext cx="4241799" cy="3951288"/>
          </a:xfrm>
        </p:spPr>
        <p:txBody>
          <a:bodyPr>
            <a:normAutofit/>
          </a:bodyPr>
          <a:lstStyle/>
          <a:p>
            <a:r>
              <a:rPr lang="en-US" sz="1800" dirty="0" smtClean="0"/>
              <a:t>Generate tiny models</a:t>
            </a:r>
          </a:p>
          <a:p>
            <a:pPr lvl="1"/>
            <a:r>
              <a:rPr lang="en-US" sz="1400" dirty="0" smtClean="0"/>
              <a:t>Sort all ranges by their power</a:t>
            </a:r>
            <a:br>
              <a:rPr lang="en-US" sz="1400" dirty="0" smtClean="0"/>
            </a:br>
            <a:endParaRPr lang="en-US" sz="1400" dirty="0" smtClean="0"/>
          </a:p>
          <a:p>
            <a:r>
              <a:rPr lang="en-US" sz="1800" dirty="0" smtClean="0"/>
              <a:t>WHICH</a:t>
            </a:r>
          </a:p>
          <a:p>
            <a:pPr lvl="1">
              <a:buFont typeface="+mj-lt"/>
              <a:buAutoNum type="arabicPeriod"/>
            </a:pPr>
            <a:r>
              <a:rPr lang="en-US" sz="1400" dirty="0" smtClean="0"/>
              <a:t>Select any pair (favoring those with most power)</a:t>
            </a:r>
          </a:p>
          <a:p>
            <a:pPr lvl="1">
              <a:buFont typeface="+mj-lt"/>
              <a:buAutoNum type="arabicPeriod"/>
            </a:pPr>
            <a:r>
              <a:rPr lang="en-US" sz="1400" dirty="0" smtClean="0"/>
              <a:t>Combine pair, compute its power</a:t>
            </a:r>
          </a:p>
          <a:p>
            <a:pPr lvl="1">
              <a:buFont typeface="+mj-lt"/>
              <a:buAutoNum type="arabicPeriod"/>
            </a:pPr>
            <a:r>
              <a:rPr lang="en-US" sz="1400" dirty="0" smtClean="0"/>
              <a:t>Sort back into the ranges</a:t>
            </a:r>
          </a:p>
          <a:p>
            <a:pPr lvl="1">
              <a:buFont typeface="+mj-lt"/>
              <a:buAutoNum type="arabicPeriod"/>
            </a:pPr>
            <a:r>
              <a:rPr lang="en-US" sz="1400" dirty="0" err="1" smtClean="0"/>
              <a:t>Goto</a:t>
            </a:r>
            <a:r>
              <a:rPr lang="en-US" sz="1400" dirty="0" smtClean="0"/>
              <a:t> 1</a:t>
            </a:r>
          </a:p>
          <a:p>
            <a:pPr marL="457200" lvl="1" indent="0">
              <a:buNone/>
            </a:pPr>
            <a:endParaRPr lang="en-US" sz="1800" dirty="0"/>
          </a:p>
          <a:p>
            <a:r>
              <a:rPr lang="en-US" sz="1800" dirty="0" smtClean="0"/>
              <a:t>Initially:</a:t>
            </a:r>
          </a:p>
          <a:p>
            <a:pPr lvl="1"/>
            <a:r>
              <a:rPr lang="en-US" sz="1400" dirty="0" smtClean="0"/>
              <a:t>stack contains single ranges</a:t>
            </a:r>
          </a:p>
          <a:p>
            <a:r>
              <a:rPr lang="en-US" sz="1800" dirty="0" smtClean="0"/>
              <a:t>Subsequently</a:t>
            </a:r>
          </a:p>
          <a:p>
            <a:pPr lvl="1"/>
            <a:r>
              <a:rPr lang="en-US" sz="1400" dirty="0" smtClean="0"/>
              <a:t> stack sets of ranges</a:t>
            </a:r>
          </a:p>
          <a:p>
            <a:endParaRPr lang="en-US" sz="1800" dirty="0" smtClean="0"/>
          </a:p>
        </p:txBody>
      </p:sp>
      <p:sp>
        <p:nvSpPr>
          <p:cNvPr id="6" name="Rectangle 5"/>
          <p:cNvSpPr/>
          <p:nvPr/>
        </p:nvSpPr>
        <p:spPr>
          <a:xfrm>
            <a:off x="4108450" y="6108235"/>
            <a:ext cx="4805363" cy="646331"/>
          </a:xfrm>
          <a:prstGeom prst="rect">
            <a:avLst/>
          </a:prstGeom>
        </p:spPr>
        <p:txBody>
          <a:bodyPr wrap="square">
            <a:spAutoFit/>
          </a:bodyPr>
          <a:lstStyle/>
          <a:p>
            <a:r>
              <a:rPr lang="en-US" sz="1200" dirty="0">
                <a:solidFill>
                  <a:schemeClr val="bg1">
                    <a:lumMod val="65000"/>
                  </a:schemeClr>
                </a:solidFill>
              </a:rPr>
              <a:t>Tim Menzies, Zach Milton, </a:t>
            </a:r>
            <a:r>
              <a:rPr lang="en-US" sz="1200" dirty="0" err="1">
                <a:solidFill>
                  <a:schemeClr val="bg1">
                    <a:lumMod val="65000"/>
                  </a:schemeClr>
                </a:solidFill>
              </a:rPr>
              <a:t>Burak</a:t>
            </a:r>
            <a:r>
              <a:rPr lang="en-US" sz="1200" dirty="0">
                <a:solidFill>
                  <a:schemeClr val="bg1">
                    <a:lumMod val="65000"/>
                  </a:schemeClr>
                </a:solidFill>
              </a:rPr>
              <a:t> </a:t>
            </a:r>
            <a:r>
              <a:rPr lang="en-US" sz="1200" dirty="0" err="1">
                <a:solidFill>
                  <a:schemeClr val="bg1">
                    <a:lumMod val="65000"/>
                  </a:schemeClr>
                </a:solidFill>
              </a:rPr>
              <a:t>Turhan</a:t>
            </a:r>
            <a:r>
              <a:rPr lang="en-US" sz="1200" dirty="0">
                <a:solidFill>
                  <a:schemeClr val="bg1">
                    <a:lumMod val="65000"/>
                  </a:schemeClr>
                </a:solidFill>
              </a:rPr>
              <a:t>, </a:t>
            </a:r>
            <a:r>
              <a:rPr lang="en-US" sz="1200" dirty="0" err="1">
                <a:solidFill>
                  <a:schemeClr val="bg1">
                    <a:lumMod val="65000"/>
                  </a:schemeClr>
                </a:solidFill>
              </a:rPr>
              <a:t>Bojan</a:t>
            </a:r>
            <a:r>
              <a:rPr lang="en-US" sz="1200" dirty="0">
                <a:solidFill>
                  <a:schemeClr val="bg1">
                    <a:lumMod val="65000"/>
                  </a:schemeClr>
                </a:solidFill>
              </a:rPr>
              <a:t> </a:t>
            </a:r>
            <a:r>
              <a:rPr lang="en-US" sz="1200" dirty="0" err="1">
                <a:solidFill>
                  <a:schemeClr val="bg1">
                    <a:lumMod val="65000"/>
                  </a:schemeClr>
                </a:solidFill>
              </a:rPr>
              <a:t>Cukic</a:t>
            </a:r>
            <a:r>
              <a:rPr lang="en-US" sz="1200" dirty="0">
                <a:solidFill>
                  <a:schemeClr val="bg1">
                    <a:lumMod val="65000"/>
                  </a:schemeClr>
                </a:solidFill>
              </a:rPr>
              <a:t>, </a:t>
            </a:r>
            <a:r>
              <a:rPr lang="en-US" sz="1200" dirty="0" err="1">
                <a:solidFill>
                  <a:schemeClr val="bg1">
                    <a:lumMod val="65000"/>
                  </a:schemeClr>
                </a:solidFill>
              </a:rPr>
              <a:t>Yue</a:t>
            </a:r>
            <a:r>
              <a:rPr lang="en-US" sz="1200" dirty="0">
                <a:solidFill>
                  <a:schemeClr val="bg1">
                    <a:lumMod val="65000"/>
                  </a:schemeClr>
                </a:solidFill>
              </a:rPr>
              <a:t> Jiang, </a:t>
            </a:r>
            <a:r>
              <a:rPr lang="en-US" sz="1200" dirty="0" err="1">
                <a:solidFill>
                  <a:schemeClr val="bg1">
                    <a:lumMod val="65000"/>
                  </a:schemeClr>
                </a:solidFill>
              </a:rPr>
              <a:t>Ayse</a:t>
            </a:r>
            <a:r>
              <a:rPr lang="en-US" sz="1200" dirty="0">
                <a:solidFill>
                  <a:schemeClr val="bg1">
                    <a:lumMod val="65000"/>
                  </a:schemeClr>
                </a:solidFill>
              </a:rPr>
              <a:t> </a:t>
            </a:r>
            <a:r>
              <a:rPr lang="en-US" sz="1200" dirty="0" err="1">
                <a:solidFill>
                  <a:schemeClr val="bg1">
                    <a:lumMod val="65000"/>
                  </a:schemeClr>
                </a:solidFill>
              </a:rPr>
              <a:t>Basar</a:t>
            </a:r>
            <a:r>
              <a:rPr lang="en-US" sz="1200" dirty="0">
                <a:solidFill>
                  <a:schemeClr val="bg1">
                    <a:lumMod val="65000"/>
                  </a:schemeClr>
                </a:solidFill>
              </a:rPr>
              <a:t> </a:t>
            </a:r>
            <a:r>
              <a:rPr lang="en-US" sz="1200" dirty="0" err="1">
                <a:solidFill>
                  <a:schemeClr val="bg1">
                    <a:lumMod val="65000"/>
                  </a:schemeClr>
                </a:solidFill>
              </a:rPr>
              <a:t>Bener</a:t>
            </a:r>
            <a:r>
              <a:rPr lang="en-US" sz="1200" dirty="0">
                <a:solidFill>
                  <a:schemeClr val="bg1">
                    <a:lumMod val="65000"/>
                  </a:schemeClr>
                </a:solidFill>
              </a:rPr>
              <a:t>: </a:t>
            </a:r>
            <a:r>
              <a:rPr lang="en-US" sz="1200" dirty="0" smtClean="0">
                <a:solidFill>
                  <a:schemeClr val="bg1">
                    <a:lumMod val="65000"/>
                  </a:schemeClr>
                </a:solidFill>
              </a:rPr>
              <a:t> Defect </a:t>
            </a:r>
            <a:r>
              <a:rPr lang="en-US" sz="1200" dirty="0">
                <a:solidFill>
                  <a:schemeClr val="bg1">
                    <a:lumMod val="65000"/>
                  </a:schemeClr>
                </a:solidFill>
              </a:rPr>
              <a:t>prediction from static code features: current results, limitations, new approaches. </a:t>
            </a:r>
            <a:r>
              <a:rPr lang="en-US" sz="1200" dirty="0" err="1">
                <a:solidFill>
                  <a:schemeClr val="bg1">
                    <a:lumMod val="65000"/>
                  </a:schemeClr>
                </a:solidFill>
              </a:rPr>
              <a:t>Autom</a:t>
            </a:r>
            <a:r>
              <a:rPr lang="en-US" sz="1200" dirty="0">
                <a:solidFill>
                  <a:schemeClr val="bg1">
                    <a:lumMod val="65000"/>
                  </a:schemeClr>
                </a:solidFill>
              </a:rPr>
              <a:t>. </a:t>
            </a:r>
            <a:r>
              <a:rPr lang="en-US" sz="1200" dirty="0" err="1">
                <a:solidFill>
                  <a:schemeClr val="bg1">
                    <a:lumMod val="65000"/>
                  </a:schemeClr>
                </a:solidFill>
              </a:rPr>
              <a:t>Softw</a:t>
            </a:r>
            <a:r>
              <a:rPr lang="en-US" sz="1200" dirty="0">
                <a:solidFill>
                  <a:schemeClr val="bg1">
                    <a:lumMod val="65000"/>
                  </a:schemeClr>
                </a:solidFill>
              </a:rPr>
              <a:t>. Eng. 17(4): 375-407 (2010)</a:t>
            </a:r>
          </a:p>
        </p:txBody>
      </p:sp>
      <p:pic>
        <p:nvPicPr>
          <p:cNvPr id="4" name="Picture 3" descr="Screen Shot 2014-05-25 at 5.02.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129" y="1417638"/>
            <a:ext cx="2391262" cy="5021651"/>
          </a:xfrm>
          <a:prstGeom prst="rect">
            <a:avLst/>
          </a:prstGeom>
        </p:spPr>
      </p:pic>
      <p:sp>
        <p:nvSpPr>
          <p:cNvPr id="5" name="TextBox 4"/>
          <p:cNvSpPr txBox="1"/>
          <p:nvPr/>
        </p:nvSpPr>
        <p:spPr>
          <a:xfrm>
            <a:off x="2548154" y="2640486"/>
            <a:ext cx="1146468" cy="738664"/>
          </a:xfrm>
          <a:prstGeom prst="rect">
            <a:avLst/>
          </a:prstGeom>
          <a:solidFill>
            <a:srgbClr val="800000"/>
          </a:solidFill>
        </p:spPr>
        <p:txBody>
          <a:bodyPr wrap="none" rtlCol="0">
            <a:spAutoFit/>
          </a:bodyPr>
          <a:lstStyle/>
          <a:p>
            <a:r>
              <a:rPr lang="en-US" sz="1400" dirty="0" smtClean="0">
                <a:solidFill>
                  <a:schemeClr val="bg1"/>
                </a:solidFill>
              </a:rPr>
              <a:t>Decision tree </a:t>
            </a:r>
          </a:p>
          <a:p>
            <a:r>
              <a:rPr lang="en-US" sz="1400" dirty="0" smtClean="0">
                <a:solidFill>
                  <a:schemeClr val="bg1"/>
                </a:solidFill>
              </a:rPr>
              <a:t>learning on </a:t>
            </a:r>
          </a:p>
          <a:p>
            <a:r>
              <a:rPr lang="en-US" sz="1400" dirty="0" smtClean="0">
                <a:solidFill>
                  <a:schemeClr val="bg1"/>
                </a:solidFill>
              </a:rPr>
              <a:t>14 features</a:t>
            </a:r>
            <a:endParaRPr lang="en-US" sz="1400" dirty="0">
              <a:solidFill>
                <a:schemeClr val="bg1"/>
              </a:solidFill>
            </a:endParaRPr>
          </a:p>
        </p:txBody>
      </p:sp>
      <p:sp>
        <p:nvSpPr>
          <p:cNvPr id="10" name="TextBox 9"/>
          <p:cNvSpPr txBox="1"/>
          <p:nvPr/>
        </p:nvSpPr>
        <p:spPr>
          <a:xfrm>
            <a:off x="2834510" y="5478954"/>
            <a:ext cx="709073" cy="307777"/>
          </a:xfrm>
          <a:prstGeom prst="rect">
            <a:avLst/>
          </a:prstGeom>
          <a:solidFill>
            <a:srgbClr val="008000"/>
          </a:solidFill>
        </p:spPr>
        <p:txBody>
          <a:bodyPr wrap="none" rtlCol="0">
            <a:spAutoFit/>
          </a:bodyPr>
          <a:lstStyle/>
          <a:p>
            <a:r>
              <a:rPr lang="en-US" sz="1400" dirty="0" smtClean="0">
                <a:solidFill>
                  <a:schemeClr val="bg1"/>
                </a:solidFill>
              </a:rPr>
              <a:t>WHICH</a:t>
            </a:r>
            <a:endParaRPr lang="en-US" sz="1400" dirty="0">
              <a:solidFill>
                <a:schemeClr val="bg1"/>
              </a:solidFill>
            </a:endParaRPr>
          </a:p>
        </p:txBody>
      </p:sp>
      <p:sp>
        <p:nvSpPr>
          <p:cNvPr id="3" name="Slide Number Placeholder 2"/>
          <p:cNvSpPr>
            <a:spLocks noGrp="1"/>
          </p:cNvSpPr>
          <p:nvPr>
            <p:ph type="sldNum" sz="quarter" idx="12"/>
          </p:nvPr>
        </p:nvSpPr>
        <p:spPr/>
        <p:txBody>
          <a:bodyPr/>
          <a:lstStyle/>
          <a:p>
            <a:fld id="{4F43FBDB-460A-2C4D-8064-C249887F4FCB}" type="slidenum">
              <a:rPr lang="en-US" smtClean="0"/>
              <a:pPr/>
              <a:t>22</a:t>
            </a:fld>
            <a:endParaRPr lang="en-US"/>
          </a:p>
        </p:txBody>
      </p:sp>
      <p:sp>
        <p:nvSpPr>
          <p:cNvPr id="11" name="Rectangle 10"/>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6613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Skip re-entry</a:t>
            </a:r>
            <a:endParaRPr lang="en-US" dirty="0"/>
          </a:p>
        </p:txBody>
      </p:sp>
      <p:sp>
        <p:nvSpPr>
          <p:cNvPr id="3" name="Content Placeholder 2"/>
          <p:cNvSpPr>
            <a:spLocks noGrp="1"/>
          </p:cNvSpPr>
          <p:nvPr>
            <p:ph idx="1"/>
          </p:nvPr>
        </p:nvSpPr>
        <p:spPr>
          <a:xfrm>
            <a:off x="365113" y="1226115"/>
            <a:ext cx="6971632" cy="4081463"/>
          </a:xfrm>
        </p:spPr>
        <p:txBody>
          <a:bodyPr>
            <a:noAutofit/>
          </a:bodyPr>
          <a:lstStyle/>
          <a:p>
            <a:r>
              <a:rPr lang="en-US" sz="2400" dirty="0" smtClean="0"/>
              <a:t>My optimizers </a:t>
            </a:r>
            <a:r>
              <a:rPr lang="en-US" sz="2400" dirty="0" err="1" smtClean="0"/>
              <a:t>vs</a:t>
            </a:r>
            <a:r>
              <a:rPr lang="en-US" sz="2400" dirty="0" smtClean="0"/>
              <a:t> state of the art numeric optimizers</a:t>
            </a:r>
          </a:p>
          <a:p>
            <a:r>
              <a:rPr lang="en-US" sz="2400" dirty="0" smtClean="0"/>
              <a:t>My tools: </a:t>
            </a:r>
            <a:r>
              <a:rPr lang="en-US" sz="2000" dirty="0"/>
              <a:t>r</a:t>
            </a:r>
            <a:r>
              <a:rPr lang="en-US" sz="2000" dirty="0" smtClean="0"/>
              <a:t>an 40 times faster</a:t>
            </a:r>
          </a:p>
          <a:p>
            <a:pPr lvl="1"/>
            <a:r>
              <a:rPr lang="en-US" dirty="0" smtClean="0"/>
              <a:t>Generated better solutions</a:t>
            </a:r>
          </a:p>
          <a:p>
            <a:r>
              <a:rPr lang="en-US" sz="2400" dirty="0" smtClean="0"/>
              <a:t>Powerful succinct explanation tool</a:t>
            </a:r>
            <a:endParaRPr lang="en-US" sz="2400" dirty="0"/>
          </a:p>
        </p:txBody>
      </p:sp>
      <p:pic>
        <p:nvPicPr>
          <p:cNvPr id="5" name="Picture 4"/>
          <p:cNvPicPr>
            <a:picLocks noChangeAspect="1"/>
          </p:cNvPicPr>
          <p:nvPr/>
        </p:nvPicPr>
        <p:blipFill>
          <a:blip r:embed="rId2"/>
          <a:stretch>
            <a:fillRect/>
          </a:stretch>
        </p:blipFill>
        <p:spPr>
          <a:xfrm>
            <a:off x="5155251" y="2820920"/>
            <a:ext cx="3941713" cy="3367048"/>
          </a:xfrm>
          <a:prstGeom prst="rect">
            <a:avLst/>
          </a:prstGeom>
        </p:spPr>
      </p:pic>
      <p:sp>
        <p:nvSpPr>
          <p:cNvPr id="6" name="Slide Number Placeholder 5"/>
          <p:cNvSpPr>
            <a:spLocks noGrp="1"/>
          </p:cNvSpPr>
          <p:nvPr>
            <p:ph type="sldNum" sz="quarter" idx="12"/>
          </p:nvPr>
        </p:nvSpPr>
        <p:spPr/>
        <p:txBody>
          <a:bodyPr/>
          <a:lstStyle/>
          <a:p>
            <a:fld id="{4797EE59-F1E2-6349-82B3-5C81CBCBCDB6}" type="slidenum">
              <a:rPr lang="en-US" smtClean="0"/>
              <a:t>23</a:t>
            </a:fld>
            <a:endParaRPr lang="en-US"/>
          </a:p>
        </p:txBody>
      </p:sp>
      <p:pic>
        <p:nvPicPr>
          <p:cNvPr id="7" name="Picture 6"/>
          <p:cNvPicPr>
            <a:picLocks noChangeAspect="1"/>
          </p:cNvPicPr>
          <p:nvPr/>
        </p:nvPicPr>
        <p:blipFill>
          <a:blip r:embed="rId3"/>
          <a:stretch>
            <a:fillRect/>
          </a:stretch>
        </p:blipFill>
        <p:spPr>
          <a:xfrm>
            <a:off x="221272" y="3539233"/>
            <a:ext cx="4829256" cy="2332530"/>
          </a:xfrm>
          <a:prstGeom prst="rect">
            <a:avLst/>
          </a:prstGeom>
        </p:spPr>
      </p:pic>
      <p:sp>
        <p:nvSpPr>
          <p:cNvPr id="8" name="TextBox 7"/>
          <p:cNvSpPr txBox="1"/>
          <p:nvPr/>
        </p:nvSpPr>
        <p:spPr>
          <a:xfrm>
            <a:off x="457200" y="6224901"/>
            <a:ext cx="8370838" cy="523220"/>
          </a:xfrm>
          <a:prstGeom prst="rect">
            <a:avLst/>
          </a:prstGeom>
          <a:noFill/>
        </p:spPr>
        <p:txBody>
          <a:bodyPr wrap="square" rtlCol="0">
            <a:spAutoFit/>
          </a:bodyPr>
          <a:lstStyle/>
          <a:p>
            <a:r>
              <a:rPr lang="en-US" sz="1400" dirty="0" smtClean="0">
                <a:solidFill>
                  <a:srgbClr val="A6A6A6"/>
                </a:solidFill>
              </a:rPr>
              <a:t>Automatically Finding the Control Variables for Complex System Behavior Gregory Gay, Tim Menzies, Misty Davies, and Karen Gundy-</a:t>
            </a:r>
            <a:r>
              <a:rPr lang="en-US" sz="1400" dirty="0" err="1" smtClean="0">
                <a:solidFill>
                  <a:srgbClr val="A6A6A6"/>
                </a:solidFill>
              </a:rPr>
              <a:t>Burlet</a:t>
            </a:r>
            <a:r>
              <a:rPr lang="en-US" sz="1400" dirty="0">
                <a:solidFill>
                  <a:srgbClr val="A6A6A6"/>
                </a:solidFill>
              </a:rPr>
              <a:t> </a:t>
            </a:r>
            <a:r>
              <a:rPr lang="en-US" sz="1400" dirty="0" smtClean="0">
                <a:solidFill>
                  <a:srgbClr val="A6A6A6"/>
                </a:solidFill>
              </a:rPr>
              <a:t>Journal - Automated Software Engineering, 2010 [PDF]</a:t>
            </a:r>
            <a:endParaRPr lang="en-US" sz="1400" dirty="0">
              <a:solidFill>
                <a:srgbClr val="A6A6A6"/>
              </a:solidFill>
            </a:endParaRPr>
          </a:p>
        </p:txBody>
      </p:sp>
      <p:sp>
        <p:nvSpPr>
          <p:cNvPr id="9" name="Rectangle 8"/>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992763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prune and model works?</a:t>
            </a:r>
            <a:br>
              <a:rPr lang="en-US" dirty="0" smtClean="0"/>
            </a:br>
            <a:r>
              <a:rPr lang="en-US" dirty="0" smtClean="0"/>
              <a:t>So why so few key variables?</a:t>
            </a:r>
            <a:endParaRPr lang="en-US" dirty="0"/>
          </a:p>
        </p:txBody>
      </p:sp>
      <p:sp>
        <p:nvSpPr>
          <p:cNvPr id="3" name="Content Placeholder 2"/>
          <p:cNvSpPr>
            <a:spLocks noGrp="1"/>
          </p:cNvSpPr>
          <p:nvPr>
            <p:ph idx="1"/>
          </p:nvPr>
        </p:nvSpPr>
        <p:spPr/>
        <p:txBody>
          <a:bodyPr>
            <a:normAutofit lnSpcReduction="10000"/>
          </a:bodyPr>
          <a:lstStyle/>
          <a:p>
            <a:r>
              <a:rPr lang="en-US" dirty="0" smtClean="0"/>
              <a:t>Cause otherwise, no model</a:t>
            </a:r>
            <a:br>
              <a:rPr lang="en-US" dirty="0" smtClean="0"/>
            </a:br>
            <a:endParaRPr lang="en-US" dirty="0" smtClean="0"/>
          </a:p>
          <a:p>
            <a:r>
              <a:rPr lang="en-US" dirty="0" smtClean="0"/>
              <a:t>Models  = summaries of repeated similar structures in data</a:t>
            </a:r>
          </a:p>
          <a:p>
            <a:pPr lvl="1"/>
            <a:r>
              <a:rPr lang="en-US" dirty="0" smtClean="0"/>
              <a:t>No examples of that structure? Then no model</a:t>
            </a:r>
            <a:br>
              <a:rPr lang="en-US" dirty="0" smtClean="0"/>
            </a:br>
            <a:endParaRPr lang="en-US" dirty="0" smtClean="0"/>
          </a:p>
          <a:p>
            <a:r>
              <a:rPr lang="en-US" dirty="0" smtClean="0"/>
              <a:t>Volume n-dimensional sphere </a:t>
            </a:r>
            <a:r>
              <a:rPr lang="en-US" dirty="0" err="1" smtClean="0"/>
              <a:t>V</a:t>
            </a:r>
            <a:r>
              <a:rPr lang="en-US" baseline="-25000" dirty="0" err="1" smtClean="0"/>
              <a:t>n</a:t>
            </a:r>
            <a:r>
              <a:rPr lang="en-US" dirty="0" smtClean="0"/>
              <a:t> = V</a:t>
            </a:r>
            <a:r>
              <a:rPr lang="en-US" baseline="-25000" dirty="0" smtClean="0"/>
              <a:t>n-2</a:t>
            </a:r>
            <a:r>
              <a:rPr lang="en-US" dirty="0" smtClean="0"/>
              <a:t> 2      r</a:t>
            </a:r>
            <a:r>
              <a:rPr lang="en-US" baseline="30000" dirty="0" smtClean="0"/>
              <a:t>2</a:t>
            </a:r>
            <a:r>
              <a:rPr lang="en-US" dirty="0" smtClean="0"/>
              <a:t>/n</a:t>
            </a:r>
          </a:p>
          <a:p>
            <a:pPr lvl="1"/>
            <a:r>
              <a:rPr lang="en-US" dirty="0" err="1"/>
              <a:t>V</a:t>
            </a:r>
            <a:r>
              <a:rPr lang="en-US" baseline="-25000" dirty="0" err="1"/>
              <a:t>n</a:t>
            </a:r>
            <a:r>
              <a:rPr lang="en-US" baseline="-25000" dirty="0"/>
              <a:t>  </a:t>
            </a:r>
            <a:r>
              <a:rPr lang="en-US" dirty="0" smtClean="0"/>
              <a:t>shrinks for r=1, when  n &gt; 2 </a:t>
            </a:r>
            <a:br>
              <a:rPr lang="en-US" dirty="0" smtClean="0"/>
            </a:br>
            <a:endParaRPr lang="en-US" dirty="0" smtClean="0"/>
          </a:p>
          <a:p>
            <a:r>
              <a:rPr lang="en-US" dirty="0" smtClean="0"/>
              <a:t>So as complexity grows</a:t>
            </a:r>
          </a:p>
          <a:p>
            <a:pPr lvl="1"/>
            <a:r>
              <a:rPr lang="en-US" dirty="0" smtClean="0"/>
              <a:t>Space for similar things shrinks</a:t>
            </a:r>
          </a:p>
          <a:p>
            <a:pPr lvl="1"/>
            <a:endParaRPr lang="en-US" dirty="0"/>
          </a:p>
          <a:p>
            <a:r>
              <a:rPr lang="en-US" dirty="0" smtClean="0"/>
              <a:t>Models are either low </a:t>
            </a:r>
            <a:br>
              <a:rPr lang="en-US" dirty="0" smtClean="0"/>
            </a:br>
            <a:r>
              <a:rPr lang="en-US" dirty="0" smtClean="0"/>
              <a:t>dimensional</a:t>
            </a:r>
          </a:p>
          <a:p>
            <a:pPr lvl="1"/>
            <a:r>
              <a:rPr lang="en-US" dirty="0" smtClean="0"/>
              <a:t>Or not supportable (no data)</a:t>
            </a:r>
          </a:p>
        </p:txBody>
      </p:sp>
      <p:sp>
        <p:nvSpPr>
          <p:cNvPr id="4" name="Slide Number Placeholder 3"/>
          <p:cNvSpPr>
            <a:spLocks noGrp="1"/>
          </p:cNvSpPr>
          <p:nvPr>
            <p:ph type="sldNum" sz="quarter" idx="12"/>
          </p:nvPr>
        </p:nvSpPr>
        <p:spPr/>
        <p:txBody>
          <a:bodyPr/>
          <a:lstStyle/>
          <a:p>
            <a:fld id="{4F43FBDB-460A-2C4D-8064-C249887F4FCB}" type="slidenum">
              <a:rPr lang="en-US" smtClean="0"/>
              <a:t>24</a:t>
            </a:fld>
            <a:endParaRPr lang="en-US"/>
          </a:p>
        </p:txBody>
      </p:sp>
      <p:pic>
        <p:nvPicPr>
          <p:cNvPr id="5" name="Picture 4"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5991" y="3327685"/>
            <a:ext cx="326374" cy="275605"/>
          </a:xfrm>
          <a:prstGeom prst="rect">
            <a:avLst/>
          </a:prstGeom>
        </p:spPr>
      </p:pic>
      <p:pic>
        <p:nvPicPr>
          <p:cNvPr id="6" name="Picture 5"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0907" y="3654090"/>
            <a:ext cx="326374" cy="275605"/>
          </a:xfrm>
          <a:prstGeom prst="rect">
            <a:avLst/>
          </a:prstGeom>
        </p:spPr>
      </p:pic>
      <p:pic>
        <p:nvPicPr>
          <p:cNvPr id="7" name="Picture 6" descr="Screenshot 2015-05-09 21.09.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586" y="3929695"/>
            <a:ext cx="3442138" cy="2476193"/>
          </a:xfrm>
          <a:prstGeom prst="rect">
            <a:avLst/>
          </a:prstGeom>
        </p:spPr>
      </p:pic>
      <p:sp>
        <p:nvSpPr>
          <p:cNvPr id="8" name="Rectangle 7"/>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97535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dirty="0" smtClean="0"/>
              <a:t>Applications of pruning</a:t>
            </a:r>
            <a:br>
              <a:rPr lang="en-US" sz="3600" dirty="0" smtClean="0"/>
            </a:br>
            <a:endParaRPr lang="en-US" sz="3200" dirty="0"/>
          </a:p>
        </p:txBody>
      </p:sp>
      <p:sp>
        <p:nvSpPr>
          <p:cNvPr id="2" name="Text Placeholder 1"/>
          <p:cNvSpPr>
            <a:spLocks noGrp="1"/>
          </p:cNvSpPr>
          <p:nvPr>
            <p:ph type="body" idx="1"/>
          </p:nvPr>
        </p:nvSpPr>
        <p:spPr>
          <a:xfrm>
            <a:off x="150891" y="1417638"/>
            <a:ext cx="2638424" cy="639762"/>
          </a:xfrm>
          <a:solidFill>
            <a:srgbClr val="1F497D"/>
          </a:solidFill>
        </p:spPr>
        <p:txBody>
          <a:bodyPr>
            <a:normAutofit/>
          </a:bodyPr>
          <a:lstStyle/>
          <a:p>
            <a:r>
              <a:rPr lang="en-US" dirty="0" smtClean="0">
                <a:solidFill>
                  <a:srgbClr val="FFFFFF"/>
                </a:solidFill>
              </a:rPr>
              <a:t>Anomaly detection</a:t>
            </a:r>
            <a:endParaRPr lang="en-US" dirty="0">
              <a:solidFill>
                <a:srgbClr val="FFFFFF"/>
              </a:solidFill>
            </a:endParaRPr>
          </a:p>
        </p:txBody>
      </p:sp>
      <p:sp>
        <p:nvSpPr>
          <p:cNvPr id="16" name="Content Placeholder 15"/>
          <p:cNvSpPr>
            <a:spLocks noGrp="1"/>
          </p:cNvSpPr>
          <p:nvPr>
            <p:ph sz="half" idx="2"/>
          </p:nvPr>
        </p:nvSpPr>
        <p:spPr>
          <a:xfrm>
            <a:off x="78828" y="2168532"/>
            <a:ext cx="2878762" cy="3951288"/>
          </a:xfrm>
        </p:spPr>
        <p:txBody>
          <a:bodyPr>
            <a:normAutofit/>
          </a:bodyPr>
          <a:lstStyle/>
          <a:p>
            <a:r>
              <a:rPr lang="en-US" sz="1600" dirty="0" smtClean="0"/>
              <a:t>Pass </a:t>
            </a:r>
            <a:r>
              <a:rPr lang="en-US" sz="1600" dirty="0"/>
              <a:t>around the reduced data </a:t>
            </a:r>
            <a:r>
              <a:rPr lang="en-US" sz="1600" dirty="0" smtClean="0"/>
              <a:t>set</a:t>
            </a:r>
            <a:br>
              <a:rPr lang="en-US" sz="1600" dirty="0" smtClean="0"/>
            </a:br>
            <a:endParaRPr lang="en-US" sz="1600" dirty="0"/>
          </a:p>
          <a:p>
            <a:r>
              <a:rPr lang="en-US" sz="1600" dirty="0"/>
              <a:t>“Alien”: new data is too “far away” from the reduced data </a:t>
            </a:r>
            <a:br>
              <a:rPr lang="en-US" sz="1600" dirty="0"/>
            </a:br>
            <a:endParaRPr lang="en-US" sz="1600" dirty="0"/>
          </a:p>
          <a:p>
            <a:r>
              <a:rPr lang="en-US" sz="1600" dirty="0" smtClean="0"/>
              <a:t>“Too </a:t>
            </a:r>
            <a:r>
              <a:rPr lang="en-US" sz="1600" dirty="0"/>
              <a:t>far”: </a:t>
            </a:r>
            <a:r>
              <a:rPr lang="en-US" sz="1600" dirty="0" smtClean="0"/>
              <a:t>e.g. 10</a:t>
            </a:r>
            <a:r>
              <a:rPr lang="en-US" sz="1600" dirty="0"/>
              <a:t>% </a:t>
            </a:r>
            <a:r>
              <a:rPr lang="en-US" sz="1600" dirty="0" smtClean="0"/>
              <a:t/>
            </a:r>
            <a:br>
              <a:rPr lang="en-US" sz="1600" dirty="0" smtClean="0"/>
            </a:br>
            <a:r>
              <a:rPr lang="en-US" sz="1600" dirty="0" smtClean="0"/>
              <a:t>of </a:t>
            </a:r>
            <a:r>
              <a:rPr lang="en-US" sz="1600" dirty="0"/>
              <a:t>separation most </a:t>
            </a:r>
            <a:r>
              <a:rPr lang="en-US" sz="1600" dirty="0" smtClean="0"/>
              <a:t/>
            </a:r>
            <a:br>
              <a:rPr lang="en-US" sz="1600" dirty="0" smtClean="0"/>
            </a:br>
            <a:r>
              <a:rPr lang="en-US" sz="1600" dirty="0" smtClean="0"/>
              <a:t>distance pair</a:t>
            </a:r>
          </a:p>
          <a:p>
            <a:pPr marL="0" indent="0">
              <a:buNone/>
            </a:pPr>
            <a:endParaRPr lang="en-US" sz="1600" dirty="0"/>
          </a:p>
          <a:p>
            <a:endParaRPr lang="en-US" sz="1800" dirty="0"/>
          </a:p>
        </p:txBody>
      </p:sp>
      <p:sp>
        <p:nvSpPr>
          <p:cNvPr id="3" name="Text Placeholder 2"/>
          <p:cNvSpPr>
            <a:spLocks noGrp="1"/>
          </p:cNvSpPr>
          <p:nvPr>
            <p:ph type="body" sz="quarter" idx="3"/>
          </p:nvPr>
        </p:nvSpPr>
        <p:spPr>
          <a:xfrm>
            <a:off x="2957590" y="1417638"/>
            <a:ext cx="2639460" cy="639762"/>
          </a:xfrm>
          <a:solidFill>
            <a:srgbClr val="1F497D"/>
          </a:solidFill>
        </p:spPr>
        <p:txBody>
          <a:bodyPr>
            <a:normAutofit/>
          </a:bodyPr>
          <a:lstStyle/>
          <a:p>
            <a:r>
              <a:rPr lang="en-US" dirty="0" smtClean="0">
                <a:solidFill>
                  <a:srgbClr val="FFFFFF"/>
                </a:solidFill>
              </a:rPr>
              <a:t>Incremental learning</a:t>
            </a:r>
            <a:endParaRPr lang="en-US" dirty="0">
              <a:solidFill>
                <a:srgbClr val="FFFFFF"/>
              </a:solidFill>
            </a:endParaRPr>
          </a:p>
        </p:txBody>
      </p:sp>
      <p:sp>
        <p:nvSpPr>
          <p:cNvPr id="4" name="Content Placeholder 3"/>
          <p:cNvSpPr>
            <a:spLocks noGrp="1"/>
          </p:cNvSpPr>
          <p:nvPr>
            <p:ph sz="quarter" idx="4"/>
          </p:nvPr>
        </p:nvSpPr>
        <p:spPr>
          <a:xfrm>
            <a:off x="2957590" y="2168532"/>
            <a:ext cx="2639460" cy="3951288"/>
          </a:xfrm>
        </p:spPr>
        <p:txBody>
          <a:bodyPr>
            <a:normAutofit/>
          </a:bodyPr>
          <a:lstStyle/>
          <a:p>
            <a:r>
              <a:rPr lang="en-US" sz="1800" dirty="0" smtClean="0"/>
              <a:t>Pass around the reduced data set</a:t>
            </a:r>
            <a:br>
              <a:rPr lang="en-US" sz="1800" dirty="0" smtClean="0"/>
            </a:br>
            <a:endParaRPr lang="en-US" sz="1800" dirty="0" smtClean="0"/>
          </a:p>
          <a:p>
            <a:r>
              <a:rPr lang="en-US" sz="1800" dirty="0" smtClean="0"/>
              <a:t>Add if anomalous:</a:t>
            </a:r>
          </a:p>
          <a:p>
            <a:pPr lvl="1"/>
            <a:r>
              <a:rPr lang="en-US" sz="1400" dirty="0" smtClean="0"/>
              <a:t>For defect data, cache does not grow beyond 3% of total data</a:t>
            </a:r>
          </a:p>
          <a:p>
            <a:pPr lvl="1"/>
            <a:r>
              <a:rPr lang="en-US" sz="1400" dirty="0" smtClean="0"/>
              <a:t>E.g. LACE2, Peters, ICSE15</a:t>
            </a:r>
          </a:p>
          <a:p>
            <a:endParaRPr lang="en-US" sz="2000" dirty="0"/>
          </a:p>
          <a:p>
            <a:pPr lvl="1"/>
            <a:endParaRPr lang="en-US" sz="1600" dirty="0"/>
          </a:p>
          <a:p>
            <a:pPr lvl="1"/>
            <a:endParaRPr lang="en-US" sz="1600" dirty="0"/>
          </a:p>
        </p:txBody>
      </p:sp>
      <p:sp>
        <p:nvSpPr>
          <p:cNvPr id="14" name="Text Placeholder 2"/>
          <p:cNvSpPr txBox="1">
            <a:spLocks/>
          </p:cNvSpPr>
          <p:nvPr/>
        </p:nvSpPr>
        <p:spPr>
          <a:xfrm>
            <a:off x="5705727" y="1417638"/>
            <a:ext cx="2639460" cy="639762"/>
          </a:xfrm>
          <a:prstGeom prst="rect">
            <a:avLst/>
          </a:prstGeom>
          <a:solidFill>
            <a:srgbClr val="1F497D"/>
          </a:solidFill>
        </p:spPr>
        <p:txBody>
          <a:bodyPr vert="horz" lIns="91440" tIns="45720" rIns="91440" bIns="45720" rtlCol="0" anchor="b">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b="1"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1800" b="1"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1600" b="1"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1600" b="1"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dirty="0">
                <a:solidFill>
                  <a:srgbClr val="FFFFFF"/>
                </a:solidFill>
              </a:rPr>
              <a:t>M</a:t>
            </a:r>
            <a:r>
              <a:rPr lang="en-US" dirty="0" smtClean="0">
                <a:solidFill>
                  <a:srgbClr val="FFFFFF"/>
                </a:solidFill>
              </a:rPr>
              <a:t>issing values</a:t>
            </a:r>
            <a:endParaRPr lang="en-US" dirty="0">
              <a:solidFill>
                <a:srgbClr val="FFFFFF"/>
              </a:solidFill>
            </a:endParaRPr>
          </a:p>
        </p:txBody>
      </p:sp>
      <p:sp>
        <p:nvSpPr>
          <p:cNvPr id="18" name="Content Placeholder 3"/>
          <p:cNvSpPr txBox="1">
            <a:spLocks/>
          </p:cNvSpPr>
          <p:nvPr/>
        </p:nvSpPr>
        <p:spPr>
          <a:xfrm>
            <a:off x="5705727" y="2168532"/>
            <a:ext cx="2639460" cy="395128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r>
              <a:rPr lang="en-US" sz="2000" dirty="0" smtClean="0"/>
              <a:t>For effort estimation</a:t>
            </a:r>
          </a:p>
          <a:p>
            <a:pPr lvl="1"/>
            <a:r>
              <a:rPr lang="en-US" sz="1400" dirty="0" smtClean="0"/>
              <a:t>Reasoning by analogy on all data with missing “lines of code” measures</a:t>
            </a:r>
          </a:p>
          <a:p>
            <a:pPr lvl="1"/>
            <a:r>
              <a:rPr lang="en-US" sz="1400" dirty="0" smtClean="0"/>
              <a:t>Hurts estimation</a:t>
            </a:r>
            <a:br>
              <a:rPr lang="en-US" sz="1400" dirty="0" smtClean="0"/>
            </a:br>
            <a:endParaRPr lang="en-US" sz="1400" dirty="0" smtClean="0"/>
          </a:p>
          <a:p>
            <a:pPr marL="457200" lvl="1" indent="0">
              <a:buNone/>
            </a:pPr>
            <a:endParaRPr lang="en-US" sz="1400" dirty="0" smtClean="0"/>
          </a:p>
          <a:p>
            <a:r>
              <a:rPr lang="en-US" sz="1600" dirty="0" smtClean="0"/>
              <a:t>But after row pruning (using a reverse nearest neighbor technique)</a:t>
            </a:r>
          </a:p>
          <a:p>
            <a:pPr lvl="1"/>
            <a:r>
              <a:rPr lang="en-US" sz="1400" dirty="0" smtClean="0"/>
              <a:t>Good estimates, even without size</a:t>
            </a:r>
          </a:p>
          <a:p>
            <a:pPr lvl="1"/>
            <a:r>
              <a:rPr lang="en-US" sz="1400" dirty="0" smtClean="0"/>
              <a:t>Why? Other features “stand in” for the missing size features</a:t>
            </a:r>
          </a:p>
          <a:p>
            <a:pPr lvl="1"/>
            <a:endParaRPr lang="en-US" sz="1600" dirty="0" smtClean="0"/>
          </a:p>
          <a:p>
            <a:pPr lvl="1"/>
            <a:endParaRPr lang="en-US" sz="1600" dirty="0"/>
          </a:p>
        </p:txBody>
      </p:sp>
      <p:sp>
        <p:nvSpPr>
          <p:cNvPr id="5" name="Slide Number Placeholder 4"/>
          <p:cNvSpPr>
            <a:spLocks noGrp="1"/>
          </p:cNvSpPr>
          <p:nvPr>
            <p:ph type="sldNum" sz="quarter" idx="12"/>
          </p:nvPr>
        </p:nvSpPr>
        <p:spPr>
          <a:xfrm>
            <a:off x="8474547" y="5619071"/>
            <a:ext cx="548640" cy="396240"/>
          </a:xfrm>
        </p:spPr>
        <p:txBody>
          <a:bodyPr/>
          <a:lstStyle/>
          <a:p>
            <a:fld id="{4F43FBDB-460A-2C4D-8064-C249887F4FCB}" type="slidenum">
              <a:rPr lang="en-US" smtClean="0"/>
              <a:pPr/>
              <a:t>25</a:t>
            </a:fld>
            <a:endParaRPr lang="en-US"/>
          </a:p>
        </p:txBody>
      </p:sp>
      <p:sp>
        <p:nvSpPr>
          <p:cNvPr id="10" name="Rectangle 9"/>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7358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4" grpId="0" build="p"/>
      <p:bldP spid="1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dirty="0" smtClean="0"/>
              <a:t>Other </a:t>
            </a:r>
            <a:r>
              <a:rPr lang="en-US" sz="3600" dirty="0"/>
              <a:t>a</a:t>
            </a:r>
            <a:r>
              <a:rPr lang="en-US" sz="3600" dirty="0" smtClean="0"/>
              <a:t>pplications of pruning</a:t>
            </a:r>
            <a:br>
              <a:rPr lang="en-US" sz="3600" dirty="0" smtClean="0"/>
            </a:br>
            <a:endParaRPr lang="en-US" sz="3200" dirty="0"/>
          </a:p>
        </p:txBody>
      </p:sp>
      <p:sp>
        <p:nvSpPr>
          <p:cNvPr id="2" name="Text Placeholder 1"/>
          <p:cNvSpPr>
            <a:spLocks noGrp="1"/>
          </p:cNvSpPr>
          <p:nvPr>
            <p:ph type="body" idx="1"/>
          </p:nvPr>
        </p:nvSpPr>
        <p:spPr>
          <a:xfrm>
            <a:off x="150891" y="1417638"/>
            <a:ext cx="2638424" cy="639762"/>
          </a:xfrm>
          <a:solidFill>
            <a:srgbClr val="1F497D"/>
          </a:solidFill>
        </p:spPr>
        <p:txBody>
          <a:bodyPr>
            <a:normAutofit/>
          </a:bodyPr>
          <a:lstStyle/>
          <a:p>
            <a:r>
              <a:rPr lang="en-US" dirty="0" smtClean="0">
                <a:solidFill>
                  <a:srgbClr val="FFFFFF"/>
                </a:solidFill>
              </a:rPr>
              <a:t>Noise reduction</a:t>
            </a:r>
            <a:endParaRPr lang="en-US" dirty="0">
              <a:solidFill>
                <a:srgbClr val="FFFFFF"/>
              </a:solidFill>
            </a:endParaRPr>
          </a:p>
        </p:txBody>
      </p:sp>
      <p:sp>
        <p:nvSpPr>
          <p:cNvPr id="16" name="Content Placeholder 15"/>
          <p:cNvSpPr>
            <a:spLocks noGrp="1"/>
          </p:cNvSpPr>
          <p:nvPr>
            <p:ph sz="half" idx="2"/>
          </p:nvPr>
        </p:nvSpPr>
        <p:spPr>
          <a:xfrm>
            <a:off x="78828" y="2168532"/>
            <a:ext cx="2878762" cy="3951288"/>
          </a:xfrm>
        </p:spPr>
        <p:txBody>
          <a:bodyPr>
            <a:normAutofit/>
          </a:bodyPr>
          <a:lstStyle/>
          <a:p>
            <a:r>
              <a:rPr lang="en-US" sz="1600" dirty="0" err="1" smtClean="0"/>
              <a:t>Hierachical</a:t>
            </a:r>
            <a:r>
              <a:rPr lang="en-US" sz="1600" dirty="0" smtClean="0"/>
              <a:t> cluster</a:t>
            </a:r>
          </a:p>
          <a:p>
            <a:r>
              <a:rPr lang="en-US" sz="1600" dirty="0" smtClean="0"/>
              <a:t>Throw away sub-trees with highest variance</a:t>
            </a:r>
          </a:p>
          <a:p>
            <a:r>
              <a:rPr lang="en-US" sz="1600" dirty="0" smtClean="0"/>
              <a:t>Cluster again</a:t>
            </a:r>
          </a:p>
          <a:p>
            <a:r>
              <a:rPr lang="en-US" sz="1600" dirty="0" smtClean="0"/>
              <a:t>TEAK, IEEE TSE 2012,</a:t>
            </a:r>
          </a:p>
          <a:p>
            <a:pPr lvl="1"/>
            <a:r>
              <a:rPr lang="en-US" sz="1400" dirty="0" smtClean="0"/>
              <a:t>Exploiting </a:t>
            </a:r>
            <a:r>
              <a:rPr lang="en-US" sz="1400" dirty="0"/>
              <a:t>the Essential Assumptions of Analogy-Based Effort Estimation</a:t>
            </a:r>
            <a:endParaRPr lang="en-US" sz="1400" dirty="0" smtClean="0"/>
          </a:p>
          <a:p>
            <a:pPr marL="0" indent="0">
              <a:buNone/>
            </a:pPr>
            <a:endParaRPr lang="en-US" sz="1600" dirty="0"/>
          </a:p>
          <a:p>
            <a:endParaRPr lang="en-US" sz="1800" dirty="0"/>
          </a:p>
        </p:txBody>
      </p:sp>
      <p:sp>
        <p:nvSpPr>
          <p:cNvPr id="3" name="Text Placeholder 2"/>
          <p:cNvSpPr>
            <a:spLocks noGrp="1"/>
          </p:cNvSpPr>
          <p:nvPr>
            <p:ph type="body" sz="quarter" idx="3"/>
          </p:nvPr>
        </p:nvSpPr>
        <p:spPr>
          <a:xfrm>
            <a:off x="2957590" y="1417638"/>
            <a:ext cx="2639460" cy="639762"/>
          </a:xfrm>
          <a:solidFill>
            <a:srgbClr val="1F497D"/>
          </a:solidFill>
        </p:spPr>
        <p:txBody>
          <a:bodyPr>
            <a:normAutofit fontScale="92500"/>
          </a:bodyPr>
          <a:lstStyle/>
          <a:p>
            <a:r>
              <a:rPr lang="en-US" dirty="0" smtClean="0">
                <a:solidFill>
                  <a:srgbClr val="FFFFFF"/>
                </a:solidFill>
              </a:rPr>
              <a:t>Cross-company learning</a:t>
            </a:r>
            <a:endParaRPr lang="en-US" dirty="0">
              <a:solidFill>
                <a:srgbClr val="FFFFFF"/>
              </a:solidFill>
            </a:endParaRPr>
          </a:p>
        </p:txBody>
      </p:sp>
      <p:sp>
        <p:nvSpPr>
          <p:cNvPr id="4" name="Content Placeholder 3"/>
          <p:cNvSpPr>
            <a:spLocks noGrp="1"/>
          </p:cNvSpPr>
          <p:nvPr>
            <p:ph sz="quarter" idx="4"/>
          </p:nvPr>
        </p:nvSpPr>
        <p:spPr>
          <a:xfrm>
            <a:off x="2957590" y="2168532"/>
            <a:ext cx="2639460" cy="3951288"/>
          </a:xfrm>
        </p:spPr>
        <p:txBody>
          <a:bodyPr>
            <a:normAutofit/>
          </a:bodyPr>
          <a:lstStyle/>
          <a:p>
            <a:r>
              <a:rPr lang="en-US" sz="1800" dirty="0" smtClean="0"/>
              <a:t>Don</a:t>
            </a:r>
            <a:r>
              <a:rPr lang="fr-FR" sz="1800" dirty="0" smtClean="0"/>
              <a:t>’</a:t>
            </a:r>
            <a:r>
              <a:rPr lang="en-US" sz="1800" dirty="0" smtClean="0"/>
              <a:t>t’ learn from all data</a:t>
            </a:r>
          </a:p>
          <a:p>
            <a:endParaRPr lang="en-US" sz="1800" dirty="0" smtClean="0"/>
          </a:p>
          <a:p>
            <a:r>
              <a:rPr lang="en-US" sz="1800" dirty="0" smtClean="0"/>
              <a:t>Just from training data in same cluster</a:t>
            </a:r>
          </a:p>
          <a:p>
            <a:endParaRPr lang="en-US" sz="1800" dirty="0"/>
          </a:p>
          <a:p>
            <a:r>
              <a:rPr lang="en-US" sz="1800" dirty="0" smtClean="0"/>
              <a:t>Works even when data comes from multiple companies</a:t>
            </a:r>
          </a:p>
          <a:p>
            <a:pPr lvl="1"/>
            <a:r>
              <a:rPr lang="en-US" sz="1400" dirty="0" smtClean="0">
                <a:solidFill>
                  <a:srgbClr val="2F2B20"/>
                </a:solidFill>
              </a:rPr>
              <a:t>EMSE journal, 2009, relative </a:t>
            </a:r>
            <a:r>
              <a:rPr lang="en-US" sz="1400" dirty="0">
                <a:solidFill>
                  <a:srgbClr val="2F2B20"/>
                </a:solidFill>
              </a:rPr>
              <a:t>value of cross-company and within-company data</a:t>
            </a:r>
            <a:endParaRPr lang="en-US" sz="1400" dirty="0" smtClean="0">
              <a:solidFill>
                <a:srgbClr val="2F2B20"/>
              </a:solidFill>
            </a:endParaRPr>
          </a:p>
          <a:p>
            <a:endParaRPr lang="en-US" sz="2000" dirty="0"/>
          </a:p>
          <a:p>
            <a:pPr lvl="1"/>
            <a:endParaRPr lang="en-US" sz="1600" dirty="0"/>
          </a:p>
          <a:p>
            <a:pPr lvl="1"/>
            <a:endParaRPr lang="en-US" sz="1600" dirty="0"/>
          </a:p>
        </p:txBody>
      </p:sp>
      <p:sp>
        <p:nvSpPr>
          <p:cNvPr id="14" name="Text Placeholder 2"/>
          <p:cNvSpPr txBox="1">
            <a:spLocks/>
          </p:cNvSpPr>
          <p:nvPr/>
        </p:nvSpPr>
        <p:spPr>
          <a:xfrm>
            <a:off x="5705727" y="1417638"/>
            <a:ext cx="2639460" cy="639762"/>
          </a:xfrm>
          <a:prstGeom prst="rect">
            <a:avLst/>
          </a:prstGeom>
          <a:solidFill>
            <a:srgbClr val="1F497D"/>
          </a:solidFill>
        </p:spPr>
        <p:txBody>
          <a:bodyPr vert="horz" lIns="91440" tIns="45720" rIns="91440" bIns="45720" rtlCol="0" anchor="b">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b="1"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1800" b="1"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1600" b="1"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1600" b="1"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dirty="0" smtClean="0">
                <a:solidFill>
                  <a:srgbClr val="FFFFFF"/>
                </a:solidFill>
              </a:rPr>
              <a:t>Explanation</a:t>
            </a:r>
            <a:endParaRPr lang="en-US" dirty="0">
              <a:solidFill>
                <a:srgbClr val="FFFFFF"/>
              </a:solidFill>
            </a:endParaRPr>
          </a:p>
        </p:txBody>
      </p:sp>
      <p:sp>
        <p:nvSpPr>
          <p:cNvPr id="18" name="Content Placeholder 3"/>
          <p:cNvSpPr txBox="1">
            <a:spLocks/>
          </p:cNvSpPr>
          <p:nvPr/>
        </p:nvSpPr>
        <p:spPr>
          <a:xfrm>
            <a:off x="5705727" y="2168532"/>
            <a:ext cx="2639460" cy="39512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r>
              <a:rPr lang="en-US" sz="1800" dirty="0" smtClean="0"/>
              <a:t>Just show samples in the cluster nearest user’s concerns</a:t>
            </a:r>
          </a:p>
          <a:p>
            <a:endParaRPr lang="en-US" sz="1800" dirty="0" smtClean="0"/>
          </a:p>
          <a:p>
            <a:r>
              <a:rPr lang="en-US" sz="1800" dirty="0" smtClean="0"/>
              <a:t>Or, list all clusters by their average properties and say “you are here, your competitors are there.</a:t>
            </a:r>
          </a:p>
          <a:p>
            <a:pPr lvl="1"/>
            <a:endParaRPr lang="en-US" sz="1600" dirty="0" smtClean="0"/>
          </a:p>
          <a:p>
            <a:pPr lvl="1"/>
            <a:endParaRPr lang="en-US" sz="1600" dirty="0"/>
          </a:p>
        </p:txBody>
      </p:sp>
      <p:sp>
        <p:nvSpPr>
          <p:cNvPr id="5" name="Slide Number Placeholder 4"/>
          <p:cNvSpPr>
            <a:spLocks noGrp="1"/>
          </p:cNvSpPr>
          <p:nvPr>
            <p:ph type="sldNum" sz="quarter" idx="12"/>
          </p:nvPr>
        </p:nvSpPr>
        <p:spPr>
          <a:xfrm>
            <a:off x="8474547" y="5619071"/>
            <a:ext cx="548640" cy="396240"/>
          </a:xfrm>
        </p:spPr>
        <p:txBody>
          <a:bodyPr/>
          <a:lstStyle/>
          <a:p>
            <a:fld id="{4F43FBDB-460A-2C4D-8064-C249887F4FCB}" type="slidenum">
              <a:rPr lang="en-US" smtClean="0"/>
              <a:pPr/>
              <a:t>26</a:t>
            </a:fld>
            <a:endParaRPr lang="en-US"/>
          </a:p>
        </p:txBody>
      </p:sp>
      <p:pic>
        <p:nvPicPr>
          <p:cNvPr id="6" name="Picture 5"/>
          <p:cNvPicPr>
            <a:picLocks noChangeAspect="1"/>
          </p:cNvPicPr>
          <p:nvPr/>
        </p:nvPicPr>
        <p:blipFill>
          <a:blip r:embed="rId2"/>
          <a:stretch>
            <a:fillRect/>
          </a:stretch>
        </p:blipFill>
        <p:spPr>
          <a:xfrm>
            <a:off x="150891" y="4457700"/>
            <a:ext cx="2824555" cy="1841499"/>
          </a:xfrm>
          <a:prstGeom prst="rect">
            <a:avLst/>
          </a:prstGeom>
        </p:spPr>
      </p:pic>
      <p:sp>
        <p:nvSpPr>
          <p:cNvPr id="11" name="Rectangle 10"/>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33857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4" grpId="0" build="p"/>
      <p:bldP spid="1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Why Prune at All?</a:t>
            </a:r>
            <a:br>
              <a:rPr lang="en-US" dirty="0" smtClean="0"/>
            </a:br>
            <a:r>
              <a:rPr lang="en-US" dirty="0" smtClean="0"/>
              <a:t>Why not use all </a:t>
            </a:r>
            <a:r>
              <a:rPr lang="en-US" dirty="0"/>
              <a:t>the data?</a:t>
            </a:r>
          </a:p>
        </p:txBody>
      </p:sp>
      <p:sp>
        <p:nvSpPr>
          <p:cNvPr id="3" name="Text Placeholder 2"/>
          <p:cNvSpPr>
            <a:spLocks noGrp="1"/>
          </p:cNvSpPr>
          <p:nvPr>
            <p:ph type="body" idx="1"/>
          </p:nvPr>
        </p:nvSpPr>
        <p:spPr>
          <a:xfrm>
            <a:off x="457200" y="1751013"/>
            <a:ext cx="3657600" cy="639762"/>
          </a:xfrm>
          <a:solidFill>
            <a:schemeClr val="accent2"/>
          </a:solidFill>
        </p:spPr>
        <p:txBody>
          <a:bodyPr/>
          <a:lstStyle/>
          <a:p>
            <a:endParaRPr lang="en-US" dirty="0" smtClean="0">
              <a:solidFill>
                <a:schemeClr val="tx1"/>
              </a:solidFill>
            </a:endParaRPr>
          </a:p>
          <a:p>
            <a:endParaRPr lang="en-US" dirty="0">
              <a:solidFill>
                <a:schemeClr val="tx1"/>
              </a:solidFill>
            </a:endParaRPr>
          </a:p>
          <a:p>
            <a:r>
              <a:rPr lang="en-US" dirty="0" smtClean="0">
                <a:solidFill>
                  <a:schemeClr val="tx1"/>
                </a:solidFill>
              </a:rPr>
              <a:t>The </a:t>
            </a:r>
            <a:r>
              <a:rPr lang="en-US" dirty="0">
                <a:solidFill>
                  <a:schemeClr val="tx1"/>
                </a:solidFill>
              </a:rPr>
              <a:t>original vision </a:t>
            </a:r>
            <a:endParaRPr lang="en-US" dirty="0" smtClean="0">
              <a:solidFill>
                <a:schemeClr val="tx1"/>
              </a:solidFill>
            </a:endParaRPr>
          </a:p>
          <a:p>
            <a:r>
              <a:rPr lang="en-US" dirty="0" smtClean="0">
                <a:solidFill>
                  <a:schemeClr val="tx1"/>
                </a:solidFill>
              </a:rPr>
              <a:t>of PROMISE</a:t>
            </a:r>
            <a:endParaRPr lang="en-US" dirty="0">
              <a:solidFill>
                <a:schemeClr val="tx1"/>
              </a:solidFill>
            </a:endParaRPr>
          </a:p>
        </p:txBody>
      </p:sp>
      <p:sp>
        <p:nvSpPr>
          <p:cNvPr id="4" name="Content Placeholder 3"/>
          <p:cNvSpPr>
            <a:spLocks noGrp="1"/>
          </p:cNvSpPr>
          <p:nvPr>
            <p:ph sz="half" idx="2"/>
          </p:nvPr>
        </p:nvSpPr>
        <p:spPr>
          <a:xfrm>
            <a:off x="457200" y="2527299"/>
            <a:ext cx="3657600" cy="3598863"/>
          </a:xfrm>
        </p:spPr>
        <p:txBody>
          <a:bodyPr/>
          <a:lstStyle/>
          <a:p>
            <a:r>
              <a:rPr lang="en-US" dirty="0" smtClean="0"/>
              <a:t>With </a:t>
            </a:r>
            <a:r>
              <a:rPr lang="en-US" dirty="0"/>
              <a:t>enough data, our knowledge will stabilize</a:t>
            </a:r>
          </a:p>
          <a:p>
            <a:r>
              <a:rPr lang="en-US" dirty="0"/>
              <a:t>But the more data we collected …</a:t>
            </a:r>
          </a:p>
          <a:p>
            <a:pPr lvl="1"/>
            <a:r>
              <a:rPr lang="en-US" dirty="0"/>
              <a:t>… the more variance we observed</a:t>
            </a:r>
          </a:p>
          <a:p>
            <a:r>
              <a:rPr lang="en-US" dirty="0"/>
              <a:t>Its like the microscope zoomed in</a:t>
            </a:r>
          </a:p>
          <a:p>
            <a:pPr lvl="1"/>
            <a:r>
              <a:rPr lang="en-US" dirty="0"/>
              <a:t>to smash the slide</a:t>
            </a:r>
          </a:p>
          <a:p>
            <a:endParaRPr lang="en-US" dirty="0"/>
          </a:p>
        </p:txBody>
      </p:sp>
      <p:sp>
        <p:nvSpPr>
          <p:cNvPr id="5" name="Text Placeholder 4"/>
          <p:cNvSpPr>
            <a:spLocks noGrp="1"/>
          </p:cNvSpPr>
          <p:nvPr>
            <p:ph type="body" sz="quarter" idx="3"/>
          </p:nvPr>
        </p:nvSpPr>
        <p:spPr>
          <a:xfrm>
            <a:off x="4419600" y="1751013"/>
            <a:ext cx="3657600" cy="639762"/>
          </a:xfrm>
          <a:solidFill>
            <a:schemeClr val="accent2"/>
          </a:solidFill>
        </p:spPr>
        <p:txBody>
          <a:bodyPr/>
          <a:lstStyle/>
          <a:p>
            <a:r>
              <a:rPr lang="en-US" dirty="0" smtClean="0">
                <a:solidFill>
                  <a:schemeClr val="tx1"/>
                </a:solidFill>
              </a:rPr>
              <a:t>Software projects </a:t>
            </a:r>
          </a:p>
          <a:p>
            <a:r>
              <a:rPr lang="en-US" dirty="0" smtClean="0">
                <a:solidFill>
                  <a:schemeClr val="tx1"/>
                </a:solidFill>
              </a:rPr>
              <a:t>are different</a:t>
            </a:r>
            <a:endParaRPr lang="en-US" dirty="0">
              <a:solidFill>
                <a:schemeClr val="tx1"/>
              </a:solidFill>
            </a:endParaRPr>
          </a:p>
        </p:txBody>
      </p:sp>
      <p:sp>
        <p:nvSpPr>
          <p:cNvPr id="6" name="Content Placeholder 5"/>
          <p:cNvSpPr>
            <a:spLocks noGrp="1"/>
          </p:cNvSpPr>
          <p:nvPr>
            <p:ph sz="quarter" idx="4"/>
          </p:nvPr>
        </p:nvSpPr>
        <p:spPr>
          <a:xfrm>
            <a:off x="4419600" y="2527299"/>
            <a:ext cx="3657600" cy="3598863"/>
          </a:xfrm>
        </p:spPr>
        <p:txBody>
          <a:bodyPr>
            <a:normAutofit fontScale="92500"/>
          </a:bodyPr>
          <a:lstStyle/>
          <a:p>
            <a:r>
              <a:rPr lang="en-US" dirty="0" smtClean="0"/>
              <a:t>They change from place to place.</a:t>
            </a:r>
          </a:p>
          <a:p>
            <a:r>
              <a:rPr lang="en-US" dirty="0" smtClean="0"/>
              <a:t>They change from time to time.</a:t>
            </a:r>
          </a:p>
          <a:p>
            <a:r>
              <a:rPr lang="en-US" dirty="0" smtClean="0"/>
              <a:t>My lessons may not apply to you</a:t>
            </a:r>
          </a:p>
          <a:p>
            <a:r>
              <a:rPr lang="en-US" dirty="0" smtClean="0"/>
              <a:t>Your lessons may not even apply to you (tomorrow).</a:t>
            </a:r>
          </a:p>
          <a:p>
            <a:r>
              <a:rPr lang="en-US" dirty="0" smtClean="0"/>
              <a:t>Locality, locality, locality</a:t>
            </a:r>
            <a:endParaRPr lang="en-US" dirty="0"/>
          </a:p>
        </p:txBody>
      </p:sp>
      <p:sp>
        <p:nvSpPr>
          <p:cNvPr id="7" name="Slide Number Placeholder 6"/>
          <p:cNvSpPr>
            <a:spLocks noGrp="1"/>
          </p:cNvSpPr>
          <p:nvPr>
            <p:ph type="sldNum" sz="quarter" idx="12"/>
          </p:nvPr>
        </p:nvSpPr>
        <p:spPr/>
        <p:txBody>
          <a:bodyPr/>
          <a:lstStyle/>
          <a:p>
            <a:fld id="{4F43FBDB-460A-2C4D-8064-C249887F4FCB}" type="slidenum">
              <a:rPr lang="en-US" smtClean="0"/>
              <a:t>27</a:t>
            </a:fld>
            <a:endParaRPr lang="en-US"/>
          </a:p>
        </p:txBody>
      </p:sp>
      <p:sp>
        <p:nvSpPr>
          <p:cNvPr id="8" name="Rectangle 7"/>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291918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conclusion instability</a:t>
            </a:r>
            <a:br>
              <a:rPr lang="en-US" dirty="0" smtClean="0"/>
            </a:br>
            <a:r>
              <a:rPr lang="en-US" dirty="0" smtClean="0"/>
              <a:t>Are all these studies wrong?</a:t>
            </a:r>
            <a:endParaRPr lang="en-US" dirty="0"/>
          </a:p>
        </p:txBody>
      </p:sp>
      <p:sp>
        <p:nvSpPr>
          <p:cNvPr id="7" name="Slide Number Placeholder 6"/>
          <p:cNvSpPr>
            <a:spLocks noGrp="1"/>
          </p:cNvSpPr>
          <p:nvPr>
            <p:ph type="sldNum" sz="quarter" idx="12"/>
          </p:nvPr>
        </p:nvSpPr>
        <p:spPr/>
        <p:txBody>
          <a:bodyPr/>
          <a:lstStyle/>
          <a:p>
            <a:fld id="{4F43FBDB-460A-2C4D-8064-C249887F4FCB}" type="slidenum">
              <a:rPr lang="en-US" smtClean="0"/>
              <a:t>28</a:t>
            </a:fld>
            <a:endParaRPr lang="en-US"/>
          </a:p>
        </p:txBody>
      </p:sp>
      <p:pic>
        <p:nvPicPr>
          <p:cNvPr id="8" name="Picture 7" descr="Screenshot 2015-05-09 22.56.0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690162"/>
            <a:ext cx="6159500" cy="4951938"/>
          </a:xfrm>
          <a:prstGeom prst="rect">
            <a:avLst/>
          </a:prstGeom>
        </p:spPr>
      </p:pic>
      <p:sp>
        <p:nvSpPr>
          <p:cNvPr id="5" name="Rectangle 4"/>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930636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uncarved</a:t>
            </a:r>
            <a:r>
              <a:rPr lang="en-US" dirty="0" smtClean="0"/>
              <a:t> block</a:t>
            </a:r>
            <a:endParaRPr lang="en-US" dirty="0"/>
          </a:p>
        </p:txBody>
      </p:sp>
      <p:sp>
        <p:nvSpPr>
          <p:cNvPr id="5" name="Text Placeholder 4"/>
          <p:cNvSpPr>
            <a:spLocks noGrp="1"/>
          </p:cNvSpPr>
          <p:nvPr>
            <p:ph type="body" idx="1"/>
          </p:nvPr>
        </p:nvSpPr>
        <p:spPr>
          <a:solidFill>
            <a:schemeClr val="tx2"/>
          </a:solidFill>
        </p:spPr>
        <p:txBody>
          <a:bodyPr/>
          <a:lstStyle/>
          <a:p>
            <a:r>
              <a:rPr lang="en-US" dirty="0" smtClean="0">
                <a:solidFill>
                  <a:srgbClr val="FFFFFF"/>
                </a:solidFill>
              </a:rPr>
              <a:t>Michelangelo</a:t>
            </a:r>
            <a:endParaRPr lang="en-US" dirty="0">
              <a:solidFill>
                <a:srgbClr val="FFFFFF"/>
              </a:solidFill>
            </a:endParaRPr>
          </a:p>
        </p:txBody>
      </p:sp>
      <p:sp>
        <p:nvSpPr>
          <p:cNvPr id="3" name="Content Placeholder 2"/>
          <p:cNvSpPr>
            <a:spLocks noGrp="1"/>
          </p:cNvSpPr>
          <p:nvPr>
            <p:ph sz="half" idx="2"/>
          </p:nvPr>
        </p:nvSpPr>
        <p:spPr/>
        <p:txBody>
          <a:bodyPr/>
          <a:lstStyle/>
          <a:p>
            <a:r>
              <a:rPr lang="en-US" sz="2000" i="1" dirty="0" smtClean="0"/>
              <a:t>Every </a:t>
            </a:r>
            <a:r>
              <a:rPr lang="en-US" sz="2000" i="1" dirty="0"/>
              <a:t>block of stone has a statue inside it and it is the task of the sculptor to discover it. </a:t>
            </a:r>
            <a:endParaRPr lang="en-US" sz="2000" dirty="0"/>
          </a:p>
          <a:p>
            <a:endParaRPr lang="en-US" sz="2000" dirty="0"/>
          </a:p>
        </p:txBody>
      </p:sp>
      <p:sp>
        <p:nvSpPr>
          <p:cNvPr id="6" name="Text Placeholder 5"/>
          <p:cNvSpPr>
            <a:spLocks noGrp="1"/>
          </p:cNvSpPr>
          <p:nvPr>
            <p:ph type="body" sz="quarter" idx="3"/>
          </p:nvPr>
        </p:nvSpPr>
        <p:spPr>
          <a:solidFill>
            <a:schemeClr val="tx2"/>
          </a:solidFill>
        </p:spPr>
        <p:txBody>
          <a:bodyPr/>
          <a:lstStyle/>
          <a:p>
            <a:r>
              <a:rPr lang="en-US" dirty="0" smtClean="0">
                <a:solidFill>
                  <a:srgbClr val="FFFFFF"/>
                </a:solidFill>
              </a:rPr>
              <a:t>Someone else</a:t>
            </a:r>
            <a:endParaRPr lang="en-US" dirty="0">
              <a:solidFill>
                <a:srgbClr val="FFFFFF"/>
              </a:solidFill>
            </a:endParaRPr>
          </a:p>
        </p:txBody>
      </p:sp>
      <p:sp>
        <p:nvSpPr>
          <p:cNvPr id="7" name="Content Placeholder 6"/>
          <p:cNvSpPr>
            <a:spLocks noGrp="1"/>
          </p:cNvSpPr>
          <p:nvPr>
            <p:ph sz="quarter" idx="4"/>
          </p:nvPr>
        </p:nvSpPr>
        <p:spPr/>
        <p:txBody>
          <a:bodyPr>
            <a:normAutofit/>
          </a:bodyPr>
          <a:lstStyle/>
          <a:p>
            <a:r>
              <a:rPr lang="en-US" sz="2000" i="1" strike="sngStrike" dirty="0"/>
              <a:t>Every</a:t>
            </a:r>
            <a:r>
              <a:rPr lang="en-US" sz="2000" i="1" dirty="0"/>
              <a:t> Some </a:t>
            </a:r>
            <a:r>
              <a:rPr lang="en-US" sz="2000" i="1" strike="sngStrike" dirty="0"/>
              <a:t>stone</a:t>
            </a:r>
            <a:r>
              <a:rPr lang="en-US" sz="2000" i="1" dirty="0"/>
              <a:t> databases have </a:t>
            </a:r>
            <a:r>
              <a:rPr lang="en-US" sz="2000" i="1" strike="sngStrike" dirty="0"/>
              <a:t>statue</a:t>
            </a:r>
            <a:r>
              <a:rPr lang="en-US" sz="2000" i="1" dirty="0"/>
              <a:t> models inside and it is the task of the </a:t>
            </a:r>
            <a:r>
              <a:rPr lang="en-US" sz="2000" i="1" strike="sngStrike" dirty="0"/>
              <a:t>sculptor</a:t>
            </a:r>
            <a:r>
              <a:rPr lang="en-US" sz="2000" i="1" dirty="0"/>
              <a:t> </a:t>
            </a:r>
            <a:r>
              <a:rPr lang="en-US" sz="2000" i="1" dirty="0" smtClean="0"/>
              <a:t>data scientist to </a:t>
            </a:r>
            <a:r>
              <a:rPr lang="en-US" sz="2000" i="1" dirty="0"/>
              <a:t>go look. </a:t>
            </a:r>
          </a:p>
        </p:txBody>
      </p:sp>
      <p:pic>
        <p:nvPicPr>
          <p:cNvPr id="8" name="Picture 7" descr="uncarvedblockblog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975" y="3481597"/>
            <a:ext cx="2584718" cy="3101662"/>
          </a:xfrm>
          <a:prstGeom prst="rect">
            <a:avLst/>
          </a:prstGeom>
        </p:spPr>
      </p:pic>
      <p:pic>
        <p:nvPicPr>
          <p:cNvPr id="9" name="Picture 8" descr="ghira_voxels_constrain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18584" y="3535121"/>
            <a:ext cx="3214098" cy="3048138"/>
          </a:xfrm>
          <a:prstGeom prst="rect">
            <a:avLst/>
          </a:prstGeom>
        </p:spPr>
      </p:pic>
      <p:sp>
        <p:nvSpPr>
          <p:cNvPr id="4" name="Slide Number Placeholder 3"/>
          <p:cNvSpPr>
            <a:spLocks noGrp="1"/>
          </p:cNvSpPr>
          <p:nvPr>
            <p:ph type="sldNum" sz="quarter" idx="12"/>
          </p:nvPr>
        </p:nvSpPr>
        <p:spPr/>
        <p:txBody>
          <a:bodyPr/>
          <a:lstStyle/>
          <a:p>
            <a:fld id="{4F43FBDB-460A-2C4D-8064-C249887F4FCB}" type="slidenum">
              <a:rPr lang="en-US" smtClean="0"/>
              <a:pPr/>
              <a:t>29</a:t>
            </a:fld>
            <a:endParaRPr lang="en-US"/>
          </a:p>
        </p:txBody>
      </p:sp>
      <p:sp>
        <p:nvSpPr>
          <p:cNvPr id="10" name="Rectangle 9"/>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50212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1468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2295525"/>
            <a:ext cx="7543800" cy="2593975"/>
          </a:xfrm>
        </p:spPr>
        <p:txBody>
          <a:bodyPr/>
          <a:lstStyle/>
          <a:p>
            <a:r>
              <a:rPr lang="en-US" sz="6000" dirty="0" smtClean="0">
                <a:solidFill>
                  <a:srgbClr val="BFBFBF"/>
                </a:solidFill>
              </a:rPr>
              <a:t>1. Introduction</a:t>
            </a:r>
            <a:br>
              <a:rPr lang="en-US" sz="6000" dirty="0" smtClean="0">
                <a:solidFill>
                  <a:srgbClr val="BFBFBF"/>
                </a:solidFill>
              </a:rPr>
            </a:br>
            <a:r>
              <a:rPr lang="en-US" sz="6000" dirty="0" smtClean="0">
                <a:solidFill>
                  <a:srgbClr val="BFBFBF"/>
                </a:solidFill>
              </a:rPr>
              <a:t>2. Sharing data</a:t>
            </a:r>
            <a:br>
              <a:rPr lang="en-US" sz="6000" dirty="0" smtClean="0">
                <a:solidFill>
                  <a:srgbClr val="BFBFBF"/>
                </a:solidFill>
              </a:rPr>
            </a:br>
            <a:r>
              <a:rPr lang="en-US" sz="6000" dirty="0" smtClean="0">
                <a:solidFill>
                  <a:schemeClr val="bg2">
                    <a:lumMod val="50000"/>
                  </a:schemeClr>
                </a:solidFill>
              </a:rPr>
              <a:t>3. Privacy and Sharing</a:t>
            </a:r>
            <a:br>
              <a:rPr lang="en-US" sz="6000" dirty="0" smtClean="0">
                <a:solidFill>
                  <a:schemeClr val="bg2">
                    <a:lumMod val="50000"/>
                  </a:schemeClr>
                </a:solidFill>
              </a:rPr>
            </a:br>
            <a:r>
              <a:rPr lang="en-US" sz="6000" dirty="0" smtClean="0">
                <a:solidFill>
                  <a:srgbClr val="BFBFBF"/>
                </a:solidFill>
              </a:rPr>
              <a:t>4. Sharing models</a:t>
            </a:r>
            <a:br>
              <a:rPr lang="en-US" sz="6000" dirty="0" smtClean="0">
                <a:solidFill>
                  <a:srgbClr val="BFBFBF"/>
                </a:solidFill>
              </a:rPr>
            </a:br>
            <a:r>
              <a:rPr lang="en-US" sz="6000" dirty="0" smtClean="0">
                <a:solidFill>
                  <a:srgbClr val="BFBFBF"/>
                </a:solidFill>
              </a:rPr>
              <a:t>5. Summary</a:t>
            </a:r>
            <a:r>
              <a:rPr lang="en-US" sz="6000" dirty="0" smtClean="0"/>
              <a:t>	</a:t>
            </a:r>
            <a:endParaRPr lang="en-US" sz="6000" dirty="0"/>
          </a:p>
        </p:txBody>
      </p:sp>
      <p:sp>
        <p:nvSpPr>
          <p:cNvPr id="6" name="Subtitle 5"/>
          <p:cNvSpPr>
            <a:spLocks noGrp="1"/>
          </p:cNvSpPr>
          <p:nvPr>
            <p:ph type="subTitle" idx="1"/>
          </p:nvPr>
        </p:nvSpPr>
        <p:spPr>
          <a:xfrm>
            <a:off x="685800" y="4889500"/>
            <a:ext cx="6461760" cy="1066800"/>
          </a:xfrm>
        </p:spPr>
        <p:txBody>
          <a:bodyPr>
            <a:normAutofit/>
          </a:bodyPr>
          <a:lstStyle/>
          <a:p>
            <a:r>
              <a:rPr lang="en-US" dirty="0"/>
              <a:t>Step 1: Throw most of it away</a:t>
            </a:r>
          </a:p>
          <a:p>
            <a:r>
              <a:rPr lang="en-US" dirty="0"/>
              <a:t>Step 2: Share the rest</a:t>
            </a:r>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30</a:t>
            </a:fld>
            <a:endParaRPr lang="en-US"/>
          </a:p>
        </p:txBody>
      </p:sp>
      <p:sp>
        <p:nvSpPr>
          <p:cNvPr id="7" name="Rectangle 6"/>
          <p:cNvSpPr/>
          <p:nvPr/>
        </p:nvSpPr>
        <p:spPr>
          <a:xfrm>
            <a:off x="8706783" y="20248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758579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rep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7321" y="1871137"/>
            <a:ext cx="3319878" cy="2700766"/>
          </a:xfrm>
          <a:prstGeom prst="rect">
            <a:avLst/>
          </a:prstGeom>
        </p:spPr>
      </p:pic>
      <p:sp>
        <p:nvSpPr>
          <p:cNvPr id="2" name="Title 1"/>
          <p:cNvSpPr>
            <a:spLocks noGrp="1"/>
          </p:cNvSpPr>
          <p:nvPr>
            <p:ph type="title"/>
          </p:nvPr>
        </p:nvSpPr>
        <p:spPr/>
        <p:txBody>
          <a:bodyPr/>
          <a:lstStyle/>
          <a:p>
            <a:r>
              <a:rPr lang="en-US" dirty="0" smtClean="0"/>
              <a:t>Why We Care</a:t>
            </a:r>
            <a:endParaRPr lang="en-US" dirty="0"/>
          </a:p>
        </p:txBody>
      </p:sp>
      <p:sp>
        <p:nvSpPr>
          <p:cNvPr id="3" name="Content Placeholder 2"/>
          <p:cNvSpPr>
            <a:spLocks noGrp="1"/>
          </p:cNvSpPr>
          <p:nvPr>
            <p:ph idx="1"/>
          </p:nvPr>
        </p:nvSpPr>
        <p:spPr>
          <a:xfrm>
            <a:off x="457200" y="1600200"/>
            <a:ext cx="4566259" cy="4445000"/>
          </a:xfrm>
        </p:spPr>
        <p:txBody>
          <a:bodyPr>
            <a:normAutofit lnSpcReduction="10000"/>
          </a:bodyPr>
          <a:lstStyle/>
          <a:p>
            <a:pPr marL="342900" lvl="1">
              <a:buClr>
                <a:schemeClr val="accent1"/>
              </a:buClr>
            </a:pPr>
            <a:r>
              <a:rPr lang="en-US" sz="2800" dirty="0" smtClean="0"/>
              <a:t>Sebastian </a:t>
            </a:r>
            <a:r>
              <a:rPr lang="en-US" sz="2800" dirty="0" err="1"/>
              <a:t>Elbaum</a:t>
            </a:r>
            <a:r>
              <a:rPr lang="en-US" sz="2800" dirty="0"/>
              <a:t> et al. </a:t>
            </a:r>
            <a:r>
              <a:rPr lang="en-US" sz="2800" dirty="0" smtClean="0"/>
              <a:t>2014</a:t>
            </a:r>
            <a:br>
              <a:rPr lang="en-US" sz="2800" dirty="0" smtClean="0"/>
            </a:br>
            <a:r>
              <a:rPr lang="en-US" sz="2800" dirty="0" smtClean="0"/>
              <a:t/>
            </a:r>
            <a:br>
              <a:rPr lang="en-US" sz="2800" dirty="0" smtClean="0"/>
            </a:br>
            <a:r>
              <a:rPr lang="en-US" sz="2400" dirty="0"/>
              <a:t>Sharing industrial datasets with the research community is extremely valuable, but also extremely challenging as it needs to </a:t>
            </a:r>
            <a:r>
              <a:rPr lang="en-US" sz="2400" dirty="0">
                <a:solidFill>
                  <a:srgbClr val="FF3B27"/>
                </a:solidFill>
              </a:rPr>
              <a:t>balance the usefulness of the dataset with the industry’s concerns for privacy and competition</a:t>
            </a:r>
            <a:r>
              <a:rPr lang="en-US" sz="2400" dirty="0"/>
              <a:t>.</a:t>
            </a:r>
            <a:br>
              <a:rPr lang="en-US" sz="2400" dirty="0"/>
            </a:br>
            <a:endParaRPr lang="en-US" sz="2400" dirty="0"/>
          </a:p>
          <a:p>
            <a:pPr marL="114300" indent="0">
              <a:buNone/>
            </a:pPr>
            <a:endParaRPr lang="en-US" sz="2800" dirty="0" smtClean="0"/>
          </a:p>
          <a:p>
            <a:pPr marL="114300" indent="0">
              <a:buNone/>
            </a:pPr>
            <a:endParaRPr lang="en-US" sz="2800" dirty="0" smtClean="0"/>
          </a:p>
          <a:p>
            <a:pPr marL="411480" lvl="1" indent="0">
              <a:buNone/>
            </a:pPr>
            <a:endParaRPr lang="en-US" sz="2400" dirty="0"/>
          </a:p>
          <a:p>
            <a:pPr marL="411480" lvl="1" indent="0">
              <a:buNone/>
            </a:pPr>
            <a:endParaRPr lang="en-US" sz="2400" dirty="0"/>
          </a:p>
        </p:txBody>
      </p:sp>
      <p:sp>
        <p:nvSpPr>
          <p:cNvPr id="4" name="Slide Number Placeholder 3"/>
          <p:cNvSpPr>
            <a:spLocks noGrp="1"/>
          </p:cNvSpPr>
          <p:nvPr>
            <p:ph type="sldNum" sz="quarter" idx="12"/>
          </p:nvPr>
        </p:nvSpPr>
        <p:spPr/>
        <p:txBody>
          <a:bodyPr/>
          <a:lstStyle/>
          <a:p>
            <a:fld id="{4F43FBDB-460A-2C4D-8064-C249887F4FCB}" type="slidenum">
              <a:rPr lang="en-US" smtClean="0"/>
              <a:t>31</a:t>
            </a:fld>
            <a:endParaRPr lang="en-US"/>
          </a:p>
        </p:txBody>
      </p:sp>
      <p:sp>
        <p:nvSpPr>
          <p:cNvPr id="5" name="TextBox 4"/>
          <p:cNvSpPr txBox="1"/>
          <p:nvPr/>
        </p:nvSpPr>
        <p:spPr>
          <a:xfrm>
            <a:off x="457200" y="6310868"/>
            <a:ext cx="6477787" cy="461665"/>
          </a:xfrm>
          <a:prstGeom prst="rect">
            <a:avLst/>
          </a:prstGeom>
          <a:noFill/>
        </p:spPr>
        <p:txBody>
          <a:bodyPr wrap="square" rtlCol="0">
            <a:spAutoFit/>
          </a:bodyPr>
          <a:lstStyle/>
          <a:p>
            <a:r>
              <a:rPr lang="en-US" sz="1200" dirty="0" smtClean="0"/>
              <a:t>S. </a:t>
            </a:r>
            <a:r>
              <a:rPr lang="en-US" sz="1200" dirty="0" err="1" smtClean="0"/>
              <a:t>Elbaum</a:t>
            </a:r>
            <a:r>
              <a:rPr lang="en-US" sz="1200" dirty="0" smtClean="0"/>
              <a:t>, A. </a:t>
            </a:r>
            <a:r>
              <a:rPr lang="en-US" sz="1200" dirty="0" err="1" smtClean="0"/>
              <a:t>Mclaughlin</a:t>
            </a:r>
            <a:r>
              <a:rPr lang="en-US" sz="1200" dirty="0" smtClean="0"/>
              <a:t>, and J. </a:t>
            </a:r>
            <a:r>
              <a:rPr lang="en-US" sz="1200" dirty="0" err="1" smtClean="0"/>
              <a:t>Penix</a:t>
            </a:r>
            <a:r>
              <a:rPr lang="en-US" sz="1200" dirty="0" smtClean="0"/>
              <a:t>, “The </a:t>
            </a:r>
            <a:r>
              <a:rPr lang="en-US" sz="1200" dirty="0" err="1" smtClean="0"/>
              <a:t>google</a:t>
            </a:r>
            <a:r>
              <a:rPr lang="en-US" sz="1200" dirty="0" smtClean="0"/>
              <a:t> dataset of testing results,” </a:t>
            </a:r>
            <a:r>
              <a:rPr lang="en-US" sz="1200" dirty="0" err="1" smtClean="0"/>
              <a:t>june</a:t>
            </a:r>
            <a:r>
              <a:rPr lang="en-US" sz="1200" dirty="0" smtClean="0"/>
              <a:t> 2014. [Online]. </a:t>
            </a:r>
          </a:p>
          <a:p>
            <a:r>
              <a:rPr lang="en-US" sz="1200" dirty="0" smtClean="0"/>
              <a:t>Available: https://</a:t>
            </a:r>
            <a:r>
              <a:rPr lang="en-US" sz="1200" dirty="0" err="1" smtClean="0"/>
              <a:t>code.google.com</a:t>
            </a:r>
            <a:r>
              <a:rPr lang="en-US" sz="1200" dirty="0" smtClean="0"/>
              <a:t>/p/</a:t>
            </a:r>
            <a:r>
              <a:rPr lang="en-US" sz="1200" dirty="0" err="1" smtClean="0"/>
              <a:t>google</a:t>
            </a:r>
            <a:r>
              <a:rPr lang="en-US" sz="1200" dirty="0" smtClean="0"/>
              <a:t>-shared-dataset-of-test-suite-results</a:t>
            </a:r>
            <a:endParaRPr lang="en-US" sz="1200" dirty="0"/>
          </a:p>
        </p:txBody>
      </p:sp>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693580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 NASA Contractors</a:t>
            </a:r>
          </a:p>
        </p:txBody>
      </p:sp>
      <p:pic>
        <p:nvPicPr>
          <p:cNvPr id="8" name="Content Placeholder 7"/>
          <p:cNvPicPr>
            <a:picLocks noGrp="1" noChangeAspect="1"/>
          </p:cNvPicPr>
          <p:nvPr>
            <p:ph sz="half" idx="1"/>
          </p:nvPr>
        </p:nvPicPr>
        <p:blipFill>
          <a:blip r:embed="rId2"/>
          <a:srcRect l="10152" r="10152"/>
          <a:stretch>
            <a:fillRect/>
          </a:stretch>
        </p:blipFill>
        <p:spPr/>
      </p:pic>
      <p:sp>
        <p:nvSpPr>
          <p:cNvPr id="13" name="Content Placeholder 12"/>
          <p:cNvSpPr>
            <a:spLocks noGrp="1"/>
          </p:cNvSpPr>
          <p:nvPr>
            <p:ph sz="half" idx="2"/>
          </p:nvPr>
        </p:nvSpPr>
        <p:spPr/>
        <p:txBody>
          <a:bodyPr>
            <a:normAutofit fontScale="92500" lnSpcReduction="20000"/>
          </a:bodyPr>
          <a:lstStyle/>
          <a:p>
            <a:r>
              <a:rPr lang="en-US" dirty="0" smtClean="0"/>
              <a:t>NASA’s software contractors</a:t>
            </a:r>
            <a:endParaRPr lang="en-US" dirty="0"/>
          </a:p>
          <a:p>
            <a:endParaRPr lang="en-US" dirty="0"/>
          </a:p>
          <a:p>
            <a:r>
              <a:rPr lang="en-US" dirty="0"/>
              <a:t>Subject to competitive bidding every 2 years,</a:t>
            </a:r>
          </a:p>
          <a:p>
            <a:endParaRPr lang="en-US" dirty="0"/>
          </a:p>
          <a:p>
            <a:r>
              <a:rPr lang="en-US" dirty="0"/>
              <a:t>Unwilling to share data that would lead to </a:t>
            </a:r>
            <a:r>
              <a:rPr lang="en-US" dirty="0">
                <a:solidFill>
                  <a:srgbClr val="F94E1A"/>
                </a:solidFill>
              </a:rPr>
              <a:t>sensitive attribute disclosure</a:t>
            </a:r>
          </a:p>
          <a:p>
            <a:pPr lvl="1"/>
            <a:r>
              <a:rPr lang="en-US" dirty="0"/>
              <a:t>e.g. actual software development times</a:t>
            </a:r>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32</a:t>
            </a:fld>
            <a:endParaRPr lang="en-US"/>
          </a:p>
        </p:txBody>
      </p:sp>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577475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Sensitive </a:t>
            </a:r>
            <a:r>
              <a:rPr lang="en-US" dirty="0"/>
              <a:t>Attribute Disclosure</a:t>
            </a:r>
          </a:p>
        </p:txBody>
      </p:sp>
      <p:sp>
        <p:nvSpPr>
          <p:cNvPr id="7" name="Vertical Text Placeholder 6"/>
          <p:cNvSpPr>
            <a:spLocks noGrp="1"/>
          </p:cNvSpPr>
          <p:nvPr>
            <p:ph type="body" orient="vert" idx="1"/>
          </p:nvPr>
        </p:nvSpPr>
        <p:spPr>
          <a:xfrm>
            <a:off x="457200" y="1600200"/>
            <a:ext cx="3681768" cy="4048760"/>
          </a:xfrm>
        </p:spPr>
        <p:txBody>
          <a:bodyPr vert="horz" anchor="t" anchorCtr="0"/>
          <a:lstStyle/>
          <a:p>
            <a:r>
              <a:rPr lang="en-US" dirty="0" smtClean="0"/>
              <a:t>A privacy threat.</a:t>
            </a:r>
            <a:br>
              <a:rPr lang="en-US" dirty="0" smtClean="0"/>
            </a:br>
            <a:endParaRPr lang="en-US" dirty="0" smtClean="0"/>
          </a:p>
          <a:p>
            <a:r>
              <a:rPr lang="en-US" dirty="0" smtClean="0"/>
              <a:t>Occurs </a:t>
            </a:r>
            <a:r>
              <a:rPr lang="en-US" dirty="0"/>
              <a:t>when a target is associated with information about their sensitive </a:t>
            </a:r>
            <a:r>
              <a:rPr lang="en-US" dirty="0" smtClean="0"/>
              <a:t>attributes </a:t>
            </a:r>
          </a:p>
          <a:p>
            <a:pPr lvl="1"/>
            <a:r>
              <a:rPr lang="en-US" sz="1800" dirty="0" smtClean="0"/>
              <a:t>e.g</a:t>
            </a:r>
            <a:r>
              <a:rPr lang="en-US" sz="1800" dirty="0"/>
              <a:t>. software code </a:t>
            </a:r>
            <a:r>
              <a:rPr lang="en-US" sz="1800" dirty="0" smtClean="0"/>
              <a:t>complexity or </a:t>
            </a:r>
            <a:r>
              <a:rPr lang="en-US" sz="1800" dirty="0"/>
              <a:t>actual software development </a:t>
            </a:r>
            <a:r>
              <a:rPr lang="en-US" sz="1800" dirty="0" smtClean="0"/>
              <a:t>times.</a:t>
            </a:r>
          </a:p>
        </p:txBody>
      </p:sp>
      <p:sp>
        <p:nvSpPr>
          <p:cNvPr id="4" name="Slide Number Placeholder 3"/>
          <p:cNvSpPr>
            <a:spLocks noGrp="1"/>
          </p:cNvSpPr>
          <p:nvPr>
            <p:ph type="sldNum" sz="quarter" idx="12"/>
          </p:nvPr>
        </p:nvSpPr>
        <p:spPr/>
        <p:txBody>
          <a:bodyPr/>
          <a:lstStyle/>
          <a:p>
            <a:fld id="{4F43FBDB-460A-2C4D-8064-C249887F4FCB}" type="slidenum">
              <a:rPr lang="en-US" smtClean="0"/>
              <a:t>33</a:t>
            </a:fld>
            <a:endParaRPr lang="en-US"/>
          </a:p>
        </p:txBody>
      </p:sp>
      <p:sp>
        <p:nvSpPr>
          <p:cNvPr id="3" name="Rectangle 2"/>
          <p:cNvSpPr/>
          <p:nvPr/>
        </p:nvSpPr>
        <p:spPr>
          <a:xfrm>
            <a:off x="457200" y="5819494"/>
            <a:ext cx="7620000" cy="830997"/>
          </a:xfrm>
          <a:prstGeom prst="rect">
            <a:avLst/>
          </a:prstGeom>
        </p:spPr>
        <p:txBody>
          <a:bodyPr wrap="square">
            <a:spAutoFit/>
          </a:bodyPr>
          <a:lstStyle/>
          <a:p>
            <a:r>
              <a:rPr lang="en-US" sz="1200" dirty="0"/>
              <a:t>B. C. M. Fung, R. Chen, and P. S. Yu, “Privacy-Preserving Data Publishing: A Survey on Recent Developments,” Computing, vol. V, no. 4, pp. 1–53, 2010.</a:t>
            </a:r>
          </a:p>
          <a:p>
            <a:r>
              <a:rPr lang="en-US" sz="1200" dirty="0"/>
              <a:t>J. </a:t>
            </a:r>
            <a:r>
              <a:rPr lang="en-US" sz="1200" dirty="0" err="1"/>
              <a:t>Brickell</a:t>
            </a:r>
            <a:r>
              <a:rPr lang="en-US" sz="1200" dirty="0"/>
              <a:t> and V. </a:t>
            </a:r>
            <a:r>
              <a:rPr lang="en-US" sz="1200" dirty="0" err="1"/>
              <a:t>Shmatikov</a:t>
            </a:r>
            <a:r>
              <a:rPr lang="en-US" sz="1200" dirty="0"/>
              <a:t>, “The cost of privacy: destruction of data-mining utility in </a:t>
            </a:r>
            <a:r>
              <a:rPr lang="en-US" sz="1200" dirty="0" err="1"/>
              <a:t>anonymized</a:t>
            </a:r>
            <a:r>
              <a:rPr lang="en-US" sz="1200" dirty="0"/>
              <a:t> data publishing,” in Proceeding of the 14th    ACM SIGKDD international conference on Knowledge discovery and data mining, ser. KDD ’08.</a:t>
            </a:r>
          </a:p>
        </p:txBody>
      </p:sp>
      <p:pic>
        <p:nvPicPr>
          <p:cNvPr id="6" name="Picture 5"/>
          <p:cNvPicPr>
            <a:picLocks noChangeAspect="1"/>
          </p:cNvPicPr>
          <p:nvPr/>
        </p:nvPicPr>
        <p:blipFill>
          <a:blip r:embed="rId2"/>
          <a:stretch>
            <a:fillRect/>
          </a:stretch>
        </p:blipFill>
        <p:spPr>
          <a:xfrm>
            <a:off x="4330702" y="1757735"/>
            <a:ext cx="3439453" cy="2642288"/>
          </a:xfrm>
          <a:prstGeom prst="rect">
            <a:avLst/>
          </a:prstGeom>
        </p:spPr>
      </p:pic>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159215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rep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5622" y="1998209"/>
            <a:ext cx="3761578" cy="3060095"/>
          </a:xfrm>
          <a:prstGeom prst="rect">
            <a:avLst/>
          </a:prstGeom>
        </p:spPr>
      </p:pic>
      <p:sp>
        <p:nvSpPr>
          <p:cNvPr id="2" name="Title 1"/>
          <p:cNvSpPr>
            <a:spLocks noGrp="1"/>
          </p:cNvSpPr>
          <p:nvPr>
            <p:ph type="title"/>
          </p:nvPr>
        </p:nvSpPr>
        <p:spPr/>
        <p:txBody>
          <a:bodyPr/>
          <a:lstStyle/>
          <a:p>
            <a:r>
              <a:rPr lang="en-US" dirty="0"/>
              <a:t>Software Defect Prediction</a:t>
            </a:r>
          </a:p>
        </p:txBody>
      </p:sp>
      <p:sp>
        <p:nvSpPr>
          <p:cNvPr id="4" name="Slide Number Placeholder 3"/>
          <p:cNvSpPr>
            <a:spLocks noGrp="1"/>
          </p:cNvSpPr>
          <p:nvPr>
            <p:ph type="sldNum" sz="quarter" idx="12"/>
          </p:nvPr>
        </p:nvSpPr>
        <p:spPr/>
        <p:txBody>
          <a:bodyPr/>
          <a:lstStyle/>
          <a:p>
            <a:fld id="{4F43FBDB-460A-2C4D-8064-C249887F4FCB}" type="slidenum">
              <a:rPr lang="en-US" smtClean="0"/>
              <a:t>34</a:t>
            </a:fld>
            <a:endParaRPr lang="en-US"/>
          </a:p>
        </p:txBody>
      </p:sp>
      <p:sp>
        <p:nvSpPr>
          <p:cNvPr id="5" name="Content Placeholder 2"/>
          <p:cNvSpPr>
            <a:spLocks noGrp="1"/>
          </p:cNvSpPr>
          <p:nvPr>
            <p:ph sz="half" idx="1"/>
          </p:nvPr>
        </p:nvSpPr>
        <p:spPr>
          <a:xfrm>
            <a:off x="457199" y="1600200"/>
            <a:ext cx="4577600" cy="4525963"/>
          </a:xfrm>
        </p:spPr>
        <p:txBody>
          <a:bodyPr>
            <a:normAutofit/>
          </a:bodyPr>
          <a:lstStyle/>
          <a:p>
            <a:r>
              <a:rPr lang="en-US" dirty="0">
                <a:solidFill>
                  <a:srgbClr val="FF3B27"/>
                </a:solidFill>
              </a:rPr>
              <a:t>For improving inspection efficiency</a:t>
            </a:r>
            <a:endParaRPr lang="en-US" dirty="0" smtClean="0">
              <a:solidFill>
                <a:srgbClr val="FF0000"/>
              </a:solidFill>
            </a:endParaRPr>
          </a:p>
          <a:p>
            <a:r>
              <a:rPr lang="en-US" dirty="0" smtClean="0">
                <a:solidFill>
                  <a:srgbClr val="FF0000"/>
                </a:solidFill>
              </a:rPr>
              <a:t>But wait! </a:t>
            </a:r>
            <a:r>
              <a:rPr lang="en-US" dirty="0" smtClean="0"/>
              <a:t>I don’t have enough data.</a:t>
            </a:r>
          </a:p>
          <a:p>
            <a:r>
              <a:rPr lang="en-US" dirty="0" smtClean="0"/>
              <a:t>Local data not always available [Zimmermann et al. 2009]</a:t>
            </a:r>
          </a:p>
          <a:p>
            <a:pPr lvl="1"/>
            <a:r>
              <a:rPr lang="en-US" dirty="0" smtClean="0"/>
              <a:t>companies too small;</a:t>
            </a:r>
          </a:p>
          <a:p>
            <a:pPr lvl="1"/>
            <a:r>
              <a:rPr lang="en-US" dirty="0" smtClean="0"/>
              <a:t>product in first release, no past data;</a:t>
            </a:r>
          </a:p>
          <a:p>
            <a:pPr lvl="1"/>
            <a:r>
              <a:rPr lang="en-US" dirty="0" smtClean="0"/>
              <a:t>no time for data collection;</a:t>
            </a:r>
          </a:p>
          <a:p>
            <a:pPr lvl="1"/>
            <a:r>
              <a:rPr lang="en-US" dirty="0" smtClean="0"/>
              <a:t>new technology can make all data irrelevant. [</a:t>
            </a:r>
            <a:r>
              <a:rPr lang="en-US" dirty="0" err="1" smtClean="0"/>
              <a:t>Kitchenham</a:t>
            </a:r>
            <a:r>
              <a:rPr lang="en-US" dirty="0" smtClean="0"/>
              <a:t> et al. 2007]</a:t>
            </a:r>
          </a:p>
          <a:p>
            <a:endParaRPr lang="en-US" dirty="0"/>
          </a:p>
        </p:txBody>
      </p:sp>
      <p:sp>
        <p:nvSpPr>
          <p:cNvPr id="7" name="TextBox 6"/>
          <p:cNvSpPr txBox="1"/>
          <p:nvPr/>
        </p:nvSpPr>
        <p:spPr>
          <a:xfrm>
            <a:off x="145143" y="5932639"/>
            <a:ext cx="8236857" cy="830997"/>
          </a:xfrm>
          <a:prstGeom prst="rect">
            <a:avLst/>
          </a:prstGeom>
          <a:noFill/>
        </p:spPr>
        <p:txBody>
          <a:bodyPr wrap="square" rtlCol="0">
            <a:spAutoFit/>
          </a:bodyPr>
          <a:lstStyle/>
          <a:p>
            <a:r>
              <a:rPr lang="en-US" sz="1200" dirty="0" smtClean="0"/>
              <a:t>T. Zimmermann, N. </a:t>
            </a:r>
            <a:r>
              <a:rPr lang="en-US" sz="1200" dirty="0" err="1" smtClean="0"/>
              <a:t>Nagappan</a:t>
            </a:r>
            <a:r>
              <a:rPr lang="en-US" sz="1200" dirty="0" smtClean="0"/>
              <a:t>, H. Gall, E. </a:t>
            </a:r>
            <a:r>
              <a:rPr lang="en-US" sz="1200" dirty="0" err="1" smtClean="0"/>
              <a:t>Giger</a:t>
            </a:r>
            <a:r>
              <a:rPr lang="en-US" sz="1200" dirty="0" smtClean="0"/>
              <a:t>, and B. Murphy, “Cross-project defect prediction: a large scale experiment on data vs. domain vs. process.” in ESEC/SIGSOFT FSE’09, 2009, pp. 91–100.</a:t>
            </a:r>
          </a:p>
          <a:p>
            <a:r>
              <a:rPr lang="en-US" sz="1200" dirty="0" err="1" smtClean="0"/>
              <a:t>Kitchenham</a:t>
            </a:r>
            <a:r>
              <a:rPr lang="en-US" sz="1200" dirty="0" smtClean="0"/>
              <a:t>, Barbara A., Emilia Mendes, and </a:t>
            </a:r>
            <a:r>
              <a:rPr lang="en-US" sz="1200" dirty="0" err="1" smtClean="0"/>
              <a:t>Guilherme</a:t>
            </a:r>
            <a:r>
              <a:rPr lang="en-US" sz="1200" dirty="0" smtClean="0"/>
              <a:t> H. </a:t>
            </a:r>
            <a:r>
              <a:rPr lang="en-US" sz="1200" dirty="0" err="1" smtClean="0"/>
              <a:t>Travassos</a:t>
            </a:r>
            <a:r>
              <a:rPr lang="en-US" sz="1200" dirty="0" smtClean="0"/>
              <a:t>. "Cross versus within-company </a:t>
            </a:r>
            <a:r>
              <a:rPr lang="en-US" sz="1200" u="sng" dirty="0" smtClean="0"/>
              <a:t>cost estimation</a:t>
            </a:r>
            <a:r>
              <a:rPr lang="en-US" sz="1200" dirty="0" smtClean="0"/>
              <a:t> studies: A systematic review." Software Engineering, IEEE Transactions on 33.5 (2007): 316-329</a:t>
            </a:r>
            <a:endParaRPr lang="en-US" sz="1200" dirty="0"/>
          </a:p>
        </p:txBody>
      </p:sp>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67266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 Project Defect Prediction</a:t>
            </a:r>
          </a:p>
        </p:txBody>
      </p:sp>
      <p:sp>
        <p:nvSpPr>
          <p:cNvPr id="4" name="Slide Number Placeholder 3"/>
          <p:cNvSpPr>
            <a:spLocks noGrp="1"/>
          </p:cNvSpPr>
          <p:nvPr>
            <p:ph type="sldNum" sz="quarter" idx="12"/>
          </p:nvPr>
        </p:nvSpPr>
        <p:spPr/>
        <p:txBody>
          <a:bodyPr/>
          <a:lstStyle/>
          <a:p>
            <a:fld id="{4F43FBDB-460A-2C4D-8064-C249887F4FCB}" type="slidenum">
              <a:rPr lang="en-US" smtClean="0"/>
              <a:t>35</a:t>
            </a:fld>
            <a:endParaRPr lang="en-US"/>
          </a:p>
        </p:txBody>
      </p:sp>
      <p:sp>
        <p:nvSpPr>
          <p:cNvPr id="5" name="Content Placeholder 2"/>
          <p:cNvSpPr>
            <a:spLocks noGrp="1"/>
          </p:cNvSpPr>
          <p:nvPr>
            <p:ph sz="half" idx="1"/>
          </p:nvPr>
        </p:nvSpPr>
        <p:spPr>
          <a:xfrm>
            <a:off x="457200" y="1600200"/>
            <a:ext cx="4038600" cy="4525963"/>
          </a:xfrm>
        </p:spPr>
        <p:txBody>
          <a:bodyPr/>
          <a:lstStyle/>
          <a:p>
            <a:r>
              <a:rPr lang="en-US" dirty="0" smtClean="0"/>
              <a:t>Use of data from other sources to build defect predictors for target data.</a:t>
            </a:r>
            <a:br>
              <a:rPr lang="en-US" dirty="0" smtClean="0"/>
            </a:br>
            <a:endParaRPr lang="en-US" dirty="0" smtClean="0"/>
          </a:p>
          <a:p>
            <a:r>
              <a:rPr lang="en-US" dirty="0" smtClean="0"/>
              <a:t>Initial results (Zimmermann et al. 2009).</a:t>
            </a:r>
            <a:endParaRPr lang="en-US" dirty="0"/>
          </a:p>
        </p:txBody>
      </p:sp>
      <p:graphicFrame>
        <p:nvGraphicFramePr>
          <p:cNvPr id="6" name="Chart 5"/>
          <p:cNvGraphicFramePr/>
          <p:nvPr>
            <p:extLst>
              <p:ext uri="{D42A27DB-BD31-4B8C-83A1-F6EECF244321}">
                <p14:modId xmlns:p14="http://schemas.microsoft.com/office/powerpoint/2010/main" val="1589613656"/>
              </p:ext>
            </p:extLst>
          </p:nvPr>
        </p:nvGraphicFramePr>
        <p:xfrm>
          <a:off x="4495800" y="1600200"/>
          <a:ext cx="3648002" cy="310755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7238" y="6163471"/>
            <a:ext cx="8182429" cy="461665"/>
          </a:xfrm>
          <a:prstGeom prst="rect">
            <a:avLst/>
          </a:prstGeom>
          <a:noFill/>
        </p:spPr>
        <p:txBody>
          <a:bodyPr wrap="square" rtlCol="0">
            <a:spAutoFit/>
          </a:bodyPr>
          <a:lstStyle/>
          <a:p>
            <a:r>
              <a:rPr lang="en-US" sz="1200" dirty="0" smtClean="0"/>
              <a:t>T. Zimmermann, N. </a:t>
            </a:r>
            <a:r>
              <a:rPr lang="en-US" sz="1200" dirty="0" err="1" smtClean="0"/>
              <a:t>Nagappan</a:t>
            </a:r>
            <a:r>
              <a:rPr lang="en-US" sz="1200" dirty="0" smtClean="0"/>
              <a:t>, H. Gall, E. </a:t>
            </a:r>
            <a:r>
              <a:rPr lang="en-US" sz="1200" dirty="0" err="1" smtClean="0"/>
              <a:t>Giger</a:t>
            </a:r>
            <a:r>
              <a:rPr lang="en-US" sz="1200" dirty="0" smtClean="0"/>
              <a:t>, and B. Murphy, “Cross-project defect prediction: a large scale experiment on data vs. domain vs. process.” in ESEC/SIGSOFT FSE’09, 2009, pp. 91–100.</a:t>
            </a:r>
          </a:p>
        </p:txBody>
      </p:sp>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38350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 Project Defect Prediction</a:t>
            </a:r>
          </a:p>
        </p:txBody>
      </p:sp>
      <p:sp>
        <p:nvSpPr>
          <p:cNvPr id="3" name="Content Placeholder 2"/>
          <p:cNvSpPr>
            <a:spLocks noGrp="1"/>
          </p:cNvSpPr>
          <p:nvPr>
            <p:ph idx="1"/>
          </p:nvPr>
        </p:nvSpPr>
        <p:spPr/>
        <p:txBody>
          <a:bodyPr>
            <a:normAutofit/>
          </a:bodyPr>
          <a:lstStyle/>
          <a:p>
            <a:r>
              <a:rPr lang="en-US" dirty="0" smtClean="0"/>
              <a:t>Reason </a:t>
            </a:r>
            <a:r>
              <a:rPr lang="en-US" dirty="0"/>
              <a:t>for initial results: </a:t>
            </a:r>
            <a:r>
              <a:rPr lang="en-US" dirty="0">
                <a:solidFill>
                  <a:srgbClr val="FF3B27"/>
                </a:solidFill>
              </a:rPr>
              <a:t>Data distribution between source data and target data are different. </a:t>
            </a:r>
            <a:r>
              <a:rPr lang="en-US" dirty="0"/>
              <a:t>[Nam et al. 2013</a:t>
            </a:r>
            <a:r>
              <a:rPr lang="en-US" dirty="0" smtClean="0"/>
              <a:t>]</a:t>
            </a:r>
            <a:br>
              <a:rPr lang="en-US" dirty="0" smtClean="0"/>
            </a:br>
            <a:endParaRPr lang="en-US" dirty="0"/>
          </a:p>
          <a:p>
            <a:r>
              <a:rPr lang="en-US" dirty="0"/>
              <a:t>Other results have more promising outcome (</a:t>
            </a:r>
            <a:r>
              <a:rPr lang="en-US" dirty="0" err="1"/>
              <a:t>Turhan</a:t>
            </a:r>
            <a:r>
              <a:rPr lang="en-US" dirty="0"/>
              <a:t> et al. 2009, He et al. 2012,2013, Nam et al. 2013)</a:t>
            </a:r>
            <a:r>
              <a:rPr lang="en-US" dirty="0" smtClean="0"/>
              <a:t>.</a:t>
            </a:r>
            <a:br>
              <a:rPr lang="en-US" dirty="0" smtClean="0"/>
            </a:br>
            <a:endParaRPr lang="en-US" dirty="0" smtClean="0"/>
          </a:p>
          <a:p>
            <a:r>
              <a:rPr lang="en-US" dirty="0"/>
              <a:t>Use of data from other sources to build defect predictors for target data</a:t>
            </a:r>
            <a:r>
              <a:rPr lang="en-US" dirty="0" smtClean="0"/>
              <a:t>.</a:t>
            </a:r>
            <a:endParaRPr lang="en-US" dirty="0"/>
          </a:p>
          <a:p>
            <a:pPr lvl="1"/>
            <a:r>
              <a:rPr lang="en-US" dirty="0" smtClean="0">
                <a:solidFill>
                  <a:srgbClr val="F94E1A"/>
                </a:solidFill>
              </a:rPr>
              <a:t>This raises privacy concerns</a:t>
            </a:r>
          </a:p>
          <a:p>
            <a:pPr marL="114300" indent="0">
              <a:buNone/>
            </a:pP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36</a:t>
            </a:fld>
            <a:endParaRPr lang="en-US"/>
          </a:p>
        </p:txBody>
      </p:sp>
      <p:sp>
        <p:nvSpPr>
          <p:cNvPr id="5" name="TextBox 4"/>
          <p:cNvSpPr txBox="1"/>
          <p:nvPr/>
        </p:nvSpPr>
        <p:spPr>
          <a:xfrm>
            <a:off x="157239" y="5352702"/>
            <a:ext cx="8224762" cy="1384995"/>
          </a:xfrm>
          <a:prstGeom prst="rect">
            <a:avLst/>
          </a:prstGeom>
          <a:noFill/>
        </p:spPr>
        <p:txBody>
          <a:bodyPr wrap="square" rtlCol="0">
            <a:spAutoFit/>
          </a:bodyPr>
          <a:lstStyle/>
          <a:p>
            <a:r>
              <a:rPr lang="en-US" sz="1200" dirty="0" smtClean="0"/>
              <a:t>J. Nam, S. J. Pan, and S. Kim, “Transfer defect learning,” in ICSE’13. IEEE Press Piscataway, NJ, USA, 2013, pp. 802–811.</a:t>
            </a:r>
          </a:p>
          <a:p>
            <a:r>
              <a:rPr lang="en-US" sz="1200" dirty="0"/>
              <a:t>B. </a:t>
            </a:r>
            <a:r>
              <a:rPr lang="en-US" sz="1200" dirty="0" err="1"/>
              <a:t>Turhan</a:t>
            </a:r>
            <a:r>
              <a:rPr lang="en-US" sz="1200" dirty="0"/>
              <a:t>, T. </a:t>
            </a:r>
            <a:r>
              <a:rPr lang="en-US" sz="1200" dirty="0" err="1"/>
              <a:t>Menzies</a:t>
            </a:r>
            <a:r>
              <a:rPr lang="en-US" sz="1200" dirty="0"/>
              <a:t>, A. B. </a:t>
            </a:r>
            <a:r>
              <a:rPr lang="en-US" sz="1200" dirty="0" err="1"/>
              <a:t>Bener</a:t>
            </a:r>
            <a:r>
              <a:rPr lang="en-US" sz="1200" dirty="0"/>
              <a:t>, and J. Di Stefano, “On the relative value of cross-company and within-company data for defect prediction,” Empirical Software Engineering, vol. 14, pp. 540–578, 2009</a:t>
            </a:r>
            <a:r>
              <a:rPr lang="en-US" sz="1200" dirty="0" smtClean="0"/>
              <a:t>.</a:t>
            </a:r>
          </a:p>
          <a:p>
            <a:r>
              <a:rPr lang="en-US" sz="1200" dirty="0"/>
              <a:t>He, </a:t>
            </a:r>
            <a:r>
              <a:rPr lang="en-US" sz="1200" dirty="0" err="1"/>
              <a:t>Zhimin</a:t>
            </a:r>
            <a:r>
              <a:rPr lang="en-US" sz="1200" dirty="0"/>
              <a:t>, et al. "An investigation on the feasibility of cross-project defect prediction." Automated Software Engineering 19.2 (2012): 167-199</a:t>
            </a:r>
            <a:r>
              <a:rPr lang="en-US" sz="1200" dirty="0" smtClean="0"/>
              <a:t>.</a:t>
            </a:r>
          </a:p>
          <a:p>
            <a:r>
              <a:rPr lang="en-US" sz="1200" dirty="0"/>
              <a:t>He, </a:t>
            </a:r>
            <a:r>
              <a:rPr lang="en-US" sz="1200" dirty="0" err="1"/>
              <a:t>Zhimin</a:t>
            </a:r>
            <a:r>
              <a:rPr lang="en-US" sz="1200" dirty="0"/>
              <a:t>, et al. "Learning from open-source projects: An empirical study on defect prediction." Empirical Software Engineering and Measurement, 2013 ACM/IEEE International Symposium on. IEEE, 2013.</a:t>
            </a:r>
            <a:endParaRPr lang="en-US" sz="1200" dirty="0" smtClean="0"/>
          </a:p>
        </p:txBody>
      </p:sp>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427927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Want</a:t>
            </a:r>
          </a:p>
        </p:txBody>
      </p:sp>
      <p:sp>
        <p:nvSpPr>
          <p:cNvPr id="10" name="Vertical Text Placeholder 9"/>
          <p:cNvSpPr>
            <a:spLocks noGrp="1"/>
          </p:cNvSpPr>
          <p:nvPr>
            <p:ph type="body" orient="vert" idx="1"/>
          </p:nvPr>
        </p:nvSpPr>
        <p:spPr>
          <a:xfrm>
            <a:off x="457200" y="3975100"/>
            <a:ext cx="7620000" cy="2184400"/>
          </a:xfrm>
        </p:spPr>
        <p:txBody>
          <a:bodyPr vert="horz" anchor="t" anchorCtr="0">
            <a:normAutofit fontScale="92500" lnSpcReduction="20000"/>
          </a:bodyPr>
          <a:lstStyle/>
          <a:p>
            <a:r>
              <a:rPr lang="en-US" sz="2000" dirty="0"/>
              <a:t>By using a privacy framework such as LACE2, you will be able to share an obfuscated version of your data while having a high level of privacy and maintaining the usefulness of the data</a:t>
            </a:r>
            <a:r>
              <a:rPr lang="en-US" sz="2000" dirty="0" smtClean="0"/>
              <a:t>.</a:t>
            </a:r>
            <a:br>
              <a:rPr lang="en-US" sz="2000" dirty="0" smtClean="0"/>
            </a:br>
            <a:endParaRPr lang="en-US" sz="2000" dirty="0" smtClean="0"/>
          </a:p>
          <a:p>
            <a:r>
              <a:rPr lang="en-US" sz="2000" dirty="0" smtClean="0"/>
              <a:t>Intuition for LACE2: </a:t>
            </a:r>
            <a:r>
              <a:rPr lang="en-US" sz="2000" dirty="0" smtClean="0">
                <a:solidFill>
                  <a:srgbClr val="F94E1A"/>
                </a:solidFill>
              </a:rPr>
              <a:t>Software code reuse</a:t>
            </a:r>
            <a:r>
              <a:rPr lang="en-US" sz="2000" dirty="0" smtClean="0"/>
              <a:t>.</a:t>
            </a:r>
          </a:p>
          <a:p>
            <a:pPr lvl="1"/>
            <a:r>
              <a:rPr lang="en-US" sz="1800" dirty="0" smtClean="0"/>
              <a:t>Don’t </a:t>
            </a:r>
            <a:r>
              <a:rPr lang="en-US" sz="1800" dirty="0"/>
              <a:t>share what others have shared</a:t>
            </a:r>
            <a:r>
              <a:rPr lang="en-US" sz="1800" dirty="0" smtClean="0"/>
              <a:t>.</a:t>
            </a:r>
          </a:p>
          <a:p>
            <a:pPr lvl="1"/>
            <a:r>
              <a:rPr lang="en-US" sz="1800" dirty="0" smtClean="0"/>
              <a:t>In </a:t>
            </a:r>
            <a:r>
              <a:rPr lang="en-US" sz="1800" dirty="0"/>
              <a:t>a set of programs</a:t>
            </a:r>
            <a:r>
              <a:rPr lang="en-US" sz="1800" dirty="0" smtClean="0"/>
              <a:t>, 32</a:t>
            </a:r>
            <a:r>
              <a:rPr lang="en-US" sz="1800" dirty="0"/>
              <a:t>% were comprised of reused code (not including libraries)</a:t>
            </a:r>
            <a:r>
              <a:rPr lang="en-US" sz="1800" dirty="0" smtClean="0"/>
              <a:t>. [Selby 2005]</a:t>
            </a:r>
            <a:endParaRPr lang="en-US" sz="1800" dirty="0"/>
          </a:p>
        </p:txBody>
      </p:sp>
      <p:sp>
        <p:nvSpPr>
          <p:cNvPr id="4" name="Slide Number Placeholder 3"/>
          <p:cNvSpPr>
            <a:spLocks noGrp="1"/>
          </p:cNvSpPr>
          <p:nvPr>
            <p:ph type="sldNum" sz="quarter" idx="12"/>
          </p:nvPr>
        </p:nvSpPr>
        <p:spPr/>
        <p:txBody>
          <a:bodyPr/>
          <a:lstStyle/>
          <a:p>
            <a:fld id="{4F43FBDB-460A-2C4D-8064-C249887F4FCB}" type="slidenum">
              <a:rPr lang="en-US" smtClean="0"/>
              <a:t>37</a:t>
            </a:fld>
            <a:endParaRPr lang="en-US"/>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val="1374773338"/>
              </p:ext>
            </p:extLst>
          </p:nvPr>
        </p:nvGraphicFramePr>
        <p:xfrm>
          <a:off x="457200" y="1827213"/>
          <a:ext cx="6709451" cy="1854200"/>
        </p:xfrm>
        <a:graphic>
          <a:graphicData uri="http://schemas.openxmlformats.org/drawingml/2006/table">
            <a:tbl>
              <a:tblPr firstRow="1" bandRow="1">
                <a:tableStyleId>{5C22544A-7EE6-4342-B048-85BDC9FD1C3A}</a:tableStyleId>
              </a:tblPr>
              <a:tblGrid>
                <a:gridCol w="1484524"/>
                <a:gridCol w="3421924"/>
                <a:gridCol w="1803003"/>
              </a:tblGrid>
              <a:tr h="370840">
                <a:tc gridSpan="2">
                  <a:txBody>
                    <a:bodyPr/>
                    <a:lstStyle/>
                    <a:p>
                      <a:r>
                        <a:rPr lang="en-US" dirty="0" smtClean="0"/>
                        <a:t>Features</a:t>
                      </a:r>
                      <a:endParaRPr lang="en-US" dirty="0"/>
                    </a:p>
                  </a:txBody>
                  <a:tcPr/>
                </a:tc>
                <a:tc hMerge="1">
                  <a:txBody>
                    <a:bodyPr/>
                    <a:lstStyle/>
                    <a:p>
                      <a:endParaRPr lang="en-US" dirty="0"/>
                    </a:p>
                  </a:txBody>
                  <a:tcPr/>
                </a:tc>
                <a:tc>
                  <a:txBody>
                    <a:bodyPr/>
                    <a:lstStyle/>
                    <a:p>
                      <a:r>
                        <a:rPr lang="en-US" dirty="0" smtClean="0"/>
                        <a:t>Algorithm</a:t>
                      </a:r>
                      <a:endParaRPr lang="en-US" dirty="0"/>
                    </a:p>
                  </a:txBody>
                  <a:tcPr/>
                </a:tc>
              </a:tr>
              <a:tr h="370840">
                <a:tc>
                  <a:txBody>
                    <a:bodyPr/>
                    <a:lstStyle/>
                    <a:p>
                      <a:pPr algn="ctr"/>
                      <a:r>
                        <a:rPr lang="en-US" dirty="0" smtClean="0"/>
                        <a:t>Privacy</a:t>
                      </a:r>
                      <a:endParaRPr lang="en-US" dirty="0"/>
                    </a:p>
                  </a:txBody>
                  <a:tcPr/>
                </a:tc>
                <a:tc>
                  <a:txBody>
                    <a:bodyPr/>
                    <a:lstStyle/>
                    <a:p>
                      <a:r>
                        <a:rPr lang="en-US" dirty="0" smtClean="0"/>
                        <a:t>Low sensitive attribute disclosure.</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r h="370840">
                <a:tc>
                  <a:txBody>
                    <a:bodyPr/>
                    <a:lstStyle/>
                    <a:p>
                      <a:pPr algn="ctr"/>
                      <a:r>
                        <a:rPr lang="en-US" dirty="0" smtClean="0"/>
                        <a:t>Utility</a:t>
                      </a:r>
                      <a:endParaRPr lang="en-US" dirty="0"/>
                    </a:p>
                  </a:txBody>
                  <a:tcPr/>
                </a:tc>
                <a:tc>
                  <a:txBody>
                    <a:bodyPr/>
                    <a:lstStyle/>
                    <a:p>
                      <a:r>
                        <a:rPr lang="en-US" dirty="0" smtClean="0"/>
                        <a:t>Strong defect predictors.</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r h="370840">
                <a:tc rowSpan="2">
                  <a:txBody>
                    <a:bodyPr/>
                    <a:lstStyle/>
                    <a:p>
                      <a:pPr algn="ctr"/>
                      <a:r>
                        <a:rPr lang="en-US" dirty="0" smtClean="0"/>
                        <a:t>Cost</a:t>
                      </a:r>
                      <a:endParaRPr lang="en-US" dirty="0"/>
                    </a:p>
                  </a:txBody>
                  <a:tcPr anchor="ctr"/>
                </a:tc>
                <a:tc>
                  <a:txBody>
                    <a:bodyPr/>
                    <a:lstStyle/>
                    <a:p>
                      <a:r>
                        <a:rPr lang="en-US" dirty="0" smtClean="0"/>
                        <a:t>Low memory requirements.</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r h="370840">
                <a:tc vMerge="1">
                  <a:txBody>
                    <a:bodyPr/>
                    <a:lstStyle/>
                    <a:p>
                      <a:endParaRPr lang="en-US" dirty="0"/>
                    </a:p>
                  </a:txBody>
                  <a:tcPr/>
                </a:tc>
                <a:tc>
                  <a:txBody>
                    <a:bodyPr/>
                    <a:lstStyle/>
                    <a:p>
                      <a:r>
                        <a:rPr lang="en-US" dirty="0" smtClean="0"/>
                        <a:t>Fast runtime.</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bl>
          </a:graphicData>
        </a:graphic>
      </p:graphicFrame>
      <p:sp>
        <p:nvSpPr>
          <p:cNvPr id="5" name="TextBox 4"/>
          <p:cNvSpPr txBox="1"/>
          <p:nvPr/>
        </p:nvSpPr>
        <p:spPr>
          <a:xfrm>
            <a:off x="457199" y="6175965"/>
            <a:ext cx="7620001" cy="461665"/>
          </a:xfrm>
          <a:prstGeom prst="rect">
            <a:avLst/>
          </a:prstGeom>
          <a:noFill/>
        </p:spPr>
        <p:txBody>
          <a:bodyPr wrap="square" rtlCol="0">
            <a:spAutoFit/>
          </a:bodyPr>
          <a:lstStyle/>
          <a:p>
            <a:r>
              <a:rPr lang="en-US" sz="1200" dirty="0" smtClean="0"/>
              <a:t>R</a:t>
            </a:r>
            <a:r>
              <a:rPr lang="en-US" sz="1200" dirty="0"/>
              <a:t>. Selby, “Enabling reuse-based software development of large-</a:t>
            </a:r>
            <a:r>
              <a:rPr lang="en-US" sz="1200" dirty="0" smtClean="0"/>
              <a:t>scale systems</a:t>
            </a:r>
            <a:r>
              <a:rPr lang="en-US" sz="1200" dirty="0"/>
              <a:t>,” Software Engineering, IEEE Transactions on, vol. 31, no. 6</a:t>
            </a:r>
            <a:r>
              <a:rPr lang="en-US" sz="1200" dirty="0" smtClean="0"/>
              <a:t>, pp</a:t>
            </a:r>
            <a:r>
              <a:rPr lang="en-US" sz="1200" dirty="0"/>
              <a:t>. 495–510, June 2005.</a:t>
            </a:r>
          </a:p>
        </p:txBody>
      </p:sp>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78527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LACE2: </a:t>
            </a:r>
            <a:r>
              <a:rPr lang="en-US" dirty="0"/>
              <a:t>Data Minimization</a:t>
            </a:r>
          </a:p>
        </p:txBody>
      </p:sp>
      <p:sp>
        <p:nvSpPr>
          <p:cNvPr id="4" name="Slide Number Placeholder 3"/>
          <p:cNvSpPr>
            <a:spLocks noGrp="1"/>
          </p:cNvSpPr>
          <p:nvPr>
            <p:ph type="sldNum" sz="quarter" idx="12"/>
          </p:nvPr>
        </p:nvSpPr>
        <p:spPr/>
        <p:txBody>
          <a:bodyPr/>
          <a:lstStyle/>
          <a:p>
            <a:fld id="{4F43FBDB-460A-2C4D-8064-C249887F4FCB}" type="slidenum">
              <a:rPr lang="en-US" smtClean="0"/>
              <a:t>38</a:t>
            </a:fld>
            <a:endParaRPr lang="en-US"/>
          </a:p>
        </p:txBody>
      </p:sp>
      <p:sp>
        <p:nvSpPr>
          <p:cNvPr id="6" name="Content Placeholder 7"/>
          <p:cNvSpPr txBox="1">
            <a:spLocks/>
          </p:cNvSpPr>
          <p:nvPr/>
        </p:nvSpPr>
        <p:spPr>
          <a:xfrm>
            <a:off x="4469853" y="1600200"/>
            <a:ext cx="3607347" cy="4525963"/>
          </a:xfrm>
          <a:prstGeom prst="rect">
            <a:avLst/>
          </a:prstGeom>
        </p:spPr>
        <p:txBody>
          <a:bodyPr>
            <a:normAutofit fontScale="92500" lnSpcReduction="2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buFont typeface="Arial" pitchFamily="34" charset="0"/>
              <a:buNone/>
            </a:pPr>
            <a:r>
              <a:rPr lang="en-US" dirty="0" smtClean="0">
                <a:solidFill>
                  <a:srgbClr val="FF0000"/>
                </a:solidFill>
              </a:rPr>
              <a:t>CLIFF</a:t>
            </a:r>
            <a:r>
              <a:rPr lang="en-US" dirty="0" smtClean="0"/>
              <a:t>: "a=r1" is powerful for selection for class=yes, i.e. more common in "yes" than "no".</a:t>
            </a:r>
          </a:p>
          <a:p>
            <a:endParaRPr lang="en-US" dirty="0" smtClean="0"/>
          </a:p>
          <a:p>
            <a:r>
              <a:rPr lang="en-US" dirty="0" smtClean="0"/>
              <a:t>P(yes|r1) = </a:t>
            </a:r>
          </a:p>
          <a:p>
            <a:pPr marL="114300" indent="0">
              <a:buNone/>
            </a:pPr>
            <a:r>
              <a:rPr lang="en-US" dirty="0" smtClean="0"/>
              <a:t>          </a:t>
            </a:r>
            <a:br>
              <a:rPr lang="en-US" dirty="0" smtClean="0"/>
            </a:br>
            <a:r>
              <a:rPr lang="en-US" dirty="0" smtClean="0"/>
              <a:t>          like(yes|r1)</a:t>
            </a:r>
            <a:r>
              <a:rPr lang="en-US" baseline="30000" dirty="0" smtClean="0"/>
              <a:t>2</a:t>
            </a:r>
          </a:p>
          <a:p>
            <a:pPr marL="114300" indent="0">
              <a:buNone/>
            </a:pPr>
            <a:r>
              <a:rPr lang="en-US" dirty="0" smtClean="0"/>
              <a:t>like(yes|r1) + like(no|r1)</a:t>
            </a:r>
          </a:p>
          <a:p>
            <a:endParaRPr lang="en-US" dirty="0" smtClean="0"/>
          </a:p>
          <a:p>
            <a:r>
              <a:rPr lang="en-US" dirty="0" smtClean="0"/>
              <a:t>Step 1: For each class find ranks of all values;</a:t>
            </a:r>
          </a:p>
          <a:p>
            <a:r>
              <a:rPr lang="en-US" dirty="0" smtClean="0"/>
              <a:t>Step 2: Multiply ranks of each row;</a:t>
            </a:r>
          </a:p>
          <a:p>
            <a:r>
              <a:rPr lang="en-US" dirty="0" smtClean="0"/>
              <a:t>Step 3: Select the most powerful rows of each class.</a:t>
            </a:r>
            <a:endParaRPr lang="en-US" dirty="0"/>
          </a:p>
        </p:txBody>
      </p:sp>
      <p:sp>
        <p:nvSpPr>
          <p:cNvPr id="7" name="TextBox 6"/>
          <p:cNvSpPr txBox="1"/>
          <p:nvPr/>
        </p:nvSpPr>
        <p:spPr>
          <a:xfrm>
            <a:off x="104836" y="6126163"/>
            <a:ext cx="8298332" cy="769441"/>
          </a:xfrm>
          <a:prstGeom prst="rect">
            <a:avLst/>
          </a:prstGeom>
          <a:noFill/>
        </p:spPr>
        <p:txBody>
          <a:bodyPr wrap="square" rtlCol="0">
            <a:spAutoFit/>
          </a:bodyPr>
          <a:lstStyle/>
          <a:p>
            <a:r>
              <a:rPr lang="en-US" sz="1100" dirty="0"/>
              <a:t>F. Peters and T. </a:t>
            </a:r>
            <a:r>
              <a:rPr lang="en-US" sz="1100" dirty="0" err="1"/>
              <a:t>Menzies</a:t>
            </a:r>
            <a:r>
              <a:rPr lang="en-US" sz="1100" dirty="0"/>
              <a:t>, “Privacy and utility for defect prediction: Experiments with morph,” in Proceedings of the 2012 International Conference on </a:t>
            </a:r>
            <a:r>
              <a:rPr lang="en-US" sz="1100" dirty="0" smtClean="0"/>
              <a:t>Software </a:t>
            </a:r>
            <a:r>
              <a:rPr lang="en-US" sz="1100" dirty="0"/>
              <a:t>Engineering, ser. ICSE 2012. Piscataway, NJ, USA: IEEE Press, 2012, pp. 189–199.</a:t>
            </a:r>
          </a:p>
          <a:p>
            <a:r>
              <a:rPr lang="en-US" sz="1100" dirty="0"/>
              <a:t>F. Peters, T. </a:t>
            </a:r>
            <a:r>
              <a:rPr lang="en-US" sz="1100" dirty="0" err="1"/>
              <a:t>Menzies</a:t>
            </a:r>
            <a:r>
              <a:rPr lang="en-US" sz="1100" dirty="0"/>
              <a:t>, L. Gong, and H. Zhang, “Balancing privacy and utility in cross-company defect prediction,” Software Engineering, IEEE Transactions on</a:t>
            </a:r>
            <a:r>
              <a:rPr lang="en-US" sz="1100" dirty="0" smtClean="0"/>
              <a:t>, </a:t>
            </a:r>
            <a:r>
              <a:rPr lang="en-US" sz="1100" dirty="0"/>
              <a:t>vol. 39, no. 8, pp. 1054–1068, Aug 2013.</a:t>
            </a:r>
          </a:p>
        </p:txBody>
      </p:sp>
      <p:cxnSp>
        <p:nvCxnSpPr>
          <p:cNvPr id="12" name="Straight Connector 11"/>
          <p:cNvCxnSpPr/>
          <p:nvPr/>
        </p:nvCxnSpPr>
        <p:spPr>
          <a:xfrm>
            <a:off x="4632282" y="3549490"/>
            <a:ext cx="260811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1601206915"/>
              </p:ext>
            </p:extLst>
          </p:nvPr>
        </p:nvGraphicFramePr>
        <p:xfrm>
          <a:off x="457200" y="1732648"/>
          <a:ext cx="3688880" cy="4115048"/>
        </p:xfrm>
        <a:graphic>
          <a:graphicData uri="http://schemas.openxmlformats.org/drawingml/2006/table">
            <a:tbl>
              <a:tblPr firstRow="1" bandRow="1">
                <a:tableStyleId>{5C22544A-7EE6-4342-B048-85BDC9FD1C3A}</a:tableStyleId>
              </a:tblPr>
              <a:tblGrid>
                <a:gridCol w="737776"/>
                <a:gridCol w="737776"/>
                <a:gridCol w="737776"/>
                <a:gridCol w="737776"/>
                <a:gridCol w="737776"/>
              </a:tblGrid>
              <a:tr h="587864">
                <a:tc>
                  <a:txBody>
                    <a:bodyPr/>
                    <a:lstStyle/>
                    <a:p>
                      <a:pPr algn="ctr"/>
                      <a:r>
                        <a:rPr lang="en-US" dirty="0" smtClean="0"/>
                        <a:t>a</a:t>
                      </a:r>
                      <a:endParaRPr lang="en-US" dirty="0"/>
                    </a:p>
                  </a:txBody>
                  <a:tcPr/>
                </a:tc>
                <a:tc>
                  <a:txBody>
                    <a:bodyPr/>
                    <a:lstStyle/>
                    <a:p>
                      <a:pPr algn="ctr"/>
                      <a:r>
                        <a:rPr lang="en-US" dirty="0" smtClean="0"/>
                        <a:t>b</a:t>
                      </a:r>
                      <a:endParaRPr lang="en-US" dirty="0"/>
                    </a:p>
                  </a:txBody>
                  <a:tcPr/>
                </a:tc>
                <a:tc>
                  <a:txBody>
                    <a:bodyPr/>
                    <a:lstStyle/>
                    <a:p>
                      <a:pPr algn="ctr"/>
                      <a:r>
                        <a:rPr lang="en-US" dirty="0" smtClean="0"/>
                        <a:t>c</a:t>
                      </a:r>
                      <a:endParaRPr lang="en-US" dirty="0"/>
                    </a:p>
                  </a:txBody>
                  <a:tcPr/>
                </a:tc>
                <a:tc>
                  <a:txBody>
                    <a:bodyPr/>
                    <a:lstStyle/>
                    <a:p>
                      <a:pPr algn="ctr"/>
                      <a:r>
                        <a:rPr lang="en-US" dirty="0" smtClean="0"/>
                        <a:t>d</a:t>
                      </a:r>
                      <a:endParaRPr lang="en-US" dirty="0"/>
                    </a:p>
                  </a:txBody>
                  <a:tcPr/>
                </a:tc>
                <a:tc>
                  <a:txBody>
                    <a:bodyPr/>
                    <a:lstStyle/>
                    <a:p>
                      <a:pPr algn="ctr"/>
                      <a:r>
                        <a:rPr lang="en-US" dirty="0" smtClean="0"/>
                        <a:t>class</a:t>
                      </a:r>
                      <a:endParaRPr lang="en-US" dirty="0"/>
                    </a:p>
                  </a:txBody>
                  <a:tcPr/>
                </a:tc>
              </a:tr>
              <a:tr h="587864">
                <a:tc>
                  <a:txBody>
                    <a:bodyPr/>
                    <a:lstStyle/>
                    <a:p>
                      <a:pPr algn="ctr"/>
                      <a:r>
                        <a:rPr lang="en-US" b="1" dirty="0" smtClean="0">
                          <a:solidFill>
                            <a:schemeClr val="bg1"/>
                          </a:solidFill>
                        </a:rPr>
                        <a:t>r1</a:t>
                      </a:r>
                      <a:endParaRPr lang="en-US" b="1" dirty="0">
                        <a:solidFill>
                          <a:schemeClr val="bg1"/>
                        </a:solidFill>
                      </a:endParaRPr>
                    </a:p>
                  </a:txBody>
                  <a:tcPr>
                    <a:lnB w="12700" cap="flat" cmpd="sng" algn="ctr">
                      <a:solidFill>
                        <a:srgbClr val="FFFFFF"/>
                      </a:solidFill>
                      <a:prstDash val="solid"/>
                      <a:round/>
                      <a:headEnd type="none" w="med" len="med"/>
                      <a:tailEnd type="none" w="med" len="med"/>
                    </a:lnB>
                    <a:solidFill>
                      <a:schemeClr val="accent1"/>
                    </a:solidFill>
                  </a:tcPr>
                </a:tc>
                <a:tc>
                  <a:txBody>
                    <a:bodyPr/>
                    <a:lstStyle/>
                    <a:p>
                      <a:pPr algn="ctr"/>
                      <a:r>
                        <a:rPr lang="en-US" dirty="0" smtClean="0"/>
                        <a:t>r1</a:t>
                      </a:r>
                      <a:endParaRPr lang="en-US" dirty="0"/>
                    </a:p>
                  </a:txBody>
                  <a:tcPr/>
                </a:tc>
                <a:tc>
                  <a:txBody>
                    <a:bodyPr/>
                    <a:lstStyle/>
                    <a:p>
                      <a:pPr algn="ctr"/>
                      <a:r>
                        <a:rPr lang="en-US" dirty="0" smtClean="0"/>
                        <a:t>r1</a:t>
                      </a:r>
                      <a:endParaRPr lang="en-US" dirty="0"/>
                    </a:p>
                  </a:txBody>
                  <a:tcPr/>
                </a:tc>
                <a:tc>
                  <a:txBody>
                    <a:bodyPr/>
                    <a:lstStyle/>
                    <a:p>
                      <a:pPr algn="ctr"/>
                      <a:r>
                        <a:rPr lang="en-US" dirty="0" smtClean="0"/>
                        <a:t>r2</a:t>
                      </a:r>
                      <a:endParaRPr lang="en-US" dirty="0"/>
                    </a:p>
                  </a:txBody>
                  <a:tcPr/>
                </a:tc>
                <a:tc>
                  <a:txBody>
                    <a:bodyPr/>
                    <a:lstStyle/>
                    <a:p>
                      <a:pPr algn="ctr"/>
                      <a:r>
                        <a:rPr lang="en-US" dirty="0" smtClean="0"/>
                        <a:t>yes</a:t>
                      </a:r>
                      <a:endParaRPr lang="en-US" dirty="0"/>
                    </a:p>
                  </a:txBody>
                  <a:tcPr/>
                </a:tc>
              </a:tr>
              <a:tr h="587864">
                <a:tc>
                  <a:txBody>
                    <a:bodyPr/>
                    <a:lstStyle/>
                    <a:p>
                      <a:pPr algn="ctr"/>
                      <a:r>
                        <a:rPr lang="en-US" b="1" dirty="0" smtClean="0">
                          <a:solidFill>
                            <a:srgbClr val="FFFFFF"/>
                          </a:solidFill>
                        </a:rPr>
                        <a:t>r1</a:t>
                      </a:r>
                      <a:endParaRPr lang="en-US" b="1" dirty="0">
                        <a:solidFill>
                          <a:srgbClr val="FFFFFF"/>
                        </a:solidFill>
                      </a:endParaRPr>
                    </a:p>
                  </a:txBody>
                  <a:tcPr>
                    <a:lnT w="12700" cap="flat" cmpd="sng" algn="ctr">
                      <a:solidFill>
                        <a:srgbClr val="FFFFFF"/>
                      </a:solidFill>
                      <a:prstDash val="solid"/>
                      <a:round/>
                      <a:headEnd type="none" w="med" len="med"/>
                      <a:tailEnd type="none" w="med" len="med"/>
                    </a:lnT>
                    <a:solidFill>
                      <a:srgbClr val="A9A57C"/>
                    </a:solidFill>
                  </a:tcPr>
                </a:tc>
                <a:tc>
                  <a:txBody>
                    <a:bodyPr/>
                    <a:lstStyle/>
                    <a:p>
                      <a:pPr algn="ctr"/>
                      <a:r>
                        <a:rPr lang="en-US" dirty="0" smtClean="0"/>
                        <a:t>r2</a:t>
                      </a:r>
                      <a:endParaRPr lang="en-US" dirty="0"/>
                    </a:p>
                  </a:txBody>
                  <a:tcPr/>
                </a:tc>
                <a:tc>
                  <a:txBody>
                    <a:bodyPr/>
                    <a:lstStyle/>
                    <a:p>
                      <a:pPr algn="ctr"/>
                      <a:r>
                        <a:rPr lang="en-US" dirty="0" smtClean="0"/>
                        <a:t>r3</a:t>
                      </a:r>
                      <a:endParaRPr lang="en-US" dirty="0"/>
                    </a:p>
                  </a:txBody>
                  <a:tcPr/>
                </a:tc>
                <a:tc>
                  <a:txBody>
                    <a:bodyPr/>
                    <a:lstStyle/>
                    <a:p>
                      <a:pPr algn="ctr"/>
                      <a:r>
                        <a:rPr lang="en-US" dirty="0" smtClean="0"/>
                        <a:t>r2</a:t>
                      </a:r>
                      <a:endParaRPr lang="en-US" dirty="0"/>
                    </a:p>
                  </a:txBody>
                  <a:tcPr/>
                </a:tc>
                <a:tc>
                  <a:txBody>
                    <a:bodyPr/>
                    <a:lstStyle/>
                    <a:p>
                      <a:pPr algn="ctr"/>
                      <a:r>
                        <a:rPr lang="en-US" dirty="0" smtClean="0"/>
                        <a:t>yes</a:t>
                      </a:r>
                      <a:endParaRPr lang="en-US" dirty="0"/>
                    </a:p>
                  </a:txBody>
                  <a:tcPr/>
                </a:tc>
              </a:tr>
              <a:tr h="587864">
                <a:tc>
                  <a:txBody>
                    <a:bodyPr/>
                    <a:lstStyle/>
                    <a:p>
                      <a:pPr algn="ctr"/>
                      <a:r>
                        <a:rPr lang="en-US" b="1" dirty="0" smtClean="0">
                          <a:solidFill>
                            <a:srgbClr val="FFFFFF"/>
                          </a:solidFill>
                        </a:rPr>
                        <a:t>r1</a:t>
                      </a:r>
                      <a:endParaRPr lang="en-US" b="1" dirty="0">
                        <a:solidFill>
                          <a:srgbClr val="FFFFFF"/>
                        </a:solidFill>
                      </a:endParaRPr>
                    </a:p>
                  </a:txBody>
                  <a:tcPr>
                    <a:lnB w="12700" cap="flat" cmpd="sng" algn="ctr">
                      <a:solidFill>
                        <a:srgbClr val="FFFFFF"/>
                      </a:solidFill>
                      <a:prstDash val="solid"/>
                      <a:round/>
                      <a:headEnd type="none" w="med" len="med"/>
                      <a:tailEnd type="none" w="med" len="med"/>
                    </a:lnB>
                    <a:solidFill>
                      <a:srgbClr val="A9A57C"/>
                    </a:solidFill>
                  </a:tcPr>
                </a:tc>
                <a:tc>
                  <a:txBody>
                    <a:bodyPr/>
                    <a:lstStyle/>
                    <a:p>
                      <a:pPr algn="ctr"/>
                      <a:r>
                        <a:rPr lang="en-US" dirty="0" smtClean="0"/>
                        <a:t>r3</a:t>
                      </a:r>
                      <a:endParaRPr lang="en-US" dirty="0"/>
                    </a:p>
                  </a:txBody>
                  <a:tcPr/>
                </a:tc>
                <a:tc>
                  <a:txBody>
                    <a:bodyPr/>
                    <a:lstStyle/>
                    <a:p>
                      <a:pPr algn="ctr"/>
                      <a:r>
                        <a:rPr lang="en-US" dirty="0" smtClean="0"/>
                        <a:t>r3</a:t>
                      </a:r>
                      <a:endParaRPr lang="en-US" dirty="0"/>
                    </a:p>
                  </a:txBody>
                  <a:tcPr/>
                </a:tc>
                <a:tc>
                  <a:txBody>
                    <a:bodyPr/>
                    <a:lstStyle/>
                    <a:p>
                      <a:pPr algn="ctr"/>
                      <a:r>
                        <a:rPr lang="en-US" dirty="0" smtClean="0"/>
                        <a:t>r3</a:t>
                      </a:r>
                      <a:endParaRPr lang="en-US" dirty="0"/>
                    </a:p>
                  </a:txBody>
                  <a:tcPr/>
                </a:tc>
                <a:tc>
                  <a:txBody>
                    <a:bodyPr/>
                    <a:lstStyle/>
                    <a:p>
                      <a:pPr algn="ctr"/>
                      <a:r>
                        <a:rPr lang="en-US" dirty="0" smtClean="0"/>
                        <a:t>yes</a:t>
                      </a:r>
                      <a:endParaRPr lang="en-US" dirty="0"/>
                    </a:p>
                  </a:txBody>
                  <a:tcPr/>
                </a:tc>
              </a:tr>
              <a:tr h="587864">
                <a:tc>
                  <a:txBody>
                    <a:bodyPr/>
                    <a:lstStyle/>
                    <a:p>
                      <a:pPr algn="ctr"/>
                      <a:r>
                        <a:rPr lang="en-US" dirty="0" smtClean="0"/>
                        <a:t>r4</a:t>
                      </a:r>
                      <a:endParaRPr lang="en-US" dirty="0"/>
                    </a:p>
                  </a:txBody>
                  <a:tcPr>
                    <a:lnT w="12700" cap="flat" cmpd="sng" algn="ctr">
                      <a:solidFill>
                        <a:srgbClr val="FFFFFF"/>
                      </a:solidFill>
                      <a:prstDash val="solid"/>
                      <a:round/>
                      <a:headEnd type="none" w="med" len="med"/>
                      <a:tailEnd type="none" w="med" len="med"/>
                    </a:lnT>
                  </a:tcPr>
                </a:tc>
                <a:tc>
                  <a:txBody>
                    <a:bodyPr/>
                    <a:lstStyle/>
                    <a:p>
                      <a:pPr algn="ctr"/>
                      <a:r>
                        <a:rPr lang="en-US" dirty="0" smtClean="0"/>
                        <a:t>r4</a:t>
                      </a:r>
                      <a:endParaRPr lang="en-US" dirty="0"/>
                    </a:p>
                  </a:txBody>
                  <a:tcPr/>
                </a:tc>
                <a:tc>
                  <a:txBody>
                    <a:bodyPr/>
                    <a:lstStyle/>
                    <a:p>
                      <a:pPr algn="ctr"/>
                      <a:r>
                        <a:rPr lang="en-US" dirty="0" smtClean="0"/>
                        <a:t>r4</a:t>
                      </a:r>
                      <a:endParaRPr lang="en-US" dirty="0"/>
                    </a:p>
                  </a:txBody>
                  <a:tcPr/>
                </a:tc>
                <a:tc>
                  <a:txBody>
                    <a:bodyPr/>
                    <a:lstStyle/>
                    <a:p>
                      <a:pPr algn="ctr"/>
                      <a:r>
                        <a:rPr lang="en-US" dirty="0" smtClean="0"/>
                        <a:t>r4</a:t>
                      </a:r>
                      <a:endParaRPr lang="en-US" dirty="0"/>
                    </a:p>
                  </a:txBody>
                  <a:tcPr/>
                </a:tc>
                <a:tc>
                  <a:txBody>
                    <a:bodyPr/>
                    <a:lstStyle/>
                    <a:p>
                      <a:pPr algn="ctr"/>
                      <a:r>
                        <a:rPr lang="en-US" dirty="0" smtClean="0"/>
                        <a:t>no</a:t>
                      </a:r>
                      <a:endParaRPr lang="en-US" dirty="0"/>
                    </a:p>
                  </a:txBody>
                  <a:tcPr/>
                </a:tc>
              </a:tr>
              <a:tr h="587864">
                <a:tc>
                  <a:txBody>
                    <a:bodyPr/>
                    <a:lstStyle/>
                    <a:p>
                      <a:pPr algn="ctr"/>
                      <a:r>
                        <a:rPr lang="en-US" b="1" dirty="0" smtClean="0">
                          <a:solidFill>
                            <a:srgbClr val="FFFFFF"/>
                          </a:solidFill>
                        </a:rPr>
                        <a:t>r1</a:t>
                      </a:r>
                      <a:endParaRPr lang="en-US" b="1" dirty="0">
                        <a:solidFill>
                          <a:srgbClr val="FFFFFF"/>
                        </a:solidFill>
                      </a:endParaRPr>
                    </a:p>
                  </a:txBody>
                  <a:tcPr>
                    <a:solidFill>
                      <a:srgbClr val="A9A57C"/>
                    </a:solidFill>
                  </a:tcPr>
                </a:tc>
                <a:tc>
                  <a:txBody>
                    <a:bodyPr/>
                    <a:lstStyle/>
                    <a:p>
                      <a:pPr algn="ctr"/>
                      <a:r>
                        <a:rPr lang="en-US" dirty="0" smtClean="0"/>
                        <a:t>r5</a:t>
                      </a:r>
                      <a:endParaRPr lang="en-US" dirty="0"/>
                    </a:p>
                  </a:txBody>
                  <a:tcPr/>
                </a:tc>
                <a:tc>
                  <a:txBody>
                    <a:bodyPr/>
                    <a:lstStyle/>
                    <a:p>
                      <a:pPr algn="ctr"/>
                      <a:r>
                        <a:rPr lang="en-US" dirty="0" smtClean="0"/>
                        <a:t>r5</a:t>
                      </a:r>
                      <a:endParaRPr lang="en-US" dirty="0"/>
                    </a:p>
                  </a:txBody>
                  <a:tcPr/>
                </a:tc>
                <a:tc>
                  <a:txBody>
                    <a:bodyPr/>
                    <a:lstStyle/>
                    <a:p>
                      <a:pPr algn="ctr"/>
                      <a:r>
                        <a:rPr lang="en-US" dirty="0" smtClean="0"/>
                        <a:t>r2</a:t>
                      </a:r>
                      <a:endParaRPr lang="en-US" dirty="0"/>
                    </a:p>
                  </a:txBody>
                  <a:tcPr/>
                </a:tc>
                <a:tc>
                  <a:txBody>
                    <a:bodyPr/>
                    <a:lstStyle/>
                    <a:p>
                      <a:pPr algn="ctr"/>
                      <a:r>
                        <a:rPr lang="en-US" dirty="0" smtClean="0"/>
                        <a:t>no</a:t>
                      </a:r>
                      <a:endParaRPr lang="en-US" dirty="0"/>
                    </a:p>
                  </a:txBody>
                  <a:tcPr/>
                </a:tc>
              </a:tr>
              <a:tr h="587864">
                <a:tc>
                  <a:txBody>
                    <a:bodyPr/>
                    <a:lstStyle/>
                    <a:p>
                      <a:pPr algn="ctr"/>
                      <a:r>
                        <a:rPr lang="en-US" dirty="0" smtClean="0"/>
                        <a:t>r6</a:t>
                      </a:r>
                      <a:endParaRPr lang="en-US" dirty="0"/>
                    </a:p>
                  </a:txBody>
                  <a:tcPr/>
                </a:tc>
                <a:tc>
                  <a:txBody>
                    <a:bodyPr/>
                    <a:lstStyle/>
                    <a:p>
                      <a:pPr algn="ctr"/>
                      <a:r>
                        <a:rPr lang="en-US" dirty="0" smtClean="0"/>
                        <a:t>r6</a:t>
                      </a:r>
                      <a:endParaRPr lang="en-US" dirty="0"/>
                    </a:p>
                  </a:txBody>
                  <a:tcPr/>
                </a:tc>
                <a:tc>
                  <a:txBody>
                    <a:bodyPr/>
                    <a:lstStyle/>
                    <a:p>
                      <a:pPr algn="ctr"/>
                      <a:r>
                        <a:rPr lang="en-US" dirty="0" smtClean="0"/>
                        <a:t>r6</a:t>
                      </a:r>
                      <a:endParaRPr lang="en-US" dirty="0"/>
                    </a:p>
                  </a:txBody>
                  <a:tcPr/>
                </a:tc>
                <a:tc>
                  <a:txBody>
                    <a:bodyPr/>
                    <a:lstStyle/>
                    <a:p>
                      <a:pPr algn="ctr"/>
                      <a:r>
                        <a:rPr lang="en-US" dirty="0" smtClean="0"/>
                        <a:t>r2</a:t>
                      </a:r>
                      <a:endParaRPr lang="en-US" dirty="0"/>
                    </a:p>
                  </a:txBody>
                  <a:tcPr/>
                </a:tc>
                <a:tc>
                  <a:txBody>
                    <a:bodyPr/>
                    <a:lstStyle/>
                    <a:p>
                      <a:pPr algn="ctr"/>
                      <a:r>
                        <a:rPr lang="en-US" dirty="0" smtClean="0"/>
                        <a:t>no</a:t>
                      </a:r>
                      <a:endParaRPr lang="en-US" dirty="0"/>
                    </a:p>
                  </a:txBody>
                  <a:tcPr/>
                </a:tc>
              </a:tr>
            </a:tbl>
          </a:graphicData>
        </a:graphic>
      </p:graphicFrame>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749030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orp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2660" y="2010833"/>
            <a:ext cx="4154545" cy="2895902"/>
          </a:xfrm>
          <a:prstGeom prst="rect">
            <a:avLst/>
          </a:prstGeom>
        </p:spPr>
      </p:pic>
      <p:sp>
        <p:nvSpPr>
          <p:cNvPr id="2" name="Title 1"/>
          <p:cNvSpPr>
            <a:spLocks noGrp="1"/>
          </p:cNvSpPr>
          <p:nvPr>
            <p:ph type="title"/>
          </p:nvPr>
        </p:nvSpPr>
        <p:spPr/>
        <p:txBody>
          <a:bodyPr/>
          <a:lstStyle/>
          <a:p>
            <a:r>
              <a:rPr lang="en-US" dirty="0" smtClean="0"/>
              <a:t>LACE2: </a:t>
            </a:r>
            <a:r>
              <a:rPr lang="en-US" dirty="0"/>
              <a:t>Obfuscation</a:t>
            </a:r>
          </a:p>
        </p:txBody>
      </p:sp>
      <p:sp>
        <p:nvSpPr>
          <p:cNvPr id="4" name="Slide Number Placeholder 3"/>
          <p:cNvSpPr>
            <a:spLocks noGrp="1"/>
          </p:cNvSpPr>
          <p:nvPr>
            <p:ph type="sldNum" sz="quarter" idx="12"/>
          </p:nvPr>
        </p:nvSpPr>
        <p:spPr/>
        <p:txBody>
          <a:bodyPr/>
          <a:lstStyle/>
          <a:p>
            <a:fld id="{4F43FBDB-460A-2C4D-8064-C249887F4FCB}" type="slidenum">
              <a:rPr lang="en-US" smtClean="0"/>
              <a:t>39</a:t>
            </a:fld>
            <a:endParaRPr lang="en-US"/>
          </a:p>
        </p:txBody>
      </p:sp>
      <p:sp>
        <p:nvSpPr>
          <p:cNvPr id="5" name="Content Placeholder 2"/>
          <p:cNvSpPr>
            <a:spLocks noGrp="1"/>
          </p:cNvSpPr>
          <p:nvPr>
            <p:ph sz="half" idx="1"/>
          </p:nvPr>
        </p:nvSpPr>
        <p:spPr>
          <a:xfrm>
            <a:off x="457200" y="1600200"/>
            <a:ext cx="4038600" cy="4525963"/>
          </a:xfrm>
        </p:spPr>
        <p:txBody>
          <a:bodyPr>
            <a:normAutofit/>
          </a:bodyPr>
          <a:lstStyle/>
          <a:p>
            <a:pPr marL="0" indent="0">
              <a:buNone/>
            </a:pPr>
            <a:r>
              <a:rPr lang="en-US" dirty="0" smtClean="0">
                <a:solidFill>
                  <a:srgbClr val="FF0000"/>
                </a:solidFill>
              </a:rPr>
              <a:t>MORPH</a:t>
            </a:r>
            <a:r>
              <a:rPr lang="en-US" dirty="0" smtClean="0"/>
              <a:t>: Mutate </a:t>
            </a:r>
            <a:r>
              <a:rPr lang="en-US" dirty="0"/>
              <a:t>the survivors no more than half the distance to their nearest unlike neighbor.</a:t>
            </a:r>
          </a:p>
          <a:p>
            <a:endParaRPr lang="en-US" dirty="0"/>
          </a:p>
          <a:p>
            <a:endParaRPr lang="en-US" dirty="0"/>
          </a:p>
          <a:p>
            <a:endParaRPr lang="en-US" dirty="0"/>
          </a:p>
          <a:p>
            <a:r>
              <a:rPr lang="en-US" dirty="0"/>
              <a:t>x is original instance;</a:t>
            </a:r>
          </a:p>
          <a:p>
            <a:r>
              <a:rPr lang="en-US" dirty="0"/>
              <a:t>z is nearest unlike neighbor of x;</a:t>
            </a:r>
          </a:p>
          <a:p>
            <a:r>
              <a:rPr lang="en-US" dirty="0"/>
              <a:t>y resulting </a:t>
            </a:r>
            <a:r>
              <a:rPr lang="en-US" dirty="0" err="1"/>
              <a:t>MORPHed</a:t>
            </a:r>
            <a:r>
              <a:rPr lang="en-US" dirty="0"/>
              <a:t> instance;</a:t>
            </a:r>
          </a:p>
          <a:p>
            <a:r>
              <a:rPr lang="en-US" dirty="0"/>
              <a:t>r is random.</a:t>
            </a:r>
          </a:p>
          <a:p>
            <a:endParaRPr lang="en-US" dirty="0"/>
          </a:p>
        </p:txBody>
      </p:sp>
      <p:pic>
        <p:nvPicPr>
          <p:cNvPr id="7" name="Picture 6" descr="morphq.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749" y="2882270"/>
            <a:ext cx="1951869" cy="749929"/>
          </a:xfrm>
          <a:prstGeom prst="rect">
            <a:avLst/>
          </a:prstGeom>
        </p:spPr>
      </p:pic>
      <p:sp>
        <p:nvSpPr>
          <p:cNvPr id="8" name="TextBox 7"/>
          <p:cNvSpPr txBox="1"/>
          <p:nvPr/>
        </p:nvSpPr>
        <p:spPr>
          <a:xfrm>
            <a:off x="104835" y="6126163"/>
            <a:ext cx="8277165" cy="769441"/>
          </a:xfrm>
          <a:prstGeom prst="rect">
            <a:avLst/>
          </a:prstGeom>
          <a:noFill/>
        </p:spPr>
        <p:txBody>
          <a:bodyPr wrap="square" rtlCol="0">
            <a:spAutoFit/>
          </a:bodyPr>
          <a:lstStyle/>
          <a:p>
            <a:r>
              <a:rPr lang="en-US" sz="1100" dirty="0"/>
              <a:t>F. Peters and T. </a:t>
            </a:r>
            <a:r>
              <a:rPr lang="en-US" sz="1100" dirty="0" err="1"/>
              <a:t>Menzies</a:t>
            </a:r>
            <a:r>
              <a:rPr lang="en-US" sz="1100" dirty="0"/>
              <a:t>, “Privacy and utility for defect prediction: Experiments with morph,” in Proceedings of the 2012 International Conference on </a:t>
            </a:r>
            <a:r>
              <a:rPr lang="en-US" sz="1100" dirty="0" smtClean="0"/>
              <a:t>Software </a:t>
            </a:r>
            <a:r>
              <a:rPr lang="en-US" sz="1100" dirty="0"/>
              <a:t>Engineering, ser. ICSE 2012. Piscataway, NJ, USA: IEEE Press, 2012, pp. 189–199.</a:t>
            </a:r>
          </a:p>
          <a:p>
            <a:r>
              <a:rPr lang="en-US" sz="1100" dirty="0"/>
              <a:t>F. Peters, T. </a:t>
            </a:r>
            <a:r>
              <a:rPr lang="en-US" sz="1100" dirty="0" err="1"/>
              <a:t>Menzies</a:t>
            </a:r>
            <a:r>
              <a:rPr lang="en-US" sz="1100" dirty="0"/>
              <a:t>, L. Gong, and H. Zhang, “Balancing privacy and utility in cross-company defect prediction,” Software Engineering, IEEE Transactions on</a:t>
            </a:r>
            <a:r>
              <a:rPr lang="en-US" sz="1100" dirty="0" smtClean="0"/>
              <a:t>, vol</a:t>
            </a:r>
            <a:r>
              <a:rPr lang="en-US" sz="1100" dirty="0"/>
              <a:t>. 39, no. 8, pp. 1054–1068, Aug 2013.</a:t>
            </a:r>
          </a:p>
        </p:txBody>
      </p:sp>
      <p:sp>
        <p:nvSpPr>
          <p:cNvPr id="9" name="Rectangle 8"/>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563875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eaf.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125580"/>
            <a:ext cx="5189169" cy="1624487"/>
          </a:xfrm>
          <a:prstGeom prst="rect">
            <a:avLst/>
          </a:prstGeom>
        </p:spPr>
      </p:pic>
      <p:sp>
        <p:nvSpPr>
          <p:cNvPr id="2" name="Title 1"/>
          <p:cNvSpPr>
            <a:spLocks noGrp="1"/>
          </p:cNvSpPr>
          <p:nvPr>
            <p:ph type="title"/>
          </p:nvPr>
        </p:nvSpPr>
        <p:spPr/>
        <p:txBody>
          <a:bodyPr/>
          <a:lstStyle/>
          <a:p>
            <a:r>
              <a:rPr lang="en-US" dirty="0" smtClean="0"/>
              <a:t>LACE2: Group Sharing</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40</a:t>
            </a:fld>
            <a:endParaRPr lang="en-US"/>
          </a:p>
        </p:txBody>
      </p:sp>
      <p:sp>
        <p:nvSpPr>
          <p:cNvPr id="6" name="Content Placeholder 13"/>
          <p:cNvSpPr>
            <a:spLocks noGrp="1"/>
          </p:cNvSpPr>
          <p:nvPr>
            <p:ph sz="half" idx="1"/>
          </p:nvPr>
        </p:nvSpPr>
        <p:spPr>
          <a:xfrm>
            <a:off x="457200" y="2750067"/>
            <a:ext cx="7620000" cy="3489839"/>
          </a:xfrm>
        </p:spPr>
        <p:txBody>
          <a:bodyPr>
            <a:normAutofit fontScale="77500" lnSpcReduction="20000"/>
          </a:bodyPr>
          <a:lstStyle/>
          <a:p>
            <a:r>
              <a:rPr lang="en-US" sz="2300" dirty="0"/>
              <a:t>Intuition for LACE2: </a:t>
            </a:r>
            <a:r>
              <a:rPr lang="en-US" sz="2300" dirty="0">
                <a:solidFill>
                  <a:srgbClr val="F94E1A"/>
                </a:solidFill>
              </a:rPr>
              <a:t>Software code reuse</a:t>
            </a:r>
            <a:r>
              <a:rPr lang="en-US" sz="2300" dirty="0"/>
              <a:t>.</a:t>
            </a:r>
          </a:p>
          <a:p>
            <a:pPr lvl="1"/>
            <a:r>
              <a:rPr lang="en-US" sz="2100" dirty="0"/>
              <a:t>Don’t share what others have shared.</a:t>
            </a:r>
          </a:p>
          <a:p>
            <a:pPr lvl="1"/>
            <a:r>
              <a:rPr lang="en-US" sz="2100" dirty="0"/>
              <a:t>In a set of programs, 32% were comprised of reused code (not including libraries). [Selby 2005</a:t>
            </a:r>
            <a:r>
              <a:rPr lang="en-US" sz="2100" dirty="0" smtClean="0"/>
              <a:t>]</a:t>
            </a:r>
          </a:p>
          <a:p>
            <a:r>
              <a:rPr lang="en-US" sz="2300" dirty="0" smtClean="0"/>
              <a:t>LACE2 </a:t>
            </a:r>
            <a:r>
              <a:rPr lang="en-US" sz="2300" dirty="0"/>
              <a:t>: Learn from N software projects</a:t>
            </a:r>
          </a:p>
          <a:p>
            <a:pPr lvl="1"/>
            <a:r>
              <a:rPr lang="en-US" dirty="0"/>
              <a:t>from multiple data owners</a:t>
            </a:r>
          </a:p>
          <a:p>
            <a:r>
              <a:rPr lang="en-US" sz="2300" dirty="0"/>
              <a:t>As you learn, play “pass the parcel”</a:t>
            </a:r>
          </a:p>
          <a:p>
            <a:pPr lvl="1"/>
            <a:r>
              <a:rPr lang="en-US" dirty="0"/>
              <a:t>The cache of reduced data</a:t>
            </a:r>
          </a:p>
          <a:p>
            <a:r>
              <a:rPr lang="en-US" sz="2300" dirty="0"/>
              <a:t>Each data owner only adds its “leaders” to the passed cache</a:t>
            </a:r>
          </a:p>
          <a:p>
            <a:pPr lvl="1"/>
            <a:r>
              <a:rPr lang="en-US" dirty="0"/>
              <a:t>Morphing as they </a:t>
            </a:r>
            <a:r>
              <a:rPr lang="en-US" dirty="0" smtClean="0"/>
              <a:t>go</a:t>
            </a:r>
          </a:p>
          <a:p>
            <a:r>
              <a:rPr lang="en-US" dirty="0"/>
              <a:t>Each data owner determines “leader” according to distance</a:t>
            </a:r>
          </a:p>
          <a:p>
            <a:pPr lvl="1"/>
            <a:r>
              <a:rPr lang="en-US" dirty="0"/>
              <a:t>separation = distance (d) of farthest 2 instances</a:t>
            </a:r>
          </a:p>
          <a:p>
            <a:pPr lvl="1"/>
            <a:r>
              <a:rPr lang="en-US" dirty="0"/>
              <a:t> d = separation/</a:t>
            </a:r>
            <a:r>
              <a:rPr lang="en-US" dirty="0" smtClean="0"/>
              <a:t>10</a:t>
            </a:r>
            <a:endParaRPr lang="en-US" dirty="0"/>
          </a:p>
        </p:txBody>
      </p:sp>
      <p:sp>
        <p:nvSpPr>
          <p:cNvPr id="7" name="TextBox 6"/>
          <p:cNvSpPr txBox="1"/>
          <p:nvPr/>
        </p:nvSpPr>
        <p:spPr>
          <a:xfrm>
            <a:off x="139206" y="6243771"/>
            <a:ext cx="8138730" cy="600164"/>
          </a:xfrm>
          <a:prstGeom prst="rect">
            <a:avLst/>
          </a:prstGeom>
          <a:noFill/>
        </p:spPr>
        <p:txBody>
          <a:bodyPr wrap="square" rtlCol="0">
            <a:spAutoFit/>
          </a:bodyPr>
          <a:lstStyle/>
          <a:p>
            <a:r>
              <a:rPr lang="en-US" sz="1100" dirty="0" err="1"/>
              <a:t>Duda</a:t>
            </a:r>
            <a:r>
              <a:rPr lang="en-US" sz="1100" dirty="0"/>
              <a:t>, Richard O., Peter E. Hart, and David G. Stork. Pattern classification. John Wiley &amp; Sons, 2012</a:t>
            </a:r>
            <a:r>
              <a:rPr lang="en-US" sz="1100" dirty="0" smtClean="0"/>
              <a:t>.</a:t>
            </a:r>
          </a:p>
          <a:p>
            <a:r>
              <a:rPr lang="en-US" sz="1100" dirty="0"/>
              <a:t>R. Selby, “Enabling reuse-based software development of large-scale systems,” Software Engineering, IEEE Transactions on, vol. 31, no. 6, pp. 495–510, June 2005</a:t>
            </a:r>
            <a:r>
              <a:rPr lang="en-US" sz="1100" dirty="0" smtClean="0"/>
              <a:t>.</a:t>
            </a:r>
            <a:endParaRPr lang="en-US" sz="1100" dirty="0"/>
          </a:p>
        </p:txBody>
      </p:sp>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296886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LACE2: Sensitive </a:t>
            </a:r>
            <a:r>
              <a:rPr lang="en-US" dirty="0"/>
              <a:t>Attribute Disclosure</a:t>
            </a:r>
          </a:p>
        </p:txBody>
      </p:sp>
      <p:sp>
        <p:nvSpPr>
          <p:cNvPr id="7" name="Vertical Text Placeholder 6"/>
          <p:cNvSpPr>
            <a:spLocks noGrp="1"/>
          </p:cNvSpPr>
          <p:nvPr>
            <p:ph type="body" orient="vert" idx="1"/>
          </p:nvPr>
        </p:nvSpPr>
        <p:spPr/>
        <p:txBody>
          <a:bodyPr vert="horz" anchor="t" anchorCtr="0"/>
          <a:lstStyle/>
          <a:p>
            <a:r>
              <a:rPr lang="en-US" dirty="0"/>
              <a:t>O</a:t>
            </a:r>
            <a:r>
              <a:rPr lang="en-US" dirty="0" smtClean="0"/>
              <a:t>ccurs </a:t>
            </a:r>
            <a:r>
              <a:rPr lang="en-US" dirty="0"/>
              <a:t>when a target is associated with information about their sensitive attributes, (e.g. software code complexity)</a:t>
            </a:r>
            <a:r>
              <a:rPr lang="en-US" dirty="0" smtClean="0"/>
              <a:t>.</a:t>
            </a:r>
          </a:p>
          <a:p>
            <a:pPr lvl="1"/>
            <a:r>
              <a:rPr lang="en-US" dirty="0">
                <a:solidFill>
                  <a:srgbClr val="F94E1A"/>
                </a:solidFill>
              </a:rPr>
              <a:t>Measured as Increased Privacy Ratio (IPR</a:t>
            </a:r>
            <a:r>
              <a:rPr lang="en-US" dirty="0" smtClean="0">
                <a:solidFill>
                  <a:srgbClr val="F94E1A"/>
                </a:solidFill>
              </a:rPr>
              <a:t>)</a:t>
            </a:r>
            <a:endParaRPr lang="en-US" sz="1400" dirty="0" smtClean="0"/>
          </a:p>
          <a:p>
            <a:pPr lvl="1"/>
            <a:r>
              <a:rPr lang="en-US" b="1" baseline="30000" dirty="0" smtClean="0"/>
              <a:t>100 %</a:t>
            </a:r>
            <a:r>
              <a:rPr lang="en-US" baseline="30000" dirty="0" smtClean="0"/>
              <a:t> = zero sensitive attribute disclosure</a:t>
            </a:r>
          </a:p>
          <a:p>
            <a:pPr lvl="1"/>
            <a:r>
              <a:rPr lang="en-US" b="1" baseline="30000" dirty="0" smtClean="0"/>
              <a:t>0</a:t>
            </a:r>
            <a:r>
              <a:rPr lang="en-US" b="1" baseline="30000" dirty="0"/>
              <a:t>%</a:t>
            </a:r>
            <a:r>
              <a:rPr lang="en-US" baseline="30000" dirty="0"/>
              <a:t> = total sensitive attribute disclosure</a:t>
            </a:r>
            <a:endParaRPr lang="en-US" dirty="0"/>
          </a:p>
          <a:p>
            <a:pPr lvl="1"/>
            <a:endParaRPr lang="en-US" dirty="0">
              <a:solidFill>
                <a:srgbClr val="F94E1A"/>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t>41</a:t>
            </a:fld>
            <a:endParaRPr lang="en-US"/>
          </a:p>
        </p:txBody>
      </p:sp>
      <p:sp>
        <p:nvSpPr>
          <p:cNvPr id="8" name="TextBox 7"/>
          <p:cNvSpPr txBox="1"/>
          <p:nvPr/>
        </p:nvSpPr>
        <p:spPr>
          <a:xfrm>
            <a:off x="104835" y="6047642"/>
            <a:ext cx="8277165" cy="769441"/>
          </a:xfrm>
          <a:prstGeom prst="rect">
            <a:avLst/>
          </a:prstGeom>
          <a:noFill/>
        </p:spPr>
        <p:txBody>
          <a:bodyPr wrap="square" rtlCol="0">
            <a:spAutoFit/>
          </a:bodyPr>
          <a:lstStyle/>
          <a:p>
            <a:r>
              <a:rPr lang="en-US" sz="1100" dirty="0"/>
              <a:t>F. Peters and T. </a:t>
            </a:r>
            <a:r>
              <a:rPr lang="en-US" sz="1100" dirty="0" err="1"/>
              <a:t>Menzies</a:t>
            </a:r>
            <a:r>
              <a:rPr lang="en-US" sz="1100" dirty="0"/>
              <a:t>, “Privacy and utility for defect prediction: Experiments with morph,” in Proceedings of the 2012 International Conference on </a:t>
            </a:r>
            <a:r>
              <a:rPr lang="en-US" sz="1100" dirty="0" smtClean="0"/>
              <a:t>Software </a:t>
            </a:r>
            <a:r>
              <a:rPr lang="en-US" sz="1100" dirty="0"/>
              <a:t>Engineering, ser. ICSE 2012. Piscataway, NJ, USA: IEEE Press, 2012, pp. 189–199.</a:t>
            </a:r>
          </a:p>
          <a:p>
            <a:r>
              <a:rPr lang="en-US" sz="1100" dirty="0"/>
              <a:t>F. Peters, T. </a:t>
            </a:r>
            <a:r>
              <a:rPr lang="en-US" sz="1100" dirty="0" err="1"/>
              <a:t>Menzies</a:t>
            </a:r>
            <a:r>
              <a:rPr lang="en-US" sz="1100" dirty="0"/>
              <a:t>, L. Gong, and H. Zhang, “Balancing privacy and utility in cross-company defect prediction,” Software Engineering, IEEE Transactions on</a:t>
            </a:r>
            <a:r>
              <a:rPr lang="en-US" sz="1100" dirty="0" smtClean="0"/>
              <a:t>, vol</a:t>
            </a:r>
            <a:r>
              <a:rPr lang="en-US" sz="1100" dirty="0"/>
              <a:t>. 39, no. 8, pp. 1054–1068, Aug 2013.</a:t>
            </a:r>
          </a:p>
        </p:txBody>
      </p:sp>
      <p:graphicFrame>
        <p:nvGraphicFramePr>
          <p:cNvPr id="3" name="Table 2"/>
          <p:cNvGraphicFramePr>
            <a:graphicFrameLocks noGrp="1"/>
          </p:cNvGraphicFramePr>
          <p:nvPr>
            <p:extLst>
              <p:ext uri="{D42A27DB-BD31-4B8C-83A1-F6EECF244321}">
                <p14:modId xmlns:p14="http://schemas.microsoft.com/office/powerpoint/2010/main" val="4273814628"/>
              </p:ext>
            </p:extLst>
          </p:nvPr>
        </p:nvGraphicFramePr>
        <p:xfrm>
          <a:off x="959320" y="3468593"/>
          <a:ext cx="6096000" cy="222504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r>
                        <a:rPr lang="en-US" dirty="0" smtClean="0"/>
                        <a:t>Queries</a:t>
                      </a:r>
                      <a:endParaRPr lang="en-US" dirty="0"/>
                    </a:p>
                  </a:txBody>
                  <a:tcPr/>
                </a:tc>
                <a:tc>
                  <a:txBody>
                    <a:bodyPr/>
                    <a:lstStyle/>
                    <a:p>
                      <a:pPr algn="ctr"/>
                      <a:r>
                        <a:rPr lang="en-US" dirty="0" smtClean="0"/>
                        <a:t>Original</a:t>
                      </a:r>
                      <a:endParaRPr lang="en-US" dirty="0"/>
                    </a:p>
                  </a:txBody>
                  <a:tcPr/>
                </a:tc>
                <a:tc>
                  <a:txBody>
                    <a:bodyPr/>
                    <a:lstStyle/>
                    <a:p>
                      <a:pPr algn="ctr"/>
                      <a:r>
                        <a:rPr lang="en-US" dirty="0" smtClean="0"/>
                        <a:t>Obfuscated</a:t>
                      </a:r>
                      <a:endParaRPr lang="en-US" dirty="0"/>
                    </a:p>
                  </a:txBody>
                  <a:tcPr/>
                </a:tc>
                <a:tc>
                  <a:txBody>
                    <a:bodyPr/>
                    <a:lstStyle/>
                    <a:p>
                      <a:pPr algn="ctr"/>
                      <a:r>
                        <a:rPr lang="en-US" dirty="0" smtClean="0"/>
                        <a:t>Breach</a:t>
                      </a:r>
                      <a:endParaRPr lang="en-US" dirty="0"/>
                    </a:p>
                  </a:txBody>
                  <a:tcPr/>
                </a:tc>
              </a:tr>
              <a:tr h="370840">
                <a:tc>
                  <a:txBody>
                    <a:bodyPr/>
                    <a:lstStyle/>
                    <a:p>
                      <a:pPr algn="ctr"/>
                      <a:r>
                        <a:rPr lang="en-US" dirty="0" smtClean="0"/>
                        <a:t>Q1</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r"/>
                      <a:r>
                        <a:rPr lang="en-US" dirty="0" smtClean="0"/>
                        <a:t>yes</a:t>
                      </a:r>
                      <a:endParaRPr lang="en-US" dirty="0"/>
                    </a:p>
                  </a:txBody>
                  <a:tcPr/>
                </a:tc>
              </a:tr>
              <a:tr h="370840">
                <a:tc>
                  <a:txBody>
                    <a:bodyPr/>
                    <a:lstStyle/>
                    <a:p>
                      <a:pPr algn="ctr"/>
                      <a:r>
                        <a:rPr lang="en-US" dirty="0" smtClean="0"/>
                        <a:t>Q2</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r"/>
                      <a:r>
                        <a:rPr lang="en-US" b="1" dirty="0" smtClean="0"/>
                        <a:t>no</a:t>
                      </a:r>
                      <a:endParaRPr lang="en-US" b="1" dirty="0"/>
                    </a:p>
                  </a:txBody>
                  <a:tcPr/>
                </a:tc>
              </a:tr>
              <a:tr h="370840">
                <a:tc>
                  <a:txBody>
                    <a:bodyPr/>
                    <a:lstStyle/>
                    <a:p>
                      <a:pPr algn="ctr"/>
                      <a:r>
                        <a:rPr lang="en-US" dirty="0" smtClean="0"/>
                        <a:t>Q3</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r"/>
                      <a:r>
                        <a:rPr lang="en-US" dirty="0" smtClean="0"/>
                        <a:t>yes</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pPr algn="r"/>
                      <a:r>
                        <a:rPr lang="en-US" dirty="0" smtClean="0"/>
                        <a:t>no=1/3</a:t>
                      </a:r>
                      <a:endParaRPr lang="en-US" dirty="0"/>
                    </a:p>
                  </a:txBody>
                  <a:tcPr/>
                </a:tc>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pPr algn="r"/>
                      <a:r>
                        <a:rPr lang="en-US" dirty="0" smtClean="0"/>
                        <a:t>IPR=33%</a:t>
                      </a:r>
                      <a:endParaRPr lang="en-US" dirty="0"/>
                    </a:p>
                  </a:txBody>
                  <a:tcPr/>
                </a:tc>
              </a:tr>
            </a:tbl>
          </a:graphicData>
        </a:graphic>
      </p:graphicFrame>
      <p:sp>
        <p:nvSpPr>
          <p:cNvPr id="9" name="Rectangle 8"/>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34247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42</a:t>
            </a:fld>
            <a:endParaRPr lang="en-US"/>
          </a:p>
        </p:txBody>
      </p:sp>
      <p:pic>
        <p:nvPicPr>
          <p:cNvPr id="5" name="Picture 4"/>
          <p:cNvPicPr>
            <a:picLocks noChangeAspect="1"/>
          </p:cNvPicPr>
          <p:nvPr/>
        </p:nvPicPr>
        <p:blipFill>
          <a:blip r:embed="rId2"/>
          <a:stretch>
            <a:fillRect/>
          </a:stretch>
        </p:blipFill>
        <p:spPr>
          <a:xfrm>
            <a:off x="457200" y="1625600"/>
            <a:ext cx="6680200" cy="4419600"/>
          </a:xfrm>
          <a:prstGeom prst="rect">
            <a:avLst/>
          </a:prstGeom>
        </p:spPr>
      </p:pic>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514941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Privacy IPRs</a:t>
            </a:r>
          </a:p>
        </p:txBody>
      </p:sp>
      <p:sp>
        <p:nvSpPr>
          <p:cNvPr id="4" name="Slide Number Placeholder 3"/>
          <p:cNvSpPr>
            <a:spLocks noGrp="1"/>
          </p:cNvSpPr>
          <p:nvPr>
            <p:ph type="sldNum" sz="quarter" idx="12"/>
          </p:nvPr>
        </p:nvSpPr>
        <p:spPr/>
        <p:txBody>
          <a:bodyPr/>
          <a:lstStyle/>
          <a:p>
            <a:fld id="{4F43FBDB-460A-2C4D-8064-C249887F4FCB}" type="slidenum">
              <a:rPr lang="en-US" smtClean="0"/>
              <a:t>43</a:t>
            </a:fld>
            <a:endParaRPr lang="en-US"/>
          </a:p>
        </p:txBody>
      </p:sp>
      <p:sp>
        <p:nvSpPr>
          <p:cNvPr id="6" name="Rectangle 5"/>
          <p:cNvSpPr/>
          <p:nvPr/>
        </p:nvSpPr>
        <p:spPr>
          <a:xfrm>
            <a:off x="457199" y="5648960"/>
            <a:ext cx="5490633" cy="369332"/>
          </a:xfrm>
          <a:prstGeom prst="rect">
            <a:avLst/>
          </a:prstGeom>
        </p:spPr>
        <p:txBody>
          <a:bodyPr wrap="square">
            <a:spAutoFit/>
          </a:bodyPr>
          <a:lstStyle/>
          <a:p>
            <a:r>
              <a:rPr lang="en-US" dirty="0"/>
              <a:t>RQ1: Does LACE2 offer more privacy than </a:t>
            </a:r>
            <a:r>
              <a:rPr lang="en-US" dirty="0" smtClean="0"/>
              <a:t>LACE1?</a:t>
            </a:r>
            <a:endParaRPr lang="en-US" dirty="0"/>
          </a:p>
        </p:txBody>
      </p:sp>
      <p:graphicFrame>
        <p:nvGraphicFramePr>
          <p:cNvPr id="9" name="Chart 8"/>
          <p:cNvGraphicFramePr/>
          <p:nvPr>
            <p:extLst>
              <p:ext uri="{D42A27DB-BD31-4B8C-83A1-F6EECF244321}">
                <p14:modId xmlns:p14="http://schemas.microsoft.com/office/powerpoint/2010/main" val="1374357095"/>
              </p:ext>
            </p:extLst>
          </p:nvPr>
        </p:nvGraphicFramePr>
        <p:xfrm>
          <a:off x="564237" y="1417638"/>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255982" y="1506226"/>
            <a:ext cx="6704779" cy="3975412"/>
          </a:xfrm>
          <a:prstGeom prst="rect">
            <a:avLst/>
          </a:prstGeom>
          <a:solidFill>
            <a:schemeClr val="tx1">
              <a:alpha val="5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860799" y="1604671"/>
            <a:ext cx="3416384" cy="21351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a:buChar char="•"/>
            </a:pPr>
            <a:r>
              <a:rPr lang="en-US" sz="2000" dirty="0"/>
              <a:t>Median IPRs over 10 runs</a:t>
            </a:r>
            <a:r>
              <a:rPr lang="en-US" sz="2000" dirty="0" smtClean="0"/>
              <a:t>.</a:t>
            </a:r>
            <a:br>
              <a:rPr lang="en-US" sz="2000" dirty="0" smtClean="0"/>
            </a:br>
            <a:r>
              <a:rPr lang="en-US" sz="1400" dirty="0" smtClean="0"/>
              <a:t> </a:t>
            </a:r>
            <a:endParaRPr lang="en-US" sz="1400" dirty="0"/>
          </a:p>
          <a:p>
            <a:pPr marL="342900" indent="-342900">
              <a:buFont typeface="Arial"/>
              <a:buChar char="•"/>
            </a:pPr>
            <a:r>
              <a:rPr lang="en-US" sz="2000" dirty="0"/>
              <a:t>The higher the better</a:t>
            </a:r>
            <a:r>
              <a:rPr lang="en-US" sz="2000" dirty="0" smtClean="0"/>
              <a:t>.</a:t>
            </a:r>
            <a:br>
              <a:rPr lang="en-US" sz="2000" dirty="0" smtClean="0"/>
            </a:br>
            <a:endParaRPr lang="en-US" sz="1400" dirty="0" smtClean="0"/>
          </a:p>
          <a:p>
            <a:pPr marL="800100" lvl="1" indent="-342900">
              <a:buFont typeface="Arial"/>
              <a:buChar char="•"/>
            </a:pPr>
            <a:r>
              <a:rPr lang="en-US" sz="2000" b="1" baseline="30000" dirty="0" smtClean="0"/>
              <a:t>100 </a:t>
            </a:r>
            <a:r>
              <a:rPr lang="en-US" sz="2000" b="1" baseline="30000" dirty="0"/>
              <a:t>%</a:t>
            </a:r>
            <a:r>
              <a:rPr lang="en-US" sz="2000" baseline="30000" dirty="0"/>
              <a:t> = zero sensitive attribute disclosure</a:t>
            </a:r>
          </a:p>
          <a:p>
            <a:pPr marL="800100" lvl="1" indent="-342900">
              <a:buFont typeface="Arial"/>
              <a:buChar char="•"/>
            </a:pPr>
            <a:r>
              <a:rPr lang="en-US" sz="2000" b="1" baseline="30000" dirty="0" smtClean="0"/>
              <a:t>0</a:t>
            </a:r>
            <a:r>
              <a:rPr lang="en-US" sz="2000" b="1" baseline="30000" dirty="0"/>
              <a:t>%</a:t>
            </a:r>
            <a:r>
              <a:rPr lang="en-US" sz="2000" baseline="30000" dirty="0"/>
              <a:t> = total sensitive attribute disclosure</a:t>
            </a:r>
            <a:endParaRPr lang="en-US" sz="2000" dirty="0"/>
          </a:p>
        </p:txBody>
      </p:sp>
      <p:sp>
        <p:nvSpPr>
          <p:cNvPr id="8" name="Rectangle 7"/>
          <p:cNvSpPr/>
          <p:nvPr/>
        </p:nvSpPr>
        <p:spPr>
          <a:xfrm>
            <a:off x="2756123" y="4182811"/>
            <a:ext cx="1514974"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7 proprietary data sets</a:t>
            </a:r>
          </a:p>
        </p:txBody>
      </p:sp>
      <p:sp>
        <p:nvSpPr>
          <p:cNvPr id="10" name="Rectangle 9"/>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390759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Privacy IPRs</a:t>
            </a:r>
          </a:p>
        </p:txBody>
      </p:sp>
      <p:sp>
        <p:nvSpPr>
          <p:cNvPr id="4" name="Slide Number Placeholder 3"/>
          <p:cNvSpPr>
            <a:spLocks noGrp="1"/>
          </p:cNvSpPr>
          <p:nvPr>
            <p:ph type="sldNum" sz="quarter" idx="12"/>
          </p:nvPr>
        </p:nvSpPr>
        <p:spPr/>
        <p:txBody>
          <a:bodyPr/>
          <a:lstStyle/>
          <a:p>
            <a:fld id="{4F43FBDB-460A-2C4D-8064-C249887F4FCB}" type="slidenum">
              <a:rPr lang="en-US" smtClean="0"/>
              <a:t>44</a:t>
            </a:fld>
            <a:endParaRPr lang="en-US"/>
          </a:p>
        </p:txBody>
      </p:sp>
      <p:sp>
        <p:nvSpPr>
          <p:cNvPr id="6" name="Rectangle 5"/>
          <p:cNvSpPr/>
          <p:nvPr/>
        </p:nvSpPr>
        <p:spPr>
          <a:xfrm>
            <a:off x="457199" y="5648960"/>
            <a:ext cx="5490633" cy="369332"/>
          </a:xfrm>
          <a:prstGeom prst="rect">
            <a:avLst/>
          </a:prstGeom>
        </p:spPr>
        <p:txBody>
          <a:bodyPr wrap="square">
            <a:spAutoFit/>
          </a:bodyPr>
          <a:lstStyle/>
          <a:p>
            <a:r>
              <a:rPr lang="en-US" dirty="0"/>
              <a:t>RQ1: Does LACE2 offer more privacy than </a:t>
            </a:r>
            <a:r>
              <a:rPr lang="en-US" dirty="0" smtClean="0"/>
              <a:t>LACE1?</a:t>
            </a:r>
            <a:endParaRPr lang="en-US" dirty="0"/>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Chart 14"/>
          <p:cNvGraphicFramePr/>
          <p:nvPr>
            <p:extLst>
              <p:ext uri="{D42A27DB-BD31-4B8C-83A1-F6EECF244321}">
                <p14:modId xmlns:p14="http://schemas.microsoft.com/office/powerpoint/2010/main" val="3450827121"/>
              </p:ext>
            </p:extLst>
          </p:nvPr>
        </p:nvGraphicFramePr>
        <p:xfrm>
          <a:off x="564237" y="1417638"/>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3937954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Summary</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84055262"/>
              </p:ext>
            </p:extLst>
          </p:nvPr>
        </p:nvGraphicFramePr>
        <p:xfrm>
          <a:off x="457200" y="1827004"/>
          <a:ext cx="6709451" cy="1854200"/>
        </p:xfrm>
        <a:graphic>
          <a:graphicData uri="http://schemas.openxmlformats.org/drawingml/2006/table">
            <a:tbl>
              <a:tblPr firstRow="1" bandRow="1">
                <a:tableStyleId>{5C22544A-7EE6-4342-B048-85BDC9FD1C3A}</a:tableStyleId>
              </a:tblPr>
              <a:tblGrid>
                <a:gridCol w="1484524"/>
                <a:gridCol w="3421924"/>
                <a:gridCol w="1803003"/>
              </a:tblGrid>
              <a:tr h="370840">
                <a:tc gridSpan="2">
                  <a:txBody>
                    <a:bodyPr/>
                    <a:lstStyle/>
                    <a:p>
                      <a:r>
                        <a:rPr lang="en-US" dirty="0" smtClean="0"/>
                        <a:t>Features</a:t>
                      </a:r>
                      <a:endParaRPr lang="en-US" dirty="0"/>
                    </a:p>
                  </a:txBody>
                  <a:tcPr/>
                </a:tc>
                <a:tc hMerge="1">
                  <a:txBody>
                    <a:bodyPr/>
                    <a:lstStyle/>
                    <a:p>
                      <a:endParaRPr lang="en-US" dirty="0"/>
                    </a:p>
                  </a:txBody>
                  <a:tcPr/>
                </a:tc>
                <a:tc>
                  <a:txBody>
                    <a:bodyPr/>
                    <a:lstStyle/>
                    <a:p>
                      <a:r>
                        <a:rPr lang="en-US" dirty="0" smtClean="0"/>
                        <a:t>Algorithm</a:t>
                      </a:r>
                      <a:endParaRPr lang="en-US" dirty="0"/>
                    </a:p>
                  </a:txBody>
                  <a:tcPr/>
                </a:tc>
              </a:tr>
              <a:tr h="370840">
                <a:tc>
                  <a:txBody>
                    <a:bodyPr/>
                    <a:lstStyle/>
                    <a:p>
                      <a:pPr algn="ctr"/>
                      <a:r>
                        <a:rPr lang="en-US" dirty="0" smtClean="0"/>
                        <a:t>Privacy</a:t>
                      </a:r>
                      <a:endParaRPr lang="en-US" dirty="0"/>
                    </a:p>
                  </a:txBody>
                  <a:tcPr/>
                </a:tc>
                <a:tc>
                  <a:txBody>
                    <a:bodyPr/>
                    <a:lstStyle/>
                    <a:p>
                      <a:r>
                        <a:rPr lang="en-US" dirty="0" smtClean="0"/>
                        <a:t>Low sensitive attribute disclosure.</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a:txBody>
                    <a:bodyPr/>
                    <a:lstStyle/>
                    <a:p>
                      <a:pPr algn="ctr"/>
                      <a:r>
                        <a:rPr lang="en-US" dirty="0" smtClean="0"/>
                        <a:t>Utility</a:t>
                      </a:r>
                      <a:endParaRPr lang="en-US" dirty="0"/>
                    </a:p>
                  </a:txBody>
                  <a:tcPr/>
                </a:tc>
                <a:tc>
                  <a:txBody>
                    <a:bodyPr/>
                    <a:lstStyle/>
                    <a:p>
                      <a:r>
                        <a:rPr lang="en-US" dirty="0" smtClean="0"/>
                        <a:t>Strong defect predictors.</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r h="370840">
                <a:tc rowSpan="2">
                  <a:txBody>
                    <a:bodyPr/>
                    <a:lstStyle/>
                    <a:p>
                      <a:pPr algn="ctr"/>
                      <a:r>
                        <a:rPr lang="en-US" dirty="0" smtClean="0"/>
                        <a:t>Cost</a:t>
                      </a:r>
                      <a:endParaRPr lang="en-US" dirty="0"/>
                    </a:p>
                  </a:txBody>
                  <a:tcPr anchor="ctr"/>
                </a:tc>
                <a:tc>
                  <a:txBody>
                    <a:bodyPr/>
                    <a:lstStyle/>
                    <a:p>
                      <a:r>
                        <a:rPr lang="en-US" dirty="0" smtClean="0"/>
                        <a:t>Low memory requirements*.</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r h="370840">
                <a:tc vMerge="1">
                  <a:txBody>
                    <a:bodyPr/>
                    <a:lstStyle/>
                    <a:p>
                      <a:endParaRPr lang="en-US" dirty="0"/>
                    </a:p>
                  </a:txBody>
                  <a:tcPr/>
                </a:tc>
                <a:tc>
                  <a:txBody>
                    <a:bodyPr/>
                    <a:lstStyle/>
                    <a:p>
                      <a:r>
                        <a:rPr lang="en-US" dirty="0" smtClean="0"/>
                        <a:t>Fast runtime.</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bl>
          </a:graphicData>
        </a:graphic>
      </p:graphicFrame>
      <p:sp>
        <p:nvSpPr>
          <p:cNvPr id="4" name="Slide Number Placeholder 3"/>
          <p:cNvSpPr>
            <a:spLocks noGrp="1"/>
          </p:cNvSpPr>
          <p:nvPr>
            <p:ph type="sldNum" sz="quarter" idx="12"/>
          </p:nvPr>
        </p:nvSpPr>
        <p:spPr/>
        <p:txBody>
          <a:bodyPr/>
          <a:lstStyle/>
          <a:p>
            <a:fld id="{4F43FBDB-460A-2C4D-8064-C249887F4FCB}" type="slidenum">
              <a:rPr lang="en-US" smtClean="0"/>
              <a:t>45</a:t>
            </a:fld>
            <a:endParaRPr lang="en-US"/>
          </a:p>
        </p:txBody>
      </p:sp>
      <p:sp>
        <p:nvSpPr>
          <p:cNvPr id="8" name="Rectangle 7"/>
          <p:cNvSpPr/>
          <p:nvPr/>
        </p:nvSpPr>
        <p:spPr>
          <a:xfrm>
            <a:off x="457200" y="5279628"/>
            <a:ext cx="3878210" cy="369332"/>
          </a:xfrm>
          <a:prstGeom prst="rect">
            <a:avLst/>
          </a:prstGeom>
        </p:spPr>
        <p:txBody>
          <a:bodyPr wrap="none">
            <a:spAutoFit/>
          </a:bodyPr>
          <a:lstStyle/>
          <a:p>
            <a:r>
              <a:rPr lang="en-US" dirty="0"/>
              <a:t>* Don’t share what others have shared.</a:t>
            </a:r>
          </a:p>
        </p:txBody>
      </p:sp>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767709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Performance Measures</a:t>
            </a:r>
            <a:endParaRPr lang="en-US" dirty="0"/>
          </a:p>
        </p:txBody>
      </p:sp>
      <p:sp>
        <p:nvSpPr>
          <p:cNvPr id="10" name="Content Placeholder 9"/>
          <p:cNvSpPr>
            <a:spLocks noGrp="1"/>
          </p:cNvSpPr>
          <p:nvPr>
            <p:ph sz="half" idx="1"/>
          </p:nvPr>
        </p:nvSpPr>
        <p:spPr/>
        <p:txBody>
          <a:bodyPr>
            <a:normAutofit fontScale="70000" lnSpcReduction="20000"/>
          </a:bodyPr>
          <a:lstStyle/>
          <a:p>
            <a:r>
              <a:rPr lang="en-US" b="1" dirty="0">
                <a:solidFill>
                  <a:srgbClr val="FF6600"/>
                </a:solidFill>
              </a:rPr>
              <a:t>TP (True Positive)</a:t>
            </a:r>
            <a:r>
              <a:rPr lang="en-US" dirty="0"/>
              <a:t>: defect-prone classes </a:t>
            </a:r>
            <a:r>
              <a:rPr lang="en-US" dirty="0" smtClean="0"/>
              <a:t>that </a:t>
            </a:r>
            <a:r>
              <a:rPr lang="en-US" dirty="0"/>
              <a:t>are classiﬁed correctly;</a:t>
            </a:r>
            <a:endParaRPr lang="en-IE" dirty="0"/>
          </a:p>
          <a:p>
            <a:pPr marL="114300" indent="0">
              <a:buNone/>
            </a:pPr>
            <a:r>
              <a:rPr lang="en-US" dirty="0"/>
              <a:t> </a:t>
            </a:r>
            <a:endParaRPr lang="en-IE" dirty="0"/>
          </a:p>
          <a:p>
            <a:r>
              <a:rPr lang="en-US" b="1" dirty="0">
                <a:solidFill>
                  <a:srgbClr val="FF6600"/>
                </a:solidFill>
              </a:rPr>
              <a:t>FN (False Negative)</a:t>
            </a:r>
            <a:r>
              <a:rPr lang="en-US" dirty="0"/>
              <a:t>: defect-prone classes </a:t>
            </a:r>
            <a:r>
              <a:rPr lang="en-US" dirty="0" smtClean="0"/>
              <a:t>that </a:t>
            </a:r>
            <a:r>
              <a:rPr lang="en-US" dirty="0"/>
              <a:t>are wrongly classiﬁed to be defect-free;</a:t>
            </a:r>
            <a:endParaRPr lang="en-IE" dirty="0"/>
          </a:p>
          <a:p>
            <a:pPr marL="114300" indent="0">
              <a:buNone/>
            </a:pPr>
            <a:endParaRPr lang="en-IE" dirty="0"/>
          </a:p>
          <a:p>
            <a:r>
              <a:rPr lang="en-US" b="1" dirty="0">
                <a:solidFill>
                  <a:srgbClr val="FF6600"/>
                </a:solidFill>
              </a:rPr>
              <a:t>TN (True Negative)</a:t>
            </a:r>
            <a:r>
              <a:rPr lang="en-US" dirty="0"/>
              <a:t>: defect-free classes that </a:t>
            </a:r>
            <a:r>
              <a:rPr lang="en-US" dirty="0" smtClean="0"/>
              <a:t>are </a:t>
            </a:r>
            <a:r>
              <a:rPr lang="en-US" dirty="0"/>
              <a:t>classiﬁed correctly;</a:t>
            </a:r>
            <a:endParaRPr lang="en-IE" dirty="0"/>
          </a:p>
          <a:p>
            <a:pPr marL="114300" indent="0">
              <a:buNone/>
            </a:pPr>
            <a:endParaRPr lang="en-IE" dirty="0"/>
          </a:p>
          <a:p>
            <a:r>
              <a:rPr lang="en-US" b="1" dirty="0">
                <a:solidFill>
                  <a:srgbClr val="FF6600"/>
                </a:solidFill>
              </a:rPr>
              <a:t>FP (False Positive)</a:t>
            </a:r>
            <a:r>
              <a:rPr lang="en-US" dirty="0"/>
              <a:t>: defect-free classes that </a:t>
            </a:r>
            <a:r>
              <a:rPr lang="en-US" dirty="0" smtClean="0"/>
              <a:t>are </a:t>
            </a:r>
            <a:r>
              <a:rPr lang="en-US" dirty="0"/>
              <a:t>wrongly classiﬁed to be defect</a:t>
            </a:r>
            <a:r>
              <a:rPr lang="en-US" dirty="0" smtClean="0"/>
              <a:t>-prone.</a:t>
            </a:r>
            <a:endParaRPr lang="en-IE" dirty="0"/>
          </a:p>
        </p:txBody>
      </p:sp>
      <p:sp>
        <p:nvSpPr>
          <p:cNvPr id="7" name="Slide Number Placeholder 6"/>
          <p:cNvSpPr>
            <a:spLocks noGrp="1"/>
          </p:cNvSpPr>
          <p:nvPr>
            <p:ph type="sldNum" sz="quarter" idx="12"/>
          </p:nvPr>
        </p:nvSpPr>
        <p:spPr/>
        <p:txBody>
          <a:bodyPr/>
          <a:lstStyle/>
          <a:p>
            <a:fld id="{8DB4115C-4427-C84A-A8B1-400AF1D58AC3}" type="slidenum">
              <a:rPr lang="en-US" smtClean="0"/>
              <a:t>46</a:t>
            </a:fld>
            <a:endParaRPr lang="en-US"/>
          </a:p>
        </p:txBody>
      </p:sp>
      <p:pic>
        <p:nvPicPr>
          <p:cNvPr id="12" name="Picture 11"/>
          <p:cNvPicPr>
            <a:picLocks noChangeAspect="1"/>
          </p:cNvPicPr>
          <p:nvPr/>
        </p:nvPicPr>
        <p:blipFill>
          <a:blip r:embed="rId2"/>
          <a:stretch>
            <a:fillRect/>
          </a:stretch>
        </p:blipFill>
        <p:spPr>
          <a:xfrm>
            <a:off x="4114800" y="1790095"/>
            <a:ext cx="3850853" cy="3550557"/>
          </a:xfrm>
          <a:prstGeom prst="rect">
            <a:avLst/>
          </a:prstGeom>
        </p:spPr>
      </p:pic>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5815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t>
            </a:r>
            <a:r>
              <a:rPr lang="en-US" dirty="0" smtClean="0"/>
              <a:t>Defect Prediction</a:t>
            </a:r>
            <a:endParaRPr lang="en-US" dirty="0"/>
          </a:p>
        </p:txBody>
      </p:sp>
      <p:sp>
        <p:nvSpPr>
          <p:cNvPr id="11" name="Content Placeholder 10"/>
          <p:cNvSpPr>
            <a:spLocks noGrp="1"/>
          </p:cNvSpPr>
          <p:nvPr>
            <p:ph sz="half" idx="2"/>
          </p:nvPr>
        </p:nvSpPr>
        <p:spPr>
          <a:xfrm>
            <a:off x="5093233" y="1559166"/>
            <a:ext cx="3360198" cy="4590288"/>
          </a:xfrm>
        </p:spPr>
        <p:txBody>
          <a:bodyPr>
            <a:normAutofit/>
          </a:bodyPr>
          <a:lstStyle/>
          <a:p>
            <a:r>
              <a:rPr lang="en-US" sz="2400" dirty="0"/>
              <a:t>Median </a:t>
            </a:r>
            <a:r>
              <a:rPr lang="en-US" sz="2400" dirty="0" err="1"/>
              <a:t>pds</a:t>
            </a:r>
            <a:r>
              <a:rPr lang="en-US" sz="2400" dirty="0"/>
              <a:t> relatively higher for LACE2 for 6/10 data sets</a:t>
            </a:r>
          </a:p>
          <a:p>
            <a:r>
              <a:rPr lang="en-US" sz="2400" dirty="0" smtClean="0"/>
              <a:t>Five local </a:t>
            </a:r>
            <a:r>
              <a:rPr lang="en-US" sz="2400" dirty="0" err="1" smtClean="0"/>
              <a:t>pd</a:t>
            </a:r>
            <a:r>
              <a:rPr lang="en-US" sz="2400" dirty="0" smtClean="0"/>
              <a:t> results are less than 50%</a:t>
            </a:r>
          </a:p>
          <a:p>
            <a:pPr lvl="1"/>
            <a:r>
              <a:rPr lang="en-US" sz="2000" dirty="0"/>
              <a:t>For ant-1.7, camel-1.6, ivy-2.0, jEdit-4.1 and xerces-1.3</a:t>
            </a:r>
            <a:r>
              <a:rPr lang="en-US" sz="2000" dirty="0" smtClean="0"/>
              <a:t>.</a:t>
            </a:r>
          </a:p>
        </p:txBody>
      </p:sp>
      <p:sp>
        <p:nvSpPr>
          <p:cNvPr id="4" name="Slide Number Placeholder 3"/>
          <p:cNvSpPr>
            <a:spLocks noGrp="1"/>
          </p:cNvSpPr>
          <p:nvPr>
            <p:ph type="sldNum" sz="quarter" idx="12"/>
          </p:nvPr>
        </p:nvSpPr>
        <p:spPr/>
        <p:txBody>
          <a:bodyPr/>
          <a:lstStyle/>
          <a:p>
            <a:fld id="{4F43FBDB-460A-2C4D-8064-C249887F4FCB}" type="slidenum">
              <a:rPr lang="en-US" smtClean="0"/>
              <a:t>47</a:t>
            </a:fld>
            <a:endParaRPr lang="en-US"/>
          </a:p>
        </p:txBody>
      </p:sp>
      <p:sp>
        <p:nvSpPr>
          <p:cNvPr id="5" name="Rectangle 4"/>
          <p:cNvSpPr/>
          <p:nvPr/>
        </p:nvSpPr>
        <p:spPr>
          <a:xfrm>
            <a:off x="457199" y="6126480"/>
            <a:ext cx="7401170" cy="369332"/>
          </a:xfrm>
          <a:prstGeom prst="rect">
            <a:avLst/>
          </a:prstGeom>
        </p:spPr>
        <p:txBody>
          <a:bodyPr wrap="square">
            <a:spAutoFit/>
          </a:bodyPr>
          <a:lstStyle/>
          <a:p>
            <a:r>
              <a:rPr lang="en-US" dirty="0"/>
              <a:t>RQ2: Does LACE2 offer more useful defect predictors than </a:t>
            </a:r>
            <a:r>
              <a:rPr lang="en-US" dirty="0" smtClean="0"/>
              <a:t>LACE1 and local?</a:t>
            </a:r>
            <a:endParaRPr lang="en-US" dirty="0"/>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Chart 14"/>
          <p:cNvGraphicFramePr/>
          <p:nvPr>
            <p:extLst>
              <p:ext uri="{D42A27DB-BD31-4B8C-83A1-F6EECF244321}">
                <p14:modId xmlns:p14="http://schemas.microsoft.com/office/powerpoint/2010/main" val="4101200430"/>
              </p:ext>
            </p:extLst>
          </p:nvPr>
        </p:nvGraphicFramePr>
        <p:xfrm>
          <a:off x="-103993" y="1752354"/>
          <a:ext cx="5440659" cy="37283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496336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Results: Defect Prediction</a:t>
            </a:r>
          </a:p>
        </p:txBody>
      </p:sp>
      <p:sp>
        <p:nvSpPr>
          <p:cNvPr id="5" name="Slide Number Placeholder 4"/>
          <p:cNvSpPr>
            <a:spLocks noGrp="1"/>
          </p:cNvSpPr>
          <p:nvPr>
            <p:ph type="sldNum" sz="quarter" idx="12"/>
          </p:nvPr>
        </p:nvSpPr>
        <p:spPr/>
        <p:txBody>
          <a:bodyPr/>
          <a:lstStyle/>
          <a:p>
            <a:fld id="{4F43FBDB-460A-2C4D-8064-C249887F4FCB}" type="slidenum">
              <a:rPr lang="en-US" smtClean="0"/>
              <a:t>48</a:t>
            </a:fld>
            <a:endParaRPr lang="en-US"/>
          </a:p>
        </p:txBody>
      </p:sp>
      <p:sp>
        <p:nvSpPr>
          <p:cNvPr id="10" name="Rectangle 9"/>
          <p:cNvSpPr/>
          <p:nvPr/>
        </p:nvSpPr>
        <p:spPr>
          <a:xfrm>
            <a:off x="457199" y="6126480"/>
            <a:ext cx="7401170" cy="369332"/>
          </a:xfrm>
          <a:prstGeom prst="rect">
            <a:avLst/>
          </a:prstGeom>
        </p:spPr>
        <p:txBody>
          <a:bodyPr wrap="square">
            <a:spAutoFit/>
          </a:bodyPr>
          <a:lstStyle/>
          <a:p>
            <a:r>
              <a:rPr lang="en-US" dirty="0"/>
              <a:t>RQ2: Does LACE2 offer more useful defect predictors than </a:t>
            </a:r>
            <a:r>
              <a:rPr lang="en-US" dirty="0" smtClean="0"/>
              <a:t>LACE1 and local?</a:t>
            </a:r>
            <a:endParaRPr lang="en-US" dirty="0"/>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Chart 14"/>
          <p:cNvGraphicFramePr/>
          <p:nvPr>
            <p:extLst>
              <p:ext uri="{D42A27DB-BD31-4B8C-83A1-F6EECF244321}">
                <p14:modId xmlns:p14="http://schemas.microsoft.com/office/powerpoint/2010/main" val="699320750"/>
              </p:ext>
            </p:extLst>
          </p:nvPr>
        </p:nvGraphicFramePr>
        <p:xfrm>
          <a:off x="1082221" y="1438272"/>
          <a:ext cx="5976996" cy="4210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9985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Defect Prediction</a:t>
            </a:r>
          </a:p>
        </p:txBody>
      </p:sp>
      <p:sp>
        <p:nvSpPr>
          <p:cNvPr id="6" name="Content Placeholder 5"/>
          <p:cNvSpPr>
            <a:spLocks noGrp="1"/>
          </p:cNvSpPr>
          <p:nvPr>
            <p:ph sz="half" idx="1"/>
          </p:nvPr>
        </p:nvSpPr>
        <p:spPr>
          <a:xfrm>
            <a:off x="457199" y="1536192"/>
            <a:ext cx="7271511" cy="852705"/>
          </a:xfrm>
        </p:spPr>
        <p:txBody>
          <a:bodyPr/>
          <a:lstStyle/>
          <a:p>
            <a:r>
              <a:rPr lang="en-US" sz="2400" dirty="0" smtClean="0"/>
              <a:t>Consequence of high </a:t>
            </a:r>
            <a:r>
              <a:rPr lang="en-US" sz="2400" dirty="0" err="1" smtClean="0"/>
              <a:t>pds</a:t>
            </a:r>
            <a:r>
              <a:rPr lang="en-US" sz="2400" dirty="0" smtClean="0"/>
              <a:t> for LACE2</a:t>
            </a:r>
          </a:p>
          <a:p>
            <a:pPr lvl="1"/>
            <a:r>
              <a:rPr lang="en-US" sz="2000" dirty="0"/>
              <a:t>Higher </a:t>
            </a:r>
            <a:r>
              <a:rPr lang="en-US" sz="2000" dirty="0" err="1"/>
              <a:t>pfs</a:t>
            </a:r>
            <a:r>
              <a:rPr lang="en-US" sz="2000" dirty="0"/>
              <a:t> (lower is best) than local and LACE1</a:t>
            </a:r>
            <a:r>
              <a:rPr lang="en-US" sz="2000" dirty="0" smtClean="0"/>
              <a:t>.</a:t>
            </a:r>
            <a:endParaRPr lang="en-US" dirty="0"/>
          </a:p>
          <a:p>
            <a:endParaRPr lang="en-US" dirty="0"/>
          </a:p>
        </p:txBody>
      </p:sp>
      <p:sp>
        <p:nvSpPr>
          <p:cNvPr id="3" name="Slide Number Placeholder 2"/>
          <p:cNvSpPr>
            <a:spLocks noGrp="1"/>
          </p:cNvSpPr>
          <p:nvPr>
            <p:ph type="sldNum" sz="quarter" idx="12"/>
          </p:nvPr>
        </p:nvSpPr>
        <p:spPr/>
        <p:txBody>
          <a:bodyPr/>
          <a:lstStyle/>
          <a:p>
            <a:fld id="{4F43FBDB-460A-2C4D-8064-C249887F4FCB}" type="slidenum">
              <a:rPr lang="en-US" smtClean="0"/>
              <a:t>49</a:t>
            </a:fld>
            <a:endParaRPr lang="en-US"/>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4" name="Table 13"/>
          <p:cNvGraphicFramePr>
            <a:graphicFrameLocks noGrp="1"/>
          </p:cNvGraphicFramePr>
          <p:nvPr>
            <p:extLst>
              <p:ext uri="{D42A27DB-BD31-4B8C-83A1-F6EECF244321}">
                <p14:modId xmlns:p14="http://schemas.microsoft.com/office/powerpoint/2010/main" val="3476878993"/>
              </p:ext>
            </p:extLst>
          </p:nvPr>
        </p:nvGraphicFramePr>
        <p:xfrm>
          <a:off x="1293741" y="2507367"/>
          <a:ext cx="5438905" cy="4053840"/>
        </p:xfrm>
        <a:graphic>
          <a:graphicData uri="http://schemas.openxmlformats.org/drawingml/2006/table">
            <a:tbl>
              <a:tblPr firstRow="1" bandRow="1">
                <a:tableStyleId>{5C22544A-7EE6-4342-B048-85BDC9FD1C3A}</a:tableStyleId>
              </a:tblPr>
              <a:tblGrid>
                <a:gridCol w="1814186"/>
                <a:gridCol w="1165489"/>
                <a:gridCol w="1209457"/>
                <a:gridCol w="1249773"/>
              </a:tblGrid>
              <a:tr h="309427">
                <a:tc gridSpan="4">
                  <a:txBody>
                    <a:bodyPr/>
                    <a:lstStyle/>
                    <a:p>
                      <a:pPr algn="ctr"/>
                      <a:r>
                        <a:rPr lang="en-US" dirty="0" err="1" smtClean="0"/>
                        <a:t>Pfs</a:t>
                      </a:r>
                      <a:r>
                        <a:rPr lang="en-US" baseline="0" dirty="0" smtClean="0"/>
                        <a:t> for local, LACE1 and LACE2</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09427">
                <a:tc>
                  <a:txBody>
                    <a:bodyPr/>
                    <a:lstStyle/>
                    <a:p>
                      <a:r>
                        <a:rPr lang="en-US" sz="1600" dirty="0" smtClean="0"/>
                        <a:t>Data</a:t>
                      </a:r>
                      <a:endParaRPr lang="en-US" sz="1600" dirty="0"/>
                    </a:p>
                  </a:txBody>
                  <a:tcPr/>
                </a:tc>
                <a:tc>
                  <a:txBody>
                    <a:bodyPr/>
                    <a:lstStyle/>
                    <a:p>
                      <a:r>
                        <a:rPr lang="en-US" sz="1600" dirty="0" smtClean="0"/>
                        <a:t>local</a:t>
                      </a:r>
                      <a:endParaRPr lang="en-US" sz="1600" dirty="0"/>
                    </a:p>
                  </a:txBody>
                  <a:tcPr/>
                </a:tc>
                <a:tc>
                  <a:txBody>
                    <a:bodyPr/>
                    <a:lstStyle/>
                    <a:p>
                      <a:r>
                        <a:rPr lang="en-US" sz="1600" dirty="0" smtClean="0"/>
                        <a:t>LACE1</a:t>
                      </a:r>
                      <a:endParaRPr lang="en-US" sz="1600" dirty="0"/>
                    </a:p>
                  </a:txBody>
                  <a:tcPr/>
                </a:tc>
                <a:tc>
                  <a:txBody>
                    <a:bodyPr/>
                    <a:lstStyle/>
                    <a:p>
                      <a:r>
                        <a:rPr lang="en-US" sz="1600" dirty="0" smtClean="0"/>
                        <a:t>LACE2</a:t>
                      </a:r>
                      <a:endParaRPr lang="en-US" sz="1600" dirty="0"/>
                    </a:p>
                  </a:txBody>
                  <a:tcPr/>
                </a:tc>
              </a:tr>
              <a:tr h="309427">
                <a:tc>
                  <a:txBody>
                    <a:bodyPr/>
                    <a:lstStyle/>
                    <a:p>
                      <a:r>
                        <a:rPr lang="en-US" sz="1600" dirty="0" smtClean="0"/>
                        <a:t>jEdit-4.1</a:t>
                      </a:r>
                      <a:endParaRPr lang="en-US" sz="1600" dirty="0"/>
                    </a:p>
                  </a:txBody>
                  <a:tcPr/>
                </a:tc>
                <a:tc>
                  <a:txBody>
                    <a:bodyPr/>
                    <a:lstStyle/>
                    <a:p>
                      <a:pPr algn="r"/>
                      <a:r>
                        <a:rPr lang="en-US" sz="1600" dirty="0" smtClean="0"/>
                        <a:t>5.7</a:t>
                      </a:r>
                      <a:endParaRPr lang="en-US" sz="1600" dirty="0"/>
                    </a:p>
                  </a:txBody>
                  <a:tcPr/>
                </a:tc>
                <a:tc>
                  <a:txBody>
                    <a:bodyPr/>
                    <a:lstStyle/>
                    <a:p>
                      <a:pPr algn="r"/>
                      <a:r>
                        <a:rPr lang="en-US" sz="1600" dirty="0" smtClean="0"/>
                        <a:t>23.4</a:t>
                      </a:r>
                      <a:endParaRPr lang="en-US" sz="1600" dirty="0"/>
                    </a:p>
                  </a:txBody>
                  <a:tcPr/>
                </a:tc>
                <a:tc>
                  <a:txBody>
                    <a:bodyPr/>
                    <a:lstStyle/>
                    <a:p>
                      <a:pPr algn="r"/>
                      <a:r>
                        <a:rPr lang="en-US" sz="1600" dirty="0" smtClean="0"/>
                        <a:t>41.7</a:t>
                      </a:r>
                      <a:endParaRPr lang="en-US" sz="1600" dirty="0"/>
                    </a:p>
                  </a:txBody>
                  <a:tcPr/>
                </a:tc>
              </a:tr>
              <a:tr h="309427">
                <a:tc>
                  <a:txBody>
                    <a:bodyPr/>
                    <a:lstStyle/>
                    <a:p>
                      <a:r>
                        <a:rPr lang="en-US" sz="1600" dirty="0" smtClean="0"/>
                        <a:t>ivy-2.0</a:t>
                      </a:r>
                      <a:endParaRPr lang="en-US" sz="1600" dirty="0"/>
                    </a:p>
                  </a:txBody>
                  <a:tcPr/>
                </a:tc>
                <a:tc>
                  <a:txBody>
                    <a:bodyPr/>
                    <a:lstStyle/>
                    <a:p>
                      <a:pPr algn="r"/>
                      <a:r>
                        <a:rPr lang="en-US" sz="1600" dirty="0" smtClean="0"/>
                        <a:t>6.9</a:t>
                      </a:r>
                      <a:endParaRPr lang="en-US" sz="1600" dirty="0"/>
                    </a:p>
                  </a:txBody>
                  <a:tcPr/>
                </a:tc>
                <a:tc>
                  <a:txBody>
                    <a:bodyPr/>
                    <a:lstStyle/>
                    <a:p>
                      <a:pPr algn="r"/>
                      <a:r>
                        <a:rPr lang="en-US" sz="1600" dirty="0" smtClean="0"/>
                        <a:t>31.9</a:t>
                      </a:r>
                      <a:endParaRPr lang="en-US" sz="1600" dirty="0"/>
                    </a:p>
                  </a:txBody>
                  <a:tcPr/>
                </a:tc>
                <a:tc>
                  <a:txBody>
                    <a:bodyPr/>
                    <a:lstStyle/>
                    <a:p>
                      <a:pPr algn="r"/>
                      <a:r>
                        <a:rPr lang="en-US" sz="1600" dirty="0" smtClean="0"/>
                        <a:t>46.3</a:t>
                      </a:r>
                      <a:endParaRPr lang="en-US" sz="1600" dirty="0"/>
                    </a:p>
                  </a:txBody>
                  <a:tcPr/>
                </a:tc>
              </a:tr>
              <a:tr h="309427">
                <a:tc>
                  <a:txBody>
                    <a:bodyPr/>
                    <a:lstStyle/>
                    <a:p>
                      <a:r>
                        <a:rPr lang="en-US" sz="1600" dirty="0" smtClean="0"/>
                        <a:t>xerces-1.3</a:t>
                      </a:r>
                      <a:endParaRPr lang="en-US" sz="1600" dirty="0"/>
                    </a:p>
                  </a:txBody>
                  <a:tcPr/>
                </a:tc>
                <a:tc>
                  <a:txBody>
                    <a:bodyPr/>
                    <a:lstStyle/>
                    <a:p>
                      <a:pPr algn="r"/>
                      <a:r>
                        <a:rPr lang="en-US" sz="1600" dirty="0" smtClean="0"/>
                        <a:t>8.0</a:t>
                      </a:r>
                      <a:endParaRPr lang="en-US" sz="1600" dirty="0"/>
                    </a:p>
                  </a:txBody>
                  <a:tcPr/>
                </a:tc>
                <a:tc>
                  <a:txBody>
                    <a:bodyPr/>
                    <a:lstStyle/>
                    <a:p>
                      <a:pPr algn="r"/>
                      <a:r>
                        <a:rPr lang="en-US" sz="1600" dirty="0" smtClean="0"/>
                        <a:t>27.1</a:t>
                      </a:r>
                      <a:endParaRPr lang="en-US" sz="1600" dirty="0"/>
                    </a:p>
                  </a:txBody>
                  <a:tcPr/>
                </a:tc>
                <a:tc>
                  <a:txBody>
                    <a:bodyPr/>
                    <a:lstStyle/>
                    <a:p>
                      <a:pPr algn="r"/>
                      <a:r>
                        <a:rPr lang="en-US" sz="1600" dirty="0" smtClean="0"/>
                        <a:t>33.7</a:t>
                      </a:r>
                      <a:endParaRPr lang="en-US" sz="1600" dirty="0"/>
                    </a:p>
                  </a:txBody>
                  <a:tcPr/>
                </a:tc>
              </a:tr>
              <a:tr h="309427">
                <a:tc>
                  <a:txBody>
                    <a:bodyPr/>
                    <a:lstStyle/>
                    <a:p>
                      <a:r>
                        <a:rPr lang="en-US" sz="1600" dirty="0" smtClean="0"/>
                        <a:t>ant-1.7</a:t>
                      </a:r>
                      <a:endParaRPr lang="en-US" sz="1600" dirty="0"/>
                    </a:p>
                  </a:txBody>
                  <a:tcPr/>
                </a:tc>
                <a:tc>
                  <a:txBody>
                    <a:bodyPr/>
                    <a:lstStyle/>
                    <a:p>
                      <a:pPr algn="r"/>
                      <a:r>
                        <a:rPr lang="en-US" sz="1600" dirty="0" smtClean="0"/>
                        <a:t>8.4</a:t>
                      </a:r>
                      <a:endParaRPr lang="en-US" sz="1600" dirty="0"/>
                    </a:p>
                  </a:txBody>
                  <a:tcPr/>
                </a:tc>
                <a:tc>
                  <a:txBody>
                    <a:bodyPr/>
                    <a:lstStyle/>
                    <a:p>
                      <a:pPr algn="r"/>
                      <a:r>
                        <a:rPr lang="en-US" sz="1600" dirty="0" smtClean="0"/>
                        <a:t>34.3</a:t>
                      </a:r>
                      <a:endParaRPr lang="en-US" sz="1600" dirty="0"/>
                    </a:p>
                  </a:txBody>
                  <a:tcPr/>
                </a:tc>
                <a:tc>
                  <a:txBody>
                    <a:bodyPr/>
                    <a:lstStyle/>
                    <a:p>
                      <a:pPr algn="r"/>
                      <a:r>
                        <a:rPr lang="en-US" sz="1600" dirty="0" smtClean="0"/>
                        <a:t>36.8</a:t>
                      </a:r>
                      <a:endParaRPr lang="en-US" sz="1600" dirty="0"/>
                    </a:p>
                  </a:txBody>
                  <a:tcPr/>
                </a:tc>
              </a:tr>
              <a:tr h="309427">
                <a:tc>
                  <a:txBody>
                    <a:bodyPr/>
                    <a:lstStyle/>
                    <a:p>
                      <a:r>
                        <a:rPr lang="en-US" sz="1600" dirty="0" smtClean="0"/>
                        <a:t>camel-1.6</a:t>
                      </a:r>
                      <a:endParaRPr lang="en-US" sz="1600" dirty="0"/>
                    </a:p>
                  </a:txBody>
                  <a:tcPr/>
                </a:tc>
                <a:tc>
                  <a:txBody>
                    <a:bodyPr/>
                    <a:lstStyle/>
                    <a:p>
                      <a:pPr algn="r"/>
                      <a:r>
                        <a:rPr lang="en-US" sz="1600" dirty="0" smtClean="0"/>
                        <a:t>11.2</a:t>
                      </a:r>
                      <a:endParaRPr lang="en-US" sz="1600" dirty="0"/>
                    </a:p>
                  </a:txBody>
                  <a:tcPr/>
                </a:tc>
                <a:tc>
                  <a:txBody>
                    <a:bodyPr/>
                    <a:lstStyle/>
                    <a:p>
                      <a:pPr algn="r"/>
                      <a:r>
                        <a:rPr lang="en-US" sz="1600" dirty="0" smtClean="0"/>
                        <a:t>28.2</a:t>
                      </a:r>
                      <a:endParaRPr lang="en-US" sz="1600" dirty="0"/>
                    </a:p>
                  </a:txBody>
                  <a:tcPr/>
                </a:tc>
                <a:tc>
                  <a:txBody>
                    <a:bodyPr/>
                    <a:lstStyle/>
                    <a:p>
                      <a:pPr algn="r"/>
                      <a:r>
                        <a:rPr lang="en-US" sz="1600" dirty="0" smtClean="0"/>
                        <a:t>37.6</a:t>
                      </a:r>
                      <a:endParaRPr lang="en-US" sz="1600" dirty="0"/>
                    </a:p>
                  </a:txBody>
                  <a:tcPr/>
                </a:tc>
              </a:tr>
              <a:tr h="309427">
                <a:tc>
                  <a:txBody>
                    <a:bodyPr/>
                    <a:lstStyle/>
                    <a:p>
                      <a:r>
                        <a:rPr lang="en-US" sz="1600" dirty="0" smtClean="0"/>
                        <a:t>lucene-2.4</a:t>
                      </a:r>
                      <a:endParaRPr lang="en-US" sz="1600" dirty="0"/>
                    </a:p>
                  </a:txBody>
                  <a:tcPr/>
                </a:tc>
                <a:tc>
                  <a:txBody>
                    <a:bodyPr/>
                    <a:lstStyle/>
                    <a:p>
                      <a:pPr algn="r"/>
                      <a:r>
                        <a:rPr lang="en-US" sz="1600" dirty="0" smtClean="0"/>
                        <a:t>16.2</a:t>
                      </a:r>
                      <a:endParaRPr lang="en-US" sz="1600" dirty="0"/>
                    </a:p>
                  </a:txBody>
                  <a:tcPr/>
                </a:tc>
                <a:tc>
                  <a:txBody>
                    <a:bodyPr/>
                    <a:lstStyle/>
                    <a:p>
                      <a:pPr algn="r"/>
                      <a:r>
                        <a:rPr lang="en-US" sz="1600" dirty="0" smtClean="0"/>
                        <a:t>24.0</a:t>
                      </a:r>
                      <a:endParaRPr lang="en-US" sz="1600" dirty="0"/>
                    </a:p>
                  </a:txBody>
                  <a:tcPr/>
                </a:tc>
                <a:tc>
                  <a:txBody>
                    <a:bodyPr/>
                    <a:lstStyle/>
                    <a:p>
                      <a:pPr algn="r"/>
                      <a:r>
                        <a:rPr lang="en-US" sz="1600" dirty="0" smtClean="0"/>
                        <a:t>31.1</a:t>
                      </a:r>
                      <a:endParaRPr lang="en-US" sz="1600" dirty="0"/>
                    </a:p>
                  </a:txBody>
                  <a:tcPr/>
                </a:tc>
              </a:tr>
              <a:tr h="309427">
                <a:tc>
                  <a:txBody>
                    <a:bodyPr/>
                    <a:lstStyle/>
                    <a:p>
                      <a:r>
                        <a:rPr lang="en-US" sz="1600" dirty="0" smtClean="0"/>
                        <a:t>xalan-2.6</a:t>
                      </a:r>
                      <a:endParaRPr lang="en-US" sz="1600" dirty="0"/>
                    </a:p>
                  </a:txBody>
                  <a:tcPr/>
                </a:tc>
                <a:tc>
                  <a:txBody>
                    <a:bodyPr/>
                    <a:lstStyle/>
                    <a:p>
                      <a:pPr algn="r"/>
                      <a:r>
                        <a:rPr lang="en-US" sz="1600" dirty="0" smtClean="0"/>
                        <a:t>16.2</a:t>
                      </a:r>
                      <a:endParaRPr lang="en-US" sz="1600" dirty="0"/>
                    </a:p>
                  </a:txBody>
                  <a:tcPr/>
                </a:tc>
                <a:tc>
                  <a:txBody>
                    <a:bodyPr/>
                    <a:lstStyle/>
                    <a:p>
                      <a:pPr algn="r"/>
                      <a:r>
                        <a:rPr lang="en-US" sz="1600" dirty="0" smtClean="0"/>
                        <a:t>28.1</a:t>
                      </a:r>
                      <a:endParaRPr lang="en-US" sz="1600" dirty="0"/>
                    </a:p>
                  </a:txBody>
                  <a:tcPr/>
                </a:tc>
                <a:tc>
                  <a:txBody>
                    <a:bodyPr/>
                    <a:lstStyle/>
                    <a:p>
                      <a:pPr algn="r"/>
                      <a:r>
                        <a:rPr lang="en-US" sz="1600" dirty="0" smtClean="0"/>
                        <a:t>27.3</a:t>
                      </a:r>
                      <a:endParaRPr lang="en-US" sz="1600" dirty="0"/>
                    </a:p>
                  </a:txBody>
                  <a:tcPr/>
                </a:tc>
              </a:tr>
              <a:tr h="309427">
                <a:tc>
                  <a:txBody>
                    <a:bodyPr/>
                    <a:lstStyle/>
                    <a:p>
                      <a:r>
                        <a:rPr lang="en-US" sz="1600" dirty="0" smtClean="0"/>
                        <a:t>velocity-1.6.1</a:t>
                      </a:r>
                      <a:endParaRPr lang="en-US" sz="1600" dirty="0"/>
                    </a:p>
                  </a:txBody>
                  <a:tcPr/>
                </a:tc>
                <a:tc>
                  <a:txBody>
                    <a:bodyPr/>
                    <a:lstStyle/>
                    <a:p>
                      <a:pPr algn="r"/>
                      <a:r>
                        <a:rPr lang="en-US" sz="1600" dirty="0" smtClean="0"/>
                        <a:t>19.1</a:t>
                      </a:r>
                      <a:endParaRPr lang="en-US" sz="1600" dirty="0"/>
                    </a:p>
                  </a:txBody>
                  <a:tcPr/>
                </a:tc>
                <a:tc>
                  <a:txBody>
                    <a:bodyPr/>
                    <a:lstStyle/>
                    <a:p>
                      <a:pPr algn="r"/>
                      <a:r>
                        <a:rPr lang="en-US" sz="1600" dirty="0" smtClean="0"/>
                        <a:t>22.7</a:t>
                      </a:r>
                      <a:endParaRPr lang="en-US" sz="1600" dirty="0"/>
                    </a:p>
                  </a:txBody>
                  <a:tcPr/>
                </a:tc>
                <a:tc>
                  <a:txBody>
                    <a:bodyPr/>
                    <a:lstStyle/>
                    <a:p>
                      <a:pPr algn="r"/>
                      <a:r>
                        <a:rPr lang="en-US" sz="1600" dirty="0" smtClean="0"/>
                        <a:t>30.3</a:t>
                      </a:r>
                      <a:endParaRPr lang="en-US" sz="1600" dirty="0"/>
                    </a:p>
                  </a:txBody>
                  <a:tcPr/>
                </a:tc>
              </a:tr>
              <a:tr h="309427">
                <a:tc>
                  <a:txBody>
                    <a:bodyPr/>
                    <a:lstStyle/>
                    <a:p>
                      <a:r>
                        <a:rPr lang="en-US" sz="1600" dirty="0" smtClean="0"/>
                        <a:t>synapse-1.2</a:t>
                      </a:r>
                      <a:endParaRPr lang="en-US" sz="1600" dirty="0"/>
                    </a:p>
                  </a:txBody>
                  <a:tcPr/>
                </a:tc>
                <a:tc>
                  <a:txBody>
                    <a:bodyPr/>
                    <a:lstStyle/>
                    <a:p>
                      <a:pPr algn="r"/>
                      <a:r>
                        <a:rPr lang="en-US" sz="1600" dirty="0" smtClean="0"/>
                        <a:t>21.2</a:t>
                      </a:r>
                      <a:endParaRPr lang="en-US" sz="1600" dirty="0"/>
                    </a:p>
                  </a:txBody>
                  <a:tcPr/>
                </a:tc>
                <a:tc>
                  <a:txBody>
                    <a:bodyPr/>
                    <a:lstStyle/>
                    <a:p>
                      <a:pPr algn="r"/>
                      <a:r>
                        <a:rPr lang="en-US" sz="1600" dirty="0" smtClean="0"/>
                        <a:t>40.2</a:t>
                      </a:r>
                      <a:endParaRPr lang="en-US" sz="1600" dirty="0"/>
                    </a:p>
                  </a:txBody>
                  <a:tcPr/>
                </a:tc>
                <a:tc>
                  <a:txBody>
                    <a:bodyPr/>
                    <a:lstStyle/>
                    <a:p>
                      <a:pPr algn="r"/>
                      <a:r>
                        <a:rPr lang="en-US" sz="1600" dirty="0" smtClean="0"/>
                        <a:t>55.7</a:t>
                      </a:r>
                      <a:endParaRPr lang="en-US" sz="1600" dirty="0"/>
                    </a:p>
                  </a:txBody>
                  <a:tcPr/>
                </a:tc>
              </a:tr>
              <a:tr h="309427">
                <a:tc>
                  <a:txBody>
                    <a:bodyPr/>
                    <a:lstStyle/>
                    <a:p>
                      <a:r>
                        <a:rPr lang="en-US" sz="1600" dirty="0" smtClean="0"/>
                        <a:t>poi-3.0</a:t>
                      </a:r>
                      <a:endParaRPr lang="en-US" sz="1600" dirty="0"/>
                    </a:p>
                  </a:txBody>
                  <a:tcPr/>
                </a:tc>
                <a:tc>
                  <a:txBody>
                    <a:bodyPr/>
                    <a:lstStyle/>
                    <a:p>
                      <a:pPr algn="r"/>
                      <a:r>
                        <a:rPr lang="en-US" sz="1600" dirty="0" smtClean="0"/>
                        <a:t>23.6</a:t>
                      </a:r>
                      <a:endParaRPr lang="en-US" sz="1600" dirty="0"/>
                    </a:p>
                  </a:txBody>
                  <a:tcPr/>
                </a:tc>
                <a:tc>
                  <a:txBody>
                    <a:bodyPr/>
                    <a:lstStyle/>
                    <a:p>
                      <a:pPr algn="r"/>
                      <a:r>
                        <a:rPr lang="en-US" sz="1600" dirty="0" smtClean="0"/>
                        <a:t>16.4</a:t>
                      </a:r>
                      <a:endParaRPr lang="en-US" sz="1600" dirty="0"/>
                    </a:p>
                  </a:txBody>
                  <a:tcPr/>
                </a:tc>
                <a:tc>
                  <a:txBody>
                    <a:bodyPr/>
                    <a:lstStyle/>
                    <a:p>
                      <a:pPr algn="r"/>
                      <a:r>
                        <a:rPr lang="en-US" sz="1600" dirty="0" smtClean="0"/>
                        <a:t>23.8</a:t>
                      </a:r>
                      <a:endParaRPr lang="en-US" sz="1600" dirty="0"/>
                    </a:p>
                  </a:txBody>
                  <a:tcPr/>
                </a:tc>
              </a:tr>
            </a:tbl>
          </a:graphicData>
        </a:graphic>
      </p:graphicFrame>
    </p:spTree>
    <p:extLst>
      <p:ext uri="{BB962C8B-B14F-4D97-AF65-F5344CB8AC3E}">
        <p14:creationId xmlns:p14="http://schemas.microsoft.com/office/powerpoint/2010/main" val="158181393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Defect Prediction</a:t>
            </a:r>
          </a:p>
        </p:txBody>
      </p:sp>
      <p:sp>
        <p:nvSpPr>
          <p:cNvPr id="6" name="Content Placeholder 5"/>
          <p:cNvSpPr>
            <a:spLocks noGrp="1"/>
          </p:cNvSpPr>
          <p:nvPr>
            <p:ph sz="half" idx="1"/>
          </p:nvPr>
        </p:nvSpPr>
        <p:spPr>
          <a:xfrm>
            <a:off x="457199" y="1536192"/>
            <a:ext cx="7271511" cy="852705"/>
          </a:xfrm>
        </p:spPr>
        <p:txBody>
          <a:bodyPr/>
          <a:lstStyle/>
          <a:p>
            <a:r>
              <a:rPr lang="en-US" sz="2400" dirty="0" smtClean="0"/>
              <a:t>Consequence of high </a:t>
            </a:r>
            <a:r>
              <a:rPr lang="en-US" sz="2400" dirty="0" err="1" smtClean="0"/>
              <a:t>pds</a:t>
            </a:r>
            <a:r>
              <a:rPr lang="en-US" sz="2400" dirty="0" smtClean="0"/>
              <a:t> for LACE2</a:t>
            </a:r>
          </a:p>
          <a:p>
            <a:pPr lvl="1"/>
            <a:r>
              <a:rPr lang="en-US" sz="2000" dirty="0" smtClean="0"/>
              <a:t>Increasing </a:t>
            </a:r>
            <a:r>
              <a:rPr lang="en-US" sz="2000" dirty="0" err="1" smtClean="0"/>
              <a:t>pfs</a:t>
            </a:r>
            <a:r>
              <a:rPr lang="en-US" sz="2000" dirty="0" smtClean="0"/>
              <a:t> (lower is best)</a:t>
            </a:r>
          </a:p>
          <a:p>
            <a:pPr marL="114300" indent="0">
              <a:buNone/>
            </a:pPr>
            <a:endParaRPr lang="en-US" dirty="0"/>
          </a:p>
          <a:p>
            <a:endParaRPr lang="en-US" dirty="0"/>
          </a:p>
        </p:txBody>
      </p:sp>
      <p:sp>
        <p:nvSpPr>
          <p:cNvPr id="3" name="Slide Number Placeholder 2"/>
          <p:cNvSpPr>
            <a:spLocks noGrp="1"/>
          </p:cNvSpPr>
          <p:nvPr>
            <p:ph type="sldNum" sz="quarter" idx="12"/>
          </p:nvPr>
        </p:nvSpPr>
        <p:spPr/>
        <p:txBody>
          <a:bodyPr/>
          <a:lstStyle/>
          <a:p>
            <a:fld id="{4F43FBDB-460A-2C4D-8064-C249887F4FCB}" type="slidenum">
              <a:rPr lang="en-US" smtClean="0"/>
              <a:t>50</a:t>
            </a:fld>
            <a:endParaRPr lang="en-US"/>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4" name="Table 13"/>
          <p:cNvGraphicFramePr>
            <a:graphicFrameLocks noGrp="1"/>
          </p:cNvGraphicFramePr>
          <p:nvPr>
            <p:extLst>
              <p:ext uri="{D42A27DB-BD31-4B8C-83A1-F6EECF244321}">
                <p14:modId xmlns:p14="http://schemas.microsoft.com/office/powerpoint/2010/main" val="2740651803"/>
              </p:ext>
            </p:extLst>
          </p:nvPr>
        </p:nvGraphicFramePr>
        <p:xfrm>
          <a:off x="1293741" y="2507367"/>
          <a:ext cx="5438905" cy="4053840"/>
        </p:xfrm>
        <a:graphic>
          <a:graphicData uri="http://schemas.openxmlformats.org/drawingml/2006/table">
            <a:tbl>
              <a:tblPr firstRow="1" bandRow="1">
                <a:tableStyleId>{5C22544A-7EE6-4342-B048-85BDC9FD1C3A}</a:tableStyleId>
              </a:tblPr>
              <a:tblGrid>
                <a:gridCol w="1814186"/>
                <a:gridCol w="1165489"/>
                <a:gridCol w="1209457"/>
                <a:gridCol w="1249773"/>
              </a:tblGrid>
              <a:tr h="309427">
                <a:tc gridSpan="4">
                  <a:txBody>
                    <a:bodyPr/>
                    <a:lstStyle/>
                    <a:p>
                      <a:pPr algn="ctr"/>
                      <a:r>
                        <a:rPr lang="en-US" dirty="0" err="1" smtClean="0"/>
                        <a:t>Pfs</a:t>
                      </a:r>
                      <a:r>
                        <a:rPr lang="en-US" baseline="0" dirty="0" smtClean="0"/>
                        <a:t> for local, LACE1 and LACE2</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09427">
                <a:tc>
                  <a:txBody>
                    <a:bodyPr/>
                    <a:lstStyle/>
                    <a:p>
                      <a:r>
                        <a:rPr lang="en-US" sz="1600" dirty="0" smtClean="0"/>
                        <a:t>Data</a:t>
                      </a:r>
                      <a:endParaRPr lang="en-US" sz="1600" dirty="0"/>
                    </a:p>
                  </a:txBody>
                  <a:tcPr/>
                </a:tc>
                <a:tc>
                  <a:txBody>
                    <a:bodyPr/>
                    <a:lstStyle/>
                    <a:p>
                      <a:r>
                        <a:rPr lang="en-US" sz="1600" dirty="0" smtClean="0"/>
                        <a:t>local</a:t>
                      </a:r>
                      <a:endParaRPr lang="en-US" sz="1600" dirty="0"/>
                    </a:p>
                  </a:txBody>
                  <a:tcPr/>
                </a:tc>
                <a:tc>
                  <a:txBody>
                    <a:bodyPr/>
                    <a:lstStyle/>
                    <a:p>
                      <a:r>
                        <a:rPr lang="en-US" sz="1600" dirty="0" smtClean="0"/>
                        <a:t>LACE1</a:t>
                      </a:r>
                      <a:endParaRPr lang="en-US" sz="1600" dirty="0"/>
                    </a:p>
                  </a:txBody>
                  <a:tcPr/>
                </a:tc>
                <a:tc>
                  <a:txBody>
                    <a:bodyPr/>
                    <a:lstStyle/>
                    <a:p>
                      <a:r>
                        <a:rPr lang="en-US" sz="1600" dirty="0" smtClean="0"/>
                        <a:t>LACE2</a:t>
                      </a:r>
                      <a:endParaRPr lang="en-US" sz="1600" dirty="0"/>
                    </a:p>
                  </a:txBody>
                  <a:tcPr/>
                </a:tc>
              </a:tr>
              <a:tr h="309427">
                <a:tc>
                  <a:txBody>
                    <a:bodyPr/>
                    <a:lstStyle/>
                    <a:p>
                      <a:r>
                        <a:rPr lang="en-US" sz="1600" dirty="0" smtClean="0"/>
                        <a:t>jEdit-4.1</a:t>
                      </a:r>
                      <a:endParaRPr lang="en-US" sz="1600" dirty="0"/>
                    </a:p>
                  </a:txBody>
                  <a:tcPr/>
                </a:tc>
                <a:tc>
                  <a:txBody>
                    <a:bodyPr/>
                    <a:lstStyle/>
                    <a:p>
                      <a:pPr algn="r"/>
                      <a:r>
                        <a:rPr lang="en-US" sz="1600" dirty="0" smtClean="0"/>
                        <a:t>5.7</a:t>
                      </a:r>
                      <a:endParaRPr lang="en-US" sz="1600" dirty="0"/>
                    </a:p>
                  </a:txBody>
                  <a:tcPr/>
                </a:tc>
                <a:tc>
                  <a:txBody>
                    <a:bodyPr/>
                    <a:lstStyle/>
                    <a:p>
                      <a:pPr algn="r"/>
                      <a:r>
                        <a:rPr lang="en-US" sz="1600" dirty="0" smtClean="0"/>
                        <a:t>23.4</a:t>
                      </a:r>
                      <a:endParaRPr lang="en-US" sz="1600" dirty="0"/>
                    </a:p>
                  </a:txBody>
                  <a:tcPr/>
                </a:tc>
                <a:tc>
                  <a:txBody>
                    <a:bodyPr/>
                    <a:lstStyle/>
                    <a:p>
                      <a:pPr algn="r"/>
                      <a:r>
                        <a:rPr lang="en-US" sz="1600" dirty="0" smtClean="0"/>
                        <a:t>41.7</a:t>
                      </a:r>
                      <a:endParaRPr lang="en-US" sz="1600" dirty="0"/>
                    </a:p>
                  </a:txBody>
                  <a:tcPr/>
                </a:tc>
              </a:tr>
              <a:tr h="309427">
                <a:tc>
                  <a:txBody>
                    <a:bodyPr/>
                    <a:lstStyle/>
                    <a:p>
                      <a:r>
                        <a:rPr lang="en-US" sz="1600" dirty="0" smtClean="0"/>
                        <a:t>ivy-2.0</a:t>
                      </a:r>
                      <a:endParaRPr lang="en-US" sz="1600" dirty="0"/>
                    </a:p>
                  </a:txBody>
                  <a:tcPr/>
                </a:tc>
                <a:tc>
                  <a:txBody>
                    <a:bodyPr/>
                    <a:lstStyle/>
                    <a:p>
                      <a:pPr algn="r"/>
                      <a:r>
                        <a:rPr lang="en-US" sz="1600" dirty="0" smtClean="0"/>
                        <a:t>6.9</a:t>
                      </a:r>
                      <a:endParaRPr lang="en-US" sz="1600" dirty="0"/>
                    </a:p>
                  </a:txBody>
                  <a:tcPr/>
                </a:tc>
                <a:tc>
                  <a:txBody>
                    <a:bodyPr/>
                    <a:lstStyle/>
                    <a:p>
                      <a:pPr algn="r"/>
                      <a:r>
                        <a:rPr lang="en-US" sz="1600" dirty="0" smtClean="0"/>
                        <a:t>31.9</a:t>
                      </a:r>
                      <a:endParaRPr lang="en-US" sz="1600" dirty="0"/>
                    </a:p>
                  </a:txBody>
                  <a:tcPr/>
                </a:tc>
                <a:tc>
                  <a:txBody>
                    <a:bodyPr/>
                    <a:lstStyle/>
                    <a:p>
                      <a:pPr algn="r"/>
                      <a:r>
                        <a:rPr lang="en-US" sz="1600" dirty="0" smtClean="0"/>
                        <a:t>46.3</a:t>
                      </a:r>
                      <a:endParaRPr lang="en-US" sz="1600" dirty="0"/>
                    </a:p>
                  </a:txBody>
                  <a:tcPr/>
                </a:tc>
              </a:tr>
              <a:tr h="309427">
                <a:tc>
                  <a:txBody>
                    <a:bodyPr/>
                    <a:lstStyle/>
                    <a:p>
                      <a:r>
                        <a:rPr lang="en-US" sz="1600" dirty="0" smtClean="0"/>
                        <a:t>xerces-1.3</a:t>
                      </a:r>
                      <a:endParaRPr lang="en-US" sz="1600" dirty="0"/>
                    </a:p>
                  </a:txBody>
                  <a:tcPr/>
                </a:tc>
                <a:tc>
                  <a:txBody>
                    <a:bodyPr/>
                    <a:lstStyle/>
                    <a:p>
                      <a:pPr algn="r"/>
                      <a:r>
                        <a:rPr lang="en-US" sz="1600" dirty="0" smtClean="0"/>
                        <a:t>8.0</a:t>
                      </a:r>
                      <a:endParaRPr lang="en-US" sz="1600" dirty="0"/>
                    </a:p>
                  </a:txBody>
                  <a:tcPr/>
                </a:tc>
                <a:tc>
                  <a:txBody>
                    <a:bodyPr/>
                    <a:lstStyle/>
                    <a:p>
                      <a:pPr algn="r"/>
                      <a:r>
                        <a:rPr lang="en-US" sz="1600" dirty="0" smtClean="0"/>
                        <a:t>27.1</a:t>
                      </a:r>
                      <a:endParaRPr lang="en-US" sz="1600" dirty="0"/>
                    </a:p>
                  </a:txBody>
                  <a:tcPr/>
                </a:tc>
                <a:tc>
                  <a:txBody>
                    <a:bodyPr/>
                    <a:lstStyle/>
                    <a:p>
                      <a:pPr algn="r"/>
                      <a:r>
                        <a:rPr lang="en-US" sz="1600" dirty="0" smtClean="0"/>
                        <a:t>33.7</a:t>
                      </a:r>
                      <a:endParaRPr lang="en-US" sz="1600" dirty="0"/>
                    </a:p>
                  </a:txBody>
                  <a:tcPr/>
                </a:tc>
              </a:tr>
              <a:tr h="309427">
                <a:tc>
                  <a:txBody>
                    <a:bodyPr/>
                    <a:lstStyle/>
                    <a:p>
                      <a:r>
                        <a:rPr lang="en-US" sz="1600" dirty="0" smtClean="0"/>
                        <a:t>ant-1.7</a:t>
                      </a:r>
                      <a:endParaRPr lang="en-US" sz="1600" dirty="0"/>
                    </a:p>
                  </a:txBody>
                  <a:tcPr/>
                </a:tc>
                <a:tc>
                  <a:txBody>
                    <a:bodyPr/>
                    <a:lstStyle/>
                    <a:p>
                      <a:pPr algn="r"/>
                      <a:r>
                        <a:rPr lang="en-US" sz="1600" dirty="0" smtClean="0"/>
                        <a:t>8.4</a:t>
                      </a:r>
                      <a:endParaRPr lang="en-US" sz="1600" dirty="0"/>
                    </a:p>
                  </a:txBody>
                  <a:tcPr/>
                </a:tc>
                <a:tc>
                  <a:txBody>
                    <a:bodyPr/>
                    <a:lstStyle/>
                    <a:p>
                      <a:pPr algn="r"/>
                      <a:r>
                        <a:rPr lang="en-US" sz="1600" dirty="0" smtClean="0"/>
                        <a:t>34.3</a:t>
                      </a:r>
                      <a:endParaRPr lang="en-US" sz="1600" dirty="0"/>
                    </a:p>
                  </a:txBody>
                  <a:tcPr/>
                </a:tc>
                <a:tc>
                  <a:txBody>
                    <a:bodyPr/>
                    <a:lstStyle/>
                    <a:p>
                      <a:pPr algn="r"/>
                      <a:r>
                        <a:rPr lang="en-US" sz="1600" dirty="0" smtClean="0"/>
                        <a:t>36.8</a:t>
                      </a:r>
                      <a:endParaRPr lang="en-US" sz="1600" dirty="0"/>
                    </a:p>
                  </a:txBody>
                  <a:tcPr/>
                </a:tc>
              </a:tr>
              <a:tr h="309427">
                <a:tc>
                  <a:txBody>
                    <a:bodyPr/>
                    <a:lstStyle/>
                    <a:p>
                      <a:r>
                        <a:rPr lang="en-US" sz="1600" dirty="0" smtClean="0"/>
                        <a:t>camel-1.6</a:t>
                      </a:r>
                      <a:endParaRPr lang="en-US" sz="1600" dirty="0"/>
                    </a:p>
                  </a:txBody>
                  <a:tcPr/>
                </a:tc>
                <a:tc>
                  <a:txBody>
                    <a:bodyPr/>
                    <a:lstStyle/>
                    <a:p>
                      <a:pPr algn="r"/>
                      <a:r>
                        <a:rPr lang="en-US" sz="1600" dirty="0" smtClean="0"/>
                        <a:t>11.2</a:t>
                      </a:r>
                      <a:endParaRPr lang="en-US" sz="1600" dirty="0"/>
                    </a:p>
                  </a:txBody>
                  <a:tcPr/>
                </a:tc>
                <a:tc>
                  <a:txBody>
                    <a:bodyPr/>
                    <a:lstStyle/>
                    <a:p>
                      <a:pPr algn="r"/>
                      <a:r>
                        <a:rPr lang="en-US" sz="1600" dirty="0" smtClean="0"/>
                        <a:t>28.2</a:t>
                      </a:r>
                      <a:endParaRPr lang="en-US" sz="1600" dirty="0"/>
                    </a:p>
                  </a:txBody>
                  <a:tcPr/>
                </a:tc>
                <a:tc>
                  <a:txBody>
                    <a:bodyPr/>
                    <a:lstStyle/>
                    <a:p>
                      <a:pPr algn="r"/>
                      <a:r>
                        <a:rPr lang="en-US" sz="1600" dirty="0" smtClean="0"/>
                        <a:t>37.6</a:t>
                      </a:r>
                      <a:endParaRPr lang="en-US" sz="1600" dirty="0"/>
                    </a:p>
                  </a:txBody>
                  <a:tcPr/>
                </a:tc>
              </a:tr>
              <a:tr h="309427">
                <a:tc>
                  <a:txBody>
                    <a:bodyPr/>
                    <a:lstStyle/>
                    <a:p>
                      <a:r>
                        <a:rPr lang="en-US" sz="1600" dirty="0" smtClean="0"/>
                        <a:t>lucene-2.4</a:t>
                      </a:r>
                      <a:endParaRPr lang="en-US" sz="1600" dirty="0"/>
                    </a:p>
                  </a:txBody>
                  <a:tcPr/>
                </a:tc>
                <a:tc>
                  <a:txBody>
                    <a:bodyPr/>
                    <a:lstStyle/>
                    <a:p>
                      <a:pPr algn="r"/>
                      <a:r>
                        <a:rPr lang="en-US" sz="1600" dirty="0" smtClean="0"/>
                        <a:t>16.2</a:t>
                      </a:r>
                      <a:endParaRPr lang="en-US" sz="1600" dirty="0"/>
                    </a:p>
                  </a:txBody>
                  <a:tcPr/>
                </a:tc>
                <a:tc>
                  <a:txBody>
                    <a:bodyPr/>
                    <a:lstStyle/>
                    <a:p>
                      <a:pPr algn="r"/>
                      <a:r>
                        <a:rPr lang="en-US" sz="1600" dirty="0" smtClean="0"/>
                        <a:t>24.0</a:t>
                      </a:r>
                      <a:endParaRPr lang="en-US" sz="1600" dirty="0"/>
                    </a:p>
                  </a:txBody>
                  <a:tcPr/>
                </a:tc>
                <a:tc>
                  <a:txBody>
                    <a:bodyPr/>
                    <a:lstStyle/>
                    <a:p>
                      <a:pPr algn="r"/>
                      <a:r>
                        <a:rPr lang="en-US" sz="1600" dirty="0" smtClean="0"/>
                        <a:t>31.1</a:t>
                      </a:r>
                      <a:endParaRPr lang="en-US" sz="1600" dirty="0"/>
                    </a:p>
                  </a:txBody>
                  <a:tcPr/>
                </a:tc>
              </a:tr>
              <a:tr h="309427">
                <a:tc>
                  <a:txBody>
                    <a:bodyPr/>
                    <a:lstStyle/>
                    <a:p>
                      <a:r>
                        <a:rPr lang="en-US" sz="1600" dirty="0" smtClean="0"/>
                        <a:t>xalan-2.6</a:t>
                      </a:r>
                      <a:endParaRPr lang="en-US" sz="1600" dirty="0"/>
                    </a:p>
                  </a:txBody>
                  <a:tcPr/>
                </a:tc>
                <a:tc>
                  <a:txBody>
                    <a:bodyPr/>
                    <a:lstStyle/>
                    <a:p>
                      <a:pPr algn="r"/>
                      <a:r>
                        <a:rPr lang="en-US" sz="1600" dirty="0" smtClean="0"/>
                        <a:t>16.2</a:t>
                      </a:r>
                      <a:endParaRPr lang="en-US" sz="1600" dirty="0"/>
                    </a:p>
                  </a:txBody>
                  <a:tcPr/>
                </a:tc>
                <a:tc>
                  <a:txBody>
                    <a:bodyPr/>
                    <a:lstStyle/>
                    <a:p>
                      <a:pPr algn="r"/>
                      <a:r>
                        <a:rPr lang="en-US" sz="1600" dirty="0" smtClean="0"/>
                        <a:t>28.1</a:t>
                      </a:r>
                      <a:endParaRPr lang="en-US" sz="1600" dirty="0"/>
                    </a:p>
                  </a:txBody>
                  <a:tcPr/>
                </a:tc>
                <a:tc>
                  <a:txBody>
                    <a:bodyPr/>
                    <a:lstStyle/>
                    <a:p>
                      <a:pPr algn="r"/>
                      <a:r>
                        <a:rPr lang="en-US" sz="1600" dirty="0" smtClean="0"/>
                        <a:t>27.3</a:t>
                      </a:r>
                      <a:endParaRPr lang="en-US" sz="1600" dirty="0"/>
                    </a:p>
                  </a:txBody>
                  <a:tcPr/>
                </a:tc>
              </a:tr>
              <a:tr h="309427">
                <a:tc>
                  <a:txBody>
                    <a:bodyPr/>
                    <a:lstStyle/>
                    <a:p>
                      <a:r>
                        <a:rPr lang="en-US" sz="1600" dirty="0" smtClean="0"/>
                        <a:t>velocity-1.6.1</a:t>
                      </a:r>
                      <a:endParaRPr lang="en-US" sz="1600" dirty="0"/>
                    </a:p>
                  </a:txBody>
                  <a:tcPr/>
                </a:tc>
                <a:tc>
                  <a:txBody>
                    <a:bodyPr/>
                    <a:lstStyle/>
                    <a:p>
                      <a:pPr algn="r"/>
                      <a:r>
                        <a:rPr lang="en-US" sz="1600" dirty="0" smtClean="0"/>
                        <a:t>19.1</a:t>
                      </a:r>
                      <a:endParaRPr lang="en-US" sz="1600" dirty="0"/>
                    </a:p>
                  </a:txBody>
                  <a:tcPr/>
                </a:tc>
                <a:tc>
                  <a:txBody>
                    <a:bodyPr/>
                    <a:lstStyle/>
                    <a:p>
                      <a:pPr algn="r"/>
                      <a:r>
                        <a:rPr lang="en-US" sz="1600" dirty="0" smtClean="0"/>
                        <a:t>22.7</a:t>
                      </a:r>
                      <a:endParaRPr lang="en-US" sz="1600" dirty="0"/>
                    </a:p>
                  </a:txBody>
                  <a:tcPr/>
                </a:tc>
                <a:tc>
                  <a:txBody>
                    <a:bodyPr/>
                    <a:lstStyle/>
                    <a:p>
                      <a:pPr algn="r"/>
                      <a:r>
                        <a:rPr lang="en-US" sz="1600" dirty="0" smtClean="0"/>
                        <a:t>30.3</a:t>
                      </a:r>
                      <a:endParaRPr lang="en-US" sz="1600" dirty="0"/>
                    </a:p>
                  </a:txBody>
                  <a:tcPr/>
                </a:tc>
              </a:tr>
              <a:tr h="309427">
                <a:tc>
                  <a:txBody>
                    <a:bodyPr/>
                    <a:lstStyle/>
                    <a:p>
                      <a:r>
                        <a:rPr lang="en-US" sz="1600" dirty="0" smtClean="0"/>
                        <a:t>synapse-1.2</a:t>
                      </a:r>
                      <a:endParaRPr lang="en-US" sz="1600" dirty="0"/>
                    </a:p>
                  </a:txBody>
                  <a:tcPr/>
                </a:tc>
                <a:tc>
                  <a:txBody>
                    <a:bodyPr/>
                    <a:lstStyle/>
                    <a:p>
                      <a:pPr algn="r"/>
                      <a:r>
                        <a:rPr lang="en-US" sz="1600" dirty="0" smtClean="0"/>
                        <a:t>21.2</a:t>
                      </a:r>
                      <a:endParaRPr lang="en-US" sz="1600" dirty="0"/>
                    </a:p>
                  </a:txBody>
                  <a:tcPr/>
                </a:tc>
                <a:tc>
                  <a:txBody>
                    <a:bodyPr/>
                    <a:lstStyle/>
                    <a:p>
                      <a:pPr algn="r"/>
                      <a:r>
                        <a:rPr lang="en-US" sz="1600" dirty="0" smtClean="0"/>
                        <a:t>40.2</a:t>
                      </a:r>
                      <a:endParaRPr lang="en-US" sz="1600" dirty="0"/>
                    </a:p>
                  </a:txBody>
                  <a:tcPr/>
                </a:tc>
                <a:tc>
                  <a:txBody>
                    <a:bodyPr/>
                    <a:lstStyle/>
                    <a:p>
                      <a:pPr algn="r"/>
                      <a:r>
                        <a:rPr lang="en-US" sz="1600" dirty="0" smtClean="0"/>
                        <a:t>55.7</a:t>
                      </a:r>
                      <a:endParaRPr lang="en-US" sz="1600" dirty="0"/>
                    </a:p>
                  </a:txBody>
                  <a:tcPr/>
                </a:tc>
              </a:tr>
              <a:tr h="309427">
                <a:tc>
                  <a:txBody>
                    <a:bodyPr/>
                    <a:lstStyle/>
                    <a:p>
                      <a:r>
                        <a:rPr lang="en-US" sz="1600" dirty="0" smtClean="0"/>
                        <a:t>poi-3.0</a:t>
                      </a:r>
                      <a:endParaRPr lang="en-US" sz="1600" dirty="0"/>
                    </a:p>
                  </a:txBody>
                  <a:tcPr/>
                </a:tc>
                <a:tc>
                  <a:txBody>
                    <a:bodyPr/>
                    <a:lstStyle/>
                    <a:p>
                      <a:pPr algn="r"/>
                      <a:r>
                        <a:rPr lang="en-US" sz="1600" dirty="0" smtClean="0"/>
                        <a:t>23.6</a:t>
                      </a:r>
                      <a:endParaRPr lang="en-US" sz="1600" dirty="0"/>
                    </a:p>
                  </a:txBody>
                  <a:tcPr/>
                </a:tc>
                <a:tc>
                  <a:txBody>
                    <a:bodyPr/>
                    <a:lstStyle/>
                    <a:p>
                      <a:pPr algn="r"/>
                      <a:r>
                        <a:rPr lang="en-US" sz="1600" dirty="0" smtClean="0"/>
                        <a:t>16.4</a:t>
                      </a:r>
                      <a:endParaRPr lang="en-US" sz="1600" dirty="0"/>
                    </a:p>
                  </a:txBody>
                  <a:tcPr/>
                </a:tc>
                <a:tc>
                  <a:txBody>
                    <a:bodyPr/>
                    <a:lstStyle/>
                    <a:p>
                      <a:pPr algn="r"/>
                      <a:r>
                        <a:rPr lang="en-US" sz="1600" dirty="0" smtClean="0"/>
                        <a:t>23.8</a:t>
                      </a:r>
                      <a:endParaRPr lang="en-US" sz="1600" dirty="0"/>
                    </a:p>
                  </a:txBody>
                  <a:tcPr/>
                </a:tc>
              </a:tr>
            </a:tbl>
          </a:graphicData>
        </a:graphic>
      </p:graphicFrame>
      <p:sp>
        <p:nvSpPr>
          <p:cNvPr id="4" name="Rectangle 3"/>
          <p:cNvSpPr/>
          <p:nvPr/>
        </p:nvSpPr>
        <p:spPr>
          <a:xfrm>
            <a:off x="1293741" y="2507367"/>
            <a:ext cx="5438905" cy="4053840"/>
          </a:xfrm>
          <a:prstGeom prst="rect">
            <a:avLst/>
          </a:prstGeom>
          <a:solidFill>
            <a:schemeClr val="accent1">
              <a:alpha val="7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LACE2 Median </a:t>
            </a:r>
            <a:r>
              <a:rPr lang="en-US"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pf</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 36% (not abnormally large)</a:t>
            </a:r>
          </a:p>
          <a:p>
            <a:pPr algn="ct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algn="ctr"/>
            <a:endPar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Median </a:t>
            </a:r>
            <a:r>
              <a:rPr lang="en-US" sz="32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pf</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in TSE2013 = 28%</a:t>
            </a:r>
            <a:endParaRPr lang="en-US" sz="3200" dirty="0"/>
          </a:p>
        </p:txBody>
      </p:sp>
    </p:spTree>
    <p:extLst>
      <p:ext uri="{BB962C8B-B14F-4D97-AF65-F5344CB8AC3E}">
        <p14:creationId xmlns:p14="http://schemas.microsoft.com/office/powerpoint/2010/main" val="3540178562"/>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Summary</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875045537"/>
              </p:ext>
            </p:extLst>
          </p:nvPr>
        </p:nvGraphicFramePr>
        <p:xfrm>
          <a:off x="457200" y="1827004"/>
          <a:ext cx="6709451" cy="1854200"/>
        </p:xfrm>
        <a:graphic>
          <a:graphicData uri="http://schemas.openxmlformats.org/drawingml/2006/table">
            <a:tbl>
              <a:tblPr firstRow="1" bandRow="1">
                <a:tableStyleId>{5C22544A-7EE6-4342-B048-85BDC9FD1C3A}</a:tableStyleId>
              </a:tblPr>
              <a:tblGrid>
                <a:gridCol w="1484524"/>
                <a:gridCol w="3421924"/>
                <a:gridCol w="1803003"/>
              </a:tblGrid>
              <a:tr h="370840">
                <a:tc gridSpan="2">
                  <a:txBody>
                    <a:bodyPr/>
                    <a:lstStyle/>
                    <a:p>
                      <a:r>
                        <a:rPr lang="en-US" dirty="0" smtClean="0"/>
                        <a:t>Features</a:t>
                      </a:r>
                      <a:endParaRPr lang="en-US" dirty="0"/>
                    </a:p>
                  </a:txBody>
                  <a:tcPr/>
                </a:tc>
                <a:tc hMerge="1">
                  <a:txBody>
                    <a:bodyPr/>
                    <a:lstStyle/>
                    <a:p>
                      <a:endParaRPr lang="en-US" dirty="0"/>
                    </a:p>
                  </a:txBody>
                  <a:tcPr/>
                </a:tc>
                <a:tc>
                  <a:txBody>
                    <a:bodyPr/>
                    <a:lstStyle/>
                    <a:p>
                      <a:r>
                        <a:rPr lang="en-US" dirty="0" smtClean="0"/>
                        <a:t>Algorithm</a:t>
                      </a:r>
                      <a:endParaRPr lang="en-US" dirty="0"/>
                    </a:p>
                  </a:txBody>
                  <a:tcPr/>
                </a:tc>
              </a:tr>
              <a:tr h="370840">
                <a:tc>
                  <a:txBody>
                    <a:bodyPr/>
                    <a:lstStyle/>
                    <a:p>
                      <a:pPr algn="ctr"/>
                      <a:r>
                        <a:rPr lang="en-US" dirty="0" smtClean="0"/>
                        <a:t>Privacy</a:t>
                      </a:r>
                      <a:endParaRPr lang="en-US" dirty="0"/>
                    </a:p>
                  </a:txBody>
                  <a:tcPr/>
                </a:tc>
                <a:tc>
                  <a:txBody>
                    <a:bodyPr/>
                    <a:lstStyle/>
                    <a:p>
                      <a:r>
                        <a:rPr lang="en-US" dirty="0" smtClean="0"/>
                        <a:t>Low sensitive attribute disclosure.</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a:txBody>
                    <a:bodyPr/>
                    <a:lstStyle/>
                    <a:p>
                      <a:pPr algn="ctr"/>
                      <a:r>
                        <a:rPr lang="en-US" dirty="0" smtClean="0"/>
                        <a:t>Utility</a:t>
                      </a:r>
                      <a:endParaRPr lang="en-US" dirty="0"/>
                    </a:p>
                  </a:txBody>
                  <a:tcPr/>
                </a:tc>
                <a:tc>
                  <a:txBody>
                    <a:bodyPr/>
                    <a:lstStyle/>
                    <a:p>
                      <a:r>
                        <a:rPr lang="en-US" dirty="0" smtClean="0"/>
                        <a:t>Strong defect predictors.</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rowSpan="2">
                  <a:txBody>
                    <a:bodyPr/>
                    <a:lstStyle/>
                    <a:p>
                      <a:pPr algn="ctr"/>
                      <a:r>
                        <a:rPr lang="en-US" dirty="0" smtClean="0"/>
                        <a:t>Cost</a:t>
                      </a:r>
                      <a:endParaRPr lang="en-US" dirty="0"/>
                    </a:p>
                  </a:txBody>
                  <a:tcPr anchor="ctr"/>
                </a:tc>
                <a:tc>
                  <a:txBody>
                    <a:bodyPr/>
                    <a:lstStyle/>
                    <a:p>
                      <a:r>
                        <a:rPr lang="en-US" dirty="0" smtClean="0"/>
                        <a:t>Low memory requirements*.</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r h="370840">
                <a:tc vMerge="1">
                  <a:txBody>
                    <a:bodyPr/>
                    <a:lstStyle/>
                    <a:p>
                      <a:endParaRPr lang="en-US" dirty="0"/>
                    </a:p>
                  </a:txBody>
                  <a:tcPr/>
                </a:tc>
                <a:tc>
                  <a:txBody>
                    <a:bodyPr/>
                    <a:lstStyle/>
                    <a:p>
                      <a:r>
                        <a:rPr lang="en-US" dirty="0" smtClean="0"/>
                        <a:t>Fast runtime.</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bl>
          </a:graphicData>
        </a:graphic>
      </p:graphicFrame>
      <p:sp>
        <p:nvSpPr>
          <p:cNvPr id="4" name="Slide Number Placeholder 3"/>
          <p:cNvSpPr>
            <a:spLocks noGrp="1"/>
          </p:cNvSpPr>
          <p:nvPr>
            <p:ph type="sldNum" sz="quarter" idx="12"/>
          </p:nvPr>
        </p:nvSpPr>
        <p:spPr/>
        <p:txBody>
          <a:bodyPr/>
          <a:lstStyle/>
          <a:p>
            <a:fld id="{4F43FBDB-460A-2C4D-8064-C249887F4FCB}" type="slidenum">
              <a:rPr lang="en-US" smtClean="0"/>
              <a:t>51</a:t>
            </a:fld>
            <a:endParaRPr lang="en-US"/>
          </a:p>
        </p:txBody>
      </p:sp>
      <p:sp>
        <p:nvSpPr>
          <p:cNvPr id="8" name="Rectangle 7"/>
          <p:cNvSpPr/>
          <p:nvPr/>
        </p:nvSpPr>
        <p:spPr>
          <a:xfrm>
            <a:off x="457200" y="5279628"/>
            <a:ext cx="3878210" cy="369332"/>
          </a:xfrm>
          <a:prstGeom prst="rect">
            <a:avLst/>
          </a:prstGeom>
        </p:spPr>
        <p:txBody>
          <a:bodyPr wrap="none">
            <a:spAutoFit/>
          </a:bodyPr>
          <a:lstStyle/>
          <a:p>
            <a:r>
              <a:rPr lang="en-US" dirty="0"/>
              <a:t>* Don’t share what others have shared.</a:t>
            </a:r>
          </a:p>
        </p:txBody>
      </p:sp>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398729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Results: Memory</a:t>
            </a:r>
            <a:endParaRPr lang="en-US" dirty="0"/>
          </a:p>
        </p:txBody>
      </p:sp>
      <p:sp>
        <p:nvSpPr>
          <p:cNvPr id="5" name="Slide Number Placeholder 4"/>
          <p:cNvSpPr>
            <a:spLocks noGrp="1"/>
          </p:cNvSpPr>
          <p:nvPr>
            <p:ph type="sldNum" sz="quarter" idx="12"/>
          </p:nvPr>
        </p:nvSpPr>
        <p:spPr/>
        <p:txBody>
          <a:bodyPr/>
          <a:lstStyle/>
          <a:p>
            <a:fld id="{4F43FBDB-460A-2C4D-8064-C249887F4FCB}" type="slidenum">
              <a:rPr lang="en-US" smtClean="0"/>
              <a:t>52</a:t>
            </a:fld>
            <a:endParaRPr lang="en-US"/>
          </a:p>
        </p:txBody>
      </p:sp>
      <p:sp>
        <p:nvSpPr>
          <p:cNvPr id="8" name="Rectangle 7"/>
          <p:cNvSpPr/>
          <p:nvPr/>
        </p:nvSpPr>
        <p:spPr>
          <a:xfrm>
            <a:off x="457198" y="5860534"/>
            <a:ext cx="7480547" cy="369332"/>
          </a:xfrm>
          <a:prstGeom prst="rect">
            <a:avLst/>
          </a:prstGeom>
        </p:spPr>
        <p:txBody>
          <a:bodyPr wrap="square">
            <a:spAutoFit/>
          </a:bodyPr>
          <a:lstStyle/>
          <a:p>
            <a:r>
              <a:rPr lang="en-US" dirty="0"/>
              <a:t>RQ3: Are system costs of LACE2 </a:t>
            </a:r>
            <a:r>
              <a:rPr lang="en-US" dirty="0" smtClean="0"/>
              <a:t>(memory</a:t>
            </a:r>
            <a:r>
              <a:rPr lang="en-US" dirty="0"/>
              <a:t>) worse than </a:t>
            </a:r>
            <a:r>
              <a:rPr lang="en-US" dirty="0" smtClean="0"/>
              <a:t>LACE1?</a:t>
            </a:r>
            <a:endParaRPr lang="en-US" dirty="0"/>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4" name="Chart 13"/>
          <p:cNvGraphicFramePr/>
          <p:nvPr>
            <p:extLst>
              <p:ext uri="{D42A27DB-BD31-4B8C-83A1-F6EECF244321}">
                <p14:modId xmlns:p14="http://schemas.microsoft.com/office/powerpoint/2010/main" val="3309291835"/>
              </p:ext>
            </p:extLst>
          </p:nvPr>
        </p:nvGraphicFramePr>
        <p:xfrm>
          <a:off x="457200" y="1417638"/>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3143650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Summary</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738754878"/>
              </p:ext>
            </p:extLst>
          </p:nvPr>
        </p:nvGraphicFramePr>
        <p:xfrm>
          <a:off x="457200" y="1827004"/>
          <a:ext cx="6709451" cy="1854200"/>
        </p:xfrm>
        <a:graphic>
          <a:graphicData uri="http://schemas.openxmlformats.org/drawingml/2006/table">
            <a:tbl>
              <a:tblPr firstRow="1" bandRow="1">
                <a:tableStyleId>{5C22544A-7EE6-4342-B048-85BDC9FD1C3A}</a:tableStyleId>
              </a:tblPr>
              <a:tblGrid>
                <a:gridCol w="1484524"/>
                <a:gridCol w="3421924"/>
                <a:gridCol w="1803003"/>
              </a:tblGrid>
              <a:tr h="370840">
                <a:tc gridSpan="2">
                  <a:txBody>
                    <a:bodyPr/>
                    <a:lstStyle/>
                    <a:p>
                      <a:r>
                        <a:rPr lang="en-US" dirty="0" smtClean="0"/>
                        <a:t>Features</a:t>
                      </a:r>
                      <a:endParaRPr lang="en-US" dirty="0"/>
                    </a:p>
                  </a:txBody>
                  <a:tcPr/>
                </a:tc>
                <a:tc hMerge="1">
                  <a:txBody>
                    <a:bodyPr/>
                    <a:lstStyle/>
                    <a:p>
                      <a:endParaRPr lang="en-US" dirty="0"/>
                    </a:p>
                  </a:txBody>
                  <a:tcPr/>
                </a:tc>
                <a:tc>
                  <a:txBody>
                    <a:bodyPr/>
                    <a:lstStyle/>
                    <a:p>
                      <a:r>
                        <a:rPr lang="en-US" dirty="0" smtClean="0"/>
                        <a:t>Algorithm</a:t>
                      </a:r>
                      <a:endParaRPr lang="en-US" dirty="0"/>
                    </a:p>
                  </a:txBody>
                  <a:tcPr/>
                </a:tc>
              </a:tr>
              <a:tr h="370840">
                <a:tc>
                  <a:txBody>
                    <a:bodyPr/>
                    <a:lstStyle/>
                    <a:p>
                      <a:pPr algn="ctr"/>
                      <a:r>
                        <a:rPr lang="en-US" dirty="0" smtClean="0"/>
                        <a:t>Privacy</a:t>
                      </a:r>
                      <a:endParaRPr lang="en-US" dirty="0"/>
                    </a:p>
                  </a:txBody>
                  <a:tcPr/>
                </a:tc>
                <a:tc>
                  <a:txBody>
                    <a:bodyPr/>
                    <a:lstStyle/>
                    <a:p>
                      <a:r>
                        <a:rPr lang="en-US" dirty="0" smtClean="0"/>
                        <a:t>Low sensitive attribute disclosure.</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a:txBody>
                    <a:bodyPr/>
                    <a:lstStyle/>
                    <a:p>
                      <a:pPr algn="ctr"/>
                      <a:r>
                        <a:rPr lang="en-US" dirty="0" smtClean="0"/>
                        <a:t>Utility</a:t>
                      </a:r>
                      <a:endParaRPr lang="en-US" dirty="0"/>
                    </a:p>
                  </a:txBody>
                  <a:tcPr/>
                </a:tc>
                <a:tc>
                  <a:txBody>
                    <a:bodyPr/>
                    <a:lstStyle/>
                    <a:p>
                      <a:r>
                        <a:rPr lang="en-US" dirty="0" smtClean="0"/>
                        <a:t>Strong defect predictors.</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rowSpan="2">
                  <a:txBody>
                    <a:bodyPr/>
                    <a:lstStyle/>
                    <a:p>
                      <a:pPr algn="ctr"/>
                      <a:r>
                        <a:rPr lang="en-US" dirty="0" smtClean="0"/>
                        <a:t>Cost</a:t>
                      </a:r>
                      <a:endParaRPr lang="en-US" dirty="0"/>
                    </a:p>
                  </a:txBody>
                  <a:tcPr anchor="ctr"/>
                </a:tc>
                <a:tc>
                  <a:txBody>
                    <a:bodyPr/>
                    <a:lstStyle/>
                    <a:p>
                      <a:r>
                        <a:rPr lang="en-US" dirty="0" smtClean="0"/>
                        <a:t>Low memory requirements*.</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vMerge="1">
                  <a:txBody>
                    <a:bodyPr/>
                    <a:lstStyle/>
                    <a:p>
                      <a:endParaRPr lang="en-US" dirty="0"/>
                    </a:p>
                  </a:txBody>
                  <a:tcPr/>
                </a:tc>
                <a:tc>
                  <a:txBody>
                    <a:bodyPr/>
                    <a:lstStyle/>
                    <a:p>
                      <a:r>
                        <a:rPr lang="en-US" dirty="0" smtClean="0"/>
                        <a:t>Fast runtime.</a:t>
                      </a:r>
                      <a:endParaRPr lang="en-US" dirty="0"/>
                    </a:p>
                  </a:txBody>
                  <a:tcPr/>
                </a:tc>
                <a:tc>
                  <a:txBody>
                    <a:bodyPr/>
                    <a:lstStyle/>
                    <a:p>
                      <a:pPr algn="ctr"/>
                      <a:r>
                        <a:rPr lang="en-US" b="1" dirty="0" smtClean="0">
                          <a:solidFill>
                            <a:srgbClr val="008000"/>
                          </a:solidFill>
                        </a:rPr>
                        <a:t>?</a:t>
                      </a:r>
                      <a:endParaRPr lang="en-US" b="1" dirty="0">
                        <a:solidFill>
                          <a:srgbClr val="008000"/>
                        </a:solidFill>
                      </a:endParaRPr>
                    </a:p>
                  </a:txBody>
                  <a:tcPr/>
                </a:tc>
              </a:tr>
            </a:tbl>
          </a:graphicData>
        </a:graphic>
      </p:graphicFrame>
      <p:sp>
        <p:nvSpPr>
          <p:cNvPr id="4" name="Slide Number Placeholder 3"/>
          <p:cNvSpPr>
            <a:spLocks noGrp="1"/>
          </p:cNvSpPr>
          <p:nvPr>
            <p:ph type="sldNum" sz="quarter" idx="12"/>
          </p:nvPr>
        </p:nvSpPr>
        <p:spPr/>
        <p:txBody>
          <a:bodyPr/>
          <a:lstStyle/>
          <a:p>
            <a:fld id="{4F43FBDB-460A-2C4D-8064-C249887F4FCB}" type="slidenum">
              <a:rPr lang="en-US" smtClean="0"/>
              <a:t>53</a:t>
            </a:fld>
            <a:endParaRPr lang="en-US"/>
          </a:p>
        </p:txBody>
      </p:sp>
      <p:sp>
        <p:nvSpPr>
          <p:cNvPr id="8" name="Rectangle 7"/>
          <p:cNvSpPr/>
          <p:nvPr/>
        </p:nvSpPr>
        <p:spPr>
          <a:xfrm>
            <a:off x="457200" y="5279628"/>
            <a:ext cx="3878210" cy="369332"/>
          </a:xfrm>
          <a:prstGeom prst="rect">
            <a:avLst/>
          </a:prstGeom>
        </p:spPr>
        <p:txBody>
          <a:bodyPr wrap="none">
            <a:spAutoFit/>
          </a:bodyPr>
          <a:lstStyle/>
          <a:p>
            <a:r>
              <a:rPr lang="en-US" dirty="0"/>
              <a:t>* Don’t share what others have shared.</a:t>
            </a:r>
          </a:p>
        </p:txBody>
      </p:sp>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383497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Runtime</a:t>
            </a:r>
            <a:endParaRPr lang="en-US" dirty="0"/>
          </a:p>
        </p:txBody>
      </p:sp>
      <p:sp>
        <p:nvSpPr>
          <p:cNvPr id="3" name="Slide Number Placeholder 2"/>
          <p:cNvSpPr>
            <a:spLocks noGrp="1"/>
          </p:cNvSpPr>
          <p:nvPr>
            <p:ph type="sldNum" sz="quarter" idx="12"/>
          </p:nvPr>
        </p:nvSpPr>
        <p:spPr/>
        <p:txBody>
          <a:bodyPr/>
          <a:lstStyle/>
          <a:p>
            <a:fld id="{4F43FBDB-460A-2C4D-8064-C249887F4FCB}" type="slidenum">
              <a:rPr lang="en-US" smtClean="0"/>
              <a:t>54</a:t>
            </a:fld>
            <a:endParaRPr lang="en-US"/>
          </a:p>
        </p:txBody>
      </p:sp>
      <p:sp>
        <p:nvSpPr>
          <p:cNvPr id="6" name="Rectangle 5"/>
          <p:cNvSpPr/>
          <p:nvPr/>
        </p:nvSpPr>
        <p:spPr>
          <a:xfrm>
            <a:off x="457198" y="5860534"/>
            <a:ext cx="7480547" cy="369332"/>
          </a:xfrm>
          <a:prstGeom prst="rect">
            <a:avLst/>
          </a:prstGeom>
        </p:spPr>
        <p:txBody>
          <a:bodyPr wrap="square">
            <a:spAutoFit/>
          </a:bodyPr>
          <a:lstStyle/>
          <a:p>
            <a:r>
              <a:rPr lang="en-US" dirty="0"/>
              <a:t>RQ3: Are system costs of LACE2 (</a:t>
            </a:r>
            <a:r>
              <a:rPr lang="en-US" dirty="0" smtClean="0"/>
              <a:t>runtime) </a:t>
            </a:r>
            <a:r>
              <a:rPr lang="en-US" dirty="0"/>
              <a:t>worse than </a:t>
            </a:r>
            <a:r>
              <a:rPr lang="en-US" dirty="0" smtClean="0"/>
              <a:t>LACE1?</a:t>
            </a:r>
            <a:endParaRPr lang="en-US" dirty="0"/>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4" name="Chart 13"/>
          <p:cNvGraphicFramePr/>
          <p:nvPr>
            <p:extLst>
              <p:ext uri="{D42A27DB-BD31-4B8C-83A1-F6EECF244321}">
                <p14:modId xmlns:p14="http://schemas.microsoft.com/office/powerpoint/2010/main" val="1040939093"/>
              </p:ext>
            </p:extLst>
          </p:nvPr>
        </p:nvGraphicFramePr>
        <p:xfrm>
          <a:off x="457200" y="1396140"/>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2795634"/>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Summary</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6179742"/>
              </p:ext>
            </p:extLst>
          </p:nvPr>
        </p:nvGraphicFramePr>
        <p:xfrm>
          <a:off x="457200" y="1827004"/>
          <a:ext cx="6709451" cy="1854200"/>
        </p:xfrm>
        <a:graphic>
          <a:graphicData uri="http://schemas.openxmlformats.org/drawingml/2006/table">
            <a:tbl>
              <a:tblPr firstRow="1" bandRow="1">
                <a:tableStyleId>{5C22544A-7EE6-4342-B048-85BDC9FD1C3A}</a:tableStyleId>
              </a:tblPr>
              <a:tblGrid>
                <a:gridCol w="1484524"/>
                <a:gridCol w="3421924"/>
                <a:gridCol w="1803003"/>
              </a:tblGrid>
              <a:tr h="370840">
                <a:tc gridSpan="2">
                  <a:txBody>
                    <a:bodyPr/>
                    <a:lstStyle/>
                    <a:p>
                      <a:r>
                        <a:rPr lang="en-US" dirty="0" smtClean="0"/>
                        <a:t>Features</a:t>
                      </a:r>
                      <a:endParaRPr lang="en-US" dirty="0"/>
                    </a:p>
                  </a:txBody>
                  <a:tcPr/>
                </a:tc>
                <a:tc hMerge="1">
                  <a:txBody>
                    <a:bodyPr/>
                    <a:lstStyle/>
                    <a:p>
                      <a:endParaRPr lang="en-US" dirty="0"/>
                    </a:p>
                  </a:txBody>
                  <a:tcPr/>
                </a:tc>
                <a:tc>
                  <a:txBody>
                    <a:bodyPr/>
                    <a:lstStyle/>
                    <a:p>
                      <a:r>
                        <a:rPr lang="en-US" dirty="0" smtClean="0"/>
                        <a:t>Algorithm</a:t>
                      </a:r>
                      <a:endParaRPr lang="en-US" dirty="0"/>
                    </a:p>
                  </a:txBody>
                  <a:tcPr/>
                </a:tc>
              </a:tr>
              <a:tr h="370840">
                <a:tc>
                  <a:txBody>
                    <a:bodyPr/>
                    <a:lstStyle/>
                    <a:p>
                      <a:pPr algn="ctr"/>
                      <a:r>
                        <a:rPr lang="en-US" dirty="0" smtClean="0"/>
                        <a:t>Privacy</a:t>
                      </a:r>
                      <a:endParaRPr lang="en-US" dirty="0"/>
                    </a:p>
                  </a:txBody>
                  <a:tcPr/>
                </a:tc>
                <a:tc>
                  <a:txBody>
                    <a:bodyPr/>
                    <a:lstStyle/>
                    <a:p>
                      <a:r>
                        <a:rPr lang="en-US" dirty="0" smtClean="0"/>
                        <a:t>Low sensitive attribute disclosure.</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a:txBody>
                    <a:bodyPr/>
                    <a:lstStyle/>
                    <a:p>
                      <a:pPr algn="ctr"/>
                      <a:r>
                        <a:rPr lang="en-US" dirty="0" smtClean="0"/>
                        <a:t>Utility</a:t>
                      </a:r>
                      <a:endParaRPr lang="en-US" dirty="0"/>
                    </a:p>
                  </a:txBody>
                  <a:tcPr/>
                </a:tc>
                <a:tc>
                  <a:txBody>
                    <a:bodyPr/>
                    <a:lstStyle/>
                    <a:p>
                      <a:r>
                        <a:rPr lang="en-US" dirty="0" smtClean="0"/>
                        <a:t>Strong defect predictors.</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rowSpan="2">
                  <a:txBody>
                    <a:bodyPr/>
                    <a:lstStyle/>
                    <a:p>
                      <a:pPr algn="ctr"/>
                      <a:r>
                        <a:rPr lang="en-US" dirty="0" smtClean="0"/>
                        <a:t>Cost</a:t>
                      </a:r>
                      <a:endParaRPr lang="en-US" dirty="0"/>
                    </a:p>
                  </a:txBody>
                  <a:tcPr anchor="ctr"/>
                </a:tc>
                <a:tc>
                  <a:txBody>
                    <a:bodyPr/>
                    <a:lstStyle/>
                    <a:p>
                      <a:r>
                        <a:rPr lang="en-US" dirty="0" smtClean="0"/>
                        <a:t>Low memory requirements.</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r h="370840">
                <a:tc vMerge="1">
                  <a:txBody>
                    <a:bodyPr/>
                    <a:lstStyle/>
                    <a:p>
                      <a:endParaRPr lang="en-US" dirty="0"/>
                    </a:p>
                  </a:txBody>
                  <a:tcPr/>
                </a:tc>
                <a:tc>
                  <a:txBody>
                    <a:bodyPr/>
                    <a:lstStyle/>
                    <a:p>
                      <a:r>
                        <a:rPr lang="en-US" dirty="0" smtClean="0"/>
                        <a:t>Fast runtime.</a:t>
                      </a:r>
                      <a:endParaRPr lang="en-US" dirty="0"/>
                    </a:p>
                  </a:txBody>
                  <a:tcPr/>
                </a:tc>
                <a:tc>
                  <a:txBody>
                    <a:bodyPr/>
                    <a:lstStyle/>
                    <a:p>
                      <a:pPr algn="ctr"/>
                      <a:r>
                        <a:rPr lang="en-US" b="1" dirty="0" smtClean="0">
                          <a:solidFill>
                            <a:srgbClr val="008000"/>
                          </a:solidFill>
                        </a:rPr>
                        <a:t>yes</a:t>
                      </a:r>
                      <a:endParaRPr lang="en-US" b="1" dirty="0">
                        <a:solidFill>
                          <a:srgbClr val="008000"/>
                        </a:solidFill>
                      </a:endParaRPr>
                    </a:p>
                  </a:txBody>
                  <a:tcPr/>
                </a:tc>
              </a:tr>
            </a:tbl>
          </a:graphicData>
        </a:graphic>
      </p:graphicFrame>
      <p:sp>
        <p:nvSpPr>
          <p:cNvPr id="4" name="Slide Number Placeholder 3"/>
          <p:cNvSpPr>
            <a:spLocks noGrp="1"/>
          </p:cNvSpPr>
          <p:nvPr>
            <p:ph type="sldNum" sz="quarter" idx="12"/>
          </p:nvPr>
        </p:nvSpPr>
        <p:spPr/>
        <p:txBody>
          <a:bodyPr/>
          <a:lstStyle/>
          <a:p>
            <a:fld id="{4F43FBDB-460A-2C4D-8064-C249887F4FCB}" type="slidenum">
              <a:rPr lang="en-US" smtClean="0"/>
              <a:t>55</a:t>
            </a:fld>
            <a:endParaRPr lang="en-US"/>
          </a:p>
        </p:txBody>
      </p:sp>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ontent Placeholder 2"/>
          <p:cNvSpPr txBox="1">
            <a:spLocks/>
          </p:cNvSpPr>
          <p:nvPr/>
        </p:nvSpPr>
        <p:spPr>
          <a:xfrm>
            <a:off x="457200" y="3809862"/>
            <a:ext cx="7620000" cy="2952703"/>
          </a:xfrm>
          <a:prstGeom prst="rect">
            <a:avLst/>
          </a:prstGeom>
        </p:spPr>
        <p:txBody>
          <a:bodyPr vert="horz" lIns="91440" tIns="45720" rIns="91440" bIns="45720" rtlCol="0">
            <a:normAutofit fontScale="925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dirty="0" smtClean="0"/>
              <a:t>LACE2 provides more privacy than LACE1.</a:t>
            </a:r>
          </a:p>
          <a:p>
            <a:pPr lvl="1"/>
            <a:r>
              <a:rPr lang="en-US" dirty="0" smtClean="0">
                <a:solidFill>
                  <a:srgbClr val="FF6600"/>
                </a:solidFill>
              </a:rPr>
              <a:t>Less data used.</a:t>
            </a:r>
          </a:p>
          <a:p>
            <a:r>
              <a:rPr lang="en-US" dirty="0" smtClean="0"/>
              <a:t>No loss of predictive efficacy due to the sharing method of LACE2.</a:t>
            </a:r>
          </a:p>
          <a:p>
            <a:pPr lvl="1"/>
            <a:r>
              <a:rPr lang="en-US" dirty="0" smtClean="0">
                <a:solidFill>
                  <a:srgbClr val="FF6600"/>
                </a:solidFill>
              </a:rPr>
              <a:t>Don’t share what others have shared.</a:t>
            </a:r>
          </a:p>
          <a:p>
            <a:r>
              <a:rPr lang="en-US" dirty="0" smtClean="0"/>
              <a:t>LACE2’s sharing method, does not take more resources than LACE1.</a:t>
            </a:r>
          </a:p>
          <a:p>
            <a:r>
              <a:rPr lang="en-US" sz="2400" dirty="0" smtClean="0"/>
              <a:t>By using LACE2, you will be able to share an obfuscated version of your data while having a high level of privacy and maintaining the usefulness of the data.</a:t>
            </a:r>
            <a:endParaRPr lang="en-US" sz="2400" dirty="0"/>
          </a:p>
        </p:txBody>
      </p:sp>
    </p:spTree>
    <p:extLst>
      <p:ext uri="{BB962C8B-B14F-4D97-AF65-F5344CB8AC3E}">
        <p14:creationId xmlns:p14="http://schemas.microsoft.com/office/powerpoint/2010/main" val="3728058167"/>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2295525"/>
            <a:ext cx="7543800" cy="2593975"/>
          </a:xfrm>
        </p:spPr>
        <p:txBody>
          <a:bodyPr/>
          <a:lstStyle/>
          <a:p>
            <a:r>
              <a:rPr lang="en-US" sz="6000" dirty="0" smtClean="0">
                <a:solidFill>
                  <a:srgbClr val="BFBFBF"/>
                </a:solidFill>
              </a:rPr>
              <a:t>1. Introduction</a:t>
            </a:r>
            <a:br>
              <a:rPr lang="en-US" sz="6000" dirty="0" smtClean="0">
                <a:solidFill>
                  <a:srgbClr val="BFBFBF"/>
                </a:solidFill>
              </a:rPr>
            </a:br>
            <a:r>
              <a:rPr lang="en-US" sz="6000" dirty="0" smtClean="0">
                <a:solidFill>
                  <a:srgbClr val="BFBFBF"/>
                </a:solidFill>
              </a:rPr>
              <a:t>2. Sharing data</a:t>
            </a:r>
            <a:br>
              <a:rPr lang="en-US" sz="6000" dirty="0" smtClean="0">
                <a:solidFill>
                  <a:srgbClr val="BFBFBF"/>
                </a:solidFill>
              </a:rPr>
            </a:br>
            <a:r>
              <a:rPr lang="en-US" sz="6000" dirty="0" smtClean="0">
                <a:solidFill>
                  <a:schemeClr val="bg1">
                    <a:lumMod val="75000"/>
                  </a:schemeClr>
                </a:solidFill>
              </a:rPr>
              <a:t>3. Privacy and Sharing</a:t>
            </a:r>
            <a:r>
              <a:rPr lang="en-US" sz="6000" dirty="0" smtClean="0">
                <a:solidFill>
                  <a:schemeClr val="bg2">
                    <a:lumMod val="50000"/>
                  </a:schemeClr>
                </a:solidFill>
              </a:rPr>
              <a:t/>
            </a:r>
            <a:br>
              <a:rPr lang="en-US" sz="6000" dirty="0" smtClean="0">
                <a:solidFill>
                  <a:schemeClr val="bg2">
                    <a:lumMod val="50000"/>
                  </a:schemeClr>
                </a:solidFill>
              </a:rPr>
            </a:br>
            <a:r>
              <a:rPr lang="en-US" sz="6000" dirty="0" smtClean="0">
                <a:solidFill>
                  <a:schemeClr val="bg2">
                    <a:lumMod val="50000"/>
                  </a:schemeClr>
                </a:solidFill>
              </a:rPr>
              <a:t>4. Sharing models</a:t>
            </a:r>
            <a:br>
              <a:rPr lang="en-US" sz="6000" dirty="0" smtClean="0">
                <a:solidFill>
                  <a:schemeClr val="bg2">
                    <a:lumMod val="50000"/>
                  </a:schemeClr>
                </a:solidFill>
              </a:rPr>
            </a:br>
            <a:r>
              <a:rPr lang="en-US" sz="6000" dirty="0" smtClean="0">
                <a:solidFill>
                  <a:srgbClr val="BFBFBF"/>
                </a:solidFill>
              </a:rPr>
              <a:t>5. Summary</a:t>
            </a:r>
            <a:r>
              <a:rPr lang="en-US" sz="6000" dirty="0" smtClean="0"/>
              <a:t>	</a:t>
            </a:r>
            <a:endParaRPr lang="en-US" sz="6000" dirty="0"/>
          </a:p>
        </p:txBody>
      </p:sp>
      <p:sp>
        <p:nvSpPr>
          <p:cNvPr id="6" name="Subtitle 5"/>
          <p:cNvSpPr>
            <a:spLocks noGrp="1"/>
          </p:cNvSpPr>
          <p:nvPr>
            <p:ph type="subTitle" idx="1"/>
          </p:nvPr>
        </p:nvSpPr>
        <p:spPr>
          <a:xfrm>
            <a:off x="685800" y="4889500"/>
            <a:ext cx="6461760" cy="1066800"/>
          </a:xfrm>
        </p:spPr>
        <p:txBody>
          <a:bodyPr>
            <a:normAutofit fontScale="77500" lnSpcReduction="20000"/>
          </a:bodyPr>
          <a:lstStyle/>
          <a:p>
            <a:r>
              <a:rPr lang="en-US" dirty="0"/>
              <a:t>4</a:t>
            </a:r>
            <a:r>
              <a:rPr lang="en-US" dirty="0" smtClean="0"/>
              <a:t>a. </a:t>
            </a:r>
            <a:r>
              <a:rPr lang="en-US" dirty="0"/>
              <a:t>Bagging</a:t>
            </a:r>
          </a:p>
          <a:p>
            <a:r>
              <a:rPr lang="en-US" dirty="0" smtClean="0"/>
              <a:t>4b</a:t>
            </a:r>
            <a:r>
              <a:rPr lang="en-US" dirty="0"/>
              <a:t>. </a:t>
            </a:r>
            <a:r>
              <a:rPr lang="en-US" dirty="0" err="1"/>
              <a:t>Comba</a:t>
            </a:r>
            <a:endParaRPr lang="en-US" dirty="0"/>
          </a:p>
          <a:p>
            <a:r>
              <a:rPr lang="en-US" dirty="0" smtClean="0"/>
              <a:t>4c</a:t>
            </a:r>
            <a:r>
              <a:rPr lang="en-US" dirty="0"/>
              <a:t>. DCL</a:t>
            </a:r>
          </a:p>
          <a:p>
            <a:r>
              <a:rPr lang="en-US" dirty="0" smtClean="0"/>
              <a:t>4e</a:t>
            </a:r>
            <a:r>
              <a:rPr lang="en-US" dirty="0"/>
              <a:t>. Multi-objective ensembles</a:t>
            </a:r>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56</a:t>
            </a:fld>
            <a:endParaRPr lang="en-US"/>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1323164"/>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Ensembles</a:t>
            </a:r>
            <a:endParaRPr lang="en-US" dirty="0"/>
          </a:p>
        </p:txBody>
      </p:sp>
      <p:sp>
        <p:nvSpPr>
          <p:cNvPr id="6" name="Text Placeholder 5"/>
          <p:cNvSpPr>
            <a:spLocks noGrp="1"/>
          </p:cNvSpPr>
          <p:nvPr>
            <p:ph idx="1"/>
          </p:nvPr>
        </p:nvSpPr>
        <p:spPr/>
        <p:txBody>
          <a:bodyPr>
            <a:normAutofit/>
          </a:bodyPr>
          <a:lstStyle/>
          <a:p>
            <a:pPr marL="114300" indent="0" algn="ctr">
              <a:spcBef>
                <a:spcPts val="579"/>
              </a:spcBef>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smtClean="0"/>
              <a:t>Artificially generated experts, possibly with slightly different views on how to solve a problem.</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57</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pic>
        <p:nvPicPr>
          <p:cNvPr id="1026" name="Picture 2" descr="http://www.12manage.com/images/picture_crowdsourc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7975" y="2581275"/>
            <a:ext cx="4933950" cy="35528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6350586"/>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Ensembles</a:t>
            </a:r>
            <a:endParaRPr lang="en-US" dirty="0"/>
          </a:p>
        </p:txBody>
      </p:sp>
      <p:sp>
        <p:nvSpPr>
          <p:cNvPr id="6" name="Text Placeholder 5"/>
          <p:cNvSpPr>
            <a:spLocks noGrp="1"/>
          </p:cNvSpPr>
          <p:nvPr>
            <p:ph idx="1"/>
          </p:nvPr>
        </p:nvSpPr>
        <p:spPr/>
        <p:txBody>
          <a:bodyPr>
            <a:normAutofit/>
          </a:bodyPr>
          <a:lstStyle/>
          <a:p>
            <a:pPr marL="114300" indent="0" algn="ctr">
              <a:spcBef>
                <a:spcPts val="579"/>
              </a:spcBef>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a:t>Sets of learning machines grouped </a:t>
            </a:r>
            <a:r>
              <a:rPr lang="en-US" dirty="0" smtClean="0"/>
              <a:t>together</a:t>
            </a:r>
            <a:r>
              <a:rPr lang="en-US" dirty="0"/>
              <a:t> </a:t>
            </a:r>
            <a:r>
              <a:rPr lang="en-US" dirty="0" smtClean="0"/>
              <a:t>with the aim of improving </a:t>
            </a:r>
            <a:r>
              <a:rPr lang="en-US" dirty="0"/>
              <a:t>predictive performance.</a:t>
            </a:r>
          </a:p>
        </p:txBody>
      </p:sp>
      <p:sp>
        <p:nvSpPr>
          <p:cNvPr id="4" name="Slide Number Placeholder 3"/>
          <p:cNvSpPr>
            <a:spLocks noGrp="1"/>
          </p:cNvSpPr>
          <p:nvPr>
            <p:ph type="sldNum" sz="quarter" idx="12"/>
          </p:nvPr>
        </p:nvSpPr>
        <p:spPr/>
        <p:txBody>
          <a:bodyPr/>
          <a:lstStyle/>
          <a:p>
            <a:fld id="{4F43FBDB-460A-2C4D-8064-C249887F4FCB}" type="slidenum">
              <a:rPr lang="en-US" smtClean="0"/>
              <a:t>58</a:t>
            </a:fld>
            <a:endParaRPr lang="en-US"/>
          </a:p>
        </p:txBody>
      </p:sp>
      <p:sp>
        <p:nvSpPr>
          <p:cNvPr id="18" name="Title 1"/>
          <p:cNvSpPr txBox="1">
            <a:spLocks/>
          </p:cNvSpPr>
          <p:nvPr/>
        </p:nvSpPr>
        <p:spPr>
          <a:xfrm>
            <a:off x="371494" y="216961"/>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sp>
        <p:nvSpPr>
          <p:cNvPr id="7" name="AutoShape 4"/>
          <p:cNvSpPr/>
          <p:nvPr/>
        </p:nvSpPr>
        <p:spPr>
          <a:xfrm>
            <a:off x="4116831" y="3287751"/>
            <a:ext cx="414393" cy="29618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square" lIns="74127" tIns="49962" rIns="74127" bIns="36900" anchor="ctr" compatLnSpc="0">
            <a:noAutofit/>
          </a:bodyPr>
          <a:lstStyle/>
          <a:p>
            <a:pPr algn="ctr" hangingPunct="0">
              <a:lnSpc>
                <a:spcPct val="93000"/>
              </a:lnSpc>
              <a:defRPr sz="1800"/>
            </a:pPr>
            <a:r>
              <a:rPr lang="en-GB" sz="1451">
                <a:solidFill>
                  <a:srgbClr val="000000"/>
                </a:solidFill>
                <a:latin typeface="Calibri" pitchFamily="18"/>
                <a:ea typeface="Arial Unicode MS" pitchFamily="1"/>
                <a:cs typeface="Arial Unicode MS" pitchFamily="34"/>
              </a:rPr>
              <a:t>...</a:t>
            </a:r>
          </a:p>
        </p:txBody>
      </p:sp>
      <p:sp>
        <p:nvSpPr>
          <p:cNvPr id="8" name="Line 5"/>
          <p:cNvSpPr/>
          <p:nvPr/>
        </p:nvSpPr>
        <p:spPr>
          <a:xfrm>
            <a:off x="2044537" y="3821989"/>
            <a:ext cx="0" cy="413087"/>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9" name="Line 6"/>
          <p:cNvSpPr/>
          <p:nvPr/>
        </p:nvSpPr>
        <p:spPr>
          <a:xfrm>
            <a:off x="3591084" y="3807621"/>
            <a:ext cx="1633" cy="413087"/>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0" name="Line 7"/>
          <p:cNvSpPr/>
          <p:nvPr/>
        </p:nvSpPr>
        <p:spPr>
          <a:xfrm>
            <a:off x="5101710" y="3807621"/>
            <a:ext cx="1632" cy="413087"/>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1" name="Text Box 8"/>
          <p:cNvSpPr/>
          <p:nvPr/>
        </p:nvSpPr>
        <p:spPr>
          <a:xfrm>
            <a:off x="1451520" y="4295815"/>
            <a:ext cx="1362045" cy="3278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600" dirty="0">
                <a:solidFill>
                  <a:srgbClr val="000000"/>
                </a:solidFill>
                <a:latin typeface="Calibri" pitchFamily="18"/>
                <a:ea typeface="Arial Unicode MS" pitchFamily="1"/>
                <a:cs typeface="Arial Unicode MS" pitchFamily="34"/>
              </a:rPr>
              <a:t>estimation</a:t>
            </a:r>
            <a:r>
              <a:rPr lang="en-GB" sz="1600" baseline="-25000" dirty="0">
                <a:solidFill>
                  <a:srgbClr val="000000"/>
                </a:solidFill>
                <a:latin typeface="Calibri" pitchFamily="18"/>
                <a:ea typeface="Arial Unicode MS" pitchFamily="1"/>
                <a:cs typeface="Arial Unicode MS" pitchFamily="34"/>
              </a:rPr>
              <a:t>1</a:t>
            </a:r>
          </a:p>
        </p:txBody>
      </p:sp>
      <p:sp>
        <p:nvSpPr>
          <p:cNvPr id="12" name="Text Box 9"/>
          <p:cNvSpPr/>
          <p:nvPr/>
        </p:nvSpPr>
        <p:spPr>
          <a:xfrm>
            <a:off x="2962146" y="4295815"/>
            <a:ext cx="1362045" cy="3278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600" dirty="0" smtClean="0">
                <a:solidFill>
                  <a:srgbClr val="000000"/>
                </a:solidFill>
                <a:latin typeface="Calibri" pitchFamily="18"/>
                <a:ea typeface="Arial Unicode MS" pitchFamily="1"/>
                <a:cs typeface="Arial Unicode MS" pitchFamily="34"/>
              </a:rPr>
              <a:t>estimation</a:t>
            </a:r>
            <a:r>
              <a:rPr lang="en-GB" sz="1600" baseline="-25000" dirty="0" smtClean="0">
                <a:solidFill>
                  <a:srgbClr val="000000"/>
                </a:solidFill>
                <a:latin typeface="Calibri" pitchFamily="18"/>
                <a:ea typeface="Arial Unicode MS" pitchFamily="1"/>
                <a:cs typeface="Arial Unicode MS" pitchFamily="34"/>
              </a:rPr>
              <a:t>2</a:t>
            </a:r>
            <a:endParaRPr lang="en-GB" sz="1600" dirty="0">
              <a:solidFill>
                <a:srgbClr val="000000"/>
              </a:solidFill>
              <a:latin typeface="Calibri" pitchFamily="18"/>
              <a:ea typeface="Arial Unicode MS" pitchFamily="1"/>
              <a:cs typeface="Arial Unicode MS" pitchFamily="34"/>
            </a:endParaRPr>
          </a:p>
        </p:txBody>
      </p:sp>
      <p:sp>
        <p:nvSpPr>
          <p:cNvPr id="13" name="Text Box 10"/>
          <p:cNvSpPr/>
          <p:nvPr/>
        </p:nvSpPr>
        <p:spPr>
          <a:xfrm>
            <a:off x="4590657" y="4295815"/>
            <a:ext cx="1363351" cy="3278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600" dirty="0" err="1" smtClean="0">
                <a:solidFill>
                  <a:srgbClr val="000000"/>
                </a:solidFill>
                <a:latin typeface="Calibri" pitchFamily="18"/>
                <a:ea typeface="Arial Unicode MS" pitchFamily="1"/>
                <a:cs typeface="Arial Unicode MS" pitchFamily="34"/>
              </a:rPr>
              <a:t>estimation</a:t>
            </a:r>
            <a:r>
              <a:rPr lang="en-GB" sz="1600" baseline="-25000" dirty="0" err="1" smtClean="0">
                <a:solidFill>
                  <a:srgbClr val="000000"/>
                </a:solidFill>
                <a:latin typeface="Calibri" pitchFamily="18"/>
                <a:ea typeface="Arial Unicode MS" pitchFamily="1"/>
                <a:cs typeface="Arial Unicode MS" pitchFamily="34"/>
              </a:rPr>
              <a:t>N</a:t>
            </a:r>
            <a:endParaRPr lang="en-GB" sz="1600" dirty="0">
              <a:solidFill>
                <a:srgbClr val="000000"/>
              </a:solidFill>
              <a:latin typeface="Calibri" pitchFamily="18"/>
              <a:ea typeface="Arial Unicode MS" pitchFamily="1"/>
              <a:cs typeface="Arial Unicode MS" pitchFamily="34"/>
            </a:endParaRPr>
          </a:p>
        </p:txBody>
      </p:sp>
      <p:sp>
        <p:nvSpPr>
          <p:cNvPr id="14" name="Line 11"/>
          <p:cNvSpPr/>
          <p:nvPr/>
        </p:nvSpPr>
        <p:spPr>
          <a:xfrm>
            <a:off x="1244160" y="4472806"/>
            <a:ext cx="0" cy="178623"/>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5" name="Line 12"/>
          <p:cNvSpPr/>
          <p:nvPr/>
        </p:nvSpPr>
        <p:spPr>
          <a:xfrm>
            <a:off x="5983071" y="4472806"/>
            <a:ext cx="1306" cy="178623"/>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6" name="Line 13"/>
          <p:cNvSpPr/>
          <p:nvPr/>
        </p:nvSpPr>
        <p:spPr>
          <a:xfrm>
            <a:off x="1244160" y="4651428"/>
            <a:ext cx="4737279" cy="0"/>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7" name="Line 14"/>
          <p:cNvSpPr/>
          <p:nvPr/>
        </p:nvSpPr>
        <p:spPr>
          <a:xfrm>
            <a:off x="3569531" y="4651429"/>
            <a:ext cx="1634" cy="413088"/>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9" name="Text Box 15"/>
          <p:cNvSpPr/>
          <p:nvPr/>
        </p:nvSpPr>
        <p:spPr>
          <a:xfrm>
            <a:off x="6220800" y="3348490"/>
            <a:ext cx="1479930" cy="28475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600" dirty="0">
                <a:solidFill>
                  <a:srgbClr val="000000"/>
                </a:solidFill>
                <a:latin typeface="Calibri" pitchFamily="18"/>
                <a:ea typeface="Arial Unicode MS" pitchFamily="1"/>
                <a:cs typeface="Arial Unicode MS" pitchFamily="34"/>
              </a:rPr>
              <a:t>Base learners</a:t>
            </a:r>
          </a:p>
        </p:txBody>
      </p:sp>
      <p:sp>
        <p:nvSpPr>
          <p:cNvPr id="20" name="Text Box 16"/>
          <p:cNvSpPr/>
          <p:nvPr/>
        </p:nvSpPr>
        <p:spPr>
          <a:xfrm>
            <a:off x="1689250" y="5214730"/>
            <a:ext cx="3819995" cy="3278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 pos="1786914" algn="l"/>
                <a:tab pos="2383206" algn="l"/>
                <a:tab pos="2977864" algn="l"/>
                <a:tab pos="3574155" algn="l"/>
              </a:tabLst>
              <a:defRPr sz="1800"/>
            </a:pPr>
            <a:r>
              <a:rPr lang="en-GB" sz="1600" dirty="0">
                <a:solidFill>
                  <a:srgbClr val="000000"/>
                </a:solidFill>
                <a:latin typeface="Calibri" pitchFamily="18"/>
                <a:ea typeface="Arial Unicode MS" pitchFamily="1"/>
                <a:cs typeface="Arial Unicode MS" pitchFamily="34"/>
              </a:rPr>
              <a:t>E.g.: ensemble estimation = Σ </a:t>
            </a:r>
            <a:r>
              <a:rPr lang="en-GB" sz="1600" dirty="0" err="1" smtClean="0">
                <a:solidFill>
                  <a:srgbClr val="000000"/>
                </a:solidFill>
                <a:latin typeface="Calibri" pitchFamily="18"/>
                <a:ea typeface="Arial Unicode MS" pitchFamily="1"/>
                <a:cs typeface="Arial Unicode MS" pitchFamily="34"/>
              </a:rPr>
              <a:t>w</a:t>
            </a:r>
            <a:r>
              <a:rPr lang="en-GB" sz="1600" baseline="-25000" dirty="0" err="1" smtClean="0">
                <a:solidFill>
                  <a:srgbClr val="000000"/>
                </a:solidFill>
                <a:latin typeface="Calibri" pitchFamily="18"/>
                <a:ea typeface="Arial Unicode MS" pitchFamily="1"/>
                <a:cs typeface="Arial Unicode MS" pitchFamily="34"/>
              </a:rPr>
              <a:t>i</a:t>
            </a:r>
            <a:r>
              <a:rPr lang="en-GB" sz="1600" dirty="0" smtClean="0">
                <a:solidFill>
                  <a:srgbClr val="000000"/>
                </a:solidFill>
                <a:latin typeface="Calibri" pitchFamily="18"/>
                <a:ea typeface="Arial Unicode MS" pitchFamily="1"/>
                <a:cs typeface="Arial Unicode MS" pitchFamily="34"/>
              </a:rPr>
              <a:t> </a:t>
            </a:r>
            <a:r>
              <a:rPr lang="en-GB" sz="1600" dirty="0" err="1" smtClean="0">
                <a:solidFill>
                  <a:srgbClr val="000000"/>
                </a:solidFill>
                <a:latin typeface="Calibri" pitchFamily="18"/>
                <a:ea typeface="Arial Unicode MS" pitchFamily="1"/>
                <a:cs typeface="Arial Unicode MS" pitchFamily="34"/>
              </a:rPr>
              <a:t>estimation</a:t>
            </a:r>
            <a:r>
              <a:rPr lang="en-GB" sz="1600" baseline="-25000" dirty="0" err="1" smtClean="0">
                <a:solidFill>
                  <a:srgbClr val="000000"/>
                </a:solidFill>
                <a:latin typeface="Calibri" pitchFamily="18"/>
                <a:ea typeface="Arial Unicode MS" pitchFamily="1"/>
                <a:cs typeface="Arial Unicode MS" pitchFamily="34"/>
              </a:rPr>
              <a:t>i</a:t>
            </a:r>
            <a:endParaRPr lang="en-GB" sz="1600" dirty="0">
              <a:solidFill>
                <a:srgbClr val="000000"/>
              </a:solidFill>
              <a:latin typeface="Calibri" pitchFamily="18"/>
              <a:ea typeface="Arial Unicode MS" pitchFamily="1"/>
              <a:cs typeface="Arial Unicode MS" pitchFamily="34"/>
            </a:endParaRPr>
          </a:p>
        </p:txBody>
      </p:sp>
      <p:sp>
        <p:nvSpPr>
          <p:cNvPr id="21" name="Oval 17"/>
          <p:cNvSpPr/>
          <p:nvPr/>
        </p:nvSpPr>
        <p:spPr>
          <a:xfrm>
            <a:off x="1658881" y="3051655"/>
            <a:ext cx="770007" cy="770007"/>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dirty="0">
                <a:solidFill>
                  <a:srgbClr val="000000"/>
                </a:solidFill>
                <a:latin typeface="Calibri" pitchFamily="18"/>
                <a:ea typeface="Arial Unicode MS" pitchFamily="1"/>
                <a:cs typeface="Arial Unicode MS" pitchFamily="34"/>
              </a:rPr>
              <a:t>B</a:t>
            </a:r>
            <a:r>
              <a:rPr lang="en-GB" sz="1451" baseline="-25000" dirty="0">
                <a:solidFill>
                  <a:srgbClr val="000000"/>
                </a:solidFill>
                <a:latin typeface="Calibri" pitchFamily="18"/>
                <a:ea typeface="Arial Unicode MS" pitchFamily="1"/>
                <a:cs typeface="Arial Unicode MS" pitchFamily="34"/>
              </a:rPr>
              <a:t>1</a:t>
            </a:r>
          </a:p>
        </p:txBody>
      </p:sp>
      <p:sp>
        <p:nvSpPr>
          <p:cNvPr id="22" name="Oval 18"/>
          <p:cNvSpPr/>
          <p:nvPr/>
        </p:nvSpPr>
        <p:spPr>
          <a:xfrm>
            <a:off x="3198242" y="3051655"/>
            <a:ext cx="771640" cy="770007"/>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dirty="0">
                <a:solidFill>
                  <a:srgbClr val="000000"/>
                </a:solidFill>
                <a:latin typeface="Calibri" pitchFamily="18"/>
                <a:ea typeface="Arial Unicode MS" pitchFamily="1"/>
                <a:cs typeface="Arial Unicode MS" pitchFamily="34"/>
              </a:rPr>
              <a:t>B</a:t>
            </a:r>
            <a:r>
              <a:rPr lang="en-GB" sz="1451" baseline="-25000" dirty="0">
                <a:solidFill>
                  <a:srgbClr val="000000"/>
                </a:solidFill>
                <a:latin typeface="Calibri" pitchFamily="18"/>
                <a:ea typeface="Arial Unicode MS" pitchFamily="1"/>
                <a:cs typeface="Arial Unicode MS" pitchFamily="34"/>
              </a:rPr>
              <a:t>2</a:t>
            </a:r>
          </a:p>
        </p:txBody>
      </p:sp>
      <p:sp>
        <p:nvSpPr>
          <p:cNvPr id="23" name="Oval 19"/>
          <p:cNvSpPr/>
          <p:nvPr/>
        </p:nvSpPr>
        <p:spPr>
          <a:xfrm>
            <a:off x="4708869" y="3051655"/>
            <a:ext cx="770007" cy="770007"/>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dirty="0">
                <a:solidFill>
                  <a:srgbClr val="000000"/>
                </a:solidFill>
                <a:latin typeface="Calibri" pitchFamily="18"/>
                <a:ea typeface="Arial Unicode MS" pitchFamily="1"/>
                <a:cs typeface="Arial Unicode MS" pitchFamily="34"/>
              </a:rPr>
              <a:t>B</a:t>
            </a:r>
            <a:r>
              <a:rPr lang="en-GB" sz="1451" baseline="-25000" dirty="0">
                <a:solidFill>
                  <a:srgbClr val="000000"/>
                </a:solidFill>
                <a:latin typeface="Calibri" pitchFamily="18"/>
                <a:ea typeface="Arial Unicode MS" pitchFamily="1"/>
                <a:cs typeface="Arial Unicode MS" pitchFamily="34"/>
              </a:rPr>
              <a:t>N</a:t>
            </a:r>
          </a:p>
        </p:txBody>
      </p:sp>
      <p:sp>
        <p:nvSpPr>
          <p:cNvPr id="24" name="Text Box 20"/>
          <p:cNvSpPr/>
          <p:nvPr/>
        </p:nvSpPr>
        <p:spPr>
          <a:xfrm>
            <a:off x="540747" y="6341047"/>
            <a:ext cx="7879353" cy="44900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a:solidFill>
                  <a:schemeClr val="bg1">
                    <a:lumMod val="65000"/>
                  </a:schemeClr>
                </a:solidFill>
                <a:latin typeface="Calibri" pitchFamily="18"/>
                <a:ea typeface="Arial Unicode MS" pitchFamily="1"/>
                <a:cs typeface="Arial Unicode MS" pitchFamily="34"/>
              </a:rPr>
              <a:t>T. </a:t>
            </a:r>
            <a:r>
              <a:rPr lang="en-GB" sz="1600" dirty="0" err="1">
                <a:solidFill>
                  <a:schemeClr val="bg1">
                    <a:lumMod val="65000"/>
                  </a:schemeClr>
                </a:solidFill>
                <a:latin typeface="Calibri" pitchFamily="18"/>
                <a:ea typeface="Arial Unicode MS" pitchFamily="1"/>
                <a:cs typeface="Arial Unicode MS" pitchFamily="34"/>
              </a:rPr>
              <a:t>Dietterich</a:t>
            </a:r>
            <a:r>
              <a:rPr lang="en-GB" sz="1600" dirty="0">
                <a:solidFill>
                  <a:schemeClr val="bg1">
                    <a:lumMod val="65000"/>
                  </a:schemeClr>
                </a:solidFill>
                <a:latin typeface="Calibri" pitchFamily="18"/>
                <a:ea typeface="Arial Unicode MS" pitchFamily="1"/>
                <a:cs typeface="Arial Unicode MS" pitchFamily="34"/>
              </a:rPr>
              <a:t>. Ensemble Methods in Machine Learning. Proceedings of the First International Workshop in Multiple Classifier Systems. 2000.</a:t>
            </a:r>
          </a:p>
        </p:txBody>
      </p:sp>
      <p:sp>
        <p:nvSpPr>
          <p:cNvPr id="25" name="Rectangle 24"/>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1322585"/>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8100"/>
            <a:ext cx="7620000" cy="1143000"/>
          </a:xfrm>
        </p:spPr>
        <p:txBody>
          <a:bodyPr/>
          <a:lstStyle/>
          <a:p>
            <a:r>
              <a:rPr lang="en-US" dirty="0" smtClean="0"/>
              <a:t> Ensemble Diversity</a:t>
            </a:r>
            <a:endParaRPr lang="en-US" dirty="0"/>
          </a:p>
        </p:txBody>
      </p:sp>
      <p:sp>
        <p:nvSpPr>
          <p:cNvPr id="6" name="Text Placeholder 5"/>
          <p:cNvSpPr>
            <a:spLocks noGrp="1"/>
          </p:cNvSpPr>
          <p:nvPr>
            <p:ph idx="1"/>
          </p:nvPr>
        </p:nvSpPr>
        <p:spPr>
          <a:xfrm>
            <a:off x="457200" y="1536700"/>
            <a:ext cx="7620000" cy="4864100"/>
          </a:xfrm>
        </p:spPr>
        <p:txBody>
          <a:bodyPr>
            <a:normAutofit/>
          </a:bodyPr>
          <a:lstStyle/>
          <a:p>
            <a:pPr marL="114300" indent="0" algn="ctr">
              <a:spcBef>
                <a:spcPts val="579"/>
              </a:spcBef>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a:t>One of the keys</a:t>
            </a:r>
            <a:r>
              <a:rPr lang="en-US" dirty="0" smtClean="0"/>
              <a:t>: </a:t>
            </a:r>
            <a:r>
              <a:rPr lang="en-US" dirty="0" smtClean="0">
                <a:solidFill>
                  <a:srgbClr val="0070C0"/>
                </a:solidFill>
              </a:rPr>
              <a:t>diversity</a:t>
            </a:r>
            <a:r>
              <a:rPr lang="en-US" dirty="0" smtClean="0"/>
              <a:t>, i.e., different base learners make different mistakes on the same instances.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59</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pic>
        <p:nvPicPr>
          <p:cNvPr id="8" name="Picture 7"/>
          <p:cNvPicPr>
            <a:picLocks noChangeAspect="1"/>
          </p:cNvPicPr>
          <p:nvPr/>
        </p:nvPicPr>
        <p:blipFill>
          <a:blip r:embed="rId3"/>
          <a:stretch>
            <a:fillRect/>
          </a:stretch>
        </p:blipFill>
        <p:spPr>
          <a:xfrm>
            <a:off x="403272" y="2662237"/>
            <a:ext cx="7727855" cy="3382963"/>
          </a:xfrm>
          <a:prstGeom prst="rect">
            <a:avLst/>
          </a:prstGeom>
        </p:spPr>
      </p:pic>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578725"/>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Ensemble Versatility</a:t>
            </a:r>
            <a:endParaRPr lang="en-US" dirty="0"/>
          </a:p>
        </p:txBody>
      </p:sp>
      <p:sp>
        <p:nvSpPr>
          <p:cNvPr id="6" name="Text Placeholder 5"/>
          <p:cNvSpPr>
            <a:spLocks noGrp="1"/>
          </p:cNvSpPr>
          <p:nvPr>
            <p:ph idx="1"/>
          </p:nvPr>
        </p:nvSpPr>
        <p:spPr/>
        <p:txBody>
          <a:bodyPr>
            <a:normAutofit/>
          </a:bodyPr>
          <a:lstStyle/>
          <a:p>
            <a:pPr marL="114300" indent="0" algn="ctr">
              <a:spcBef>
                <a:spcPts val="579"/>
              </a:spcBef>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smtClean="0"/>
              <a:t>Diversity can be used to address different issues when estimating software data.</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60</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graphicFrame>
        <p:nvGraphicFramePr>
          <p:cNvPr id="2" name="Diagram 1"/>
          <p:cNvGraphicFramePr/>
          <p:nvPr>
            <p:extLst>
              <p:ext uri="{D42A27DB-BD31-4B8C-83A1-F6EECF244321}">
                <p14:modId xmlns:p14="http://schemas.microsoft.com/office/powerpoint/2010/main" val="2809840047"/>
              </p:ext>
            </p:extLst>
          </p:nvPr>
        </p:nvGraphicFramePr>
        <p:xfrm>
          <a:off x="1181100" y="26035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3859027"/>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Ensemble Versatility</a:t>
            </a:r>
            <a:endParaRPr lang="en-US" dirty="0"/>
          </a:p>
        </p:txBody>
      </p:sp>
      <p:sp>
        <p:nvSpPr>
          <p:cNvPr id="6" name="Text Placeholder 5"/>
          <p:cNvSpPr>
            <a:spLocks noGrp="1"/>
          </p:cNvSpPr>
          <p:nvPr>
            <p:ph idx="1"/>
          </p:nvPr>
        </p:nvSpPr>
        <p:spPr/>
        <p:txBody>
          <a:bodyPr>
            <a:normAutofit/>
          </a:bodyPr>
          <a:lstStyle/>
          <a:p>
            <a:pPr marL="114300" indent="0" algn="ctr">
              <a:spcBef>
                <a:spcPts val="579"/>
              </a:spcBef>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smtClean="0"/>
              <a:t>Diversity can be used to increase stability across data sets.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61</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graphicFrame>
        <p:nvGraphicFramePr>
          <p:cNvPr id="2" name="Diagram 1"/>
          <p:cNvGraphicFramePr/>
          <p:nvPr>
            <p:extLst>
              <p:ext uri="{D42A27DB-BD31-4B8C-83A1-F6EECF244321}">
                <p14:modId xmlns:p14="http://schemas.microsoft.com/office/powerpoint/2010/main" val="2245753387"/>
              </p:ext>
            </p:extLst>
          </p:nvPr>
        </p:nvGraphicFramePr>
        <p:xfrm>
          <a:off x="1181100" y="26035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1810419"/>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0449"/>
            <a:ext cx="7899400" cy="1496619"/>
          </a:xfrm>
        </p:spPr>
        <p:txBody>
          <a:bodyPr/>
          <a:lstStyle/>
          <a:p>
            <a:r>
              <a:rPr lang="en-US" sz="4400" dirty="0" smtClean="0"/>
              <a:t>Bagging Ensembles of Regression Trees</a:t>
            </a:r>
            <a:endParaRPr lang="en-US" sz="4400" dirty="0"/>
          </a:p>
        </p:txBody>
      </p:sp>
      <p:sp>
        <p:nvSpPr>
          <p:cNvPr id="4" name="Slide Number Placeholder 3"/>
          <p:cNvSpPr>
            <a:spLocks noGrp="1"/>
          </p:cNvSpPr>
          <p:nvPr>
            <p:ph type="sldNum" sz="quarter" idx="12"/>
          </p:nvPr>
        </p:nvSpPr>
        <p:spPr/>
        <p:txBody>
          <a:bodyPr/>
          <a:lstStyle/>
          <a:p>
            <a:fld id="{4F43FBDB-460A-2C4D-8064-C249887F4FCB}" type="slidenum">
              <a:rPr lang="en-US" smtClean="0"/>
              <a:t>62</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sp>
        <p:nvSpPr>
          <p:cNvPr id="14" name="Text Box 4"/>
          <p:cNvSpPr/>
          <p:nvPr/>
        </p:nvSpPr>
        <p:spPr>
          <a:xfrm>
            <a:off x="1449782" y="6532290"/>
            <a:ext cx="5531565" cy="42745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pPr>
            <a:r>
              <a:rPr lang="en-GB" sz="1200" dirty="0" smtClean="0">
                <a:solidFill>
                  <a:srgbClr val="A6A6A6"/>
                </a:solidFill>
                <a:latin typeface="Calibri" pitchFamily="18"/>
                <a:ea typeface="Arial Unicode MS" pitchFamily="1"/>
                <a:cs typeface="Arial Unicode MS" pitchFamily="34"/>
              </a:rPr>
              <a:t>L</a:t>
            </a:r>
            <a:r>
              <a:rPr lang="en-GB" sz="1200" dirty="0">
                <a:solidFill>
                  <a:srgbClr val="A6A6A6"/>
                </a:solidFill>
                <a:latin typeface="Calibri" pitchFamily="18"/>
                <a:ea typeface="Arial Unicode MS" pitchFamily="1"/>
                <a:cs typeface="Arial Unicode MS" pitchFamily="34"/>
              </a:rPr>
              <a:t>. </a:t>
            </a:r>
            <a:r>
              <a:rPr lang="en-GB" sz="1200" dirty="0" err="1">
                <a:solidFill>
                  <a:srgbClr val="A6A6A6"/>
                </a:solidFill>
                <a:latin typeface="Calibri" pitchFamily="18"/>
                <a:ea typeface="Arial Unicode MS" pitchFamily="1"/>
                <a:cs typeface="Arial Unicode MS" pitchFamily="34"/>
              </a:rPr>
              <a:t>Breiman</a:t>
            </a:r>
            <a:r>
              <a:rPr lang="en-GB" sz="1200" dirty="0">
                <a:solidFill>
                  <a:srgbClr val="A6A6A6"/>
                </a:solidFill>
                <a:latin typeface="Calibri" pitchFamily="18"/>
                <a:ea typeface="Arial Unicode MS" pitchFamily="1"/>
                <a:cs typeface="Arial Unicode MS" pitchFamily="34"/>
              </a:rPr>
              <a:t>. Bagging Predictors. Machine Learning 24(2):123-140, 1996.</a:t>
            </a:r>
          </a:p>
        </p:txBody>
      </p:sp>
      <p:grpSp>
        <p:nvGrpSpPr>
          <p:cNvPr id="5" name="Group 4"/>
          <p:cNvGrpSpPr/>
          <p:nvPr/>
        </p:nvGrpSpPr>
        <p:grpSpPr>
          <a:xfrm>
            <a:off x="552628" y="765680"/>
            <a:ext cx="7316052" cy="2491258"/>
            <a:chOff x="740619" y="2308424"/>
            <a:chExt cx="7316052" cy="2491258"/>
          </a:xfrm>
        </p:grpSpPr>
        <p:sp>
          <p:nvSpPr>
            <p:cNvPr id="15" name="AutoShape 5"/>
            <p:cNvSpPr/>
            <p:nvPr/>
          </p:nvSpPr>
          <p:spPr>
            <a:xfrm>
              <a:off x="740619" y="3377225"/>
              <a:ext cx="1837176" cy="1302939"/>
            </a:xfrm>
            <a:custGeom>
              <a:avLst/>
              <a:gdLst>
                <a:gd name="f0" fmla="val 10800000"/>
                <a:gd name="f1" fmla="val 5400000"/>
                <a:gd name="f2" fmla="val 16200000"/>
                <a:gd name="f3" fmla="val 180"/>
                <a:gd name="f4" fmla="val w"/>
                <a:gd name="f5" fmla="val h"/>
                <a:gd name="f6" fmla="val 0"/>
                <a:gd name="f7" fmla="val 21600"/>
                <a:gd name="f8" fmla="val 3400"/>
                <a:gd name="f9" fmla="+- 21600 0 10800"/>
                <a:gd name="f10" fmla="+- 3400 0 0"/>
                <a:gd name="f11" fmla="val 18200"/>
                <a:gd name="f12" fmla="+- 0 0 10800"/>
                <a:gd name="f13" fmla="+- 18200 0 21600"/>
                <a:gd name="f14" fmla="+- 3400 0 6800"/>
                <a:gd name="f15" fmla="+- 0 0 0"/>
                <a:gd name="f16" fmla="*/ f4 1 21600"/>
                <a:gd name="f17" fmla="*/ f5 1 21600"/>
                <a:gd name="f18" fmla="+- 10800 0 f6"/>
                <a:gd name="f19" fmla="+- 0 0 f8"/>
                <a:gd name="f20" fmla="+- 0 0 f1"/>
                <a:gd name="f21" fmla="abs f9"/>
                <a:gd name="f22" fmla="abs f10"/>
                <a:gd name="f23" fmla="?: f9 f2 f1"/>
                <a:gd name="f24" fmla="?: f9 f1 f2"/>
                <a:gd name="f25" fmla="+- 10800 0 f7"/>
                <a:gd name="f26" fmla="+- 21600 0 f11"/>
                <a:gd name="f27" fmla="abs f12"/>
                <a:gd name="f28" fmla="abs f13"/>
                <a:gd name="f29" fmla="?: f12 f2 f1"/>
                <a:gd name="f30" fmla="?: f12 f1 f2"/>
                <a:gd name="f31" fmla="+- 6800 0 f8"/>
                <a:gd name="f32" fmla="abs f14"/>
                <a:gd name="f33" fmla="*/ f15 f0 1"/>
                <a:gd name="f34" fmla="*/ 0 f16 1"/>
                <a:gd name="f35" fmla="*/ 21600 f16 1"/>
                <a:gd name="f36" fmla="*/ 18200 f17 1"/>
                <a:gd name="f37" fmla="*/ 6800 f17 1"/>
                <a:gd name="f38" fmla="abs f18"/>
                <a:gd name="f39" fmla="abs f19"/>
                <a:gd name="f40" fmla="?: f18 f20 f1"/>
                <a:gd name="f41" fmla="?: f18 f1 f20"/>
                <a:gd name="f42" fmla="?: f19 0 f0"/>
                <a:gd name="f43" fmla="?: f19 f0 0"/>
                <a:gd name="f44" fmla="?: f9 f20 f1"/>
                <a:gd name="f45" fmla="?: f9 f1 f20"/>
                <a:gd name="f46" fmla="?: f9 f24 f23"/>
                <a:gd name="f47" fmla="?: f9 f23 f24"/>
                <a:gd name="f48" fmla="abs f25"/>
                <a:gd name="f49" fmla="abs f26"/>
                <a:gd name="f50" fmla="?: f25 f20 f1"/>
                <a:gd name="f51" fmla="?: f25 f1 f20"/>
                <a:gd name="f52" fmla="?: f26 0 f0"/>
                <a:gd name="f53" fmla="?: f26 f0 0"/>
                <a:gd name="f54" fmla="?: f12 f20 f1"/>
                <a:gd name="f55" fmla="?: f12 f1 f20"/>
                <a:gd name="f56" fmla="?: f12 f30 f29"/>
                <a:gd name="f57" fmla="?: f12 f29 f30"/>
                <a:gd name="f58" fmla="abs f31"/>
                <a:gd name="f59" fmla="?: f31 0 f0"/>
                <a:gd name="f60" fmla="?: f31 f0 0"/>
                <a:gd name="f61" fmla="*/ 10800 f16 1"/>
                <a:gd name="f62" fmla="*/ f33 1 f3"/>
                <a:gd name="f63" fmla="*/ 0 f17 1"/>
                <a:gd name="f64" fmla="*/ 10800 f17 1"/>
                <a:gd name="f65" fmla="*/ 21600 f17 1"/>
                <a:gd name="f66" fmla="?: f18 f43 f42"/>
                <a:gd name="f67" fmla="?: f18 f42 f43"/>
                <a:gd name="f68" fmla="?: f19 f40 f41"/>
                <a:gd name="f69" fmla="?: f10 f47 f46"/>
                <a:gd name="f70" fmla="?: f10 f45 f44"/>
                <a:gd name="f71" fmla="?: f25 f53 f52"/>
                <a:gd name="f72" fmla="?: f25 f52 f53"/>
                <a:gd name="f73" fmla="?: f26 f50 f51"/>
                <a:gd name="f74" fmla="?: f13 f57 f56"/>
                <a:gd name="f75" fmla="?: f13 f55 f54"/>
                <a:gd name="f76" fmla="?: f18 f60 f59"/>
                <a:gd name="f77" fmla="?: f18 f59 f60"/>
                <a:gd name="f78" fmla="?: f31 f40 f41"/>
                <a:gd name="f79" fmla="?: f14 f47 f46"/>
                <a:gd name="f80" fmla="?: f14 f45 f44"/>
                <a:gd name="f81" fmla="+- f62 0 f1"/>
                <a:gd name="f82" fmla="?: f19 f66 f67"/>
                <a:gd name="f83" fmla="?: f26 f71 f72"/>
                <a:gd name="f84" fmla="?: f31 f76 f77"/>
              </a:gdLst>
              <a:ahLst/>
              <a:cxnLst>
                <a:cxn ang="3cd4">
                  <a:pos x="hc" y="t"/>
                </a:cxn>
                <a:cxn ang="0">
                  <a:pos x="r" y="vc"/>
                </a:cxn>
                <a:cxn ang="cd4">
                  <a:pos x="hc" y="b"/>
                </a:cxn>
                <a:cxn ang="cd2">
                  <a:pos x="l" y="vc"/>
                </a:cxn>
                <a:cxn ang="f81">
                  <a:pos x="f61" y="f37"/>
                </a:cxn>
                <a:cxn ang="f81">
                  <a:pos x="f61" y="f63"/>
                </a:cxn>
                <a:cxn ang="f81">
                  <a:pos x="f34" y="f64"/>
                </a:cxn>
                <a:cxn ang="f81">
                  <a:pos x="f61" y="f65"/>
                </a:cxn>
                <a:cxn ang="f81">
                  <a:pos x="f35" y="f64"/>
                </a:cxn>
              </a:cxnLst>
              <a:rect l="f34" t="f37" r="f35" b="f36"/>
              <a:pathLst>
                <a:path w="21600" h="21600">
                  <a:moveTo>
                    <a:pt x="f6" y="f8"/>
                  </a:moveTo>
                  <a:arcTo wR="f38" hR="f39" stAng="f82" swAng="f68"/>
                  <a:arcTo wR="f21" hR="f22" stAng="f69" swAng="f70"/>
                  <a:lnTo>
                    <a:pt x="f7" y="f11"/>
                  </a:lnTo>
                  <a:arcTo wR="f48" hR="f49" stAng="f83" swAng="f73"/>
                  <a:arcTo wR="f27" hR="f28" stAng="f74" swAng="f75"/>
                  <a:close/>
                </a:path>
                <a:path w="21600" h="21600">
                  <a:moveTo>
                    <a:pt x="f6" y="f8"/>
                  </a:moveTo>
                  <a:arcTo wR="f38" hR="f58" stAng="f84" swAng="f78"/>
                  <a:arcTo wR="f21" hR="f32" stAng="f79" swAng="f80"/>
                </a:path>
              </a:pathLst>
            </a:custGeom>
            <a:solidFill>
              <a:srgbClr val="00B8FF"/>
            </a:solidFill>
            <a:ln w="9360">
              <a:solidFill>
                <a:srgbClr val="000000"/>
              </a:solidFill>
              <a:prstDash val="solid"/>
              <a:round/>
            </a:ln>
          </p:spPr>
          <p:txBody>
            <a:bodyPr vert="horz" wrap="none" lIns="74127" tIns="49962" rIns="74127" bIns="36900" anchor="ctr" compatLnSpc="0">
              <a:noAutofit/>
            </a:bodyPr>
            <a:lstStyle/>
            <a:p>
              <a:pPr algn="ctr" hangingPunct="0">
                <a:lnSpc>
                  <a:spcPct val="93000"/>
                </a:lnSpc>
                <a:tabLst>
                  <a:tab pos="596291" algn="l"/>
                  <a:tab pos="1190950" algn="l"/>
                  <a:tab pos="1786914" algn="l"/>
                </a:tabLst>
                <a:defRPr sz="1800"/>
              </a:pPr>
              <a:r>
                <a:rPr lang="en-GB" sz="1451">
                  <a:solidFill>
                    <a:srgbClr val="000000"/>
                  </a:solidFill>
                  <a:latin typeface="Calibri" pitchFamily="18"/>
                  <a:ea typeface="Arial Unicode MS" pitchFamily="1"/>
                  <a:cs typeface="Arial Unicode MS" pitchFamily="34"/>
                </a:rPr>
                <a:t>Training data</a:t>
              </a:r>
            </a:p>
            <a:p>
              <a:pPr algn="ctr" hangingPunct="0">
                <a:lnSpc>
                  <a:spcPct val="93000"/>
                </a:lnSpc>
                <a:tabLst>
                  <a:tab pos="596291" algn="l"/>
                  <a:tab pos="1190950" algn="l"/>
                  <a:tab pos="1786914" algn="l"/>
                </a:tabLst>
                <a:defRPr sz="1800"/>
              </a:pPr>
              <a:r>
                <a:rPr lang="en-GB" sz="1451">
                  <a:solidFill>
                    <a:srgbClr val="000000"/>
                  </a:solidFill>
                  <a:latin typeface="Calibri" pitchFamily="18"/>
                  <a:ea typeface="Arial Unicode MS" pitchFamily="1"/>
                  <a:cs typeface="Arial Unicode MS" pitchFamily="34"/>
                </a:rPr>
                <a:t>(completed projects)</a:t>
              </a:r>
            </a:p>
          </p:txBody>
        </p:sp>
        <p:sp>
          <p:nvSpPr>
            <p:cNvPr id="16" name="AutoShape 6"/>
            <p:cNvSpPr/>
            <p:nvPr/>
          </p:nvSpPr>
          <p:spPr>
            <a:xfrm>
              <a:off x="4442729" y="3141129"/>
              <a:ext cx="3613942" cy="165855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CC"/>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r>
                <a:rPr lang="en-GB" sz="1451">
                  <a:solidFill>
                    <a:srgbClr val="000000"/>
                  </a:solidFill>
                  <a:latin typeface="Calibri" pitchFamily="18"/>
                  <a:ea typeface="Arial Unicode MS" pitchFamily="1"/>
                  <a:cs typeface="Arial Unicode MS" pitchFamily="34"/>
                </a:rPr>
                <a:t>Ensemble</a:t>
              </a:r>
            </a:p>
          </p:txBody>
        </p:sp>
        <p:sp>
          <p:nvSpPr>
            <p:cNvPr id="17" name="Oval 7"/>
            <p:cNvSpPr/>
            <p:nvPr/>
          </p:nvSpPr>
          <p:spPr>
            <a:xfrm>
              <a:off x="4621353" y="3614629"/>
              <a:ext cx="770007" cy="770007"/>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RT1</a:t>
              </a:r>
            </a:p>
          </p:txBody>
        </p:sp>
        <p:sp>
          <p:nvSpPr>
            <p:cNvPr id="19" name="Oval 8"/>
            <p:cNvSpPr/>
            <p:nvPr/>
          </p:nvSpPr>
          <p:spPr>
            <a:xfrm>
              <a:off x="5538634" y="3613323"/>
              <a:ext cx="770007" cy="7716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RT2</a:t>
              </a:r>
            </a:p>
          </p:txBody>
        </p:sp>
        <p:sp>
          <p:nvSpPr>
            <p:cNvPr id="20" name="Oval 9"/>
            <p:cNvSpPr/>
            <p:nvPr/>
          </p:nvSpPr>
          <p:spPr>
            <a:xfrm>
              <a:off x="7020197" y="3613323"/>
              <a:ext cx="770007" cy="7716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RTN</a:t>
              </a:r>
            </a:p>
          </p:txBody>
        </p:sp>
        <p:sp>
          <p:nvSpPr>
            <p:cNvPr id="21" name="Text Box 10"/>
            <p:cNvSpPr/>
            <p:nvPr/>
          </p:nvSpPr>
          <p:spPr>
            <a:xfrm>
              <a:off x="6458856" y="3851052"/>
              <a:ext cx="473499" cy="28475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defRPr sz="1800"/>
              </a:pPr>
              <a:r>
                <a:rPr lang="en-GB" sz="1451">
                  <a:solidFill>
                    <a:srgbClr val="000000"/>
                  </a:solidFill>
                  <a:latin typeface="Calibri" pitchFamily="18"/>
                  <a:ea typeface="Arial Unicode MS" pitchFamily="1"/>
                  <a:cs typeface="Arial Unicode MS" pitchFamily="34"/>
                </a:rPr>
                <a:t> ...</a:t>
              </a:r>
            </a:p>
          </p:txBody>
        </p:sp>
        <p:sp>
          <p:nvSpPr>
            <p:cNvPr id="22" name="Line 11"/>
            <p:cNvSpPr/>
            <p:nvPr/>
          </p:nvSpPr>
          <p:spPr>
            <a:xfrm>
              <a:off x="2665638" y="3970243"/>
              <a:ext cx="2191485" cy="1633"/>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23" name="Line 12"/>
            <p:cNvSpPr/>
            <p:nvPr/>
          </p:nvSpPr>
          <p:spPr>
            <a:xfrm flipV="1">
              <a:off x="2665638" y="2606565"/>
              <a:ext cx="1658879" cy="1186687"/>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24" name="Line 13"/>
            <p:cNvSpPr/>
            <p:nvPr/>
          </p:nvSpPr>
          <p:spPr>
            <a:xfrm>
              <a:off x="4324517" y="2608198"/>
              <a:ext cx="1601408" cy="1125948"/>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25" name="Line 14"/>
            <p:cNvSpPr/>
            <p:nvPr/>
          </p:nvSpPr>
          <p:spPr>
            <a:xfrm flipV="1">
              <a:off x="2665638" y="2308424"/>
              <a:ext cx="3673374" cy="1602713"/>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26" name="Line 15"/>
            <p:cNvSpPr/>
            <p:nvPr/>
          </p:nvSpPr>
          <p:spPr>
            <a:xfrm>
              <a:off x="6339012" y="2311363"/>
              <a:ext cx="1065537" cy="1422783"/>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27" name="Text Box 16"/>
            <p:cNvSpPr/>
            <p:nvPr/>
          </p:nvSpPr>
          <p:spPr>
            <a:xfrm>
              <a:off x="2844260" y="4029349"/>
              <a:ext cx="1422457" cy="7066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algn="ctr" hangingPunct="0">
                <a:lnSpc>
                  <a:spcPct val="93000"/>
                </a:lnSpc>
                <a:tabLst>
                  <a:tab pos="596291" algn="l"/>
                  <a:tab pos="1190950" algn="l"/>
                </a:tabLst>
                <a:defRPr sz="1800"/>
              </a:pPr>
              <a:r>
                <a:rPr lang="en-GB" sz="1451" dirty="0">
                  <a:solidFill>
                    <a:srgbClr val="000000"/>
                  </a:solidFill>
                  <a:latin typeface="Calibri" pitchFamily="18"/>
                  <a:ea typeface="Arial Unicode MS" pitchFamily="1"/>
                  <a:cs typeface="Arial Unicode MS" pitchFamily="34"/>
                </a:rPr>
                <a:t>Sample uniformly with replacement</a:t>
              </a:r>
            </a:p>
          </p:txBody>
        </p:sp>
      </p:grpSp>
      <p:grpSp>
        <p:nvGrpSpPr>
          <p:cNvPr id="29" name="Group 4"/>
          <p:cNvGrpSpPr/>
          <p:nvPr/>
        </p:nvGrpSpPr>
        <p:grpSpPr>
          <a:xfrm>
            <a:off x="124519" y="3817670"/>
            <a:ext cx="4708542" cy="2605878"/>
            <a:chOff x="457559" y="2808360"/>
            <a:chExt cx="5190841" cy="2872799"/>
          </a:xfrm>
        </p:grpSpPr>
        <p:sp>
          <p:nvSpPr>
            <p:cNvPr id="30" name="AutoShape 5"/>
            <p:cNvSpPr/>
            <p:nvPr/>
          </p:nvSpPr>
          <p:spPr>
            <a:xfrm>
              <a:off x="2711160" y="2808360"/>
              <a:ext cx="1891800" cy="585720"/>
            </a:xfrm>
            <a:custGeom>
              <a:avLst/>
              <a:gdLst>
                <a:gd name="f0" fmla="val 10800000"/>
                <a:gd name="f1" fmla="val 5400000"/>
                <a:gd name="f2" fmla="val 16200000"/>
                <a:gd name="f3" fmla="val 180"/>
                <a:gd name="f4" fmla="val w"/>
                <a:gd name="f5" fmla="val h"/>
                <a:gd name="f6" fmla="val 0"/>
                <a:gd name="f7" fmla="val 21600"/>
                <a:gd name="f8" fmla="+- 0 0 0"/>
                <a:gd name="f9" fmla="*/ f4 1 21600"/>
                <a:gd name="f10" fmla="*/ f5 1 21600"/>
                <a:gd name="f11" fmla="+- f6 2540 0"/>
                <a:gd name="f12" fmla="+- f7 0 2540"/>
                <a:gd name="f13" fmla="+- f6 800 0"/>
                <a:gd name="f14" fmla="+- f7 0 800"/>
                <a:gd name="f15" fmla="+- 0 0 f1"/>
                <a:gd name="f16" fmla="*/ f8 f0 1"/>
                <a:gd name="f17" fmla="*/ f13 f9 1"/>
                <a:gd name="f18" fmla="*/ f14 f9 1"/>
                <a:gd name="f19" fmla="*/ f14 f10 1"/>
                <a:gd name="f20" fmla="*/ f13 f10 1"/>
                <a:gd name="f21" fmla="+- f11 0 f6"/>
                <a:gd name="f22" fmla="+- 0 0 f11"/>
                <a:gd name="f23" fmla="+- 21600 0 f12"/>
                <a:gd name="f24" fmla="+- f12 0 f7"/>
                <a:gd name="f25" fmla="*/ 10800 f9 1"/>
                <a:gd name="f26" fmla="*/ 0 f10 1"/>
                <a:gd name="f27" fmla="*/ f16 1 f3"/>
                <a:gd name="f28" fmla="*/ 0 f9 1"/>
                <a:gd name="f29" fmla="*/ 10800 f10 1"/>
                <a:gd name="f30" fmla="*/ 21600 f10 1"/>
                <a:gd name="f31" fmla="*/ 21600 f9 1"/>
                <a:gd name="f32" fmla="abs f21"/>
                <a:gd name="f33" fmla="abs f22"/>
                <a:gd name="f34" fmla="?: f21 f15 f1"/>
                <a:gd name="f35" fmla="?: f21 f1 f15"/>
                <a:gd name="f36" fmla="?: f22 0 f0"/>
                <a:gd name="f37" fmla="?: f22 f0 0"/>
                <a:gd name="f38" fmla="abs f23"/>
                <a:gd name="f39" fmla="?: f23 f15 f1"/>
                <a:gd name="f40" fmla="?: f23 f1 f15"/>
                <a:gd name="f41" fmla="?: f23 f2 f1"/>
                <a:gd name="f42" fmla="?: f23 f1 f2"/>
                <a:gd name="f43" fmla="abs f24"/>
                <a:gd name="f44" fmla="?: f24 f15 f1"/>
                <a:gd name="f45" fmla="?: f24 f1 f15"/>
                <a:gd name="f46" fmla="?: f23 0 f0"/>
                <a:gd name="f47" fmla="?: f23 f0 0"/>
                <a:gd name="f48" fmla="?: f22 f15 f1"/>
                <a:gd name="f49" fmla="?: f22 f1 f15"/>
                <a:gd name="f50" fmla="?: f22 f2 f1"/>
                <a:gd name="f51" fmla="?: f22 f1 f2"/>
                <a:gd name="f52" fmla="+- f27 0 f1"/>
                <a:gd name="f53" fmla="?: f21 f37 f36"/>
                <a:gd name="f54" fmla="?: f21 f36 f37"/>
                <a:gd name="f55" fmla="?: f22 f34 f35"/>
                <a:gd name="f56" fmla="?: f23 f42 f41"/>
                <a:gd name="f57" fmla="?: f23 f41 f42"/>
                <a:gd name="f58" fmla="?: f21 f40 f39"/>
                <a:gd name="f59" fmla="?: f24 f47 f46"/>
                <a:gd name="f60" fmla="?: f24 f46 f47"/>
                <a:gd name="f61" fmla="?: f23 f44 f45"/>
                <a:gd name="f62" fmla="?: f22 f51 f50"/>
                <a:gd name="f63" fmla="?: f22 f50 f51"/>
                <a:gd name="f64" fmla="?: f24 f49 f48"/>
                <a:gd name="f65" fmla="?: f22 f53 f54"/>
                <a:gd name="f66" fmla="?: f21 f57 f56"/>
                <a:gd name="f67" fmla="?: f23 f59 f60"/>
                <a:gd name="f68" fmla="?: f24 f63 f62"/>
              </a:gdLst>
              <a:ahLst/>
              <a:cxnLst>
                <a:cxn ang="3cd4">
                  <a:pos x="hc" y="t"/>
                </a:cxn>
                <a:cxn ang="0">
                  <a:pos x="r" y="vc"/>
                </a:cxn>
                <a:cxn ang="cd4">
                  <a:pos x="hc" y="b"/>
                </a:cxn>
                <a:cxn ang="cd2">
                  <a:pos x="l" y="vc"/>
                </a:cxn>
                <a:cxn ang="f52">
                  <a:pos x="f25" y="f26"/>
                </a:cxn>
                <a:cxn ang="f52">
                  <a:pos x="f28" y="f29"/>
                </a:cxn>
                <a:cxn ang="f52">
                  <a:pos x="f25" y="f30"/>
                </a:cxn>
                <a:cxn ang="f52">
                  <a:pos x="f31" y="f29"/>
                </a:cxn>
              </a:cxnLst>
              <a:rect l="f17" t="f20" r="f18" b="f19"/>
              <a:pathLst>
                <a:path w="21600" h="21600">
                  <a:moveTo>
                    <a:pt x="f6" y="f11"/>
                  </a:moveTo>
                  <a:arcTo wR="f32" hR="f33" stAng="f65" swAng="f55"/>
                  <a:lnTo>
                    <a:pt x="f12" y="f6"/>
                  </a:lnTo>
                  <a:arcTo wR="f38" hR="f32" stAng="f66" swAng="f58"/>
                  <a:lnTo>
                    <a:pt x="f7" y="f12"/>
                  </a:lnTo>
                  <a:arcTo wR="f43" hR="f38" stAng="f67" swAng="f61"/>
                  <a:lnTo>
                    <a:pt x="f11" y="f7"/>
                  </a:lnTo>
                  <a:arcTo wR="f33" hR="f43" stAng="f68" swAng="f64"/>
                  <a:close/>
                </a:path>
              </a:pathLst>
            </a:custGeom>
            <a:solidFill>
              <a:srgbClr val="00B8FF"/>
            </a:solidFill>
            <a:ln w="9360">
              <a:solidFill>
                <a:srgbClr val="000000"/>
              </a:solidFill>
              <a:prstDash val="solid"/>
              <a:round/>
            </a:ln>
          </p:spPr>
          <p:txBody>
            <a:bodyPr vert="horz" wrap="non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Functional Size</a:t>
              </a:r>
            </a:p>
          </p:txBody>
        </p:sp>
        <p:sp>
          <p:nvSpPr>
            <p:cNvPr id="31" name="Line 6"/>
            <p:cNvSpPr/>
            <p:nvPr/>
          </p:nvSpPr>
          <p:spPr>
            <a:xfrm>
              <a:off x="3823920" y="3400200"/>
              <a:ext cx="583200" cy="583200"/>
            </a:xfrm>
            <a:prstGeom prst="line">
              <a:avLst/>
            </a:prstGeom>
            <a:noFill/>
            <a:ln w="936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32" name="Line 7"/>
            <p:cNvSpPr/>
            <p:nvPr/>
          </p:nvSpPr>
          <p:spPr>
            <a:xfrm flipH="1">
              <a:off x="2905200" y="3400200"/>
              <a:ext cx="586079" cy="583200"/>
            </a:xfrm>
            <a:prstGeom prst="line">
              <a:avLst/>
            </a:prstGeom>
            <a:noFill/>
            <a:ln w="936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33" name="AutoShape 8"/>
            <p:cNvSpPr/>
            <p:nvPr/>
          </p:nvSpPr>
          <p:spPr>
            <a:xfrm>
              <a:off x="1536119" y="3983400"/>
              <a:ext cx="1891800" cy="585720"/>
            </a:xfrm>
            <a:custGeom>
              <a:avLst/>
              <a:gdLst>
                <a:gd name="f0" fmla="val 10800000"/>
                <a:gd name="f1" fmla="val 5400000"/>
                <a:gd name="f2" fmla="val 16200000"/>
                <a:gd name="f3" fmla="val 180"/>
                <a:gd name="f4" fmla="val w"/>
                <a:gd name="f5" fmla="val h"/>
                <a:gd name="f6" fmla="val 0"/>
                <a:gd name="f7" fmla="val 21600"/>
                <a:gd name="f8" fmla="+- 0 0 0"/>
                <a:gd name="f9" fmla="*/ f4 1 21600"/>
                <a:gd name="f10" fmla="*/ f5 1 21600"/>
                <a:gd name="f11" fmla="+- f6 2540 0"/>
                <a:gd name="f12" fmla="+- f7 0 2540"/>
                <a:gd name="f13" fmla="+- f6 800 0"/>
                <a:gd name="f14" fmla="+- f7 0 800"/>
                <a:gd name="f15" fmla="+- 0 0 f1"/>
                <a:gd name="f16" fmla="*/ f8 f0 1"/>
                <a:gd name="f17" fmla="*/ f13 f9 1"/>
                <a:gd name="f18" fmla="*/ f14 f9 1"/>
                <a:gd name="f19" fmla="*/ f14 f10 1"/>
                <a:gd name="f20" fmla="*/ f13 f10 1"/>
                <a:gd name="f21" fmla="+- f11 0 f6"/>
                <a:gd name="f22" fmla="+- 0 0 f11"/>
                <a:gd name="f23" fmla="+- 21600 0 f12"/>
                <a:gd name="f24" fmla="+- f12 0 f7"/>
                <a:gd name="f25" fmla="*/ 10800 f9 1"/>
                <a:gd name="f26" fmla="*/ 0 f10 1"/>
                <a:gd name="f27" fmla="*/ f16 1 f3"/>
                <a:gd name="f28" fmla="*/ 0 f9 1"/>
                <a:gd name="f29" fmla="*/ 10800 f10 1"/>
                <a:gd name="f30" fmla="*/ 21600 f10 1"/>
                <a:gd name="f31" fmla="*/ 21600 f9 1"/>
                <a:gd name="f32" fmla="abs f21"/>
                <a:gd name="f33" fmla="abs f22"/>
                <a:gd name="f34" fmla="?: f21 f15 f1"/>
                <a:gd name="f35" fmla="?: f21 f1 f15"/>
                <a:gd name="f36" fmla="?: f22 0 f0"/>
                <a:gd name="f37" fmla="?: f22 f0 0"/>
                <a:gd name="f38" fmla="abs f23"/>
                <a:gd name="f39" fmla="?: f23 f15 f1"/>
                <a:gd name="f40" fmla="?: f23 f1 f15"/>
                <a:gd name="f41" fmla="?: f23 f2 f1"/>
                <a:gd name="f42" fmla="?: f23 f1 f2"/>
                <a:gd name="f43" fmla="abs f24"/>
                <a:gd name="f44" fmla="?: f24 f15 f1"/>
                <a:gd name="f45" fmla="?: f24 f1 f15"/>
                <a:gd name="f46" fmla="?: f23 0 f0"/>
                <a:gd name="f47" fmla="?: f23 f0 0"/>
                <a:gd name="f48" fmla="?: f22 f15 f1"/>
                <a:gd name="f49" fmla="?: f22 f1 f15"/>
                <a:gd name="f50" fmla="?: f22 f2 f1"/>
                <a:gd name="f51" fmla="?: f22 f1 f2"/>
                <a:gd name="f52" fmla="+- f27 0 f1"/>
                <a:gd name="f53" fmla="?: f21 f37 f36"/>
                <a:gd name="f54" fmla="?: f21 f36 f37"/>
                <a:gd name="f55" fmla="?: f22 f34 f35"/>
                <a:gd name="f56" fmla="?: f23 f42 f41"/>
                <a:gd name="f57" fmla="?: f23 f41 f42"/>
                <a:gd name="f58" fmla="?: f21 f40 f39"/>
                <a:gd name="f59" fmla="?: f24 f47 f46"/>
                <a:gd name="f60" fmla="?: f24 f46 f47"/>
                <a:gd name="f61" fmla="?: f23 f44 f45"/>
                <a:gd name="f62" fmla="?: f22 f51 f50"/>
                <a:gd name="f63" fmla="?: f22 f50 f51"/>
                <a:gd name="f64" fmla="?: f24 f49 f48"/>
                <a:gd name="f65" fmla="?: f22 f53 f54"/>
                <a:gd name="f66" fmla="?: f21 f57 f56"/>
                <a:gd name="f67" fmla="?: f23 f59 f60"/>
                <a:gd name="f68" fmla="?: f24 f63 f62"/>
              </a:gdLst>
              <a:ahLst/>
              <a:cxnLst>
                <a:cxn ang="3cd4">
                  <a:pos x="hc" y="t"/>
                </a:cxn>
                <a:cxn ang="0">
                  <a:pos x="r" y="vc"/>
                </a:cxn>
                <a:cxn ang="cd4">
                  <a:pos x="hc" y="b"/>
                </a:cxn>
                <a:cxn ang="cd2">
                  <a:pos x="l" y="vc"/>
                </a:cxn>
                <a:cxn ang="f52">
                  <a:pos x="f25" y="f26"/>
                </a:cxn>
                <a:cxn ang="f52">
                  <a:pos x="f28" y="f29"/>
                </a:cxn>
                <a:cxn ang="f52">
                  <a:pos x="f25" y="f30"/>
                </a:cxn>
                <a:cxn ang="f52">
                  <a:pos x="f31" y="f29"/>
                </a:cxn>
              </a:cxnLst>
              <a:rect l="f17" t="f20" r="f18" b="f19"/>
              <a:pathLst>
                <a:path w="21600" h="21600">
                  <a:moveTo>
                    <a:pt x="f6" y="f11"/>
                  </a:moveTo>
                  <a:arcTo wR="f32" hR="f33" stAng="f65" swAng="f55"/>
                  <a:lnTo>
                    <a:pt x="f12" y="f6"/>
                  </a:lnTo>
                  <a:arcTo wR="f38" hR="f32" stAng="f66" swAng="f58"/>
                  <a:lnTo>
                    <a:pt x="f7" y="f12"/>
                  </a:lnTo>
                  <a:arcTo wR="f43" hR="f38" stAng="f67" swAng="f61"/>
                  <a:lnTo>
                    <a:pt x="f11" y="f7"/>
                  </a:lnTo>
                  <a:arcTo wR="f33" hR="f43" stAng="f68" swAng="f64"/>
                  <a:close/>
                </a:path>
              </a:pathLst>
            </a:custGeom>
            <a:solidFill>
              <a:srgbClr val="00B8FF"/>
            </a:solidFill>
            <a:ln w="9360">
              <a:solidFill>
                <a:srgbClr val="000000"/>
              </a:solidFill>
              <a:prstDash val="solid"/>
              <a:round/>
            </a:ln>
          </p:spPr>
          <p:txBody>
            <a:bodyPr vert="horz" wrap="non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Functional Size</a:t>
              </a:r>
            </a:p>
          </p:txBody>
        </p:sp>
        <p:sp>
          <p:nvSpPr>
            <p:cNvPr id="34" name="AutoShape 9"/>
            <p:cNvSpPr/>
            <p:nvPr/>
          </p:nvSpPr>
          <p:spPr>
            <a:xfrm>
              <a:off x="3756600" y="3984840"/>
              <a:ext cx="1891800" cy="5209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950E"/>
            </a:solidFill>
            <a:ln w="9360">
              <a:solidFill>
                <a:srgbClr val="00000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Effort = 5376</a:t>
              </a:r>
            </a:p>
          </p:txBody>
        </p:sp>
        <p:sp>
          <p:nvSpPr>
            <p:cNvPr id="35" name="Line 10"/>
            <p:cNvSpPr/>
            <p:nvPr/>
          </p:nvSpPr>
          <p:spPr>
            <a:xfrm flipH="1">
              <a:off x="1761839" y="4575240"/>
              <a:ext cx="586081" cy="583560"/>
            </a:xfrm>
            <a:prstGeom prst="line">
              <a:avLst/>
            </a:prstGeom>
            <a:noFill/>
            <a:ln w="936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36" name="Line 11"/>
            <p:cNvSpPr/>
            <p:nvPr/>
          </p:nvSpPr>
          <p:spPr>
            <a:xfrm>
              <a:off x="2648880" y="4575240"/>
              <a:ext cx="583200" cy="583560"/>
            </a:xfrm>
            <a:prstGeom prst="line">
              <a:avLst/>
            </a:prstGeom>
            <a:noFill/>
            <a:ln w="936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37" name="AutoShape 12"/>
            <p:cNvSpPr/>
            <p:nvPr/>
          </p:nvSpPr>
          <p:spPr>
            <a:xfrm>
              <a:off x="457559" y="5160240"/>
              <a:ext cx="1891800" cy="5209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950E"/>
            </a:solidFill>
            <a:ln w="9360">
              <a:solidFill>
                <a:srgbClr val="00000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Effort = 1086</a:t>
              </a:r>
            </a:p>
          </p:txBody>
        </p:sp>
        <p:sp>
          <p:nvSpPr>
            <p:cNvPr id="38" name="AutoShape 13"/>
            <p:cNvSpPr/>
            <p:nvPr/>
          </p:nvSpPr>
          <p:spPr>
            <a:xfrm>
              <a:off x="2580119" y="5160240"/>
              <a:ext cx="1891800" cy="5209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950E"/>
            </a:solidFill>
            <a:ln w="9360">
              <a:solidFill>
                <a:srgbClr val="00000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Lst>
                <a:defRPr sz="1800"/>
              </a:pPr>
              <a:r>
                <a:rPr lang="en-GB" sz="1451" dirty="0">
                  <a:solidFill>
                    <a:srgbClr val="000000"/>
                  </a:solidFill>
                  <a:latin typeface="Arial" pitchFamily="18"/>
                  <a:ea typeface="Arial Unicode MS" pitchFamily="1"/>
                  <a:cs typeface="Arial Unicode MS" pitchFamily="34"/>
                </a:rPr>
                <a:t>Effort = 2798</a:t>
              </a:r>
            </a:p>
          </p:txBody>
        </p:sp>
        <p:sp>
          <p:nvSpPr>
            <p:cNvPr id="39" name="Text Box 14"/>
            <p:cNvSpPr/>
            <p:nvPr/>
          </p:nvSpPr>
          <p:spPr>
            <a:xfrm>
              <a:off x="4213080" y="3526919"/>
              <a:ext cx="1369080" cy="312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&gt;= 253</a:t>
              </a:r>
            </a:p>
          </p:txBody>
        </p:sp>
        <p:sp>
          <p:nvSpPr>
            <p:cNvPr id="40" name="Text Box 15"/>
            <p:cNvSpPr/>
            <p:nvPr/>
          </p:nvSpPr>
          <p:spPr>
            <a:xfrm>
              <a:off x="2482200" y="3526919"/>
              <a:ext cx="1369080" cy="312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&lt; 253</a:t>
              </a:r>
            </a:p>
          </p:txBody>
        </p:sp>
        <p:sp>
          <p:nvSpPr>
            <p:cNvPr id="41" name="Text Box 16"/>
            <p:cNvSpPr/>
            <p:nvPr/>
          </p:nvSpPr>
          <p:spPr>
            <a:xfrm>
              <a:off x="1274040" y="4703760"/>
              <a:ext cx="1369080" cy="312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&lt; 151</a:t>
              </a:r>
            </a:p>
          </p:txBody>
        </p:sp>
        <p:sp>
          <p:nvSpPr>
            <p:cNvPr id="42" name="Text Box 17"/>
            <p:cNvSpPr/>
            <p:nvPr/>
          </p:nvSpPr>
          <p:spPr>
            <a:xfrm>
              <a:off x="2973240" y="4703760"/>
              <a:ext cx="1369080" cy="312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451" dirty="0">
                  <a:solidFill>
                    <a:srgbClr val="000000"/>
                  </a:solidFill>
                  <a:latin typeface="Arial" pitchFamily="18"/>
                  <a:ea typeface="Arial Unicode MS" pitchFamily="1"/>
                  <a:cs typeface="Arial Unicode MS" pitchFamily="34"/>
                </a:rPr>
                <a:t>&gt;= 151</a:t>
              </a:r>
            </a:p>
          </p:txBody>
        </p:sp>
      </p:grpSp>
      <p:sp>
        <p:nvSpPr>
          <p:cNvPr id="44" name="TextBox 43"/>
          <p:cNvSpPr txBox="1"/>
          <p:nvPr/>
        </p:nvSpPr>
        <p:spPr>
          <a:xfrm>
            <a:off x="457200" y="3766659"/>
            <a:ext cx="1656079" cy="646331"/>
          </a:xfrm>
          <a:prstGeom prst="rect">
            <a:avLst/>
          </a:prstGeom>
          <a:noFill/>
        </p:spPr>
        <p:txBody>
          <a:bodyPr wrap="square" rtlCol="0">
            <a:spAutoFit/>
          </a:bodyPr>
          <a:lstStyle/>
          <a:p>
            <a:r>
              <a:rPr lang="en-US" dirty="0" smtClean="0"/>
              <a:t>Regression Trees (RTs)</a:t>
            </a:r>
            <a:endParaRPr lang="en-GB" dirty="0"/>
          </a:p>
        </p:txBody>
      </p:sp>
      <p:sp>
        <p:nvSpPr>
          <p:cNvPr id="46" name="Text Placeholder 5"/>
          <p:cNvSpPr>
            <a:spLocks noGrp="1"/>
          </p:cNvSpPr>
          <p:nvPr>
            <p:ph idx="1"/>
          </p:nvPr>
        </p:nvSpPr>
        <p:spPr>
          <a:xfrm>
            <a:off x="5007766" y="3729132"/>
            <a:ext cx="3069434" cy="2976468"/>
          </a:xfrm>
        </p:spPr>
        <p:txBody>
          <a:bodyPr>
            <a:normAutofit fontScale="62500" lnSpcReduction="20000"/>
          </a:bodyPr>
          <a:lstStyle/>
          <a:p>
            <a:pPr marL="114300" indent="0" hangingPunct="0">
              <a:lnSpc>
                <a:spcPct val="93000"/>
              </a:lnSpc>
              <a:spcAft>
                <a:spcPts val="239"/>
              </a:spcAft>
              <a:buClr>
                <a:srgbClr val="000000"/>
              </a:buClr>
              <a:buSzPct val="45000"/>
              <a:buNone/>
              <a:tabLst>
                <a:tab pos="596291" algn="l"/>
                <a:tab pos="1190950" algn="l"/>
                <a:tab pos="1786914" algn="l"/>
              </a:tabLst>
              <a:defRPr sz="1800"/>
            </a:pPr>
            <a:r>
              <a:rPr lang="en-US" sz="3000" dirty="0" smtClean="0">
                <a:solidFill>
                  <a:srgbClr val="000000"/>
                </a:solidFill>
                <a:latin typeface="Calibri" pitchFamily="18"/>
                <a:ea typeface="Arial Unicode MS" pitchFamily="1"/>
                <a:cs typeface="Arial Unicode MS" pitchFamily="34"/>
              </a:rPr>
              <a:t>Regression Trees (RTs):</a:t>
            </a:r>
            <a:endParaRPr lang="en-GB" sz="3000" dirty="0" smtClean="0">
              <a:solidFill>
                <a:srgbClr val="000000"/>
              </a:solidFill>
              <a:latin typeface="Calibri" pitchFamily="18"/>
              <a:ea typeface="Arial Unicode MS" pitchFamily="1"/>
              <a:cs typeface="Arial Unicode MS" pitchFamily="34"/>
            </a:endParaRP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b="1" dirty="0" smtClean="0">
                <a:solidFill>
                  <a:srgbClr val="C00000"/>
                </a:solidFill>
                <a:latin typeface="Calibri" pitchFamily="18"/>
                <a:ea typeface="Arial Unicode MS" pitchFamily="1"/>
                <a:cs typeface="Arial Unicode MS" pitchFamily="34"/>
              </a:rPr>
              <a:t>Local</a:t>
            </a:r>
            <a:r>
              <a:rPr lang="en-GB" sz="2800" dirty="0" smtClean="0">
                <a:solidFill>
                  <a:srgbClr val="000000"/>
                </a:solidFill>
                <a:latin typeface="Calibri" pitchFamily="18"/>
                <a:ea typeface="Arial Unicode MS" pitchFamily="1"/>
                <a:cs typeface="Arial Unicode MS" pitchFamily="34"/>
              </a:rPr>
              <a:t> methods.</a:t>
            </a:r>
            <a:endParaRPr lang="en-GB" sz="2800" dirty="0">
              <a:solidFill>
                <a:srgbClr val="000000"/>
              </a:solidFill>
              <a:latin typeface="Calibri" pitchFamily="18"/>
              <a:ea typeface="Arial Unicode MS" pitchFamily="1"/>
              <a:cs typeface="Arial Unicode MS" pitchFamily="34"/>
            </a:endParaRP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Divide projects according to attribute value.</a:t>
            </a: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Most impactful attributes are in higher levels.</a:t>
            </a: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Attributes with insignificant impact are not used.</a:t>
            </a: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E.g., </a:t>
            </a:r>
            <a:r>
              <a:rPr lang="en-GB" sz="2800" dirty="0" err="1">
                <a:solidFill>
                  <a:srgbClr val="000000"/>
                </a:solidFill>
                <a:latin typeface="Calibri" pitchFamily="18"/>
                <a:ea typeface="Arial Unicode MS" pitchFamily="1"/>
                <a:cs typeface="Arial Unicode MS" pitchFamily="34"/>
              </a:rPr>
              <a:t>REPTrees</a:t>
            </a:r>
            <a:r>
              <a:rPr lang="en-GB" sz="2800" dirty="0">
                <a:solidFill>
                  <a:srgbClr val="000000"/>
                </a:solidFill>
                <a:latin typeface="Calibri" pitchFamily="18"/>
                <a:ea typeface="Arial Unicode MS" pitchFamily="1"/>
                <a:cs typeface="Arial Unicode MS" pitchFamily="34"/>
              </a:rPr>
              <a:t>.</a:t>
            </a:r>
          </a:p>
        </p:txBody>
      </p:sp>
      <p:sp>
        <p:nvSpPr>
          <p:cNvPr id="43" name="Rectangle 42"/>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0983612"/>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9004" y="276098"/>
            <a:ext cx="7620000" cy="1143000"/>
          </a:xfrm>
        </p:spPr>
        <p:txBody>
          <a:bodyPr/>
          <a:lstStyle/>
          <a:p>
            <a:r>
              <a:rPr lang="en-US" dirty="0" smtClean="0"/>
              <a:t>WEKA</a:t>
            </a:r>
            <a:endParaRPr lang="en-US" dirty="0"/>
          </a:p>
        </p:txBody>
      </p:sp>
      <p:sp>
        <p:nvSpPr>
          <p:cNvPr id="6" name="Text Placeholder 5"/>
          <p:cNvSpPr>
            <a:spLocks noGrp="1"/>
          </p:cNvSpPr>
          <p:nvPr>
            <p:ph idx="1"/>
          </p:nvPr>
        </p:nvSpPr>
        <p:spPr>
          <a:xfrm>
            <a:off x="457200" y="1125298"/>
            <a:ext cx="4543988" cy="1422748"/>
          </a:xfrm>
        </p:spPr>
        <p:txBody>
          <a:bodyPr>
            <a:normAutofit/>
          </a:bodyPr>
          <a:lstStyle/>
          <a:p>
            <a:pPr marL="0" lvl="1" hangingPunct="0">
              <a:lnSpc>
                <a:spcPct val="93000"/>
              </a:lnSpc>
              <a:buClr>
                <a:srgbClr val="000000"/>
              </a:buClr>
              <a:buSzPct val="45000"/>
              <a:buFont typeface="Wingdings"/>
              <a:buChar char=""/>
              <a:tabLst>
                <a:tab pos="596291" algn="l"/>
                <a:tab pos="1190950" algn="l"/>
                <a:tab pos="1786914" algn="l"/>
                <a:tab pos="2383206" algn="l"/>
                <a:tab pos="2977864" algn="l"/>
                <a:tab pos="3574155" algn="l"/>
              </a:tabLst>
              <a:defRPr sz="1800"/>
            </a:pPr>
            <a:r>
              <a:rPr lang="en-GB" dirty="0" smtClean="0">
                <a:solidFill>
                  <a:srgbClr val="000000"/>
                </a:solidFill>
                <a:latin typeface="Calibri" pitchFamily="18"/>
                <a:ea typeface="Arial Unicode MS" pitchFamily="1"/>
                <a:cs typeface="Arial Unicode MS" pitchFamily="34"/>
              </a:rPr>
              <a:t>Weka: classifiers – meta – bagging</a:t>
            </a:r>
          </a:p>
          <a:p>
            <a:pPr marL="0" lvl="1" hangingPunct="0">
              <a:lnSpc>
                <a:spcPct val="93000"/>
              </a:lnSpc>
              <a:buClr>
                <a:srgbClr val="000000"/>
              </a:buClr>
              <a:buSzPct val="45000"/>
              <a:buFont typeface="Wingdings"/>
              <a:buChar char=""/>
              <a:tabLst>
                <a:tab pos="596291" algn="l"/>
                <a:tab pos="1190950" algn="l"/>
                <a:tab pos="1786914" algn="l"/>
                <a:tab pos="2383206" algn="l"/>
                <a:tab pos="2977864" algn="l"/>
                <a:tab pos="3574155" algn="l"/>
              </a:tabLst>
              <a:defRPr sz="1800"/>
            </a:pPr>
            <a:r>
              <a:rPr lang="en-GB" dirty="0" smtClean="0">
                <a:solidFill>
                  <a:srgbClr val="000000"/>
                </a:solidFill>
                <a:latin typeface="Calibri" pitchFamily="18"/>
                <a:ea typeface="Arial Unicode MS" pitchFamily="1"/>
                <a:cs typeface="Arial Unicode MS" pitchFamily="34"/>
              </a:rPr>
              <a:t>classifiers –  trees – </a:t>
            </a:r>
            <a:r>
              <a:rPr lang="en-GB" dirty="0" err="1" smtClean="0">
                <a:solidFill>
                  <a:srgbClr val="000000"/>
                </a:solidFill>
                <a:latin typeface="Calibri" pitchFamily="18"/>
                <a:ea typeface="Arial Unicode MS" pitchFamily="1"/>
                <a:cs typeface="Arial Unicode MS" pitchFamily="34"/>
              </a:rPr>
              <a:t>REPTree</a:t>
            </a:r>
            <a:endParaRPr lang="en-GB" dirty="0">
              <a:solidFill>
                <a:srgbClr val="000000"/>
              </a:solidFill>
              <a:latin typeface="Calibri" pitchFamily="18"/>
              <a:ea typeface="Arial Unicode MS" pitchFamily="1"/>
              <a:cs typeface="Arial Unicode MS" pitchFamily="34"/>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t>63</a:t>
            </a:fld>
            <a:endParaRPr lang="en-US"/>
          </a:p>
        </p:txBody>
      </p:sp>
      <p:sp>
        <p:nvSpPr>
          <p:cNvPr id="18" name="Title 1"/>
          <p:cNvSpPr txBox="1">
            <a:spLocks/>
          </p:cNvSpPr>
          <p:nvPr/>
        </p:nvSpPr>
        <p:spPr>
          <a:xfrm>
            <a:off x="304800" y="317706"/>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892" y="1647507"/>
            <a:ext cx="9144000" cy="5818128"/>
          </a:xfrm>
          <a:prstGeom prst="rect">
            <a:avLst/>
          </a:prstGeom>
        </p:spPr>
      </p:pic>
      <p:pic>
        <p:nvPicPr>
          <p:cNvPr id="7"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2613" y="52086"/>
            <a:ext cx="4829175" cy="3305175"/>
          </a:xfrm>
          <a:prstGeom prst="rect">
            <a:avLst/>
          </a:prstGeom>
        </p:spPr>
      </p:pic>
      <p:sp>
        <p:nvSpPr>
          <p:cNvPr id="9" name="Rectangle 8"/>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5847342"/>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9464"/>
            <a:ext cx="7620000" cy="1235327"/>
          </a:xfrm>
        </p:spPr>
        <p:txBody>
          <a:bodyPr/>
          <a:lstStyle/>
          <a:p>
            <a:r>
              <a:rPr lang="en-US" sz="4000" dirty="0" smtClean="0"/>
              <a:t>Increasing Performance Rank Stability Across Data Sets</a:t>
            </a:r>
            <a:endParaRPr lang="en-US" sz="4000" dirty="0"/>
          </a:p>
        </p:txBody>
      </p:sp>
      <p:sp>
        <p:nvSpPr>
          <p:cNvPr id="6" name="Text Placeholder 5"/>
          <p:cNvSpPr>
            <a:spLocks noGrp="1"/>
          </p:cNvSpPr>
          <p:nvPr>
            <p:ph idx="1"/>
          </p:nvPr>
        </p:nvSpPr>
        <p:spPr>
          <a:xfrm>
            <a:off x="457200" y="1371630"/>
            <a:ext cx="7620000" cy="5333970"/>
          </a:xfrm>
        </p:spPr>
        <p:txBody>
          <a:bodyPr>
            <a:normAutofit/>
          </a:bodyPr>
          <a:lstStyle/>
          <a:p>
            <a:pPr marL="566420" indent="-323850" defTabSz="449263">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600" dirty="0"/>
              <a:t>Study with 13 data sets from PROMISE and ISBSG repositories.</a:t>
            </a:r>
          </a:p>
          <a:p>
            <a:pPr marL="566420" indent="-323850" defTabSz="449263">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600" dirty="0" err="1"/>
              <a:t>Bag+RTs</a:t>
            </a:r>
            <a:r>
              <a:rPr lang="en-GB" sz="2600" dirty="0"/>
              <a:t>: </a:t>
            </a:r>
          </a:p>
          <a:p>
            <a:pPr marL="929640" lvl="1" indent="-287338" defTabSz="449263">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200" dirty="0"/>
              <a:t>Obtained the highest rank across data set in terms of Mean Absolute Error (MAE).</a:t>
            </a:r>
          </a:p>
          <a:p>
            <a:pPr marL="929640" lvl="1" indent="-287338" defTabSz="449263">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200" dirty="0"/>
              <a:t>Rarely performed considerably worse (&gt;0.1SA, SA = 1 – MAE / </a:t>
            </a:r>
            <a:r>
              <a:rPr lang="en-GB" sz="2200" dirty="0" err="1"/>
              <a:t>MAE</a:t>
            </a:r>
            <a:r>
              <a:rPr lang="en-GB" sz="2200" baseline="-33000" dirty="0" err="1"/>
              <a:t>rguess</a:t>
            </a:r>
            <a:r>
              <a:rPr lang="en-GB" sz="2200" dirty="0"/>
              <a:t>) than the best approach:</a:t>
            </a:r>
          </a:p>
        </p:txBody>
      </p:sp>
      <p:sp>
        <p:nvSpPr>
          <p:cNvPr id="4" name="Slide Number Placeholder 3"/>
          <p:cNvSpPr>
            <a:spLocks noGrp="1"/>
          </p:cNvSpPr>
          <p:nvPr>
            <p:ph type="sldNum" sz="quarter" idx="12"/>
          </p:nvPr>
        </p:nvSpPr>
        <p:spPr/>
        <p:txBody>
          <a:bodyPr/>
          <a:lstStyle/>
          <a:p>
            <a:fld id="{4F43FBDB-460A-2C4D-8064-C249887F4FCB}" type="slidenum">
              <a:rPr lang="en-US" smtClean="0"/>
              <a:t>64</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pic>
        <p:nvPicPr>
          <p:cNvPr id="9" name="Picture 5"/>
          <p:cNvPicPr>
            <a:picLocks noChangeAspect="1" noChangeArrowheads="1"/>
          </p:cNvPicPr>
          <p:nvPr/>
        </p:nvPicPr>
        <p:blipFill>
          <a:blip r:embed="rId3"/>
          <a:srcRect/>
          <a:stretch>
            <a:fillRect/>
          </a:stretch>
        </p:blipFill>
        <p:spPr bwMode="auto">
          <a:xfrm>
            <a:off x="4953282" y="4666644"/>
            <a:ext cx="2743200" cy="1241425"/>
          </a:xfrm>
          <a:prstGeom prst="rect">
            <a:avLst/>
          </a:prstGeom>
          <a:noFill/>
          <a:ln w="9525">
            <a:noFill/>
            <a:round/>
            <a:headEnd/>
            <a:tailEnd/>
          </a:ln>
        </p:spPr>
      </p:pic>
      <p:pic>
        <p:nvPicPr>
          <p:cNvPr id="10" name="Picture 6"/>
          <p:cNvPicPr>
            <a:picLocks noChangeAspect="1" noChangeArrowheads="1"/>
          </p:cNvPicPr>
          <p:nvPr/>
        </p:nvPicPr>
        <p:blipFill>
          <a:blip r:embed="rId4"/>
          <a:srcRect/>
          <a:stretch>
            <a:fillRect/>
          </a:stretch>
        </p:blipFill>
        <p:spPr bwMode="auto">
          <a:xfrm>
            <a:off x="708307" y="4492625"/>
            <a:ext cx="4102100" cy="1552575"/>
          </a:xfrm>
          <a:prstGeom prst="rect">
            <a:avLst/>
          </a:prstGeom>
          <a:noFill/>
          <a:ln w="9525">
            <a:noFill/>
            <a:round/>
            <a:headEnd/>
            <a:tailEnd/>
          </a:ln>
        </p:spPr>
      </p:pic>
      <p:sp>
        <p:nvSpPr>
          <p:cNvPr id="11" name="Text Box 4"/>
          <p:cNvSpPr txBox="1">
            <a:spLocks noChangeArrowheads="1"/>
          </p:cNvSpPr>
          <p:nvPr/>
        </p:nvSpPr>
        <p:spPr bwMode="auto">
          <a:xfrm>
            <a:off x="228600" y="6142038"/>
            <a:ext cx="8686800" cy="700087"/>
          </a:xfrm>
          <a:prstGeom prst="rect">
            <a:avLst/>
          </a:prstGeom>
          <a:no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dirty="0" smtClean="0">
                <a:solidFill>
                  <a:srgbClr val="A6A6A6"/>
                </a:solidFill>
                <a:ea typeface="Arial Unicode MS" pitchFamily="34" charset="-128"/>
                <a:cs typeface="Arial Unicode MS" pitchFamily="34" charset="-128"/>
              </a:rPr>
              <a:t>L</a:t>
            </a:r>
            <a:r>
              <a:rPr lang="en-GB" sz="1500" dirty="0">
                <a:solidFill>
                  <a:srgbClr val="A6A6A6"/>
                </a:solidFill>
                <a:ea typeface="Arial Unicode MS" pitchFamily="34" charset="-128"/>
                <a:cs typeface="Arial Unicode MS" pitchFamily="34" charset="-128"/>
              </a:rPr>
              <a:t>. </a:t>
            </a:r>
            <a:r>
              <a:rPr lang="en-GB" sz="1500" dirty="0" err="1">
                <a:solidFill>
                  <a:srgbClr val="A6A6A6"/>
                </a:solidFill>
                <a:ea typeface="Arial Unicode MS" pitchFamily="34" charset="-128"/>
                <a:cs typeface="Arial Unicode MS" pitchFamily="34" charset="-128"/>
              </a:rPr>
              <a:t>Minku</a:t>
            </a:r>
            <a:r>
              <a:rPr lang="en-GB" sz="1500" dirty="0">
                <a:solidFill>
                  <a:srgbClr val="A6A6A6"/>
                </a:solidFill>
                <a:ea typeface="Arial Unicode MS" pitchFamily="34" charset="-128"/>
                <a:cs typeface="Arial Unicode MS" pitchFamily="34" charset="-128"/>
              </a:rPr>
              <a:t>, X. Yao. Ensembles and Locality: Insight on Improving Software Effort Estimation. Information and Software </a:t>
            </a:r>
            <a:r>
              <a:rPr lang="en-GB" sz="1500" dirty="0" smtClean="0">
                <a:solidFill>
                  <a:srgbClr val="A6A6A6"/>
                </a:solidFill>
                <a:ea typeface="Arial Unicode MS" pitchFamily="34" charset="-128"/>
                <a:cs typeface="Arial Unicode MS" pitchFamily="34" charset="-128"/>
              </a:rPr>
              <a:t>Technology</a:t>
            </a:r>
            <a:r>
              <a:rPr lang="en-GB" sz="1500" dirty="0">
                <a:solidFill>
                  <a:srgbClr val="A6A6A6"/>
                </a:solidFill>
                <a:ea typeface="Arial Unicode MS" pitchFamily="34" charset="-128"/>
                <a:cs typeface="Arial Unicode MS" pitchFamily="34" charset="-128"/>
              </a:rPr>
              <a:t> </a:t>
            </a:r>
            <a:r>
              <a:rPr lang="en-GB" sz="1500" dirty="0" smtClean="0">
                <a:solidFill>
                  <a:srgbClr val="A6A6A6"/>
                </a:solidFill>
                <a:ea typeface="Arial Unicode MS" pitchFamily="34" charset="-128"/>
                <a:cs typeface="Arial Unicode MS" pitchFamily="34" charset="-128"/>
              </a:rPr>
              <a:t>55(8):1512-1528, 2013.</a:t>
            </a:r>
            <a:endParaRPr lang="en-GB" sz="1500" dirty="0">
              <a:solidFill>
                <a:srgbClr val="A6A6A6"/>
              </a:solidFill>
              <a:ea typeface="Arial Unicode MS" pitchFamily="34" charset="-128"/>
              <a:cs typeface="Arial Unicode MS" pitchFamily="34" charset="-128"/>
            </a:endParaRPr>
          </a:p>
        </p:txBody>
      </p:sp>
      <p:sp>
        <p:nvSpPr>
          <p:cNvPr id="12" name="Rectangle 11"/>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5619115"/>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858" y="-5577"/>
            <a:ext cx="7620000" cy="1143000"/>
          </a:xfrm>
        </p:spPr>
        <p:txBody>
          <a:bodyPr/>
          <a:lstStyle/>
          <a:p>
            <a:r>
              <a:rPr lang="en-US" dirty="0" err="1" smtClean="0"/>
              <a:t>Comba</a:t>
            </a: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65</a:t>
            </a:fld>
            <a:endParaRPr lang="en-US"/>
          </a:p>
        </p:txBody>
      </p:sp>
      <p:sp>
        <p:nvSpPr>
          <p:cNvPr id="31" name="Text Box 4"/>
          <p:cNvSpPr/>
          <p:nvPr/>
        </p:nvSpPr>
        <p:spPr>
          <a:xfrm>
            <a:off x="239972" y="6297045"/>
            <a:ext cx="787935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err="1">
                <a:solidFill>
                  <a:srgbClr val="A6A6A6"/>
                </a:solidFill>
                <a:latin typeface="Calibri" pitchFamily="18"/>
                <a:ea typeface="Arial Unicode MS" pitchFamily="1"/>
                <a:cs typeface="Arial Unicode MS" pitchFamily="34"/>
              </a:rPr>
              <a:t>Kocaguneli</a:t>
            </a:r>
            <a:r>
              <a:rPr lang="en-GB" sz="1600" dirty="0">
                <a:solidFill>
                  <a:srgbClr val="A6A6A6"/>
                </a:solidFill>
                <a:latin typeface="Calibri" pitchFamily="18"/>
                <a:ea typeface="Arial Unicode MS" pitchFamily="1"/>
                <a:cs typeface="Arial Unicode MS" pitchFamily="34"/>
              </a:rPr>
              <a:t>, E., </a:t>
            </a:r>
            <a:r>
              <a:rPr lang="en-GB" sz="1600" dirty="0" err="1">
                <a:solidFill>
                  <a:srgbClr val="A6A6A6"/>
                </a:solidFill>
                <a:latin typeface="Calibri" pitchFamily="18"/>
                <a:ea typeface="Arial Unicode MS" pitchFamily="1"/>
                <a:cs typeface="Arial Unicode MS" pitchFamily="34"/>
              </a:rPr>
              <a:t>Menzies</a:t>
            </a:r>
            <a:r>
              <a:rPr lang="en-GB" sz="1600" dirty="0">
                <a:solidFill>
                  <a:srgbClr val="A6A6A6"/>
                </a:solidFill>
                <a:latin typeface="Calibri" pitchFamily="18"/>
                <a:ea typeface="Arial Unicode MS" pitchFamily="1"/>
                <a:cs typeface="Arial Unicode MS" pitchFamily="34"/>
              </a:rPr>
              <a:t>, T. and Keung, J. On the Value of Ensemble Effort Estimation. IEEE Transactions on Software Engineering, 8(6):1403 – 1416, 2012.</a:t>
            </a:r>
          </a:p>
        </p:txBody>
      </p:sp>
      <p:sp>
        <p:nvSpPr>
          <p:cNvPr id="32" name="TextBox 31"/>
          <p:cNvSpPr txBox="1"/>
          <p:nvPr/>
        </p:nvSpPr>
        <p:spPr>
          <a:xfrm>
            <a:off x="3064632" y="827164"/>
            <a:ext cx="4898268" cy="323270"/>
          </a:xfrm>
          <a:prstGeom prst="rect">
            <a:avLst/>
          </a:prstGeom>
          <a:noFill/>
          <a:ln>
            <a:noFill/>
          </a:ln>
        </p:spPr>
        <p:txBody>
          <a:bodyPr vert="horz" lIns="81638" tIns="40819" rIns="81638" bIns="40819" compatLnSpc="0">
            <a:spAutoFit/>
          </a:bodyPr>
          <a:lstStyle/>
          <a:p>
            <a:pPr hangingPunct="0"/>
            <a:r>
              <a:rPr lang="en-GB" sz="1633" dirty="0">
                <a:latin typeface="Arial" pitchFamily="18"/>
                <a:ea typeface="Arial Unicode MS" pitchFamily="2"/>
                <a:cs typeface="Arial Unicode MS" pitchFamily="2"/>
              </a:rPr>
              <a:t>Solo-methods: </a:t>
            </a:r>
            <a:r>
              <a:rPr lang="en-GB" sz="1633" dirty="0" err="1">
                <a:latin typeface="Arial" pitchFamily="18"/>
                <a:ea typeface="Arial Unicode MS" pitchFamily="2"/>
                <a:cs typeface="Arial Unicode MS" pitchFamily="2"/>
              </a:rPr>
              <a:t>preprocessing</a:t>
            </a:r>
            <a:r>
              <a:rPr lang="en-GB" sz="1633" dirty="0">
                <a:latin typeface="Arial" pitchFamily="18"/>
                <a:ea typeface="Arial Unicode MS" pitchFamily="2"/>
                <a:cs typeface="Arial Unicode MS" pitchFamily="2"/>
              </a:rPr>
              <a:t> + learning algorithm</a:t>
            </a:r>
          </a:p>
        </p:txBody>
      </p:sp>
      <p:grpSp>
        <p:nvGrpSpPr>
          <p:cNvPr id="35" name="Group 34"/>
          <p:cNvGrpSpPr/>
          <p:nvPr/>
        </p:nvGrpSpPr>
        <p:grpSpPr>
          <a:xfrm>
            <a:off x="308548" y="858008"/>
            <a:ext cx="7931928" cy="5322785"/>
            <a:chOff x="308548" y="858008"/>
            <a:chExt cx="7931928" cy="5322785"/>
          </a:xfrm>
        </p:grpSpPr>
        <p:sp>
          <p:nvSpPr>
            <p:cNvPr id="5" name="AutoShape 3"/>
            <p:cNvSpPr/>
            <p:nvPr/>
          </p:nvSpPr>
          <p:spPr>
            <a:xfrm>
              <a:off x="308548" y="4351453"/>
              <a:ext cx="2023637" cy="1436499"/>
            </a:xfrm>
            <a:custGeom>
              <a:avLst/>
              <a:gdLst>
                <a:gd name="f0" fmla="val 10800000"/>
                <a:gd name="f1" fmla="val 5400000"/>
                <a:gd name="f2" fmla="val 16200000"/>
                <a:gd name="f3" fmla="val 180"/>
                <a:gd name="f4" fmla="val w"/>
                <a:gd name="f5" fmla="val h"/>
                <a:gd name="f6" fmla="val 0"/>
                <a:gd name="f7" fmla="val 21600"/>
                <a:gd name="f8" fmla="val 3400"/>
                <a:gd name="f9" fmla="+- 21600 0 10800"/>
                <a:gd name="f10" fmla="+- 3400 0 0"/>
                <a:gd name="f11" fmla="val 18200"/>
                <a:gd name="f12" fmla="+- 0 0 10800"/>
                <a:gd name="f13" fmla="+- 18200 0 21600"/>
                <a:gd name="f14" fmla="+- 3400 0 6800"/>
                <a:gd name="f15" fmla="+- 0 0 0"/>
                <a:gd name="f16" fmla="*/ f4 1 21600"/>
                <a:gd name="f17" fmla="*/ f5 1 21600"/>
                <a:gd name="f18" fmla="+- 10800 0 f6"/>
                <a:gd name="f19" fmla="+- 0 0 f8"/>
                <a:gd name="f20" fmla="+- 0 0 f1"/>
                <a:gd name="f21" fmla="abs f9"/>
                <a:gd name="f22" fmla="abs f10"/>
                <a:gd name="f23" fmla="?: f9 f2 f1"/>
                <a:gd name="f24" fmla="?: f9 f1 f2"/>
                <a:gd name="f25" fmla="+- 10800 0 f7"/>
                <a:gd name="f26" fmla="+- 21600 0 f11"/>
                <a:gd name="f27" fmla="abs f12"/>
                <a:gd name="f28" fmla="abs f13"/>
                <a:gd name="f29" fmla="?: f12 f2 f1"/>
                <a:gd name="f30" fmla="?: f12 f1 f2"/>
                <a:gd name="f31" fmla="+- 6800 0 f8"/>
                <a:gd name="f32" fmla="abs f14"/>
                <a:gd name="f33" fmla="*/ f15 f0 1"/>
                <a:gd name="f34" fmla="*/ 0 f16 1"/>
                <a:gd name="f35" fmla="*/ 21600 f16 1"/>
                <a:gd name="f36" fmla="*/ 18200 f17 1"/>
                <a:gd name="f37" fmla="*/ 6800 f17 1"/>
                <a:gd name="f38" fmla="abs f18"/>
                <a:gd name="f39" fmla="abs f19"/>
                <a:gd name="f40" fmla="?: f18 f20 f1"/>
                <a:gd name="f41" fmla="?: f18 f1 f20"/>
                <a:gd name="f42" fmla="?: f19 0 f0"/>
                <a:gd name="f43" fmla="?: f19 f0 0"/>
                <a:gd name="f44" fmla="?: f9 f20 f1"/>
                <a:gd name="f45" fmla="?: f9 f1 f20"/>
                <a:gd name="f46" fmla="?: f9 f24 f23"/>
                <a:gd name="f47" fmla="?: f9 f23 f24"/>
                <a:gd name="f48" fmla="abs f25"/>
                <a:gd name="f49" fmla="abs f26"/>
                <a:gd name="f50" fmla="?: f25 f20 f1"/>
                <a:gd name="f51" fmla="?: f25 f1 f20"/>
                <a:gd name="f52" fmla="?: f26 0 f0"/>
                <a:gd name="f53" fmla="?: f26 f0 0"/>
                <a:gd name="f54" fmla="?: f12 f20 f1"/>
                <a:gd name="f55" fmla="?: f12 f1 f20"/>
                <a:gd name="f56" fmla="?: f12 f30 f29"/>
                <a:gd name="f57" fmla="?: f12 f29 f30"/>
                <a:gd name="f58" fmla="abs f31"/>
                <a:gd name="f59" fmla="?: f31 0 f0"/>
                <a:gd name="f60" fmla="?: f31 f0 0"/>
                <a:gd name="f61" fmla="*/ 10800 f16 1"/>
                <a:gd name="f62" fmla="*/ f33 1 f3"/>
                <a:gd name="f63" fmla="*/ 0 f17 1"/>
                <a:gd name="f64" fmla="*/ 10800 f17 1"/>
                <a:gd name="f65" fmla="*/ 21600 f17 1"/>
                <a:gd name="f66" fmla="?: f18 f43 f42"/>
                <a:gd name="f67" fmla="?: f18 f42 f43"/>
                <a:gd name="f68" fmla="?: f19 f40 f41"/>
                <a:gd name="f69" fmla="?: f10 f47 f46"/>
                <a:gd name="f70" fmla="?: f10 f45 f44"/>
                <a:gd name="f71" fmla="?: f25 f53 f52"/>
                <a:gd name="f72" fmla="?: f25 f52 f53"/>
                <a:gd name="f73" fmla="?: f26 f50 f51"/>
                <a:gd name="f74" fmla="?: f13 f57 f56"/>
                <a:gd name="f75" fmla="?: f13 f55 f54"/>
                <a:gd name="f76" fmla="?: f18 f60 f59"/>
                <a:gd name="f77" fmla="?: f18 f59 f60"/>
                <a:gd name="f78" fmla="?: f31 f40 f41"/>
                <a:gd name="f79" fmla="?: f14 f47 f46"/>
                <a:gd name="f80" fmla="?: f14 f45 f44"/>
                <a:gd name="f81" fmla="+- f62 0 f1"/>
                <a:gd name="f82" fmla="?: f19 f66 f67"/>
                <a:gd name="f83" fmla="?: f26 f71 f72"/>
                <a:gd name="f84" fmla="?: f31 f76 f77"/>
              </a:gdLst>
              <a:ahLst/>
              <a:cxnLst>
                <a:cxn ang="3cd4">
                  <a:pos x="hc" y="t"/>
                </a:cxn>
                <a:cxn ang="0">
                  <a:pos x="r" y="vc"/>
                </a:cxn>
                <a:cxn ang="cd4">
                  <a:pos x="hc" y="b"/>
                </a:cxn>
                <a:cxn ang="cd2">
                  <a:pos x="l" y="vc"/>
                </a:cxn>
                <a:cxn ang="f81">
                  <a:pos x="f61" y="f37"/>
                </a:cxn>
                <a:cxn ang="f81">
                  <a:pos x="f61" y="f63"/>
                </a:cxn>
                <a:cxn ang="f81">
                  <a:pos x="f34" y="f64"/>
                </a:cxn>
                <a:cxn ang="f81">
                  <a:pos x="f61" y="f65"/>
                </a:cxn>
                <a:cxn ang="f81">
                  <a:pos x="f35" y="f64"/>
                </a:cxn>
              </a:cxnLst>
              <a:rect l="f34" t="f37" r="f35" b="f36"/>
              <a:pathLst>
                <a:path w="21600" h="21600">
                  <a:moveTo>
                    <a:pt x="f6" y="f8"/>
                  </a:moveTo>
                  <a:arcTo wR="f38" hR="f39" stAng="f82" swAng="f68"/>
                  <a:arcTo wR="f21" hR="f22" stAng="f69" swAng="f70"/>
                  <a:lnTo>
                    <a:pt x="f7" y="f11"/>
                  </a:lnTo>
                  <a:arcTo wR="f48" hR="f49" stAng="f83" swAng="f73"/>
                  <a:arcTo wR="f27" hR="f28" stAng="f74" swAng="f75"/>
                  <a:close/>
                </a:path>
                <a:path w="21600" h="21600">
                  <a:moveTo>
                    <a:pt x="f6" y="f8"/>
                  </a:moveTo>
                  <a:arcTo wR="f38" hR="f58" stAng="f84" swAng="f78"/>
                  <a:arcTo wR="f21" hR="f32" stAng="f79" swAng="f80"/>
                </a:path>
              </a:pathLst>
            </a:custGeom>
            <a:solidFill>
              <a:srgbClr val="00B8FF"/>
            </a:solidFill>
            <a:ln w="9360">
              <a:solidFill>
                <a:srgbClr val="000000"/>
              </a:solidFill>
              <a:prstDash val="solid"/>
              <a:round/>
            </a:ln>
          </p:spPr>
          <p:txBody>
            <a:bodyPr vert="horz" wrap="none" lIns="74127" tIns="49962" rIns="74127" bIns="36900" anchor="ctr" compatLnSpc="0">
              <a:noAutofit/>
            </a:bodyPr>
            <a:lstStyle/>
            <a:p>
              <a:pPr algn="ctr" hangingPunct="0">
                <a:lnSpc>
                  <a:spcPct val="93000"/>
                </a:lnSpc>
                <a:tabLst>
                  <a:tab pos="596291" algn="l"/>
                  <a:tab pos="1190950" algn="l"/>
                  <a:tab pos="1786914" algn="l"/>
                </a:tabLst>
                <a:defRPr sz="1990"/>
              </a:pPr>
              <a:r>
                <a:rPr lang="en-GB" sz="1451" dirty="0">
                  <a:solidFill>
                    <a:srgbClr val="000000"/>
                  </a:solidFill>
                  <a:latin typeface="Calibri" pitchFamily="18"/>
                  <a:ea typeface="Arial Unicode MS" pitchFamily="1"/>
                  <a:cs typeface="Arial Unicode MS" pitchFamily="34"/>
                </a:rPr>
                <a:t>Training data</a:t>
              </a:r>
            </a:p>
            <a:p>
              <a:pPr algn="ctr" hangingPunct="0">
                <a:lnSpc>
                  <a:spcPct val="93000"/>
                </a:lnSpc>
                <a:tabLst>
                  <a:tab pos="596291" algn="l"/>
                  <a:tab pos="1190950" algn="l"/>
                  <a:tab pos="1786914" algn="l"/>
                </a:tabLst>
                <a:defRPr sz="1990"/>
              </a:pPr>
              <a:r>
                <a:rPr lang="en-GB" sz="1451" dirty="0">
                  <a:solidFill>
                    <a:srgbClr val="000000"/>
                  </a:solidFill>
                  <a:latin typeface="Calibri" pitchFamily="18"/>
                  <a:ea typeface="Arial Unicode MS" pitchFamily="1"/>
                  <a:cs typeface="Arial Unicode MS" pitchFamily="34"/>
                </a:rPr>
                <a:t>(completed projects)</a:t>
              </a:r>
            </a:p>
          </p:txBody>
        </p:sp>
        <p:sp>
          <p:nvSpPr>
            <p:cNvPr id="6" name="AutoShape 5"/>
            <p:cNvSpPr/>
            <p:nvPr/>
          </p:nvSpPr>
          <p:spPr>
            <a:xfrm>
              <a:off x="3964288" y="4352433"/>
              <a:ext cx="4112912" cy="182836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CC"/>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r>
                <a:rPr lang="en-GB" sz="1451">
                  <a:solidFill>
                    <a:srgbClr val="000000"/>
                  </a:solidFill>
                  <a:latin typeface="Calibri" pitchFamily="18"/>
                  <a:ea typeface="Arial Unicode MS" pitchFamily="1"/>
                  <a:cs typeface="Arial Unicode MS" pitchFamily="34"/>
                </a:rPr>
                <a:t>Ensemble</a:t>
              </a:r>
            </a:p>
          </p:txBody>
        </p:sp>
        <p:sp>
          <p:nvSpPr>
            <p:cNvPr id="7" name="Oval 7"/>
            <p:cNvSpPr/>
            <p:nvPr/>
          </p:nvSpPr>
          <p:spPr>
            <a:xfrm>
              <a:off x="6935904" y="4906263"/>
              <a:ext cx="752047"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SN</a:t>
              </a:r>
            </a:p>
          </p:txBody>
        </p:sp>
        <p:sp>
          <p:nvSpPr>
            <p:cNvPr id="8" name="Oval 8"/>
            <p:cNvSpPr/>
            <p:nvPr/>
          </p:nvSpPr>
          <p:spPr>
            <a:xfrm>
              <a:off x="4257858" y="4906263"/>
              <a:ext cx="750741"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S1</a:t>
              </a:r>
            </a:p>
          </p:txBody>
        </p:sp>
        <p:sp>
          <p:nvSpPr>
            <p:cNvPr id="9" name="Oval 9"/>
            <p:cNvSpPr/>
            <p:nvPr/>
          </p:nvSpPr>
          <p:spPr>
            <a:xfrm>
              <a:off x="5304127" y="4906263"/>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S2</a:t>
              </a:r>
            </a:p>
          </p:txBody>
        </p:sp>
        <p:sp>
          <p:nvSpPr>
            <p:cNvPr id="10" name="AutoShape 10"/>
            <p:cNvSpPr/>
            <p:nvPr/>
          </p:nvSpPr>
          <p:spPr>
            <a:xfrm>
              <a:off x="6315130" y="5071172"/>
              <a:ext cx="456845" cy="325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74127" tIns="49962" rIns="74127" bIns="36900" anchor="ctr" compatLnSpc="0">
              <a:noAutofit/>
            </a:bodyPr>
            <a:lstStyle/>
            <a:p>
              <a:pPr algn="ctr" hangingPunct="0">
                <a:lnSpc>
                  <a:spcPct val="93000"/>
                </a:lnSpc>
                <a:defRPr sz="1990"/>
              </a:pPr>
              <a:r>
                <a:rPr lang="en-GB" sz="1451">
                  <a:solidFill>
                    <a:srgbClr val="000000"/>
                  </a:solidFill>
                  <a:latin typeface="Calibri" pitchFamily="18"/>
                  <a:ea typeface="Arial Unicode MS" pitchFamily="1"/>
                  <a:cs typeface="Arial Unicode MS" pitchFamily="34"/>
                </a:rPr>
                <a:t>...</a:t>
              </a:r>
            </a:p>
          </p:txBody>
        </p:sp>
        <p:sp>
          <p:nvSpPr>
            <p:cNvPr id="11" name="Straight Connector 10"/>
            <p:cNvSpPr/>
            <p:nvPr/>
          </p:nvSpPr>
          <p:spPr>
            <a:xfrm flipV="1">
              <a:off x="1382901" y="1511111"/>
              <a:ext cx="1306205" cy="3102236"/>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2" name="Straight Connector 11"/>
            <p:cNvSpPr/>
            <p:nvPr/>
          </p:nvSpPr>
          <p:spPr>
            <a:xfrm>
              <a:off x="3342209" y="3143867"/>
              <a:ext cx="1145540" cy="1762396"/>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3" name="Straight Connector 12"/>
            <p:cNvSpPr/>
            <p:nvPr/>
          </p:nvSpPr>
          <p:spPr>
            <a:xfrm>
              <a:off x="4321862" y="2980590"/>
              <a:ext cx="1273224" cy="1913263"/>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4" name="Straight Connector 13"/>
            <p:cNvSpPr/>
            <p:nvPr/>
          </p:nvSpPr>
          <p:spPr>
            <a:xfrm>
              <a:off x="5461021" y="3305836"/>
              <a:ext cx="983421" cy="1588017"/>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5" name="Straight Connector 14"/>
            <p:cNvSpPr/>
            <p:nvPr/>
          </p:nvSpPr>
          <p:spPr>
            <a:xfrm>
              <a:off x="6444444" y="2980591"/>
              <a:ext cx="812606" cy="1913262"/>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6" name="TextBox 15"/>
            <p:cNvSpPr txBox="1"/>
            <p:nvPr/>
          </p:nvSpPr>
          <p:spPr>
            <a:xfrm>
              <a:off x="1191868" y="2817316"/>
              <a:ext cx="844135" cy="323270"/>
            </a:xfrm>
            <a:prstGeom prst="rect">
              <a:avLst/>
            </a:prstGeom>
            <a:noFill/>
            <a:ln>
              <a:noFill/>
            </a:ln>
          </p:spPr>
          <p:txBody>
            <a:bodyPr vert="horz" lIns="81638" tIns="40819" rIns="81638" bIns="40819" anchorCtr="0" compatLnSpc="0">
              <a:spAutoFit/>
            </a:bodyPr>
            <a:lstStyle/>
            <a:p>
              <a:pPr hangingPunct="0"/>
              <a:r>
                <a:rPr lang="en-GB" sz="1633">
                  <a:latin typeface="Arial" pitchFamily="18"/>
                  <a:ea typeface="Arial Unicode MS" pitchFamily="2"/>
                  <a:cs typeface="Arial Unicode MS" pitchFamily="2"/>
                </a:rPr>
                <a:t>training</a:t>
              </a:r>
            </a:p>
          </p:txBody>
        </p:sp>
        <p:sp>
          <p:nvSpPr>
            <p:cNvPr id="17" name="Oval 7"/>
            <p:cNvSpPr/>
            <p:nvPr/>
          </p:nvSpPr>
          <p:spPr>
            <a:xfrm>
              <a:off x="7097547" y="1118596"/>
              <a:ext cx="752047"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Sz</a:t>
              </a:r>
            </a:p>
          </p:txBody>
        </p:sp>
        <p:sp>
          <p:nvSpPr>
            <p:cNvPr id="18" name="Oval 8"/>
            <p:cNvSpPr/>
            <p:nvPr/>
          </p:nvSpPr>
          <p:spPr>
            <a:xfrm>
              <a:off x="3015657" y="1118596"/>
              <a:ext cx="750741"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Sa</a:t>
              </a:r>
            </a:p>
          </p:txBody>
        </p:sp>
        <p:sp>
          <p:nvSpPr>
            <p:cNvPr id="19" name="Oval 9"/>
            <p:cNvSpPr/>
            <p:nvPr/>
          </p:nvSpPr>
          <p:spPr>
            <a:xfrm>
              <a:off x="3897998" y="1118596"/>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Sb</a:t>
              </a:r>
            </a:p>
          </p:txBody>
        </p:sp>
        <p:sp>
          <p:nvSpPr>
            <p:cNvPr id="20" name="AutoShape 10"/>
            <p:cNvSpPr/>
            <p:nvPr/>
          </p:nvSpPr>
          <p:spPr>
            <a:xfrm>
              <a:off x="6117893" y="1347835"/>
              <a:ext cx="456845" cy="325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74127" tIns="49962" rIns="74127" bIns="36900" anchor="ctr" compatLnSpc="0">
              <a:noAutofit/>
            </a:bodyPr>
            <a:lstStyle/>
            <a:p>
              <a:pPr algn="ctr" hangingPunct="0">
                <a:lnSpc>
                  <a:spcPct val="93000"/>
                </a:lnSpc>
                <a:defRPr sz="1990"/>
              </a:pPr>
              <a:r>
                <a:rPr lang="en-GB" sz="1451">
                  <a:solidFill>
                    <a:srgbClr val="000000"/>
                  </a:solidFill>
                  <a:latin typeface="Calibri" pitchFamily="18"/>
                  <a:ea typeface="Arial Unicode MS" pitchFamily="1"/>
                  <a:cs typeface="Arial Unicode MS" pitchFamily="34"/>
                </a:rPr>
                <a:t>...</a:t>
              </a:r>
            </a:p>
          </p:txBody>
        </p:sp>
        <p:sp>
          <p:nvSpPr>
            <p:cNvPr id="21" name="Oval 9"/>
            <p:cNvSpPr/>
            <p:nvPr/>
          </p:nvSpPr>
          <p:spPr>
            <a:xfrm>
              <a:off x="4811688" y="1118596"/>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Sc</a:t>
              </a:r>
            </a:p>
          </p:txBody>
        </p:sp>
        <p:sp>
          <p:nvSpPr>
            <p:cNvPr id="22" name="Freeform 21"/>
            <p:cNvSpPr/>
            <p:nvPr/>
          </p:nvSpPr>
          <p:spPr>
            <a:xfrm>
              <a:off x="2689106" y="858008"/>
              <a:ext cx="5388094" cy="114292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0">
              <a:solidFill>
                <a:srgbClr val="000000"/>
              </a:solidFill>
              <a:prstDash val="solid"/>
            </a:ln>
          </p:spPr>
          <p:txBody>
            <a:bodyPr vert="horz" lIns="81638" tIns="40819" rIns="81638" bIns="40819" anchor="ctr" anchorCtr="0" compatLnSpc="0">
              <a:noAutofit/>
            </a:bodyPr>
            <a:lstStyle/>
            <a:p>
              <a:pPr hangingPunct="0"/>
              <a:endParaRPr lang="en-GB" sz="1633">
                <a:latin typeface="Arial" pitchFamily="18"/>
                <a:ea typeface="Arial Unicode MS" pitchFamily="2"/>
                <a:cs typeface="Arial Unicode MS" pitchFamily="2"/>
              </a:endParaRPr>
            </a:p>
          </p:txBody>
        </p:sp>
        <p:sp>
          <p:nvSpPr>
            <p:cNvPr id="23" name="Oval 7"/>
            <p:cNvSpPr/>
            <p:nvPr/>
          </p:nvSpPr>
          <p:spPr>
            <a:xfrm>
              <a:off x="7097547" y="2771306"/>
              <a:ext cx="752047"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Sx</a:t>
              </a:r>
            </a:p>
          </p:txBody>
        </p:sp>
        <p:sp>
          <p:nvSpPr>
            <p:cNvPr id="24" name="Oval 8"/>
            <p:cNvSpPr/>
            <p:nvPr/>
          </p:nvSpPr>
          <p:spPr>
            <a:xfrm>
              <a:off x="3015657" y="2784006"/>
              <a:ext cx="750741"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Sc</a:t>
              </a:r>
            </a:p>
          </p:txBody>
        </p:sp>
        <p:sp>
          <p:nvSpPr>
            <p:cNvPr id="25" name="Oval 9"/>
            <p:cNvSpPr/>
            <p:nvPr/>
          </p:nvSpPr>
          <p:spPr>
            <a:xfrm>
              <a:off x="3897998" y="2784006"/>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Sa</a:t>
              </a:r>
            </a:p>
          </p:txBody>
        </p:sp>
        <p:sp>
          <p:nvSpPr>
            <p:cNvPr id="26" name="AutoShape 10"/>
            <p:cNvSpPr/>
            <p:nvPr/>
          </p:nvSpPr>
          <p:spPr>
            <a:xfrm>
              <a:off x="5138240" y="2980591"/>
              <a:ext cx="456845" cy="325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74127" tIns="49962" rIns="74127" bIns="36900" anchor="ctr" compatLnSpc="0">
              <a:noAutofit/>
            </a:bodyPr>
            <a:lstStyle/>
            <a:p>
              <a:pPr algn="ctr" hangingPunct="0">
                <a:lnSpc>
                  <a:spcPct val="93000"/>
                </a:lnSpc>
                <a:defRPr sz="1990"/>
              </a:pPr>
              <a:r>
                <a:rPr lang="en-GB" sz="1451">
                  <a:solidFill>
                    <a:srgbClr val="000000"/>
                  </a:solidFill>
                  <a:latin typeface="Calibri" pitchFamily="18"/>
                  <a:ea typeface="Arial Unicode MS" pitchFamily="1"/>
                  <a:cs typeface="Arial Unicode MS" pitchFamily="34"/>
                </a:rPr>
                <a:t>...</a:t>
              </a:r>
            </a:p>
          </p:txBody>
        </p:sp>
        <p:sp>
          <p:nvSpPr>
            <p:cNvPr id="27" name="Oval 9"/>
            <p:cNvSpPr/>
            <p:nvPr/>
          </p:nvSpPr>
          <p:spPr>
            <a:xfrm>
              <a:off x="6020580" y="2804615"/>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dirty="0" err="1">
                  <a:solidFill>
                    <a:srgbClr val="000000"/>
                  </a:solidFill>
                  <a:latin typeface="Calibri" pitchFamily="18"/>
                  <a:ea typeface="Arial Unicode MS" pitchFamily="1"/>
                  <a:cs typeface="Arial Unicode MS" pitchFamily="34"/>
                </a:rPr>
                <a:t>Sk</a:t>
              </a:r>
              <a:endParaRPr lang="en-GB" sz="1451" dirty="0">
                <a:solidFill>
                  <a:srgbClr val="000000"/>
                </a:solidFill>
                <a:latin typeface="Calibri" pitchFamily="18"/>
                <a:ea typeface="Arial Unicode MS" pitchFamily="1"/>
                <a:cs typeface="Arial Unicode MS" pitchFamily="34"/>
              </a:endParaRPr>
            </a:p>
          </p:txBody>
        </p:sp>
        <p:sp>
          <p:nvSpPr>
            <p:cNvPr id="28" name="Freeform 27"/>
            <p:cNvSpPr/>
            <p:nvPr/>
          </p:nvSpPr>
          <p:spPr>
            <a:xfrm>
              <a:off x="2689106" y="2523419"/>
              <a:ext cx="5388094" cy="114292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0">
              <a:solidFill>
                <a:srgbClr val="000000"/>
              </a:solidFill>
              <a:prstDash val="solid"/>
            </a:ln>
          </p:spPr>
          <p:txBody>
            <a:bodyPr vert="horz" lIns="81638" tIns="40819" rIns="81638" bIns="40819" anchor="ctr" anchorCtr="0" compatLnSpc="0">
              <a:noAutofit/>
            </a:bodyPr>
            <a:lstStyle/>
            <a:p>
              <a:pPr hangingPunct="0"/>
              <a:endParaRPr lang="en-GB" sz="1633">
                <a:latin typeface="Arial" pitchFamily="18"/>
                <a:ea typeface="Arial Unicode MS" pitchFamily="2"/>
                <a:cs typeface="Arial Unicode MS" pitchFamily="2"/>
              </a:endParaRPr>
            </a:p>
          </p:txBody>
        </p:sp>
        <p:sp>
          <p:nvSpPr>
            <p:cNvPr id="29" name="Straight Connector 28"/>
            <p:cNvSpPr/>
            <p:nvPr/>
          </p:nvSpPr>
          <p:spPr>
            <a:xfrm>
              <a:off x="5464791" y="2000937"/>
              <a:ext cx="0" cy="489827"/>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30" name="TextBox 29"/>
            <p:cNvSpPr txBox="1"/>
            <p:nvPr/>
          </p:nvSpPr>
          <p:spPr>
            <a:xfrm>
              <a:off x="2685337" y="2006499"/>
              <a:ext cx="2775685" cy="564106"/>
            </a:xfrm>
            <a:prstGeom prst="rect">
              <a:avLst/>
            </a:prstGeom>
            <a:noFill/>
            <a:ln>
              <a:noFill/>
            </a:ln>
          </p:spPr>
          <p:txBody>
            <a:bodyPr vert="horz" lIns="81638" tIns="40819" rIns="81638" bIns="40819" compatLnSpc="0">
              <a:spAutoFit/>
            </a:bodyPr>
            <a:lstStyle/>
            <a:p>
              <a:pPr algn="ctr" hangingPunct="0"/>
              <a:r>
                <a:rPr lang="en-GB" sz="1633" dirty="0">
                  <a:latin typeface="Arial" pitchFamily="18"/>
                  <a:ea typeface="Arial Unicode MS" pitchFamily="2"/>
                  <a:cs typeface="Arial Unicode MS" pitchFamily="2"/>
                </a:rPr>
                <a:t>Rank solo-methods based on win, loss, win-loss</a:t>
              </a:r>
            </a:p>
          </p:txBody>
        </p:sp>
        <p:sp>
          <p:nvSpPr>
            <p:cNvPr id="33" name="TextBox 32"/>
            <p:cNvSpPr txBox="1"/>
            <p:nvPr/>
          </p:nvSpPr>
          <p:spPr>
            <a:xfrm>
              <a:off x="3832035" y="3784560"/>
              <a:ext cx="4081890" cy="564106"/>
            </a:xfrm>
            <a:prstGeom prst="rect">
              <a:avLst/>
            </a:prstGeom>
            <a:noFill/>
            <a:ln>
              <a:noFill/>
            </a:ln>
          </p:spPr>
          <p:txBody>
            <a:bodyPr vert="horz" lIns="81638" tIns="40819" rIns="81638" bIns="40819" anchorCtr="0" compatLnSpc="0">
              <a:spAutoFit/>
            </a:bodyPr>
            <a:lstStyle/>
            <a:p>
              <a:pPr hangingPunct="0"/>
              <a:r>
                <a:rPr lang="en-GB" sz="1633" dirty="0">
                  <a:latin typeface="Arial" pitchFamily="18"/>
                  <a:ea typeface="Arial Unicode MS" pitchFamily="2"/>
                  <a:cs typeface="Arial Unicode MS" pitchFamily="2"/>
                </a:rPr>
                <a:t>Select top ranked models with </a:t>
              </a:r>
              <a:r>
                <a:rPr lang="en-GB" sz="1633" dirty="0" smtClean="0">
                  <a:latin typeface="Arial" pitchFamily="18"/>
                  <a:ea typeface="Arial Unicode MS" pitchFamily="2"/>
                  <a:cs typeface="Arial Unicode MS" pitchFamily="2"/>
                </a:rPr>
                <a:t>few rank changes</a:t>
              </a:r>
              <a:endParaRPr lang="en-GB" sz="1633" dirty="0">
                <a:latin typeface="Arial" pitchFamily="18"/>
                <a:ea typeface="Arial Unicode MS" pitchFamily="2"/>
                <a:cs typeface="Arial Unicode MS" pitchFamily="2"/>
              </a:endParaRPr>
            </a:p>
          </p:txBody>
        </p:sp>
        <p:sp>
          <p:nvSpPr>
            <p:cNvPr id="34" name="TextBox 33"/>
            <p:cNvSpPr txBox="1"/>
            <p:nvPr/>
          </p:nvSpPr>
          <p:spPr>
            <a:xfrm>
              <a:off x="5464791" y="2065188"/>
              <a:ext cx="2775685" cy="323207"/>
            </a:xfrm>
            <a:prstGeom prst="rect">
              <a:avLst/>
            </a:prstGeom>
            <a:noFill/>
            <a:ln>
              <a:noFill/>
            </a:ln>
          </p:spPr>
          <p:txBody>
            <a:bodyPr vert="horz" lIns="81638" tIns="40819" rIns="81638" bIns="40819" compatLnSpc="0">
              <a:spAutoFit/>
            </a:bodyPr>
            <a:lstStyle/>
            <a:p>
              <a:pPr algn="ctr" hangingPunct="0"/>
              <a:r>
                <a:rPr lang="en-GB" sz="1633" dirty="0" smtClean="0">
                  <a:latin typeface="Arial" pitchFamily="18"/>
                  <a:ea typeface="Arial Unicode MS" pitchFamily="2"/>
                  <a:cs typeface="Arial Unicode MS" pitchFamily="2"/>
                </a:rPr>
                <a:t>And sort according to losses</a:t>
              </a:r>
              <a:endParaRPr lang="en-GB" sz="1633" dirty="0">
                <a:latin typeface="Arial" pitchFamily="18"/>
                <a:ea typeface="Arial Unicode MS" pitchFamily="2"/>
                <a:cs typeface="Arial Unicode MS" pitchFamily="2"/>
              </a:endParaRPr>
            </a:p>
          </p:txBody>
        </p:sp>
      </p:grpSp>
      <p:sp>
        <p:nvSpPr>
          <p:cNvPr id="36" name="Rectangle 3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3380934"/>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371"/>
            <a:ext cx="7620000" cy="1143000"/>
          </a:xfrm>
        </p:spPr>
        <p:txBody>
          <a:bodyPr/>
          <a:lstStyle/>
          <a:p>
            <a:r>
              <a:rPr lang="en-US" dirty="0" err="1" smtClean="0"/>
              <a:t>Comba</a:t>
            </a:r>
            <a:endParaRPr lang="en-GB" dirty="0"/>
          </a:p>
        </p:txBody>
      </p:sp>
      <p:sp>
        <p:nvSpPr>
          <p:cNvPr id="3" name="Content Placeholder 2"/>
          <p:cNvSpPr>
            <a:spLocks noGrp="1"/>
          </p:cNvSpPr>
          <p:nvPr>
            <p:ph idx="1"/>
          </p:nvPr>
        </p:nvSpPr>
        <p:spPr>
          <a:xfrm>
            <a:off x="457200" y="1038670"/>
            <a:ext cx="7340600" cy="4800600"/>
          </a:xfrm>
        </p:spPr>
        <p:txBody>
          <a:bodyPr/>
          <a:lstStyle/>
          <a:p>
            <a:pPr marL="114300" indent="0" algn="ctr">
              <a:buNone/>
            </a:pPr>
            <a:r>
              <a:rPr lang="en-US" dirty="0"/>
              <a:t>Experimenting with: </a:t>
            </a:r>
            <a:endParaRPr lang="en-US" dirty="0" smtClean="0"/>
          </a:p>
          <a:p>
            <a:pPr marL="114300" indent="0" algn="ctr">
              <a:buNone/>
            </a:pPr>
            <a:r>
              <a:rPr lang="en-US" dirty="0" smtClean="0">
                <a:solidFill>
                  <a:srgbClr val="0070C0"/>
                </a:solidFill>
              </a:rPr>
              <a:t>90 </a:t>
            </a:r>
            <a:r>
              <a:rPr lang="en-US" dirty="0">
                <a:solidFill>
                  <a:srgbClr val="0070C0"/>
                </a:solidFill>
              </a:rPr>
              <a:t>solo-methods, 20 public data sets, 7 error measures</a:t>
            </a:r>
          </a:p>
          <a:p>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66</a:t>
            </a:fld>
            <a:endParaRPr lang="en-US"/>
          </a:p>
        </p:txBody>
      </p:sp>
      <p:pic>
        <p:nvPicPr>
          <p:cNvPr id="6" name="Picture 5" descr="Screen Shot 2013-05-19 at 4.31.1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04" y="1889136"/>
            <a:ext cx="8039792" cy="2015011"/>
          </a:xfrm>
          <a:prstGeom prst="rect">
            <a:avLst/>
          </a:prstGeom>
        </p:spPr>
      </p:pic>
      <p:sp>
        <p:nvSpPr>
          <p:cNvPr id="7" name="Text Box 4"/>
          <p:cNvSpPr/>
          <p:nvPr/>
        </p:nvSpPr>
        <p:spPr>
          <a:xfrm>
            <a:off x="653103" y="6223120"/>
            <a:ext cx="787935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err="1">
                <a:solidFill>
                  <a:srgbClr val="A6A6A6"/>
                </a:solidFill>
                <a:latin typeface="Calibri" pitchFamily="18"/>
                <a:ea typeface="Arial Unicode MS" pitchFamily="1"/>
                <a:cs typeface="Arial Unicode MS" pitchFamily="34"/>
              </a:rPr>
              <a:t>Kocaguneli</a:t>
            </a:r>
            <a:r>
              <a:rPr lang="en-GB" sz="1600" dirty="0">
                <a:solidFill>
                  <a:srgbClr val="A6A6A6"/>
                </a:solidFill>
                <a:latin typeface="Calibri" pitchFamily="18"/>
                <a:ea typeface="Arial Unicode MS" pitchFamily="1"/>
                <a:cs typeface="Arial Unicode MS" pitchFamily="34"/>
              </a:rPr>
              <a:t>, E., </a:t>
            </a:r>
            <a:r>
              <a:rPr lang="en-GB" sz="1600" dirty="0" err="1">
                <a:solidFill>
                  <a:srgbClr val="A6A6A6"/>
                </a:solidFill>
                <a:latin typeface="Calibri" pitchFamily="18"/>
                <a:ea typeface="Arial Unicode MS" pitchFamily="1"/>
                <a:cs typeface="Arial Unicode MS" pitchFamily="34"/>
              </a:rPr>
              <a:t>Menzies</a:t>
            </a:r>
            <a:r>
              <a:rPr lang="en-GB" sz="1600" dirty="0">
                <a:solidFill>
                  <a:srgbClr val="A6A6A6"/>
                </a:solidFill>
                <a:latin typeface="Calibri" pitchFamily="18"/>
                <a:ea typeface="Arial Unicode MS" pitchFamily="1"/>
                <a:cs typeface="Arial Unicode MS" pitchFamily="34"/>
              </a:rPr>
              <a:t>, T. and Keung, J. On the Value of Ensemble Effort Estimation. IEEE Transactions on Software Engineering, 8(6):1403 – 1416, 2012.</a:t>
            </a:r>
          </a:p>
        </p:txBody>
      </p:sp>
      <p:grpSp>
        <p:nvGrpSpPr>
          <p:cNvPr id="15" name="Group 14"/>
          <p:cNvGrpSpPr/>
          <p:nvPr/>
        </p:nvGrpSpPr>
        <p:grpSpPr>
          <a:xfrm>
            <a:off x="1054479" y="4092500"/>
            <a:ext cx="6425442" cy="2233068"/>
            <a:chOff x="-34769" y="4442270"/>
            <a:chExt cx="6425442" cy="2233068"/>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 y="4442270"/>
              <a:ext cx="2536479" cy="62962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1" y="5039159"/>
              <a:ext cx="2589468" cy="66659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83928" y="5137551"/>
              <a:ext cx="2644277" cy="350859"/>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30378" y="5625946"/>
              <a:ext cx="2951706" cy="426648"/>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04978" y="5934714"/>
              <a:ext cx="3685695" cy="740624"/>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769" y="5705755"/>
              <a:ext cx="2173710" cy="619813"/>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92278" y="4499961"/>
              <a:ext cx="2335949" cy="604599"/>
            </a:xfrm>
            <a:prstGeom prst="rect">
              <a:avLst/>
            </a:prstGeom>
          </p:spPr>
        </p:pic>
      </p:grpSp>
      <p:sp>
        <p:nvSpPr>
          <p:cNvPr id="16" name="Rectangle 1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086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Increasing Rank Stability Across Data Sets</a:t>
            </a: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67</a:t>
            </a:fld>
            <a:endParaRPr lang="en-US"/>
          </a:p>
        </p:txBody>
      </p:sp>
      <p:pic>
        <p:nvPicPr>
          <p:cNvPr id="5" name="Picture 16"/>
          <p:cNvPicPr>
            <a:picLocks noChangeAspect="1"/>
          </p:cNvPicPr>
          <p:nvPr/>
        </p:nvPicPr>
        <p:blipFill>
          <a:blip r:embed="rId2">
            <a:lum bright="-50000"/>
            <a:alphaModFix/>
          </a:blip>
          <a:srcRect/>
          <a:stretch>
            <a:fillRect/>
          </a:stretch>
        </p:blipFill>
        <p:spPr>
          <a:xfrm>
            <a:off x="1095579" y="2883631"/>
            <a:ext cx="5676112" cy="2620900"/>
          </a:xfrm>
          <a:prstGeom prst="rect">
            <a:avLst/>
          </a:prstGeom>
          <a:noFill/>
          <a:ln>
            <a:noFill/>
          </a:ln>
        </p:spPr>
      </p:pic>
      <p:sp>
        <p:nvSpPr>
          <p:cNvPr id="6" name="Rectangle 21"/>
          <p:cNvSpPr/>
          <p:nvPr/>
        </p:nvSpPr>
        <p:spPr>
          <a:xfrm>
            <a:off x="239972" y="1943967"/>
            <a:ext cx="4122056" cy="5636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81638" tIns="40819" rIns="81638" bIns="40819" anchor="ctr" compatLnSpc="0">
            <a:noAutofit/>
          </a:bodyPr>
          <a:lstStyle/>
          <a:p>
            <a:pPr>
              <a:defRPr sz="1800"/>
            </a:pPr>
            <a:r>
              <a:rPr lang="en-GB" sz="1996" dirty="0">
                <a:solidFill>
                  <a:srgbClr val="0070C0"/>
                </a:solidFill>
                <a:latin typeface="Calibri" pitchFamily="18"/>
                <a:ea typeface="Arial Unicode MS" pitchFamily="2"/>
                <a:cs typeface="Arial Unicode MS" pitchFamily="2"/>
              </a:rPr>
              <a:t>Combine top 2,4,8,13 solo-methods </a:t>
            </a:r>
            <a:r>
              <a:rPr lang="en-GB" sz="1996" dirty="0">
                <a:solidFill>
                  <a:srgbClr val="000000"/>
                </a:solidFill>
                <a:latin typeface="Calibri" pitchFamily="18"/>
                <a:ea typeface="Arial Unicode MS" pitchFamily="2"/>
                <a:cs typeface="Arial Unicode MS" pitchFamily="2"/>
              </a:rPr>
              <a:t>via mean, median and IRWM</a:t>
            </a:r>
          </a:p>
        </p:txBody>
      </p:sp>
      <p:sp>
        <p:nvSpPr>
          <p:cNvPr id="7" name="Rectangle 6"/>
          <p:cNvSpPr/>
          <p:nvPr/>
        </p:nvSpPr>
        <p:spPr>
          <a:xfrm>
            <a:off x="4616908" y="1943967"/>
            <a:ext cx="3705050" cy="5636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81638" tIns="40819" rIns="81638" bIns="40819" anchor="ctr" compatLnSpc="0">
            <a:noAutofit/>
          </a:bodyPr>
          <a:lstStyle/>
          <a:p>
            <a:pPr>
              <a:defRPr sz="1800"/>
            </a:pPr>
            <a:r>
              <a:rPr lang="en-GB" sz="1996" dirty="0">
                <a:solidFill>
                  <a:srgbClr val="0070C0"/>
                </a:solidFill>
                <a:latin typeface="Calibri" pitchFamily="18"/>
                <a:ea typeface="Arial Unicode MS" pitchFamily="2"/>
                <a:cs typeface="Arial Unicode MS" pitchFamily="2"/>
              </a:rPr>
              <a:t>Re-rank</a:t>
            </a:r>
            <a:r>
              <a:rPr lang="en-GB" sz="1996" dirty="0">
                <a:solidFill>
                  <a:srgbClr val="FF6600"/>
                </a:solidFill>
                <a:latin typeface="Calibri" pitchFamily="18"/>
                <a:ea typeface="Arial Unicode MS" pitchFamily="2"/>
                <a:cs typeface="Arial Unicode MS" pitchFamily="2"/>
              </a:rPr>
              <a:t> </a:t>
            </a:r>
            <a:r>
              <a:rPr lang="en-GB" sz="1996" dirty="0">
                <a:solidFill>
                  <a:srgbClr val="000000"/>
                </a:solidFill>
                <a:latin typeface="Calibri" pitchFamily="18"/>
                <a:ea typeface="Arial Unicode MS" pitchFamily="2"/>
                <a:cs typeface="Arial Unicode MS" pitchFamily="2"/>
              </a:rPr>
              <a:t>solo and multi-methods </a:t>
            </a:r>
            <a:r>
              <a:rPr lang="en-GB" sz="1996" dirty="0" smtClean="0">
                <a:solidFill>
                  <a:srgbClr val="000000"/>
                </a:solidFill>
                <a:latin typeface="Calibri" pitchFamily="18"/>
                <a:ea typeface="Arial Unicode MS" pitchFamily="2"/>
                <a:cs typeface="Arial Unicode MS" pitchFamily="2"/>
              </a:rPr>
              <a:t>together according to #losses</a:t>
            </a:r>
            <a:endParaRPr lang="en-GB" sz="1996" dirty="0">
              <a:solidFill>
                <a:srgbClr val="000000"/>
              </a:solidFill>
              <a:latin typeface="Calibri" pitchFamily="18"/>
              <a:ea typeface="Arial Unicode MS" pitchFamily="2"/>
              <a:cs typeface="Arial Unicode MS" pitchFamily="2"/>
            </a:endParaRPr>
          </a:p>
        </p:txBody>
      </p:sp>
      <p:sp>
        <p:nvSpPr>
          <p:cNvPr id="8" name="Freeform 7"/>
          <p:cNvSpPr/>
          <p:nvPr/>
        </p:nvSpPr>
        <p:spPr>
          <a:xfrm>
            <a:off x="239972" y="5880568"/>
            <a:ext cx="7837228" cy="65310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lIns="81638" tIns="40819" rIns="81638" bIns="40819" anchor="ctr" anchorCtr="0" compatLnSpc="0">
            <a:noAutofit/>
          </a:bodyPr>
          <a:lstStyle/>
          <a:p>
            <a:pPr algn="ctr" hangingPunct="0"/>
            <a:r>
              <a:rPr lang="en-GB" sz="1633">
                <a:latin typeface="Arial" pitchFamily="18"/>
                <a:ea typeface="Arial Unicode MS" pitchFamily="2"/>
                <a:cs typeface="Arial Unicode MS" pitchFamily="2"/>
              </a:rPr>
              <a:t>The first ranked multi-method had very low rank-changes.</a:t>
            </a:r>
          </a:p>
        </p:txBody>
      </p:sp>
      <p:sp>
        <p:nvSpPr>
          <p:cNvPr id="9" name="Rectangle 8"/>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890604"/>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Ensemble Versatility</a:t>
            </a:r>
            <a:endParaRPr lang="en-US" dirty="0"/>
          </a:p>
        </p:txBody>
      </p:sp>
      <p:sp>
        <p:nvSpPr>
          <p:cNvPr id="6" name="Text Placeholder 5"/>
          <p:cNvSpPr>
            <a:spLocks noGrp="1"/>
          </p:cNvSpPr>
          <p:nvPr>
            <p:ph idx="1"/>
          </p:nvPr>
        </p:nvSpPr>
        <p:spPr/>
        <p:txBody>
          <a:bodyPr>
            <a:normAutofit/>
          </a:bodyPr>
          <a:lstStyle/>
          <a:p>
            <a:pPr marL="114300" indent="0" algn="ctr">
              <a:spcBef>
                <a:spcPts val="579"/>
              </a:spcBef>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smtClean="0"/>
              <a:t>Diversity can be used to increase performance on different measures.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68</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graphicFrame>
        <p:nvGraphicFramePr>
          <p:cNvPr id="2" name="Diagram 1"/>
          <p:cNvGraphicFramePr/>
          <p:nvPr>
            <p:extLst>
              <p:ext uri="{D42A27DB-BD31-4B8C-83A1-F6EECF244321}">
                <p14:modId xmlns:p14="http://schemas.microsoft.com/office/powerpoint/2010/main" val="1070994277"/>
              </p:ext>
            </p:extLst>
          </p:nvPr>
        </p:nvGraphicFramePr>
        <p:xfrm>
          <a:off x="1181100" y="26035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289645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Multi-Objective Ensemble</a:t>
            </a:r>
            <a:endParaRPr lang="en-GB" dirty="0"/>
          </a:p>
        </p:txBody>
      </p:sp>
      <p:sp>
        <p:nvSpPr>
          <p:cNvPr id="3" name="Content Placeholder 2"/>
          <p:cNvSpPr>
            <a:spLocks noGrp="1"/>
          </p:cNvSpPr>
          <p:nvPr>
            <p:ph idx="1"/>
          </p:nvPr>
        </p:nvSpPr>
        <p:spPr/>
        <p:txBody>
          <a:bodyPr/>
          <a:lstStyle/>
          <a:p>
            <a:pPr marL="596900" indent="-342900" defTabSz="449263">
              <a:buSzPct val="7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t>There are different measures/metrics of performance for evaluating SEE models</a:t>
            </a:r>
            <a:r>
              <a:rPr lang="en-GB" sz="2400" dirty="0" smtClean="0"/>
              <a:t>.</a:t>
            </a:r>
          </a:p>
          <a:p>
            <a:pPr marL="894080" lvl="1" indent="-342900" defTabSz="449263">
              <a:buSzPct val="7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200" dirty="0">
                <a:latin typeface="Calibri" pitchFamily="34" charset="0"/>
                <a:ea typeface="Arial Unicode MS" pitchFamily="34" charset="-128"/>
                <a:cs typeface="Arial Unicode MS" pitchFamily="34" charset="-128"/>
              </a:rPr>
              <a:t>E.g.: MAE, standard deviation, PRED, etc</a:t>
            </a:r>
            <a:r>
              <a:rPr lang="en-GB" sz="2200" dirty="0" smtClean="0">
                <a:latin typeface="Calibri" pitchFamily="34" charset="0"/>
                <a:ea typeface="Arial Unicode MS" pitchFamily="34" charset="-128"/>
                <a:cs typeface="Arial Unicode MS" pitchFamily="34" charset="-128"/>
              </a:rPr>
              <a:t>.</a:t>
            </a:r>
            <a:endParaRPr lang="en-GB" sz="2200" dirty="0"/>
          </a:p>
          <a:p>
            <a:pPr marL="596900" indent="-342900" defTabSz="449263">
              <a:buSzPct val="7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t>Different measures capture different quality </a:t>
            </a:r>
            <a:r>
              <a:rPr lang="en-GB" sz="2400" dirty="0" smtClean="0"/>
              <a:t>features.</a:t>
            </a:r>
            <a:endParaRPr lang="en-GB" sz="2400" dirty="0"/>
          </a:p>
          <a:p>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69</a:t>
            </a:fld>
            <a:endParaRPr lang="en-US"/>
          </a:p>
        </p:txBody>
      </p:sp>
      <p:sp>
        <p:nvSpPr>
          <p:cNvPr id="5" name="Rectangle 4"/>
          <p:cNvSpPr/>
          <p:nvPr/>
        </p:nvSpPr>
        <p:spPr>
          <a:xfrm>
            <a:off x="4642132" y="4000500"/>
            <a:ext cx="3662362" cy="2217402"/>
          </a:xfrm>
          <a:prstGeom prst="rect">
            <a:avLst/>
          </a:prstGeom>
        </p:spPr>
        <p:txBody>
          <a:bodyPr wrap="square">
            <a:spAutoFit/>
          </a:bodyPr>
          <a:lstStyle/>
          <a:p>
            <a:pPr marL="735012" lvl="2" indent="-342900" defTabSz="407988" hangingPunct="0">
              <a:lnSpc>
                <a:spcPct val="93000"/>
              </a:lnSpc>
              <a:spcAft>
                <a:spcPts val="525"/>
              </a:spcAft>
              <a:buClr>
                <a:srgbClr val="000000"/>
              </a:buClr>
              <a:buSzPct val="45000"/>
              <a:buFont typeface="Arial" panose="020B0604020202020204" pitchFamily="34" charset="0"/>
              <a:buChar char="•"/>
              <a:tabLst>
                <a:tab pos="657225" algn="l"/>
                <a:tab pos="1312863" algn="l"/>
                <a:tab pos="1970088" algn="l"/>
                <a:tab pos="2627313" algn="l"/>
                <a:tab pos="3282950" algn="l"/>
              </a:tabLst>
            </a:pPr>
            <a:r>
              <a:rPr lang="en-GB" sz="2400" dirty="0" smtClean="0">
                <a:latin typeface="Calibri" pitchFamily="34" charset="0"/>
                <a:ea typeface="Arial Unicode MS" pitchFamily="34" charset="-128"/>
                <a:cs typeface="Arial Unicode MS" pitchFamily="34" charset="-128"/>
              </a:rPr>
              <a:t>There </a:t>
            </a:r>
            <a:r>
              <a:rPr lang="en-GB" sz="2400" dirty="0">
                <a:latin typeface="Calibri" pitchFamily="34" charset="0"/>
                <a:ea typeface="Arial Unicode MS" pitchFamily="34" charset="-128"/>
                <a:cs typeface="Arial Unicode MS" pitchFamily="34" charset="-128"/>
              </a:rPr>
              <a:t>is no agreed single measure.</a:t>
            </a:r>
          </a:p>
          <a:p>
            <a:pPr marL="735012" lvl="2" indent="-342900" defTabSz="407988" hangingPunct="0">
              <a:lnSpc>
                <a:spcPct val="93000"/>
              </a:lnSpc>
              <a:spcAft>
                <a:spcPts val="525"/>
              </a:spcAft>
              <a:buClr>
                <a:srgbClr val="000000"/>
              </a:buClr>
              <a:buSzPct val="45000"/>
              <a:buFont typeface="Arial" panose="020B0604020202020204" pitchFamily="34" charset="0"/>
              <a:buChar char="•"/>
              <a:tabLst>
                <a:tab pos="657225" algn="l"/>
                <a:tab pos="1312863" algn="l"/>
                <a:tab pos="1970088" algn="l"/>
                <a:tab pos="2627313" algn="l"/>
                <a:tab pos="3282950" algn="l"/>
              </a:tabLst>
            </a:pPr>
            <a:r>
              <a:rPr lang="en-GB" sz="2400" dirty="0">
                <a:latin typeface="Calibri" pitchFamily="34" charset="0"/>
                <a:ea typeface="Arial Unicode MS" pitchFamily="34" charset="-128"/>
                <a:cs typeface="Arial Unicode MS" pitchFamily="34" charset="-128"/>
              </a:rPr>
              <a:t>A model doing well for a certain measure may not do so well for another.</a:t>
            </a:r>
          </a:p>
        </p:txBody>
      </p:sp>
      <p:pic>
        <p:nvPicPr>
          <p:cNvPr id="6" name="Picture 4"/>
          <p:cNvPicPr>
            <a:picLocks noChangeAspect="1" noChangeArrowheads="1"/>
          </p:cNvPicPr>
          <p:nvPr/>
        </p:nvPicPr>
        <p:blipFill>
          <a:blip r:embed="rId2"/>
          <a:srcRect/>
          <a:stretch>
            <a:fillRect/>
          </a:stretch>
        </p:blipFill>
        <p:spPr bwMode="auto">
          <a:xfrm>
            <a:off x="276225" y="3421063"/>
            <a:ext cx="4138613" cy="3070225"/>
          </a:xfrm>
          <a:prstGeom prst="rect">
            <a:avLst/>
          </a:prstGeom>
          <a:noFill/>
          <a:ln w="9525">
            <a:noFill/>
            <a:round/>
            <a:headEnd/>
            <a:tailEnd/>
          </a:ln>
        </p:spPr>
      </p:pic>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729692"/>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Multi-Objective Ensembles</a:t>
            </a:r>
            <a:endParaRPr lang="en-GB" dirty="0"/>
          </a:p>
        </p:txBody>
      </p:sp>
      <p:sp>
        <p:nvSpPr>
          <p:cNvPr id="3" name="Content Placeholder 2"/>
          <p:cNvSpPr>
            <a:spLocks noGrp="1"/>
          </p:cNvSpPr>
          <p:nvPr>
            <p:ph idx="1"/>
          </p:nvPr>
        </p:nvSpPr>
        <p:spPr>
          <a:xfrm>
            <a:off x="457200" y="2019300"/>
            <a:ext cx="7620000" cy="4381500"/>
          </a:xfrm>
        </p:spPr>
        <p:txBody>
          <a:bodyPr/>
          <a:lstStyle/>
          <a:p>
            <a:pPr marL="566420" indent="-323850" defTabSz="449263">
              <a:lnSpc>
                <a:spcPct val="90000"/>
              </a:lnSpc>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t>We can view SEE as a multi-objective learning problem</a:t>
            </a:r>
            <a:r>
              <a:rPr lang="en-GB" sz="2400" dirty="0" smtClean="0"/>
              <a:t>.</a:t>
            </a:r>
          </a:p>
          <a:p>
            <a:pPr marL="566420" indent="-323850" defTabSz="449263">
              <a:lnSpc>
                <a:spcPct val="90000"/>
              </a:lnSpc>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sz="2400" dirty="0"/>
          </a:p>
          <a:p>
            <a:pPr marL="566420" indent="-323850" defTabSz="449263">
              <a:lnSpc>
                <a:spcPct val="90000"/>
              </a:lnSpc>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t>A multi-objective approach (e.g. Multi-Objective Evolutionary Algorithm (MOEA)) can be used to:</a:t>
            </a:r>
          </a:p>
          <a:p>
            <a:pPr marL="929640" lvl="1" indent="-287338" defTabSz="449263">
              <a:lnSpc>
                <a:spcPct val="900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200" dirty="0"/>
              <a:t>Better understand the relationship among measures.</a:t>
            </a:r>
          </a:p>
          <a:p>
            <a:pPr marL="929640" lvl="1" indent="-287338" defTabSz="449263">
              <a:lnSpc>
                <a:spcPct val="900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200" dirty="0"/>
              <a:t>Create ensembles that do well for a set of measures, in particular for larger data sets (&gt;=60).</a:t>
            </a:r>
          </a:p>
          <a:p>
            <a:pPr marL="114300" indent="0">
              <a:buNone/>
            </a:pP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70</a:t>
            </a:fld>
            <a:endParaRPr lang="en-US"/>
          </a:p>
        </p:txBody>
      </p:sp>
      <p:sp>
        <p:nvSpPr>
          <p:cNvPr id="5" name="Text Box 4"/>
          <p:cNvSpPr/>
          <p:nvPr/>
        </p:nvSpPr>
        <p:spPr>
          <a:xfrm>
            <a:off x="207687" y="6206791"/>
            <a:ext cx="800921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a:solidFill>
                  <a:srgbClr val="A6A6A6"/>
                </a:solidFill>
                <a:latin typeface="Calibri" pitchFamily="18"/>
                <a:ea typeface="Arial Unicode MS" pitchFamily="1"/>
                <a:cs typeface="Arial Unicode MS" pitchFamily="34"/>
              </a:rPr>
              <a:t>L. </a:t>
            </a:r>
            <a:r>
              <a:rPr lang="en-GB" sz="1600" dirty="0" err="1">
                <a:solidFill>
                  <a:srgbClr val="A6A6A6"/>
                </a:solidFill>
                <a:latin typeface="Calibri" pitchFamily="18"/>
                <a:ea typeface="Arial Unicode MS" pitchFamily="1"/>
                <a:cs typeface="Arial Unicode MS" pitchFamily="34"/>
              </a:rPr>
              <a:t>Minku</a:t>
            </a:r>
            <a:r>
              <a:rPr lang="en-GB" sz="1600" dirty="0">
                <a:solidFill>
                  <a:srgbClr val="A6A6A6"/>
                </a:solidFill>
                <a:latin typeface="Calibri" pitchFamily="18"/>
                <a:ea typeface="Arial Unicode MS" pitchFamily="1"/>
                <a:cs typeface="Arial Unicode MS" pitchFamily="34"/>
              </a:rPr>
              <a:t>, X. Yao. Software Effort Estimation as a Multi-objective Learning Problem. ACM Transactions on Software Engineering and Methodology, 22(4):35, 2013.</a:t>
            </a:r>
          </a:p>
        </p:txBody>
      </p:sp>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1895626"/>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818" y="120651"/>
            <a:ext cx="7620000" cy="1143000"/>
          </a:xfrm>
        </p:spPr>
        <p:txBody>
          <a:bodyPr/>
          <a:lstStyle/>
          <a:p>
            <a:r>
              <a:rPr lang="en-US" dirty="0"/>
              <a:t>Multi-Objective Ensembles</a:t>
            </a:r>
            <a:endParaRPr lang="en-GB" dirty="0"/>
          </a:p>
        </p:txBody>
      </p:sp>
      <p:sp>
        <p:nvSpPr>
          <p:cNvPr id="4" name="Slide Number Placeholder 3"/>
          <p:cNvSpPr>
            <a:spLocks noGrp="1"/>
          </p:cNvSpPr>
          <p:nvPr>
            <p:ph type="sldNum" sz="quarter" idx="12"/>
          </p:nvPr>
        </p:nvSpPr>
        <p:spPr>
          <a:xfrm>
            <a:off x="8399231" y="5747385"/>
            <a:ext cx="548640" cy="396240"/>
          </a:xfrm>
        </p:spPr>
        <p:txBody>
          <a:bodyPr/>
          <a:lstStyle/>
          <a:p>
            <a:fld id="{4F43FBDB-460A-2C4D-8064-C249887F4FCB}" type="slidenum">
              <a:rPr lang="en-US" smtClean="0"/>
              <a:t>71</a:t>
            </a:fld>
            <a:endParaRPr lang="en-US"/>
          </a:p>
        </p:txBody>
      </p:sp>
      <p:sp>
        <p:nvSpPr>
          <p:cNvPr id="5" name="AutoShape 4"/>
          <p:cNvSpPr>
            <a:spLocks noChangeArrowheads="1"/>
          </p:cNvSpPr>
          <p:nvPr/>
        </p:nvSpPr>
        <p:spPr bwMode="auto">
          <a:xfrm>
            <a:off x="127793" y="1465263"/>
            <a:ext cx="2025650" cy="1438275"/>
          </a:xfrm>
          <a:prstGeom prst="flowChartMagneticDisk">
            <a:avLst/>
          </a:prstGeom>
          <a:solidFill>
            <a:srgbClr val="00B8FF"/>
          </a:solidFill>
          <a:ln w="9525">
            <a:solidFill>
              <a:srgbClr val="000000"/>
            </a:solidFill>
            <a:round/>
            <a:headEnd/>
            <a:tailEnd/>
          </a:ln>
        </p:spPr>
        <p:txBody>
          <a:bodyPr wrap="none"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Lst>
            </a:pPr>
            <a:r>
              <a:rPr lang="en-GB" sz="1600" dirty="0">
                <a:solidFill>
                  <a:srgbClr val="000000"/>
                </a:solidFill>
                <a:ea typeface="Arial Unicode MS" pitchFamily="34" charset="-128"/>
                <a:cs typeface="Arial Unicode MS" pitchFamily="34" charset="-128"/>
              </a:rPr>
              <a:t>Training data</a:t>
            </a:r>
          </a:p>
          <a:p>
            <a:pPr algn="ctr" defTabSz="407988" hangingPunct="0">
              <a:lnSpc>
                <a:spcPct val="93000"/>
              </a:lnSpc>
              <a:buClr>
                <a:srgbClr val="000000"/>
              </a:buClr>
              <a:buSzPct val="100000"/>
              <a:buFont typeface="Times New Roman" pitchFamily="18" charset="0"/>
              <a:buNone/>
              <a:tabLst>
                <a:tab pos="657225" algn="l"/>
                <a:tab pos="1312863" algn="l"/>
                <a:tab pos="1970088" algn="l"/>
              </a:tabLst>
            </a:pPr>
            <a:r>
              <a:rPr lang="en-GB" sz="1600" dirty="0">
                <a:solidFill>
                  <a:srgbClr val="000000"/>
                </a:solidFill>
                <a:ea typeface="Arial Unicode MS" pitchFamily="34" charset="-128"/>
                <a:cs typeface="Arial Unicode MS" pitchFamily="34" charset="-128"/>
              </a:rPr>
              <a:t>(completed projects)</a:t>
            </a:r>
          </a:p>
        </p:txBody>
      </p:sp>
      <p:sp>
        <p:nvSpPr>
          <p:cNvPr id="6" name="AutoShape 5"/>
          <p:cNvSpPr>
            <a:spLocks noChangeArrowheads="1"/>
          </p:cNvSpPr>
          <p:nvPr/>
        </p:nvSpPr>
        <p:spPr bwMode="auto">
          <a:xfrm>
            <a:off x="-794" y="3948113"/>
            <a:ext cx="2938462" cy="1828800"/>
          </a:xfrm>
          <a:prstGeom prst="roundRect">
            <a:avLst>
              <a:gd name="adj" fmla="val 79"/>
            </a:avLst>
          </a:prstGeom>
          <a:solidFill>
            <a:srgbClr val="FFFFCC"/>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r>
              <a:rPr lang="en-GB" sz="1600">
                <a:solidFill>
                  <a:srgbClr val="000000"/>
                </a:solidFill>
                <a:ea typeface="Arial Unicode MS" pitchFamily="34" charset="-128"/>
                <a:cs typeface="Arial Unicode MS" pitchFamily="34" charset="-128"/>
              </a:rPr>
              <a:t>Ensemble</a:t>
            </a:r>
          </a:p>
        </p:txBody>
      </p:sp>
      <p:sp>
        <p:nvSpPr>
          <p:cNvPr id="7" name="Oval 6"/>
          <p:cNvSpPr>
            <a:spLocks noChangeArrowheads="1"/>
          </p:cNvSpPr>
          <p:nvPr/>
        </p:nvSpPr>
        <p:spPr bwMode="auto">
          <a:xfrm>
            <a:off x="96043" y="4471988"/>
            <a:ext cx="849313" cy="849312"/>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B1</a:t>
            </a:r>
          </a:p>
        </p:txBody>
      </p:sp>
      <p:sp>
        <p:nvSpPr>
          <p:cNvPr id="8" name="Oval 7"/>
          <p:cNvSpPr>
            <a:spLocks noChangeArrowheads="1"/>
          </p:cNvSpPr>
          <p:nvPr/>
        </p:nvSpPr>
        <p:spPr bwMode="auto">
          <a:xfrm>
            <a:off x="1042193" y="4470400"/>
            <a:ext cx="849313" cy="849313"/>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B2</a:t>
            </a:r>
          </a:p>
        </p:txBody>
      </p:sp>
      <p:sp>
        <p:nvSpPr>
          <p:cNvPr id="9" name="Oval 8"/>
          <p:cNvSpPr>
            <a:spLocks noChangeArrowheads="1"/>
          </p:cNvSpPr>
          <p:nvPr/>
        </p:nvSpPr>
        <p:spPr bwMode="auto">
          <a:xfrm>
            <a:off x="1989931" y="4470400"/>
            <a:ext cx="849312" cy="849313"/>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B3</a:t>
            </a:r>
          </a:p>
        </p:txBody>
      </p:sp>
      <p:pic>
        <p:nvPicPr>
          <p:cNvPr id="10" name="Picture 9"/>
          <p:cNvPicPr>
            <a:picLocks noChangeAspect="1" noChangeArrowheads="1"/>
          </p:cNvPicPr>
          <p:nvPr/>
        </p:nvPicPr>
        <p:blipFill>
          <a:blip r:embed="rId2"/>
          <a:srcRect/>
          <a:stretch>
            <a:fillRect/>
          </a:stretch>
        </p:blipFill>
        <p:spPr bwMode="auto">
          <a:xfrm>
            <a:off x="3247208" y="1662113"/>
            <a:ext cx="5152023" cy="4097337"/>
          </a:xfrm>
          <a:prstGeom prst="rect">
            <a:avLst/>
          </a:prstGeom>
          <a:noFill/>
          <a:ln w="9525">
            <a:noFill/>
            <a:round/>
            <a:headEnd/>
            <a:tailEnd/>
          </a:ln>
        </p:spPr>
      </p:pic>
      <p:sp>
        <p:nvSpPr>
          <p:cNvPr id="11" name="Line 10"/>
          <p:cNvSpPr>
            <a:spLocks noChangeShapeType="1"/>
          </p:cNvSpPr>
          <p:nvPr/>
        </p:nvSpPr>
        <p:spPr bwMode="auto">
          <a:xfrm flipH="1" flipV="1">
            <a:off x="4241006" y="1660525"/>
            <a:ext cx="852487" cy="263525"/>
          </a:xfrm>
          <a:prstGeom prst="line">
            <a:avLst/>
          </a:prstGeom>
          <a:noFill/>
          <a:ln w="36000">
            <a:solidFill>
              <a:srgbClr val="000000"/>
            </a:solidFill>
            <a:round/>
            <a:headEnd type="triangle" w="med" len="med"/>
            <a:tailEnd/>
          </a:ln>
        </p:spPr>
        <p:txBody>
          <a:bodyPr/>
          <a:lstStyle/>
          <a:p>
            <a:endParaRPr lang="en-US"/>
          </a:p>
        </p:txBody>
      </p:sp>
      <p:sp>
        <p:nvSpPr>
          <p:cNvPr id="12" name="Line 11"/>
          <p:cNvSpPr>
            <a:spLocks noChangeShapeType="1"/>
          </p:cNvSpPr>
          <p:nvPr/>
        </p:nvSpPr>
        <p:spPr bwMode="auto">
          <a:xfrm flipV="1">
            <a:off x="2283618" y="1662113"/>
            <a:ext cx="1960563" cy="458787"/>
          </a:xfrm>
          <a:prstGeom prst="line">
            <a:avLst/>
          </a:prstGeom>
          <a:noFill/>
          <a:ln w="36000">
            <a:solidFill>
              <a:srgbClr val="000000"/>
            </a:solidFill>
            <a:round/>
            <a:headEnd/>
            <a:tailEnd/>
          </a:ln>
        </p:spPr>
        <p:txBody>
          <a:bodyPr/>
          <a:lstStyle/>
          <a:p>
            <a:endParaRPr lang="en-US"/>
          </a:p>
        </p:txBody>
      </p:sp>
      <p:sp>
        <p:nvSpPr>
          <p:cNvPr id="13" name="Oval 12"/>
          <p:cNvSpPr>
            <a:spLocks noChangeArrowheads="1"/>
          </p:cNvSpPr>
          <p:nvPr/>
        </p:nvSpPr>
        <p:spPr bwMode="auto">
          <a:xfrm>
            <a:off x="5712618" y="3476625"/>
            <a:ext cx="327025" cy="327025"/>
          </a:xfrm>
          <a:prstGeom prst="ellipse">
            <a:avLst/>
          </a:prstGeom>
          <a:noFill/>
          <a:ln w="36000">
            <a:solidFill>
              <a:srgbClr val="FF0000"/>
            </a:solidFill>
            <a:round/>
            <a:headEnd/>
            <a:tailEnd/>
          </a:ln>
        </p:spPr>
        <p:txBody>
          <a:bodyPr wrap="none" anchor="ctr"/>
          <a:lstStyle/>
          <a:p>
            <a:endParaRPr lang="en-GB"/>
          </a:p>
        </p:txBody>
      </p:sp>
      <p:sp>
        <p:nvSpPr>
          <p:cNvPr id="14" name="Oval 13"/>
          <p:cNvSpPr>
            <a:spLocks noChangeArrowheads="1"/>
          </p:cNvSpPr>
          <p:nvPr/>
        </p:nvSpPr>
        <p:spPr bwMode="auto">
          <a:xfrm>
            <a:off x="4112418" y="3132138"/>
            <a:ext cx="327025" cy="327025"/>
          </a:xfrm>
          <a:prstGeom prst="ellipse">
            <a:avLst/>
          </a:prstGeom>
          <a:noFill/>
          <a:ln w="36000">
            <a:solidFill>
              <a:srgbClr val="FF0000"/>
            </a:solidFill>
            <a:round/>
            <a:headEnd/>
            <a:tailEnd/>
          </a:ln>
        </p:spPr>
        <p:txBody>
          <a:bodyPr wrap="none" anchor="ctr"/>
          <a:lstStyle/>
          <a:p>
            <a:endParaRPr lang="en-GB"/>
          </a:p>
        </p:txBody>
      </p:sp>
      <p:sp>
        <p:nvSpPr>
          <p:cNvPr id="15" name="Oval 14"/>
          <p:cNvSpPr>
            <a:spLocks noChangeArrowheads="1"/>
          </p:cNvSpPr>
          <p:nvPr/>
        </p:nvSpPr>
        <p:spPr bwMode="auto">
          <a:xfrm>
            <a:off x="6991302" y="3324226"/>
            <a:ext cx="325437" cy="327025"/>
          </a:xfrm>
          <a:prstGeom prst="ellipse">
            <a:avLst/>
          </a:prstGeom>
          <a:noFill/>
          <a:ln w="36000">
            <a:solidFill>
              <a:srgbClr val="FF0000"/>
            </a:solidFill>
            <a:round/>
            <a:headEnd/>
            <a:tailEnd/>
          </a:ln>
        </p:spPr>
        <p:txBody>
          <a:bodyPr wrap="none" anchor="ctr"/>
          <a:lstStyle/>
          <a:p>
            <a:endParaRPr lang="en-GB"/>
          </a:p>
        </p:txBody>
      </p:sp>
      <p:sp>
        <p:nvSpPr>
          <p:cNvPr id="16" name="Line 15"/>
          <p:cNvSpPr>
            <a:spLocks noChangeShapeType="1"/>
          </p:cNvSpPr>
          <p:nvPr/>
        </p:nvSpPr>
        <p:spPr bwMode="auto">
          <a:xfrm flipH="1">
            <a:off x="324642" y="3617913"/>
            <a:ext cx="5387975" cy="4762"/>
          </a:xfrm>
          <a:prstGeom prst="line">
            <a:avLst/>
          </a:prstGeom>
          <a:noFill/>
          <a:ln w="36000">
            <a:solidFill>
              <a:srgbClr val="000000"/>
            </a:solidFill>
            <a:round/>
            <a:headEnd/>
            <a:tailEnd/>
          </a:ln>
        </p:spPr>
        <p:txBody>
          <a:bodyPr/>
          <a:lstStyle/>
          <a:p>
            <a:endParaRPr lang="en-US"/>
          </a:p>
        </p:txBody>
      </p:sp>
      <p:sp>
        <p:nvSpPr>
          <p:cNvPr id="17" name="Line 16"/>
          <p:cNvSpPr>
            <a:spLocks noChangeShapeType="1"/>
          </p:cNvSpPr>
          <p:nvPr/>
        </p:nvSpPr>
        <p:spPr bwMode="auto">
          <a:xfrm flipH="1">
            <a:off x="1270793" y="3297238"/>
            <a:ext cx="2843213" cy="1587"/>
          </a:xfrm>
          <a:prstGeom prst="line">
            <a:avLst/>
          </a:prstGeom>
          <a:noFill/>
          <a:ln w="36000">
            <a:solidFill>
              <a:srgbClr val="000000"/>
            </a:solidFill>
            <a:round/>
            <a:headEnd/>
            <a:tailEnd/>
          </a:ln>
        </p:spPr>
        <p:txBody>
          <a:bodyPr/>
          <a:lstStyle/>
          <a:p>
            <a:endParaRPr lang="en-US"/>
          </a:p>
        </p:txBody>
      </p:sp>
      <p:sp>
        <p:nvSpPr>
          <p:cNvPr id="18" name="Line 17"/>
          <p:cNvSpPr>
            <a:spLocks noChangeShapeType="1"/>
          </p:cNvSpPr>
          <p:nvPr/>
        </p:nvSpPr>
        <p:spPr bwMode="auto">
          <a:xfrm flipH="1" flipV="1">
            <a:off x="2234383" y="3449638"/>
            <a:ext cx="4756919" cy="0"/>
          </a:xfrm>
          <a:prstGeom prst="line">
            <a:avLst/>
          </a:prstGeom>
          <a:noFill/>
          <a:ln w="36000">
            <a:solidFill>
              <a:srgbClr val="000000"/>
            </a:solidFill>
            <a:round/>
            <a:headEnd/>
            <a:tailEnd/>
          </a:ln>
        </p:spPr>
        <p:txBody>
          <a:bodyPr/>
          <a:lstStyle/>
          <a:p>
            <a:endParaRPr lang="en-US"/>
          </a:p>
        </p:txBody>
      </p:sp>
      <p:sp>
        <p:nvSpPr>
          <p:cNvPr id="19" name="Line 18"/>
          <p:cNvSpPr>
            <a:spLocks noChangeShapeType="1"/>
          </p:cNvSpPr>
          <p:nvPr/>
        </p:nvSpPr>
        <p:spPr bwMode="auto">
          <a:xfrm>
            <a:off x="324643" y="3622675"/>
            <a:ext cx="130175" cy="849313"/>
          </a:xfrm>
          <a:prstGeom prst="line">
            <a:avLst/>
          </a:prstGeom>
          <a:noFill/>
          <a:ln w="36000">
            <a:solidFill>
              <a:srgbClr val="000000"/>
            </a:solidFill>
            <a:round/>
            <a:headEnd/>
            <a:tailEnd type="triangle" w="med" len="med"/>
          </a:ln>
        </p:spPr>
        <p:txBody>
          <a:bodyPr/>
          <a:lstStyle/>
          <a:p>
            <a:endParaRPr lang="en-US"/>
          </a:p>
        </p:txBody>
      </p:sp>
      <p:sp>
        <p:nvSpPr>
          <p:cNvPr id="20" name="Line 19"/>
          <p:cNvSpPr>
            <a:spLocks noChangeShapeType="1"/>
          </p:cNvSpPr>
          <p:nvPr/>
        </p:nvSpPr>
        <p:spPr bwMode="auto">
          <a:xfrm>
            <a:off x="1270793" y="3297238"/>
            <a:ext cx="196850" cy="1173162"/>
          </a:xfrm>
          <a:prstGeom prst="line">
            <a:avLst/>
          </a:prstGeom>
          <a:noFill/>
          <a:ln w="36000">
            <a:solidFill>
              <a:srgbClr val="000000"/>
            </a:solidFill>
            <a:round/>
            <a:headEnd/>
            <a:tailEnd type="triangle" w="med" len="med"/>
          </a:ln>
        </p:spPr>
        <p:txBody>
          <a:bodyPr/>
          <a:lstStyle/>
          <a:p>
            <a:endParaRPr lang="en-US"/>
          </a:p>
        </p:txBody>
      </p:sp>
      <p:sp>
        <p:nvSpPr>
          <p:cNvPr id="21" name="Line 20"/>
          <p:cNvSpPr>
            <a:spLocks noChangeShapeType="1"/>
          </p:cNvSpPr>
          <p:nvPr/>
        </p:nvSpPr>
        <p:spPr bwMode="auto">
          <a:xfrm>
            <a:off x="2234383" y="3459163"/>
            <a:ext cx="180999" cy="1011238"/>
          </a:xfrm>
          <a:prstGeom prst="line">
            <a:avLst/>
          </a:prstGeom>
          <a:noFill/>
          <a:ln w="36000">
            <a:solidFill>
              <a:srgbClr val="000000"/>
            </a:solidFill>
            <a:round/>
            <a:headEnd/>
            <a:tailEnd type="triangle" w="med" len="med"/>
          </a:ln>
        </p:spPr>
        <p:txBody>
          <a:bodyPr/>
          <a:lstStyle/>
          <a:p>
            <a:endParaRPr lang="en-US"/>
          </a:p>
        </p:txBody>
      </p:sp>
      <p:sp>
        <p:nvSpPr>
          <p:cNvPr id="22" name="Text Box 21"/>
          <p:cNvSpPr txBox="1">
            <a:spLocks noChangeArrowheads="1"/>
          </p:cNvSpPr>
          <p:nvPr/>
        </p:nvSpPr>
        <p:spPr bwMode="auto">
          <a:xfrm>
            <a:off x="5125243" y="1563688"/>
            <a:ext cx="3135313" cy="849312"/>
          </a:xfrm>
          <a:prstGeom prst="rect">
            <a:avLst/>
          </a:prstGeom>
          <a:noFill/>
          <a:ln w="9525">
            <a:noFill/>
            <a:round/>
            <a:headEnd/>
            <a:tailEnd/>
          </a:ln>
        </p:spPr>
        <p:txBody>
          <a:bodyPr lIns="81639" tIns="55221" rIns="81639" bIns="40820"/>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r>
              <a:rPr lang="en-GB" sz="1600" dirty="0">
                <a:solidFill>
                  <a:srgbClr val="000000"/>
                </a:solidFill>
                <a:ea typeface="Arial Unicode MS" pitchFamily="34" charset="-128"/>
                <a:cs typeface="Arial Unicode MS" pitchFamily="34" charset="-128"/>
              </a:rPr>
              <a:t>Multi-objective evolutionary algorithm creates </a:t>
            </a:r>
            <a:r>
              <a:rPr lang="en-GB" sz="1600" dirty="0" err="1">
                <a:solidFill>
                  <a:srgbClr val="000000"/>
                </a:solidFill>
                <a:ea typeface="Arial Unicode MS" pitchFamily="34" charset="-128"/>
                <a:cs typeface="Arial Unicode MS" pitchFamily="34" charset="-128"/>
              </a:rPr>
              <a:t>nondominated</a:t>
            </a:r>
            <a:r>
              <a:rPr lang="en-GB" sz="1600" dirty="0">
                <a:solidFill>
                  <a:srgbClr val="000000"/>
                </a:solidFill>
                <a:ea typeface="Arial Unicode MS" pitchFamily="34" charset="-128"/>
                <a:cs typeface="Arial Unicode MS" pitchFamily="34" charset="-128"/>
              </a:rPr>
              <a:t> models with several different trade-offs.</a:t>
            </a:r>
          </a:p>
        </p:txBody>
      </p:sp>
      <p:sp>
        <p:nvSpPr>
          <p:cNvPr id="23" name="Text Box 22"/>
          <p:cNvSpPr txBox="1">
            <a:spLocks noChangeArrowheads="1"/>
          </p:cNvSpPr>
          <p:nvPr/>
        </p:nvSpPr>
        <p:spPr bwMode="auto">
          <a:xfrm>
            <a:off x="4294163" y="3990976"/>
            <a:ext cx="3395663" cy="1243012"/>
          </a:xfrm>
          <a:prstGeom prst="rect">
            <a:avLst/>
          </a:prstGeom>
          <a:noFill/>
          <a:ln w="9525">
            <a:noFill/>
            <a:round/>
            <a:headEnd/>
            <a:tailEnd/>
          </a:ln>
        </p:spPr>
        <p:txBody>
          <a:bodyPr lIns="81639" tIns="55221" rIns="81639" bIns="40820"/>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Lst>
            </a:pPr>
            <a:r>
              <a:rPr lang="en-GB" sz="1600" dirty="0">
                <a:solidFill>
                  <a:srgbClr val="000000"/>
                </a:solidFill>
                <a:ea typeface="Arial Unicode MS" pitchFamily="34" charset="-128"/>
                <a:cs typeface="Arial Unicode MS" pitchFamily="34" charset="-128"/>
              </a:rPr>
              <a:t>The model with the best performance in terms of each particular measure can be picked to form an ensemble with a good trade-off.</a:t>
            </a:r>
          </a:p>
        </p:txBody>
      </p:sp>
      <p:sp>
        <p:nvSpPr>
          <p:cNvPr id="24" name="Text Box 4"/>
          <p:cNvSpPr/>
          <p:nvPr/>
        </p:nvSpPr>
        <p:spPr>
          <a:xfrm>
            <a:off x="207687" y="6206791"/>
            <a:ext cx="800921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a:solidFill>
                  <a:srgbClr val="A6A6A6"/>
                </a:solidFill>
                <a:latin typeface="Calibri" pitchFamily="18"/>
                <a:ea typeface="Arial Unicode MS" pitchFamily="1"/>
                <a:cs typeface="Arial Unicode MS" pitchFamily="34"/>
              </a:rPr>
              <a:t>L. </a:t>
            </a:r>
            <a:r>
              <a:rPr lang="en-GB" sz="1600" dirty="0" err="1">
                <a:solidFill>
                  <a:srgbClr val="A6A6A6"/>
                </a:solidFill>
                <a:latin typeface="Calibri" pitchFamily="18"/>
                <a:ea typeface="Arial Unicode MS" pitchFamily="1"/>
                <a:cs typeface="Arial Unicode MS" pitchFamily="34"/>
              </a:rPr>
              <a:t>Minku</a:t>
            </a:r>
            <a:r>
              <a:rPr lang="en-GB" sz="1600" dirty="0">
                <a:solidFill>
                  <a:srgbClr val="A6A6A6"/>
                </a:solidFill>
                <a:latin typeface="Calibri" pitchFamily="18"/>
                <a:ea typeface="Arial Unicode MS" pitchFamily="1"/>
                <a:cs typeface="Arial Unicode MS" pitchFamily="34"/>
              </a:rPr>
              <a:t>, X. Yao. Software Effort Estimation as a Multi-objective Learning Problem. ACM Transactions on Software Engineering and Methodology, 22(4):35, 2013.</a:t>
            </a:r>
          </a:p>
        </p:txBody>
      </p:sp>
      <p:sp>
        <p:nvSpPr>
          <p:cNvPr id="25" name="Rectangle 24"/>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495322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Performance on Different Measures</a:t>
            </a:r>
            <a:endParaRPr lang="en-GB" dirty="0"/>
          </a:p>
        </p:txBody>
      </p:sp>
      <p:sp>
        <p:nvSpPr>
          <p:cNvPr id="3" name="Content Placeholder 2"/>
          <p:cNvSpPr>
            <a:spLocks noGrp="1"/>
          </p:cNvSpPr>
          <p:nvPr>
            <p:ph idx="1"/>
          </p:nvPr>
        </p:nvSpPr>
        <p:spPr>
          <a:xfrm>
            <a:off x="457200" y="1841500"/>
            <a:ext cx="7620000" cy="4559300"/>
          </a:xfrm>
        </p:spPr>
        <p:txBody>
          <a:bodyPr/>
          <a:lstStyle/>
          <a:p>
            <a:pPr>
              <a:lnSpc>
                <a:spcPct val="90000"/>
              </a:lnSpc>
              <a:buClr>
                <a:srgbClr val="000000"/>
              </a:buClr>
              <a:buSzPct val="45000"/>
              <a:buFont typeface="Wingdings"/>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2540" dirty="0">
                <a:solidFill>
                  <a:srgbClr val="000000"/>
                </a:solidFill>
                <a:latin typeface="Calibri" pitchFamily="18"/>
              </a:rPr>
              <a:t>Sample result: Pareto ensemble of MLPs (ISBSG):</a:t>
            </a:r>
          </a:p>
          <a:p>
            <a:pPr>
              <a:lnSpc>
                <a:spcPct val="90000"/>
              </a:lnSpc>
              <a:buClr>
                <a:srgbClr val="000000"/>
              </a:buClr>
              <a:buSzPct val="45000"/>
              <a:buFont typeface="Wingdings"/>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GB" sz="2540" dirty="0">
              <a:solidFill>
                <a:srgbClr val="000000"/>
              </a:solidFill>
              <a:latin typeface="Calibri" pitchFamily="18"/>
            </a:endParaRPr>
          </a:p>
          <a:p>
            <a:pPr marL="0" indent="0">
              <a:lnSpc>
                <a:spcPct val="90000"/>
              </a:lnSpc>
              <a:buClr>
                <a:srgbClr val="000000"/>
              </a:buClr>
              <a:buSzPct val="45000"/>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US" sz="2540" dirty="0">
              <a:solidFill>
                <a:srgbClr val="000000"/>
              </a:solidFill>
              <a:latin typeface="Calibri" pitchFamily="18"/>
            </a:endParaRPr>
          </a:p>
          <a:p>
            <a:pPr marL="0" indent="0">
              <a:lnSpc>
                <a:spcPct val="90000"/>
              </a:lnSpc>
              <a:buClr>
                <a:srgbClr val="000000"/>
              </a:buClr>
              <a:buSzPct val="45000"/>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GB" sz="2540" dirty="0">
              <a:solidFill>
                <a:srgbClr val="000000"/>
              </a:solidFill>
              <a:latin typeface="Calibri" pitchFamily="18"/>
            </a:endParaRPr>
          </a:p>
          <a:p>
            <a:pPr>
              <a:lnSpc>
                <a:spcPct val="90000"/>
              </a:lnSpc>
              <a:buClr>
                <a:srgbClr val="000000"/>
              </a:buClr>
              <a:buSzPct val="45000"/>
              <a:buFont typeface="Wingdings"/>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2540" dirty="0">
                <a:solidFill>
                  <a:srgbClr val="000000"/>
                </a:solidFill>
                <a:latin typeface="Calibri" pitchFamily="18"/>
              </a:rPr>
              <a:t>Important:</a:t>
            </a:r>
          </a:p>
          <a:p>
            <a:pPr marL="400050" lvl="2" indent="0">
              <a:spcBef>
                <a:spcPts val="0"/>
              </a:spcBef>
              <a:spcAft>
                <a:spcPts val="1285"/>
              </a:spcAft>
              <a:buClr>
                <a:srgbClr val="000000"/>
              </a:buClr>
              <a:buSzPct val="75000"/>
              <a:buFont typeface="Symbol" pitchFamily="16"/>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2140" dirty="0">
                <a:solidFill>
                  <a:srgbClr val="000000"/>
                </a:solidFill>
                <a:latin typeface="Calibri" pitchFamily="18"/>
                <a:ea typeface="Arial Unicode MS" pitchFamily="2"/>
                <a:cs typeface="Arial Unicode MS" pitchFamily="2"/>
              </a:rPr>
              <a:t>Using performance measures that behave differently from each other (low correlation) provide better results than using performance measures that are highly correlated.</a:t>
            </a:r>
          </a:p>
          <a:p>
            <a:pPr marL="857250" lvl="3" indent="0">
              <a:spcBef>
                <a:spcPts val="0"/>
              </a:spcBef>
              <a:spcAft>
                <a:spcPts val="1285"/>
              </a:spcAft>
              <a:buClr>
                <a:srgbClr val="000000"/>
              </a:buClr>
              <a:buSzPct val="75000"/>
              <a:buFont typeface="Symbol" pitchFamily="16"/>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1740" dirty="0">
                <a:solidFill>
                  <a:srgbClr val="000000"/>
                </a:solidFill>
                <a:latin typeface="Calibri" pitchFamily="18"/>
                <a:ea typeface="Arial Unicode MS" pitchFamily="2"/>
                <a:cs typeface="Arial Unicode MS" pitchFamily="2"/>
              </a:rPr>
              <a:t>More diversity.</a:t>
            </a:r>
          </a:p>
          <a:p>
            <a:pPr marL="400050" lvl="2" indent="0">
              <a:spcBef>
                <a:spcPts val="0"/>
              </a:spcBef>
              <a:spcAft>
                <a:spcPts val="1285"/>
              </a:spcAft>
              <a:buClr>
                <a:srgbClr val="000000"/>
              </a:buClr>
              <a:buSzPct val="75000"/>
              <a:buFont typeface="Symbol" pitchFamily="16"/>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2140" dirty="0">
                <a:solidFill>
                  <a:srgbClr val="000000"/>
                </a:solidFill>
                <a:latin typeface="Calibri" pitchFamily="18"/>
                <a:ea typeface="Arial Unicode MS" pitchFamily="2"/>
                <a:cs typeface="Arial Unicode MS" pitchFamily="2"/>
              </a:rPr>
              <a:t>This can even improve results in terms of other measure not used for training.</a:t>
            </a:r>
          </a:p>
          <a:p>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72</a:t>
            </a:fld>
            <a:endParaRPr lang="en-US"/>
          </a:p>
        </p:txBody>
      </p:sp>
      <p:pic>
        <p:nvPicPr>
          <p:cNvPr id="5" name="Picture 5"/>
          <p:cNvPicPr>
            <a:picLocks noChangeAspect="1" noChangeArrowheads="1"/>
          </p:cNvPicPr>
          <p:nvPr/>
        </p:nvPicPr>
        <p:blipFill>
          <a:blip r:embed="rId2"/>
          <a:srcRect/>
          <a:stretch>
            <a:fillRect/>
          </a:stretch>
        </p:blipFill>
        <p:spPr bwMode="auto">
          <a:xfrm>
            <a:off x="848518" y="2413441"/>
            <a:ext cx="6837363" cy="931863"/>
          </a:xfrm>
          <a:prstGeom prst="rect">
            <a:avLst/>
          </a:prstGeom>
          <a:noFill/>
          <a:ln w="9525">
            <a:noFill/>
            <a:round/>
            <a:headEnd/>
            <a:tailEnd/>
          </a:ln>
        </p:spPr>
      </p:pic>
      <p:sp>
        <p:nvSpPr>
          <p:cNvPr id="7" name="Text Box 4"/>
          <p:cNvSpPr/>
          <p:nvPr/>
        </p:nvSpPr>
        <p:spPr>
          <a:xfrm>
            <a:off x="447702" y="6204833"/>
            <a:ext cx="787935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361" dirty="0" smtClean="0">
                <a:solidFill>
                  <a:srgbClr val="A6A6A6"/>
                </a:solidFill>
                <a:latin typeface="Calibri" pitchFamily="18"/>
                <a:ea typeface="Arial Unicode MS" pitchFamily="1"/>
                <a:cs typeface="Arial Unicode MS" pitchFamily="34"/>
              </a:rPr>
              <a:t>L. Minku, X. Yao. An Analysis of Multi-objective Evolutionary Algorithms for Training Ensemble Models Based on Different Performance Measures in Software Effort Estimation. PROMISE, 10p, 2013.</a:t>
            </a:r>
            <a:endParaRPr lang="en-GB" sz="1361" dirty="0">
              <a:solidFill>
                <a:srgbClr val="A6A6A6"/>
              </a:solidFill>
              <a:latin typeface="Calibri" pitchFamily="18"/>
              <a:ea typeface="Arial Unicode MS" pitchFamily="1"/>
              <a:cs typeface="Arial Unicode MS" pitchFamily="34"/>
            </a:endParaRPr>
          </a:p>
        </p:txBody>
      </p:sp>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009014"/>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Ensemble Versatility</a:t>
            </a:r>
            <a:endParaRPr lang="en-US" dirty="0"/>
          </a:p>
        </p:txBody>
      </p:sp>
      <p:sp>
        <p:nvSpPr>
          <p:cNvPr id="6" name="Text Placeholder 5"/>
          <p:cNvSpPr>
            <a:spLocks noGrp="1"/>
          </p:cNvSpPr>
          <p:nvPr>
            <p:ph idx="1"/>
          </p:nvPr>
        </p:nvSpPr>
        <p:spPr/>
        <p:txBody>
          <a:bodyPr>
            <a:normAutofit/>
          </a:bodyPr>
          <a:lstStyle/>
          <a:p>
            <a:pPr marL="114300" indent="0" algn="ctr">
              <a:spcBef>
                <a:spcPts val="579"/>
              </a:spcBef>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smtClean="0"/>
              <a:t>Diversity can be used to deal with changes and transfer knowledge.</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73</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graphicFrame>
        <p:nvGraphicFramePr>
          <p:cNvPr id="2" name="Diagram 1"/>
          <p:cNvGraphicFramePr/>
          <p:nvPr>
            <p:extLst>
              <p:ext uri="{D42A27DB-BD31-4B8C-83A1-F6EECF244321}">
                <p14:modId xmlns:p14="http://schemas.microsoft.com/office/powerpoint/2010/main" val="3641822038"/>
              </p:ext>
            </p:extLst>
          </p:nvPr>
        </p:nvGraphicFramePr>
        <p:xfrm>
          <a:off x="1181100" y="26035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9703979"/>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Companies’ Changing Environments</a:t>
            </a:r>
            <a:endParaRPr lang="en-GB" dirty="0"/>
          </a:p>
        </p:txBody>
      </p:sp>
      <p:sp>
        <p:nvSpPr>
          <p:cNvPr id="3" name="Content Placeholder 2"/>
          <p:cNvSpPr>
            <a:spLocks noGrp="1"/>
          </p:cNvSpPr>
          <p:nvPr>
            <p:ph idx="1"/>
          </p:nvPr>
        </p:nvSpPr>
        <p:spPr>
          <a:xfrm>
            <a:off x="5130288" y="1417638"/>
            <a:ext cx="3271837" cy="5440362"/>
          </a:xfrm>
        </p:spPr>
        <p:txBody>
          <a:bodyPr/>
          <a:lstStyle/>
          <a:p>
            <a:pPr marL="107950" indent="0" defTabSz="449263">
              <a:lnSpc>
                <a:spcPct val="90000"/>
              </a:lnSpc>
              <a:buSzPct val="45000"/>
              <a:buNone/>
              <a:tabLst>
                <a:tab pos="723900" algn="l"/>
                <a:tab pos="1447800" algn="l"/>
                <a:tab pos="2171700" algn="l"/>
                <a:tab pos="2895600" algn="l"/>
                <a:tab pos="3619500" algn="l"/>
                <a:tab pos="4343400" algn="l"/>
              </a:tabLst>
            </a:pPr>
            <a:r>
              <a:rPr lang="en-GB" sz="2400" dirty="0" smtClean="0"/>
              <a:t>Companies </a:t>
            </a:r>
            <a:r>
              <a:rPr lang="en-GB" sz="2400" dirty="0"/>
              <a:t>are not static entities – they can change with time </a:t>
            </a:r>
            <a:r>
              <a:rPr lang="en-GB" sz="2400" i="1" dirty="0"/>
              <a:t>(concept drift</a:t>
            </a:r>
            <a:r>
              <a:rPr lang="en-GB" sz="2400" i="1" dirty="0" smtClean="0"/>
              <a:t>)</a:t>
            </a:r>
            <a:r>
              <a:rPr lang="en-GB" sz="2400" dirty="0" smtClean="0"/>
              <a:t>.</a:t>
            </a:r>
          </a:p>
          <a:p>
            <a:pPr marL="450850" indent="-342900" defTabSz="449263">
              <a:lnSpc>
                <a:spcPct val="90000"/>
              </a:lnSpc>
              <a:buSzPct val="45000"/>
              <a:tabLst>
                <a:tab pos="723900" algn="l"/>
                <a:tab pos="1447800" algn="l"/>
                <a:tab pos="2171700" algn="l"/>
                <a:tab pos="2895600" algn="l"/>
                <a:tab pos="3619500" algn="l"/>
                <a:tab pos="4343400" algn="l"/>
              </a:tabLst>
            </a:pPr>
            <a:r>
              <a:rPr lang="en-GB" dirty="0"/>
              <a:t>Companies can start behaving more or less similarly to other companies</a:t>
            </a:r>
            <a:r>
              <a:rPr lang="en-GB" dirty="0" smtClean="0"/>
              <a:t>.</a:t>
            </a: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74</a:t>
            </a:fld>
            <a:endParaRPr lang="en-US"/>
          </a:p>
        </p:txBody>
      </p:sp>
      <p:grpSp>
        <p:nvGrpSpPr>
          <p:cNvPr id="7" name="Group 6"/>
          <p:cNvGrpSpPr/>
          <p:nvPr/>
        </p:nvGrpSpPr>
        <p:grpSpPr>
          <a:xfrm>
            <a:off x="220663" y="2057400"/>
            <a:ext cx="4779962" cy="4168775"/>
            <a:chOff x="4297363" y="2024063"/>
            <a:chExt cx="4779962" cy="4168775"/>
          </a:xfrm>
        </p:grpSpPr>
        <p:pic>
          <p:nvPicPr>
            <p:cNvPr id="5" name="Picture 5"/>
            <p:cNvPicPr>
              <a:picLocks noChangeAspect="1" noChangeArrowheads="1"/>
            </p:cNvPicPr>
            <p:nvPr/>
          </p:nvPicPr>
          <p:blipFill>
            <a:blip r:embed="rId2"/>
            <a:srcRect/>
            <a:stretch>
              <a:fillRect/>
            </a:stretch>
          </p:blipFill>
          <p:spPr bwMode="auto">
            <a:xfrm>
              <a:off x="4297363" y="2024063"/>
              <a:ext cx="4779962" cy="3789362"/>
            </a:xfrm>
            <a:prstGeom prst="rect">
              <a:avLst/>
            </a:prstGeom>
            <a:noFill/>
            <a:ln w="9525">
              <a:noFill/>
              <a:round/>
              <a:headEnd/>
              <a:tailEnd/>
            </a:ln>
          </p:spPr>
        </p:pic>
        <p:sp>
          <p:nvSpPr>
            <p:cNvPr id="6" name="Text Box 6"/>
            <p:cNvSpPr txBox="1">
              <a:spLocks noChangeArrowheads="1"/>
            </p:cNvSpPr>
            <p:nvPr/>
          </p:nvSpPr>
          <p:spPr bwMode="auto">
            <a:xfrm>
              <a:off x="4767263" y="5748338"/>
              <a:ext cx="4114800" cy="444500"/>
            </a:xfrm>
            <a:prstGeom prst="rect">
              <a:avLst/>
            </a:prstGeom>
            <a:noFill/>
            <a:ln w="9525">
              <a:noFill/>
              <a:round/>
              <a:headEnd/>
              <a:tailEnd/>
            </a:ln>
          </p:spPr>
          <p:txBody>
            <a:bodyPr lIns="81639" tIns="52019" rIns="81639" bIns="40820"/>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r>
                <a:rPr lang="en-GB" sz="1300" dirty="0">
                  <a:solidFill>
                    <a:srgbClr val="000000"/>
                  </a:solidFill>
                  <a:ea typeface="Arial Unicode MS" pitchFamily="34" charset="-128"/>
                  <a:cs typeface="Arial Unicode MS" pitchFamily="34" charset="-128"/>
                </a:rPr>
                <a:t>Predicting effort for a single company from ISBSG based on its projects and other companies' projects.</a:t>
              </a:r>
            </a:p>
          </p:txBody>
        </p:sp>
      </p:grpSp>
      <p:sp>
        <p:nvSpPr>
          <p:cNvPr id="8" name="TextBox 7"/>
          <p:cNvSpPr txBox="1"/>
          <p:nvPr/>
        </p:nvSpPr>
        <p:spPr>
          <a:xfrm>
            <a:off x="5470525" y="4302482"/>
            <a:ext cx="2695524" cy="1107996"/>
          </a:xfrm>
          <a:prstGeom prst="rect">
            <a:avLst/>
          </a:prstGeom>
          <a:noFill/>
        </p:spPr>
        <p:txBody>
          <a:bodyPr wrap="square" rtlCol="0">
            <a:spAutoFit/>
          </a:bodyPr>
          <a:lstStyle/>
          <a:p>
            <a:pPr algn="ctr"/>
            <a:r>
              <a:rPr lang="en-US" sz="2200" dirty="0" smtClean="0">
                <a:solidFill>
                  <a:srgbClr val="0070C0"/>
                </a:solidFill>
              </a:rPr>
              <a:t>How to know when a model from another company is helpful?</a:t>
            </a:r>
            <a:endParaRPr lang="en-GB" sz="2200" dirty="0">
              <a:solidFill>
                <a:srgbClr val="0070C0"/>
              </a:solidFill>
            </a:endParaRPr>
          </a:p>
        </p:txBody>
      </p:sp>
      <p:sp>
        <p:nvSpPr>
          <p:cNvPr id="9" name="TextBox 8"/>
          <p:cNvSpPr txBox="1"/>
          <p:nvPr/>
        </p:nvSpPr>
        <p:spPr>
          <a:xfrm>
            <a:off x="5470525" y="5562878"/>
            <a:ext cx="2695524" cy="1107996"/>
          </a:xfrm>
          <a:prstGeom prst="rect">
            <a:avLst/>
          </a:prstGeom>
          <a:noFill/>
        </p:spPr>
        <p:txBody>
          <a:bodyPr wrap="square" rtlCol="0">
            <a:spAutoFit/>
          </a:bodyPr>
          <a:lstStyle/>
          <a:p>
            <a:pPr algn="ctr"/>
            <a:r>
              <a:rPr lang="en-US" sz="2200" dirty="0" smtClean="0">
                <a:solidFill>
                  <a:srgbClr val="0070C0"/>
                </a:solidFill>
              </a:rPr>
              <a:t>How to improve performance throughout time?</a:t>
            </a:r>
            <a:endParaRPr lang="en-GB" sz="2200" dirty="0">
              <a:solidFill>
                <a:srgbClr val="0070C0"/>
              </a:solidFill>
            </a:endParaRPr>
          </a:p>
        </p:txBody>
      </p:sp>
      <p:sp>
        <p:nvSpPr>
          <p:cNvPr id="10" name="Rectangle 9"/>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008207"/>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206"/>
            <a:ext cx="7620000" cy="1143000"/>
          </a:xfrm>
        </p:spPr>
        <p:txBody>
          <a:bodyPr/>
          <a:lstStyle/>
          <a:p>
            <a:r>
              <a:rPr lang="en-US" dirty="0" smtClean="0"/>
              <a:t>Dynamic Cross-Company Learning (DCL)</a:t>
            </a: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75</a:t>
            </a:fld>
            <a:endParaRPr lang="en-US"/>
          </a:p>
        </p:txBody>
      </p:sp>
      <p:grpSp>
        <p:nvGrpSpPr>
          <p:cNvPr id="28" name="Group 27"/>
          <p:cNvGrpSpPr/>
          <p:nvPr/>
        </p:nvGrpSpPr>
        <p:grpSpPr>
          <a:xfrm>
            <a:off x="197821" y="1494230"/>
            <a:ext cx="8328971" cy="4550970"/>
            <a:chOff x="-1625403" y="-511519"/>
            <a:chExt cx="12769725" cy="6745975"/>
          </a:xfrm>
        </p:grpSpPr>
        <p:pic>
          <p:nvPicPr>
            <p:cNvPr id="5" name="pasted-image.png"/>
            <p:cNvPicPr/>
            <p:nvPr/>
          </p:nvPicPr>
          <p:blipFill>
            <a:blip r:embed="rId2">
              <a:extLst/>
            </a:blip>
            <a:stretch>
              <a:fillRect/>
            </a:stretch>
          </p:blipFill>
          <p:spPr>
            <a:xfrm>
              <a:off x="-1156201" y="410983"/>
              <a:ext cx="2925673" cy="2981936"/>
            </a:xfrm>
            <a:prstGeom prst="rect">
              <a:avLst/>
            </a:prstGeom>
            <a:ln w="12700">
              <a:miter lim="400000"/>
            </a:ln>
          </p:spPr>
        </p:pic>
        <p:grpSp>
          <p:nvGrpSpPr>
            <p:cNvPr id="6" name="Group 5"/>
            <p:cNvGrpSpPr/>
            <p:nvPr/>
          </p:nvGrpSpPr>
          <p:grpSpPr>
            <a:xfrm>
              <a:off x="3496689" y="3566845"/>
              <a:ext cx="2546623" cy="2572994"/>
              <a:chOff x="0" y="0"/>
              <a:chExt cx="2546622" cy="2572992"/>
            </a:xfrm>
          </p:grpSpPr>
          <p:sp>
            <p:nvSpPr>
              <p:cNvPr id="26" name="Shape 302"/>
              <p:cNvSpPr/>
              <p:nvPr/>
            </p:nvSpPr>
            <p:spPr>
              <a:xfrm>
                <a:off x="0" y="0"/>
                <a:ext cx="2546622" cy="2572992"/>
              </a:xfrm>
              <a:prstGeom prst="rect">
                <a:avLst/>
              </a:prstGeom>
              <a:noFill/>
              <a:ln w="25400" cap="flat">
                <a:solidFill>
                  <a:srgbClr val="85888D"/>
                </a:solidFill>
                <a:prstDash val="sysDot"/>
                <a:miter lim="400000"/>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sp>
            <p:nvSpPr>
              <p:cNvPr id="27" name="Shape 303"/>
              <p:cNvSpPr/>
              <p:nvPr/>
            </p:nvSpPr>
            <p:spPr>
              <a:xfrm>
                <a:off x="332369" y="362124"/>
                <a:ext cx="1881883" cy="1848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solidFill>
                      <a:srgbClr val="000000"/>
                    </a:solidFill>
                  </a:defRPr>
                </a:pPr>
                <a:r>
                  <a:rPr sz="2000" dirty="0">
                    <a:solidFill>
                      <a:srgbClr val="FFFFFF"/>
                    </a:solidFill>
                  </a:rPr>
                  <a:t>WC Model</a:t>
                </a:r>
              </a:p>
            </p:txBody>
          </p:sp>
        </p:grpSp>
        <p:sp>
          <p:nvSpPr>
            <p:cNvPr id="7" name="Shape 305"/>
            <p:cNvSpPr/>
            <p:nvPr/>
          </p:nvSpPr>
          <p:spPr>
            <a:xfrm>
              <a:off x="-1625403" y="3750806"/>
              <a:ext cx="3469078" cy="22050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1800" dirty="0"/>
                <a:t>Within-company (WC)</a:t>
              </a:r>
            </a:p>
            <a:p>
              <a:pPr lvl="0">
                <a:defRPr sz="1800"/>
              </a:pPr>
              <a:r>
                <a:rPr sz="1800" dirty="0"/>
                <a:t>incoming training</a:t>
              </a:r>
            </a:p>
            <a:p>
              <a:pPr lvl="0">
                <a:defRPr sz="1800"/>
              </a:pPr>
              <a:r>
                <a:rPr sz="1800" dirty="0"/>
                <a:t>data (completed projects arriving with time)</a:t>
              </a:r>
            </a:p>
          </p:txBody>
        </p:sp>
        <p:sp>
          <p:nvSpPr>
            <p:cNvPr id="8" name="Shape 306"/>
            <p:cNvSpPr/>
            <p:nvPr/>
          </p:nvSpPr>
          <p:spPr>
            <a:xfrm>
              <a:off x="1674470" y="4716786"/>
              <a:ext cx="1602695" cy="1"/>
            </a:xfrm>
            <a:prstGeom prst="line">
              <a:avLst/>
            </a:prstGeom>
            <a:ln w="127000">
              <a:solidFill>
                <a:srgbClr val="861001"/>
              </a:solidFill>
              <a:miter lim="400000"/>
              <a:tailEnd type="triangle"/>
            </a:ln>
          </p:spPr>
          <p:txBody>
            <a:bodyPr lIns="0" tIns="0" rIns="0" bIns="0" anchor="ct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grpSp>
          <p:nvGrpSpPr>
            <p:cNvPr id="9" name="Group 8"/>
            <p:cNvGrpSpPr/>
            <p:nvPr/>
          </p:nvGrpSpPr>
          <p:grpSpPr>
            <a:xfrm>
              <a:off x="2275967" y="2602711"/>
              <a:ext cx="1071997" cy="2159002"/>
              <a:chOff x="0" y="-1"/>
              <a:chExt cx="1071997" cy="2159001"/>
            </a:xfrm>
          </p:grpSpPr>
          <p:sp>
            <p:nvSpPr>
              <p:cNvPr id="24" name="Shape 307"/>
              <p:cNvSpPr/>
              <p:nvPr/>
            </p:nvSpPr>
            <p:spPr>
              <a:xfrm flipV="1">
                <a:off x="50259" y="-1"/>
                <a:ext cx="0" cy="2159001"/>
              </a:xfrm>
              <a:prstGeom prst="line">
                <a:avLst/>
              </a:prstGeom>
              <a:noFill/>
              <a:ln w="139700" cap="flat">
                <a:solidFill>
                  <a:srgbClr val="861001"/>
                </a:solidFill>
                <a:prstDash val="solid"/>
                <a:miter lim="400000"/>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sp>
            <p:nvSpPr>
              <p:cNvPr id="25" name="Shape 308"/>
              <p:cNvSpPr/>
              <p:nvPr/>
            </p:nvSpPr>
            <p:spPr>
              <a:xfrm flipV="1">
                <a:off x="0" y="31028"/>
                <a:ext cx="1071997" cy="1"/>
              </a:xfrm>
              <a:prstGeom prst="line">
                <a:avLst/>
              </a:prstGeom>
              <a:noFill/>
              <a:ln w="127000" cap="flat">
                <a:solidFill>
                  <a:srgbClr val="861001"/>
                </a:solidFill>
                <a:prstDash val="solid"/>
                <a:miter lim="400000"/>
                <a:tailEnd type="triangle" w="med" len="med"/>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grpSp>
        <p:grpSp>
          <p:nvGrpSpPr>
            <p:cNvPr id="10" name="Group 9"/>
            <p:cNvGrpSpPr/>
            <p:nvPr/>
          </p:nvGrpSpPr>
          <p:grpSpPr>
            <a:xfrm>
              <a:off x="3529229" y="366358"/>
              <a:ext cx="7179544" cy="2572994"/>
              <a:chOff x="0" y="0"/>
              <a:chExt cx="7179542" cy="2572992"/>
            </a:xfrm>
          </p:grpSpPr>
          <p:sp>
            <p:nvSpPr>
              <p:cNvPr id="19" name="Shape 310"/>
              <p:cNvSpPr/>
              <p:nvPr/>
            </p:nvSpPr>
            <p:spPr>
              <a:xfrm>
                <a:off x="0" y="0"/>
                <a:ext cx="7179542" cy="2572992"/>
              </a:xfrm>
              <a:prstGeom prst="rect">
                <a:avLst/>
              </a:prstGeom>
              <a:noFill/>
              <a:ln w="25400" cap="flat">
                <a:solidFill>
                  <a:srgbClr val="85888D"/>
                </a:solidFill>
                <a:prstDash val="sysDot"/>
                <a:miter lim="400000"/>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sp>
            <p:nvSpPr>
              <p:cNvPr id="20" name="Shape 311"/>
              <p:cNvSpPr/>
              <p:nvPr/>
            </p:nvSpPr>
            <p:spPr>
              <a:xfrm>
                <a:off x="299829" y="95260"/>
                <a:ext cx="1881883" cy="1848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2000" dirty="0"/>
                  <a:t>CC Model</a:t>
                </a:r>
              </a:p>
              <a:p>
                <a:pPr lvl="0">
                  <a:defRPr sz="1800"/>
                </a:pPr>
                <a:r>
                  <a:rPr sz="2000" dirty="0"/>
                  <a:t>1</a:t>
                </a:r>
              </a:p>
            </p:txBody>
          </p:sp>
          <p:sp>
            <p:nvSpPr>
              <p:cNvPr id="21" name="Shape 312"/>
              <p:cNvSpPr/>
              <p:nvPr/>
            </p:nvSpPr>
            <p:spPr>
              <a:xfrm>
                <a:off x="2389967" y="95424"/>
                <a:ext cx="1881883" cy="1848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2000"/>
                  <a:t>CC Model</a:t>
                </a:r>
              </a:p>
              <a:p>
                <a:pPr lvl="0">
                  <a:defRPr sz="1800"/>
                </a:pPr>
                <a:r>
                  <a:rPr sz="2000"/>
                  <a:t>2</a:t>
                </a:r>
              </a:p>
            </p:txBody>
          </p:sp>
          <p:sp>
            <p:nvSpPr>
              <p:cNvPr id="22" name="Shape 313"/>
              <p:cNvSpPr/>
              <p:nvPr/>
            </p:nvSpPr>
            <p:spPr>
              <a:xfrm>
                <a:off x="5183968" y="95424"/>
                <a:ext cx="1881883" cy="1848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2000"/>
                  <a:t>CC Model</a:t>
                </a:r>
              </a:p>
              <a:p>
                <a:pPr lvl="0">
                  <a:defRPr sz="1800"/>
                </a:pPr>
                <a:r>
                  <a:rPr sz="2000"/>
                  <a:t>M</a:t>
                </a:r>
              </a:p>
            </p:txBody>
          </p:sp>
          <p:sp>
            <p:nvSpPr>
              <p:cNvPr id="23" name="Shape 314"/>
              <p:cNvSpPr/>
              <p:nvPr/>
            </p:nvSpPr>
            <p:spPr>
              <a:xfrm>
                <a:off x="4480106" y="695945"/>
                <a:ext cx="495606" cy="647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3600"/>
                  <a:t>...</a:t>
                </a:r>
              </a:p>
            </p:txBody>
          </p:sp>
        </p:grpSp>
        <p:sp>
          <p:nvSpPr>
            <p:cNvPr id="11" name="Shape 316"/>
            <p:cNvSpPr/>
            <p:nvPr/>
          </p:nvSpPr>
          <p:spPr>
            <a:xfrm>
              <a:off x="1841653" y="1652854"/>
              <a:ext cx="1602695" cy="1"/>
            </a:xfrm>
            <a:prstGeom prst="line">
              <a:avLst/>
            </a:prstGeom>
            <a:ln w="127000">
              <a:solidFill>
                <a:srgbClr val="A6AAA9"/>
              </a:solidFill>
              <a:miter lim="400000"/>
              <a:tailEnd type="triangle"/>
            </a:ln>
          </p:spPr>
          <p:txBody>
            <a:bodyPr lIns="0" tIns="0" rIns="0" bIns="0" anchor="ct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sp>
          <p:nvSpPr>
            <p:cNvPr id="18" name="Shape 320"/>
            <p:cNvSpPr/>
            <p:nvPr/>
          </p:nvSpPr>
          <p:spPr>
            <a:xfrm>
              <a:off x="4516816" y="5580283"/>
              <a:ext cx="474622" cy="6541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b="0">
                  <a:solidFill>
                    <a:srgbClr val="000000"/>
                  </a:solidFill>
                </a:defRPr>
              </a:pPr>
              <a:r>
                <a:rPr sz="2400" b="1">
                  <a:solidFill>
                    <a:srgbClr val="861001"/>
                  </a:solidFill>
                </a:rPr>
                <a:t>w</a:t>
              </a:r>
            </a:p>
          </p:txBody>
        </p:sp>
        <p:sp>
          <p:nvSpPr>
            <p:cNvPr id="13" name="Shape 322"/>
            <p:cNvSpPr/>
            <p:nvPr/>
          </p:nvSpPr>
          <p:spPr>
            <a:xfrm>
              <a:off x="-943693" y="-511519"/>
              <a:ext cx="11374516" cy="699540"/>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2400" dirty="0"/>
                <a:t>DCL learns a weight to reflect the suitability of CC models.</a:t>
              </a:r>
            </a:p>
          </p:txBody>
        </p:sp>
        <p:sp>
          <p:nvSpPr>
            <p:cNvPr id="14" name="Shape 323"/>
            <p:cNvSpPr/>
            <p:nvPr/>
          </p:nvSpPr>
          <p:spPr>
            <a:xfrm>
              <a:off x="6414284" y="3553502"/>
              <a:ext cx="4730038" cy="2661295"/>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lgn="l">
                <a:defRPr sz="1800"/>
              </a:pPr>
              <a:r>
                <a:rPr sz="2200" dirty="0"/>
                <a:t>For each new training </a:t>
              </a:r>
              <a:r>
                <a:rPr sz="2200" dirty="0" smtClean="0"/>
                <a:t>project</a:t>
              </a:r>
              <a:endParaRPr lang="en-US" sz="2200" dirty="0" smtClean="0"/>
            </a:p>
            <a:p>
              <a:pPr marL="285750" lvl="0" indent="-285750" algn="l">
                <a:buFont typeface="Arial" panose="020B0604020202020204" pitchFamily="34" charset="0"/>
                <a:buChar char="•"/>
                <a:defRPr sz="1800"/>
              </a:pPr>
              <a:r>
                <a:rPr sz="2200" dirty="0" smtClean="0"/>
                <a:t>If </a:t>
              </a:r>
              <a:r>
                <a:rPr sz="2200" dirty="0"/>
                <a:t>model is not a </a:t>
              </a:r>
              <a:r>
                <a:rPr sz="2200" dirty="0">
                  <a:solidFill>
                    <a:srgbClr val="0365C0"/>
                  </a:solidFill>
                </a:rPr>
                <a:t>winner</a:t>
              </a:r>
              <a:r>
                <a:rPr sz="2200" dirty="0"/>
                <a:t>, multiply its weight by β (0 &lt; β &lt; 1)</a:t>
              </a:r>
            </a:p>
          </p:txBody>
        </p:sp>
      </p:grpSp>
      <p:sp>
        <p:nvSpPr>
          <p:cNvPr id="29" name="Text Box 36"/>
          <p:cNvSpPr txBox="1">
            <a:spLocks noChangeArrowheads="1"/>
          </p:cNvSpPr>
          <p:nvPr/>
        </p:nvSpPr>
        <p:spPr bwMode="auto">
          <a:xfrm>
            <a:off x="228600" y="6290647"/>
            <a:ext cx="8051800" cy="553066"/>
          </a:xfrm>
          <a:prstGeom prst="rect">
            <a:avLst/>
          </a:prstGeom>
          <a:no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600" dirty="0" smtClean="0">
                <a:solidFill>
                  <a:srgbClr val="A6A6A6"/>
                </a:solidFill>
              </a:rPr>
              <a:t> </a:t>
            </a:r>
            <a:r>
              <a:rPr lang="en-GB" sz="1600" dirty="0">
                <a:solidFill>
                  <a:srgbClr val="A6A6A6"/>
                </a:solidFill>
                <a:ea typeface="Arial Unicode MS" pitchFamily="34" charset="-128"/>
                <a:cs typeface="Arial Unicode MS" pitchFamily="34" charset="-128"/>
              </a:rPr>
              <a:t>L. </a:t>
            </a:r>
            <a:r>
              <a:rPr lang="en-GB" sz="1600" dirty="0" err="1">
                <a:solidFill>
                  <a:srgbClr val="A6A6A6"/>
                </a:solidFill>
                <a:ea typeface="Arial Unicode MS" pitchFamily="34" charset="-128"/>
                <a:cs typeface="Arial Unicode MS" pitchFamily="34" charset="-128"/>
              </a:rPr>
              <a:t>Minku</a:t>
            </a:r>
            <a:r>
              <a:rPr lang="en-GB" sz="1600" dirty="0">
                <a:solidFill>
                  <a:srgbClr val="A6A6A6"/>
                </a:solidFill>
                <a:ea typeface="Arial Unicode MS" pitchFamily="34" charset="-128"/>
                <a:cs typeface="Arial Unicode MS" pitchFamily="34" charset="-128"/>
              </a:rPr>
              <a:t>, X. Yao. Can Cross-company Data Improve Performance in Software Effort Estimation? </a:t>
            </a:r>
            <a:r>
              <a:rPr lang="en-GB" sz="1600" dirty="0" smtClean="0">
                <a:solidFill>
                  <a:srgbClr val="A6A6A6"/>
                </a:solidFill>
                <a:ea typeface="Arial Unicode MS" pitchFamily="34" charset="-128"/>
                <a:cs typeface="Arial Unicode MS" pitchFamily="34" charset="-128"/>
              </a:rPr>
              <a:t>PROMISE, </a:t>
            </a:r>
            <a:r>
              <a:rPr lang="en-GB" sz="1600" dirty="0">
                <a:solidFill>
                  <a:srgbClr val="A6A6A6"/>
                </a:solidFill>
                <a:ea typeface="Arial Unicode MS" pitchFamily="34" charset="-128"/>
                <a:cs typeface="Arial Unicode MS" pitchFamily="34" charset="-128"/>
              </a:rPr>
              <a:t>p. 69-78, 2012. </a:t>
            </a:r>
          </a:p>
        </p:txBody>
      </p:sp>
      <p:sp>
        <p:nvSpPr>
          <p:cNvPr id="30" name="Shape 317"/>
          <p:cNvSpPr/>
          <p:nvPr/>
        </p:nvSpPr>
        <p:spPr>
          <a:xfrm>
            <a:off x="3930890" y="3422252"/>
            <a:ext cx="590856" cy="441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b="0">
                <a:solidFill>
                  <a:srgbClr val="000000"/>
                </a:solidFill>
              </a:defRPr>
            </a:pPr>
            <a:r>
              <a:rPr sz="2400" b="1" dirty="0" smtClean="0">
                <a:solidFill>
                  <a:srgbClr val="861001"/>
                </a:solidFill>
              </a:rPr>
              <a:t>w</a:t>
            </a:r>
            <a:r>
              <a:rPr lang="en-US" sz="2400" b="1" baseline="-25000" dirty="0" smtClean="0">
                <a:solidFill>
                  <a:srgbClr val="861001"/>
                </a:solidFill>
              </a:rPr>
              <a:t>1</a:t>
            </a:r>
            <a:endParaRPr sz="2400" b="1" dirty="0">
              <a:solidFill>
                <a:srgbClr val="861001"/>
              </a:solidFill>
            </a:endParaRPr>
          </a:p>
        </p:txBody>
      </p:sp>
      <p:sp>
        <p:nvSpPr>
          <p:cNvPr id="31" name="Shape 318"/>
          <p:cNvSpPr/>
          <p:nvPr/>
        </p:nvSpPr>
        <p:spPr>
          <a:xfrm>
            <a:off x="5481886" y="3413096"/>
            <a:ext cx="578629" cy="441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b="0">
                <a:solidFill>
                  <a:srgbClr val="000000"/>
                </a:solidFill>
              </a:defRPr>
            </a:pPr>
            <a:r>
              <a:rPr sz="2400" b="1" dirty="0" smtClean="0">
                <a:solidFill>
                  <a:srgbClr val="861001"/>
                </a:solidFill>
              </a:rPr>
              <a:t>w</a:t>
            </a:r>
            <a:r>
              <a:rPr lang="en-US" sz="2400" b="1" baseline="-25000" dirty="0" smtClean="0">
                <a:solidFill>
                  <a:srgbClr val="861001"/>
                </a:solidFill>
              </a:rPr>
              <a:t>2</a:t>
            </a:r>
            <a:endParaRPr sz="2400" b="1" dirty="0">
              <a:solidFill>
                <a:srgbClr val="861001"/>
              </a:solidFill>
            </a:endParaRPr>
          </a:p>
        </p:txBody>
      </p:sp>
      <p:sp>
        <p:nvSpPr>
          <p:cNvPr id="32" name="Shape 319"/>
          <p:cNvSpPr/>
          <p:nvPr/>
        </p:nvSpPr>
        <p:spPr>
          <a:xfrm>
            <a:off x="7277100" y="3397483"/>
            <a:ext cx="618344" cy="441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b="0">
                <a:solidFill>
                  <a:srgbClr val="000000"/>
                </a:solidFill>
              </a:defRPr>
            </a:pPr>
            <a:r>
              <a:rPr sz="2400" b="1" dirty="0" err="1" smtClean="0">
                <a:solidFill>
                  <a:srgbClr val="861001"/>
                </a:solidFill>
              </a:rPr>
              <a:t>w</a:t>
            </a:r>
            <a:r>
              <a:rPr lang="en-US" sz="2400" b="1" baseline="-25000" dirty="0" err="1" smtClean="0">
                <a:solidFill>
                  <a:srgbClr val="861001"/>
                </a:solidFill>
              </a:rPr>
              <a:t>M</a:t>
            </a:r>
            <a:endParaRPr sz="2400" b="1" dirty="0">
              <a:solidFill>
                <a:srgbClr val="861001"/>
              </a:solidFill>
            </a:endParaRPr>
          </a:p>
        </p:txBody>
      </p:sp>
      <p:sp>
        <p:nvSpPr>
          <p:cNvPr id="33" name="Rectangle 32"/>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8706783" y="172201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8706783" y="2021650"/>
            <a:ext cx="182880" cy="1828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3007211"/>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094"/>
            <a:ext cx="7620000" cy="1143000"/>
          </a:xfrm>
        </p:spPr>
        <p:txBody>
          <a:bodyPr/>
          <a:lstStyle/>
          <a:p>
            <a:r>
              <a:rPr lang="en-US" dirty="0" smtClean="0"/>
              <a:t>Improving Performance Throughout Time</a:t>
            </a:r>
            <a:endParaRPr lang="en-GB" dirty="0"/>
          </a:p>
        </p:txBody>
      </p:sp>
      <p:sp>
        <p:nvSpPr>
          <p:cNvPr id="3" name="Content Placeholder 2"/>
          <p:cNvSpPr>
            <a:spLocks noGrp="1"/>
          </p:cNvSpPr>
          <p:nvPr>
            <p:ph idx="1"/>
          </p:nvPr>
        </p:nvSpPr>
        <p:spPr>
          <a:xfrm>
            <a:off x="-215900" y="1618456"/>
            <a:ext cx="8747688" cy="4522788"/>
          </a:xfrm>
        </p:spPr>
        <p:txBody>
          <a:bodyPr>
            <a:normAutofit/>
          </a:bodyPr>
          <a:lstStyle/>
          <a:p>
            <a:pPr marL="882650" lvl="1" indent="-342900" defTabSz="449263">
              <a:spcBef>
                <a:spcPct val="10000"/>
              </a:spcBef>
              <a:buSzPct val="7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smtClean="0"/>
              <a:t>DCL </a:t>
            </a:r>
            <a:r>
              <a:rPr lang="en-GB" sz="2400" dirty="0"/>
              <a:t>adapts to changes by using CC </a:t>
            </a:r>
            <a:r>
              <a:rPr lang="en-GB" sz="2400" dirty="0" smtClean="0"/>
              <a:t>models.</a:t>
            </a:r>
            <a:endParaRPr lang="en-GB" sz="2400" dirty="0"/>
          </a:p>
          <a:p>
            <a:pPr marL="882650" lvl="1" indent="-342900" defTabSz="449263">
              <a:spcBef>
                <a:spcPct val="10000"/>
              </a:spcBef>
              <a:buSzPct val="7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a:t>DCL manages to use CC </a:t>
            </a:r>
            <a:r>
              <a:rPr lang="en-US" sz="2400" dirty="0" smtClean="0"/>
              <a:t>models </a:t>
            </a:r>
            <a:r>
              <a:rPr lang="en-US" sz="2400" dirty="0"/>
              <a:t>to improve performance over WC models.</a:t>
            </a:r>
            <a:endParaRPr lang="en-GB" sz="2400" dirty="0"/>
          </a:p>
          <a:p>
            <a:endParaRPr lang="en-GB" sz="2400" dirty="0"/>
          </a:p>
        </p:txBody>
      </p:sp>
      <p:sp>
        <p:nvSpPr>
          <p:cNvPr id="4" name="Slide Number Placeholder 3"/>
          <p:cNvSpPr>
            <a:spLocks noGrp="1"/>
          </p:cNvSpPr>
          <p:nvPr>
            <p:ph type="sldNum" sz="quarter" idx="12"/>
          </p:nvPr>
        </p:nvSpPr>
        <p:spPr/>
        <p:txBody>
          <a:bodyPr/>
          <a:lstStyle/>
          <a:p>
            <a:fld id="{4F43FBDB-460A-2C4D-8064-C249887F4FCB}" type="slidenum">
              <a:rPr lang="en-US" smtClean="0"/>
              <a:t>76</a:t>
            </a:fld>
            <a:endParaRPr lang="en-US"/>
          </a:p>
        </p:txBody>
      </p:sp>
      <p:pic>
        <p:nvPicPr>
          <p:cNvPr id="6" name="Picture 4"/>
          <p:cNvPicPr>
            <a:picLocks noChangeAspect="1" noChangeArrowheads="1"/>
          </p:cNvPicPr>
          <p:nvPr/>
        </p:nvPicPr>
        <p:blipFill>
          <a:blip r:embed="rId2"/>
          <a:srcRect/>
          <a:stretch>
            <a:fillRect/>
          </a:stretch>
        </p:blipFill>
        <p:spPr bwMode="auto">
          <a:xfrm>
            <a:off x="4121431" y="3468688"/>
            <a:ext cx="4310063" cy="3070225"/>
          </a:xfrm>
          <a:prstGeom prst="rect">
            <a:avLst/>
          </a:prstGeom>
          <a:noFill/>
          <a:ln w="9525">
            <a:noFill/>
            <a:round/>
            <a:headEnd/>
            <a:tailEnd/>
          </a:ln>
        </p:spPr>
      </p:pic>
      <p:pic>
        <p:nvPicPr>
          <p:cNvPr id="7" name="Picture 5"/>
          <p:cNvPicPr>
            <a:picLocks noChangeAspect="1" noChangeArrowheads="1"/>
          </p:cNvPicPr>
          <p:nvPr/>
        </p:nvPicPr>
        <p:blipFill>
          <a:blip r:embed="rId3"/>
          <a:srcRect/>
          <a:stretch>
            <a:fillRect/>
          </a:stretch>
        </p:blipFill>
        <p:spPr bwMode="auto">
          <a:xfrm>
            <a:off x="0" y="3338513"/>
            <a:ext cx="4021137" cy="3233737"/>
          </a:xfrm>
          <a:prstGeom prst="rect">
            <a:avLst/>
          </a:prstGeom>
          <a:noFill/>
          <a:ln w="9525">
            <a:noFill/>
            <a:round/>
            <a:headEnd/>
            <a:tailEnd/>
          </a:ln>
        </p:spPr>
      </p:pic>
      <p:sp>
        <p:nvSpPr>
          <p:cNvPr id="8" name="Text Box 6"/>
          <p:cNvSpPr txBox="1">
            <a:spLocks noChangeArrowheads="1"/>
          </p:cNvSpPr>
          <p:nvPr/>
        </p:nvSpPr>
        <p:spPr bwMode="auto">
          <a:xfrm>
            <a:off x="185737" y="6501607"/>
            <a:ext cx="8162925" cy="263525"/>
          </a:xfrm>
          <a:prstGeom prst="rect">
            <a:avLst/>
          </a:prstGeom>
          <a:noFill/>
          <a:ln w="9525">
            <a:noFill/>
            <a:round/>
            <a:headEnd/>
            <a:tailEnd/>
          </a:ln>
        </p:spPr>
        <p:txBody>
          <a:bodyPr lIns="81639" tIns="52019" rIns="81639" bIns="40820"/>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pPr>
            <a:r>
              <a:rPr lang="en-GB" sz="1300" dirty="0">
                <a:solidFill>
                  <a:srgbClr val="000000"/>
                </a:solidFill>
                <a:ea typeface="Arial Unicode MS" pitchFamily="34" charset="-128"/>
                <a:cs typeface="Arial Unicode MS" pitchFamily="34" charset="-128"/>
              </a:rPr>
              <a:t>Predicting effort for a single company from ISBSG based on its projects and other companies' projects.</a:t>
            </a:r>
          </a:p>
        </p:txBody>
      </p:sp>
      <p:sp>
        <p:nvSpPr>
          <p:cNvPr id="9" name="TextBox 8"/>
          <p:cNvSpPr txBox="1"/>
          <p:nvPr/>
        </p:nvSpPr>
        <p:spPr>
          <a:xfrm>
            <a:off x="320040" y="3008161"/>
            <a:ext cx="2057400" cy="369332"/>
          </a:xfrm>
          <a:prstGeom prst="rect">
            <a:avLst/>
          </a:prstGeom>
          <a:noFill/>
        </p:spPr>
        <p:txBody>
          <a:bodyPr wrap="square" rtlCol="0">
            <a:spAutoFit/>
          </a:bodyPr>
          <a:lstStyle/>
          <a:p>
            <a:r>
              <a:rPr lang="en-US" dirty="0" smtClean="0"/>
              <a:t>Sample Result</a:t>
            </a:r>
            <a:endParaRPr lang="en-GB" dirty="0"/>
          </a:p>
        </p:txBody>
      </p:sp>
      <p:sp>
        <p:nvSpPr>
          <p:cNvPr id="10" name="Rectangle 9"/>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780643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206"/>
            <a:ext cx="7620000" cy="1143000"/>
          </a:xfrm>
        </p:spPr>
        <p:txBody>
          <a:bodyPr/>
          <a:lstStyle/>
          <a:p>
            <a:r>
              <a:rPr lang="en-US" sz="4000" dirty="0" smtClean="0"/>
              <a:t>Dynamic Cross-Company Mapped Model Learning (</a:t>
            </a:r>
            <a:r>
              <a:rPr lang="en-US" sz="4000" dirty="0" err="1" smtClean="0"/>
              <a:t>Dycom</a:t>
            </a:r>
            <a:r>
              <a:rPr lang="en-US" sz="4000" dirty="0" smtClean="0"/>
              <a:t>)</a:t>
            </a:r>
            <a:endParaRPr lang="en-GB" sz="4000" dirty="0"/>
          </a:p>
        </p:txBody>
      </p:sp>
      <p:sp>
        <p:nvSpPr>
          <p:cNvPr id="4" name="Slide Number Placeholder 3"/>
          <p:cNvSpPr>
            <a:spLocks noGrp="1"/>
          </p:cNvSpPr>
          <p:nvPr>
            <p:ph type="sldNum" sz="quarter" idx="12"/>
          </p:nvPr>
        </p:nvSpPr>
        <p:spPr/>
        <p:txBody>
          <a:bodyPr/>
          <a:lstStyle/>
          <a:p>
            <a:fld id="{4F43FBDB-460A-2C4D-8064-C249887F4FCB}" type="slidenum">
              <a:rPr lang="en-US" smtClean="0"/>
              <a:t>77</a:t>
            </a:fld>
            <a:endParaRPr lang="en-US"/>
          </a:p>
        </p:txBody>
      </p:sp>
      <p:grpSp>
        <p:nvGrpSpPr>
          <p:cNvPr id="28" name="Group 27"/>
          <p:cNvGrpSpPr/>
          <p:nvPr/>
        </p:nvGrpSpPr>
        <p:grpSpPr>
          <a:xfrm>
            <a:off x="197821" y="1355830"/>
            <a:ext cx="8184827" cy="4689370"/>
            <a:chOff x="-1625403" y="-716672"/>
            <a:chExt cx="12548728" cy="6951128"/>
          </a:xfrm>
        </p:grpSpPr>
        <p:pic>
          <p:nvPicPr>
            <p:cNvPr id="5" name="pasted-image.png"/>
            <p:cNvPicPr/>
            <p:nvPr/>
          </p:nvPicPr>
          <p:blipFill>
            <a:blip r:embed="rId2">
              <a:extLst/>
            </a:blip>
            <a:stretch>
              <a:fillRect/>
            </a:stretch>
          </p:blipFill>
          <p:spPr>
            <a:xfrm>
              <a:off x="-1156201" y="410983"/>
              <a:ext cx="2925673" cy="2981936"/>
            </a:xfrm>
            <a:prstGeom prst="rect">
              <a:avLst/>
            </a:prstGeom>
            <a:ln w="12700">
              <a:miter lim="400000"/>
            </a:ln>
          </p:spPr>
        </p:pic>
        <p:grpSp>
          <p:nvGrpSpPr>
            <p:cNvPr id="6" name="Group 5"/>
            <p:cNvGrpSpPr/>
            <p:nvPr/>
          </p:nvGrpSpPr>
          <p:grpSpPr>
            <a:xfrm>
              <a:off x="3496689" y="3566845"/>
              <a:ext cx="2546623" cy="2572994"/>
              <a:chOff x="0" y="0"/>
              <a:chExt cx="2546622" cy="2572992"/>
            </a:xfrm>
          </p:grpSpPr>
          <p:sp>
            <p:nvSpPr>
              <p:cNvPr id="26" name="Shape 302"/>
              <p:cNvSpPr/>
              <p:nvPr/>
            </p:nvSpPr>
            <p:spPr>
              <a:xfrm>
                <a:off x="0" y="0"/>
                <a:ext cx="2546622" cy="2572992"/>
              </a:xfrm>
              <a:prstGeom prst="rect">
                <a:avLst/>
              </a:prstGeom>
              <a:noFill/>
              <a:ln w="25400" cap="flat">
                <a:solidFill>
                  <a:srgbClr val="85888D"/>
                </a:solidFill>
                <a:prstDash val="sysDot"/>
                <a:miter lim="400000"/>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sp>
            <p:nvSpPr>
              <p:cNvPr id="27" name="Shape 303"/>
              <p:cNvSpPr/>
              <p:nvPr/>
            </p:nvSpPr>
            <p:spPr>
              <a:xfrm>
                <a:off x="332369" y="362124"/>
                <a:ext cx="1881883" cy="1848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solidFill>
                      <a:srgbClr val="000000"/>
                    </a:solidFill>
                  </a:defRPr>
                </a:pPr>
                <a:r>
                  <a:rPr sz="2000" dirty="0">
                    <a:solidFill>
                      <a:srgbClr val="FFFFFF"/>
                    </a:solidFill>
                  </a:rPr>
                  <a:t>WC Model</a:t>
                </a:r>
              </a:p>
            </p:txBody>
          </p:sp>
        </p:grpSp>
        <p:sp>
          <p:nvSpPr>
            <p:cNvPr id="7" name="Shape 305"/>
            <p:cNvSpPr/>
            <p:nvPr/>
          </p:nvSpPr>
          <p:spPr>
            <a:xfrm>
              <a:off x="-1625403" y="3750806"/>
              <a:ext cx="3469078" cy="22050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1800" dirty="0"/>
                <a:t>Within-company (WC)</a:t>
              </a:r>
            </a:p>
            <a:p>
              <a:pPr lvl="0">
                <a:defRPr sz="1800"/>
              </a:pPr>
              <a:r>
                <a:rPr sz="1800" dirty="0"/>
                <a:t>incoming training</a:t>
              </a:r>
            </a:p>
            <a:p>
              <a:pPr lvl="0">
                <a:defRPr sz="1800"/>
              </a:pPr>
              <a:r>
                <a:rPr sz="1800" dirty="0"/>
                <a:t>data (completed projects arriving with time)</a:t>
              </a:r>
            </a:p>
          </p:txBody>
        </p:sp>
        <p:sp>
          <p:nvSpPr>
            <p:cNvPr id="8" name="Shape 306"/>
            <p:cNvSpPr/>
            <p:nvPr/>
          </p:nvSpPr>
          <p:spPr>
            <a:xfrm>
              <a:off x="1674470" y="4716786"/>
              <a:ext cx="1602695" cy="1"/>
            </a:xfrm>
            <a:prstGeom prst="line">
              <a:avLst/>
            </a:prstGeom>
            <a:ln w="127000">
              <a:solidFill>
                <a:srgbClr val="861001"/>
              </a:solidFill>
              <a:miter lim="400000"/>
              <a:tailEnd type="triangle"/>
            </a:ln>
          </p:spPr>
          <p:txBody>
            <a:bodyPr lIns="0" tIns="0" rIns="0" bIns="0" anchor="ct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grpSp>
          <p:nvGrpSpPr>
            <p:cNvPr id="9" name="Group 8"/>
            <p:cNvGrpSpPr/>
            <p:nvPr/>
          </p:nvGrpSpPr>
          <p:grpSpPr>
            <a:xfrm>
              <a:off x="2275967" y="2602711"/>
              <a:ext cx="1071997" cy="2159002"/>
              <a:chOff x="0" y="-1"/>
              <a:chExt cx="1071997" cy="2159001"/>
            </a:xfrm>
          </p:grpSpPr>
          <p:sp>
            <p:nvSpPr>
              <p:cNvPr id="24" name="Shape 307"/>
              <p:cNvSpPr/>
              <p:nvPr/>
            </p:nvSpPr>
            <p:spPr>
              <a:xfrm flipV="1">
                <a:off x="50259" y="-1"/>
                <a:ext cx="0" cy="2159001"/>
              </a:xfrm>
              <a:prstGeom prst="line">
                <a:avLst/>
              </a:prstGeom>
              <a:noFill/>
              <a:ln w="139700" cap="flat">
                <a:solidFill>
                  <a:srgbClr val="861001"/>
                </a:solidFill>
                <a:prstDash val="solid"/>
                <a:miter lim="400000"/>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sp>
            <p:nvSpPr>
              <p:cNvPr id="25" name="Shape 308"/>
              <p:cNvSpPr/>
              <p:nvPr/>
            </p:nvSpPr>
            <p:spPr>
              <a:xfrm flipV="1">
                <a:off x="0" y="31028"/>
                <a:ext cx="1071997" cy="1"/>
              </a:xfrm>
              <a:prstGeom prst="line">
                <a:avLst/>
              </a:prstGeom>
              <a:noFill/>
              <a:ln w="127000" cap="flat">
                <a:solidFill>
                  <a:srgbClr val="861001"/>
                </a:solidFill>
                <a:prstDash val="solid"/>
                <a:miter lim="400000"/>
                <a:tailEnd type="triangle" w="med" len="med"/>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grpSp>
        <p:grpSp>
          <p:nvGrpSpPr>
            <p:cNvPr id="10" name="Group 9"/>
            <p:cNvGrpSpPr/>
            <p:nvPr/>
          </p:nvGrpSpPr>
          <p:grpSpPr>
            <a:xfrm>
              <a:off x="3529229" y="366358"/>
              <a:ext cx="7179544" cy="2572994"/>
              <a:chOff x="0" y="0"/>
              <a:chExt cx="7179542" cy="2572992"/>
            </a:xfrm>
          </p:grpSpPr>
          <p:sp>
            <p:nvSpPr>
              <p:cNvPr id="19" name="Shape 310"/>
              <p:cNvSpPr/>
              <p:nvPr/>
            </p:nvSpPr>
            <p:spPr>
              <a:xfrm>
                <a:off x="0" y="0"/>
                <a:ext cx="7179542" cy="2572992"/>
              </a:xfrm>
              <a:prstGeom prst="rect">
                <a:avLst/>
              </a:prstGeom>
              <a:noFill/>
              <a:ln w="25400" cap="flat">
                <a:solidFill>
                  <a:srgbClr val="85888D"/>
                </a:solidFill>
                <a:prstDash val="sysDot"/>
                <a:miter lim="400000"/>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sp>
            <p:nvSpPr>
              <p:cNvPr id="20" name="Shape 311"/>
              <p:cNvSpPr/>
              <p:nvPr/>
            </p:nvSpPr>
            <p:spPr>
              <a:xfrm>
                <a:off x="299830" y="95259"/>
                <a:ext cx="1375047" cy="12483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2000" dirty="0"/>
                  <a:t>CC Model</a:t>
                </a:r>
              </a:p>
              <a:p>
                <a:pPr lvl="0">
                  <a:defRPr sz="1800"/>
                </a:pPr>
                <a:r>
                  <a:rPr sz="2000" dirty="0"/>
                  <a:t>1</a:t>
                </a:r>
              </a:p>
            </p:txBody>
          </p:sp>
          <p:sp>
            <p:nvSpPr>
              <p:cNvPr id="21" name="Shape 312"/>
              <p:cNvSpPr/>
              <p:nvPr/>
            </p:nvSpPr>
            <p:spPr>
              <a:xfrm>
                <a:off x="2389967" y="95426"/>
                <a:ext cx="1381481" cy="12482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2000" dirty="0"/>
                  <a:t>CC Model</a:t>
                </a:r>
              </a:p>
              <a:p>
                <a:pPr lvl="0">
                  <a:defRPr sz="1800"/>
                </a:pPr>
                <a:r>
                  <a:rPr sz="2000" dirty="0"/>
                  <a:t>2</a:t>
                </a:r>
              </a:p>
            </p:txBody>
          </p:sp>
          <p:sp>
            <p:nvSpPr>
              <p:cNvPr id="22" name="Shape 313"/>
              <p:cNvSpPr/>
              <p:nvPr/>
            </p:nvSpPr>
            <p:spPr>
              <a:xfrm>
                <a:off x="5387561" y="95424"/>
                <a:ext cx="1347909" cy="12482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2000" dirty="0"/>
                  <a:t>CC Model</a:t>
                </a:r>
              </a:p>
              <a:p>
                <a:pPr lvl="0">
                  <a:defRPr sz="1800"/>
                </a:pPr>
                <a:r>
                  <a:rPr sz="2000" dirty="0"/>
                  <a:t>M</a:t>
                </a:r>
              </a:p>
            </p:txBody>
          </p:sp>
          <p:sp>
            <p:nvSpPr>
              <p:cNvPr id="23" name="Shape 314"/>
              <p:cNvSpPr/>
              <p:nvPr/>
            </p:nvSpPr>
            <p:spPr>
              <a:xfrm>
                <a:off x="4480106" y="695945"/>
                <a:ext cx="495606" cy="647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sz="3600"/>
                  <a:t>...</a:t>
                </a:r>
              </a:p>
            </p:txBody>
          </p:sp>
        </p:grpSp>
        <p:sp>
          <p:nvSpPr>
            <p:cNvPr id="11" name="Shape 316"/>
            <p:cNvSpPr/>
            <p:nvPr/>
          </p:nvSpPr>
          <p:spPr>
            <a:xfrm>
              <a:off x="1841653" y="1652854"/>
              <a:ext cx="1602695" cy="1"/>
            </a:xfrm>
            <a:prstGeom prst="line">
              <a:avLst/>
            </a:prstGeom>
            <a:ln w="127000">
              <a:solidFill>
                <a:srgbClr val="A6AAA9"/>
              </a:solidFill>
              <a:miter lim="400000"/>
              <a:tailEnd type="triangle"/>
            </a:ln>
          </p:spPr>
          <p:txBody>
            <a:bodyPr lIns="0" tIns="0" rIns="0" bIns="0" anchor="ct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2400"/>
              </a:pPr>
              <a:endParaRPr/>
            </a:p>
          </p:txBody>
        </p:sp>
        <p:grpSp>
          <p:nvGrpSpPr>
            <p:cNvPr id="12" name="Group 11"/>
            <p:cNvGrpSpPr/>
            <p:nvPr/>
          </p:nvGrpSpPr>
          <p:grpSpPr>
            <a:xfrm>
              <a:off x="4098025" y="2309703"/>
              <a:ext cx="6078333" cy="3924753"/>
              <a:chOff x="-408231" y="75300"/>
              <a:chExt cx="6078333" cy="3924753"/>
            </a:xfrm>
          </p:grpSpPr>
          <p:sp>
            <p:nvSpPr>
              <p:cNvPr id="15" name="Shape 317"/>
              <p:cNvSpPr/>
              <p:nvPr/>
            </p:nvSpPr>
            <p:spPr>
              <a:xfrm>
                <a:off x="-408231" y="112015"/>
                <a:ext cx="905882" cy="6541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b="0">
                    <a:solidFill>
                      <a:srgbClr val="000000"/>
                    </a:solidFill>
                  </a:defRPr>
                </a:pPr>
                <a:r>
                  <a:rPr sz="2400" b="1" dirty="0" smtClean="0">
                    <a:solidFill>
                      <a:srgbClr val="861001"/>
                    </a:solidFill>
                  </a:rPr>
                  <a:t>w</a:t>
                </a:r>
                <a:r>
                  <a:rPr lang="en-US" sz="2400" b="1" baseline="-25000" dirty="0" smtClean="0">
                    <a:solidFill>
                      <a:srgbClr val="861001"/>
                    </a:solidFill>
                  </a:rPr>
                  <a:t>1</a:t>
                </a:r>
                <a:endParaRPr sz="2400" b="1" baseline="-25000" dirty="0">
                  <a:solidFill>
                    <a:srgbClr val="861001"/>
                  </a:solidFill>
                </a:endParaRPr>
              </a:p>
            </p:txBody>
          </p:sp>
          <p:sp>
            <p:nvSpPr>
              <p:cNvPr id="16" name="Shape 318"/>
              <p:cNvSpPr/>
              <p:nvPr/>
            </p:nvSpPr>
            <p:spPr>
              <a:xfrm>
                <a:off x="1696369" y="75300"/>
                <a:ext cx="887136" cy="6541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b="0">
                    <a:solidFill>
                      <a:srgbClr val="000000"/>
                    </a:solidFill>
                  </a:defRPr>
                </a:pPr>
                <a:r>
                  <a:rPr sz="2400" b="1" dirty="0" smtClean="0">
                    <a:solidFill>
                      <a:srgbClr val="861001"/>
                    </a:solidFill>
                  </a:rPr>
                  <a:t>w</a:t>
                </a:r>
                <a:r>
                  <a:rPr lang="en-US" sz="2400" b="1" baseline="-25000" dirty="0" smtClean="0">
                    <a:solidFill>
                      <a:srgbClr val="861001"/>
                    </a:solidFill>
                  </a:rPr>
                  <a:t>2</a:t>
                </a:r>
                <a:endParaRPr sz="2400" b="1" dirty="0">
                  <a:solidFill>
                    <a:srgbClr val="861001"/>
                  </a:solidFill>
                </a:endParaRPr>
              </a:p>
            </p:txBody>
          </p:sp>
          <p:sp>
            <p:nvSpPr>
              <p:cNvPr id="17" name="Shape 319"/>
              <p:cNvSpPr/>
              <p:nvPr/>
            </p:nvSpPr>
            <p:spPr>
              <a:xfrm>
                <a:off x="4722076" y="75300"/>
                <a:ext cx="948026" cy="6541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b="0">
                    <a:solidFill>
                      <a:srgbClr val="000000"/>
                    </a:solidFill>
                  </a:defRPr>
                </a:pPr>
                <a:r>
                  <a:rPr sz="2400" b="1" dirty="0" err="1" smtClean="0">
                    <a:solidFill>
                      <a:srgbClr val="861001"/>
                    </a:solidFill>
                  </a:rPr>
                  <a:t>w</a:t>
                </a:r>
                <a:r>
                  <a:rPr lang="en-US" sz="2400" b="1" baseline="-25000" dirty="0" err="1" smtClean="0">
                    <a:solidFill>
                      <a:srgbClr val="861001"/>
                    </a:solidFill>
                  </a:rPr>
                  <a:t>M</a:t>
                </a:r>
                <a:endParaRPr sz="2400" b="1" dirty="0">
                  <a:solidFill>
                    <a:srgbClr val="861001"/>
                  </a:solidFill>
                </a:endParaRPr>
              </a:p>
            </p:txBody>
          </p:sp>
          <p:sp>
            <p:nvSpPr>
              <p:cNvPr id="18" name="Shape 320"/>
              <p:cNvSpPr/>
              <p:nvPr/>
            </p:nvSpPr>
            <p:spPr>
              <a:xfrm>
                <a:off x="10560" y="3345880"/>
                <a:ext cx="474622" cy="6541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b="0">
                    <a:solidFill>
                      <a:srgbClr val="000000"/>
                    </a:solidFill>
                  </a:defRPr>
                </a:pPr>
                <a:r>
                  <a:rPr sz="2400" b="1" dirty="0">
                    <a:solidFill>
                      <a:srgbClr val="861001"/>
                    </a:solidFill>
                  </a:rPr>
                  <a:t>w</a:t>
                </a:r>
              </a:p>
            </p:txBody>
          </p:sp>
        </p:grpSp>
        <p:sp>
          <p:nvSpPr>
            <p:cNvPr id="13" name="Shape 322"/>
            <p:cNvSpPr/>
            <p:nvPr/>
          </p:nvSpPr>
          <p:spPr>
            <a:xfrm>
              <a:off x="-1436194" y="-716672"/>
              <a:ext cx="12359519" cy="699540"/>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pPr>
              <a:r>
                <a:rPr lang="en-US" sz="2400" dirty="0" smtClean="0"/>
                <a:t>How to use CC models even when they are not directly helpful?</a:t>
              </a:r>
              <a:endParaRPr sz="2400" dirty="0"/>
            </a:p>
          </p:txBody>
        </p:sp>
        <p:sp>
          <p:nvSpPr>
            <p:cNvPr id="14" name="Shape 323"/>
            <p:cNvSpPr/>
            <p:nvPr/>
          </p:nvSpPr>
          <p:spPr>
            <a:xfrm>
              <a:off x="6414284" y="4055346"/>
              <a:ext cx="4294489" cy="1657607"/>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lgn="l">
                <a:defRPr sz="1800"/>
              </a:pPr>
              <a:r>
                <a:rPr lang="en-US" sz="2200" dirty="0" err="1" smtClean="0"/>
                <a:t>Dycom</a:t>
              </a:r>
              <a:r>
                <a:rPr lang="en-US" sz="2200" dirty="0" smtClean="0"/>
                <a:t> learns functions to </a:t>
              </a:r>
              <a:r>
                <a:rPr lang="en-US" sz="2200" b="1" dirty="0" smtClean="0">
                  <a:solidFill>
                    <a:srgbClr val="0070C0"/>
                  </a:solidFill>
                </a:rPr>
                <a:t>map</a:t>
              </a:r>
              <a:r>
                <a:rPr lang="en-US" sz="2200" dirty="0" smtClean="0"/>
                <a:t> CC models to the WC context.</a:t>
              </a:r>
              <a:endParaRPr sz="2200" dirty="0"/>
            </a:p>
          </p:txBody>
        </p:sp>
      </p:grpSp>
      <p:sp>
        <p:nvSpPr>
          <p:cNvPr id="29" name="Text Box 36"/>
          <p:cNvSpPr txBox="1">
            <a:spLocks noChangeArrowheads="1"/>
          </p:cNvSpPr>
          <p:nvPr/>
        </p:nvSpPr>
        <p:spPr bwMode="auto">
          <a:xfrm>
            <a:off x="228600" y="6290647"/>
            <a:ext cx="8051800" cy="553066"/>
          </a:xfrm>
          <a:prstGeom prst="rect">
            <a:avLst/>
          </a:prstGeom>
          <a:no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600" dirty="0" smtClean="0">
                <a:solidFill>
                  <a:srgbClr val="A6A6A6"/>
                </a:solidFill>
              </a:rPr>
              <a:t> </a:t>
            </a:r>
            <a:r>
              <a:rPr lang="en-GB" sz="1600" dirty="0">
                <a:solidFill>
                  <a:srgbClr val="A6A6A6"/>
                </a:solidFill>
                <a:ea typeface="Arial Unicode MS" pitchFamily="34" charset="-128"/>
                <a:cs typeface="Arial Unicode MS" pitchFamily="34" charset="-128"/>
              </a:rPr>
              <a:t>L. </a:t>
            </a:r>
            <a:r>
              <a:rPr lang="en-GB" sz="1600" dirty="0" err="1">
                <a:solidFill>
                  <a:srgbClr val="A6A6A6"/>
                </a:solidFill>
                <a:ea typeface="Arial Unicode MS" pitchFamily="34" charset="-128"/>
                <a:cs typeface="Arial Unicode MS" pitchFamily="34" charset="-128"/>
              </a:rPr>
              <a:t>Minku</a:t>
            </a:r>
            <a:r>
              <a:rPr lang="en-GB" sz="1600" dirty="0">
                <a:solidFill>
                  <a:srgbClr val="A6A6A6"/>
                </a:solidFill>
                <a:ea typeface="Arial Unicode MS" pitchFamily="34" charset="-128"/>
                <a:cs typeface="Arial Unicode MS" pitchFamily="34" charset="-128"/>
              </a:rPr>
              <a:t>, X. Yao. </a:t>
            </a:r>
            <a:r>
              <a:rPr lang="en-GB" sz="1600" dirty="0" smtClean="0">
                <a:solidFill>
                  <a:srgbClr val="A6A6A6"/>
                </a:solidFill>
                <a:ea typeface="Arial Unicode MS" pitchFamily="34" charset="-128"/>
                <a:cs typeface="Arial Unicode MS" pitchFamily="34" charset="-128"/>
              </a:rPr>
              <a:t>How to Make Best Use of Cross-Company Data in Software </a:t>
            </a:r>
            <a:r>
              <a:rPr lang="en-GB" sz="1600" dirty="0">
                <a:solidFill>
                  <a:srgbClr val="A6A6A6"/>
                </a:solidFill>
                <a:ea typeface="Arial Unicode MS" pitchFamily="34" charset="-128"/>
                <a:cs typeface="Arial Unicode MS" pitchFamily="34" charset="-128"/>
              </a:rPr>
              <a:t>Effort Estimation? </a:t>
            </a:r>
            <a:r>
              <a:rPr lang="en-GB" sz="1600" dirty="0" smtClean="0">
                <a:solidFill>
                  <a:srgbClr val="A6A6A6"/>
                </a:solidFill>
                <a:ea typeface="Arial Unicode MS" pitchFamily="34" charset="-128"/>
                <a:cs typeface="Arial Unicode MS" pitchFamily="34" charset="-128"/>
              </a:rPr>
              <a:t>ICSE, </a:t>
            </a:r>
            <a:r>
              <a:rPr lang="en-GB" sz="1600" dirty="0">
                <a:solidFill>
                  <a:srgbClr val="A6A6A6"/>
                </a:solidFill>
                <a:ea typeface="Arial Unicode MS" pitchFamily="34" charset="-128"/>
                <a:cs typeface="Arial Unicode MS" pitchFamily="34" charset="-128"/>
              </a:rPr>
              <a:t>p. </a:t>
            </a:r>
            <a:r>
              <a:rPr lang="en-GB" sz="1600" dirty="0" smtClean="0">
                <a:solidFill>
                  <a:srgbClr val="A6A6A6"/>
                </a:solidFill>
                <a:ea typeface="Arial Unicode MS" pitchFamily="34" charset="-128"/>
                <a:cs typeface="Arial Unicode MS" pitchFamily="34" charset="-128"/>
              </a:rPr>
              <a:t>446-456, 2014. </a:t>
            </a:r>
            <a:endParaRPr lang="en-GB" sz="1600" dirty="0">
              <a:solidFill>
                <a:srgbClr val="A6A6A6"/>
              </a:solidFill>
              <a:ea typeface="Arial Unicode MS" pitchFamily="34" charset="-128"/>
              <a:cs typeface="Arial Unicode MS" pitchFamily="34" charset="-128"/>
            </a:endParaRPr>
          </a:p>
        </p:txBody>
      </p:sp>
      <p:sp>
        <p:nvSpPr>
          <p:cNvPr id="30" name="Shape 303"/>
          <p:cNvSpPr/>
          <p:nvPr/>
        </p:nvSpPr>
        <p:spPr>
          <a:xfrm>
            <a:off x="3833229" y="2717308"/>
            <a:ext cx="727853" cy="748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solidFill>
                  <a:srgbClr val="000000"/>
                </a:solidFill>
              </a:defRPr>
            </a:pPr>
            <a:r>
              <a:rPr lang="en-US" sz="2000" dirty="0" smtClean="0">
                <a:solidFill>
                  <a:srgbClr val="FFFFFF"/>
                </a:solidFill>
              </a:rPr>
              <a:t>Map 1</a:t>
            </a:r>
            <a:endParaRPr sz="2000" dirty="0">
              <a:solidFill>
                <a:srgbClr val="FFFFFF"/>
              </a:solidFill>
            </a:endParaRPr>
          </a:p>
        </p:txBody>
      </p:sp>
      <p:sp>
        <p:nvSpPr>
          <p:cNvPr id="31" name="Shape 303"/>
          <p:cNvSpPr/>
          <p:nvPr/>
        </p:nvSpPr>
        <p:spPr>
          <a:xfrm>
            <a:off x="5216615" y="2724691"/>
            <a:ext cx="727853" cy="748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solidFill>
                  <a:srgbClr val="000000"/>
                </a:solidFill>
              </a:defRPr>
            </a:pPr>
            <a:r>
              <a:rPr lang="en-US" sz="2000" dirty="0" smtClean="0">
                <a:solidFill>
                  <a:srgbClr val="FFFFFF"/>
                </a:solidFill>
              </a:rPr>
              <a:t>Map 2</a:t>
            </a:r>
            <a:endParaRPr sz="2000" dirty="0">
              <a:solidFill>
                <a:srgbClr val="FFFFFF"/>
              </a:solidFill>
            </a:endParaRPr>
          </a:p>
        </p:txBody>
      </p:sp>
      <p:sp>
        <p:nvSpPr>
          <p:cNvPr id="32" name="Shape 303"/>
          <p:cNvSpPr/>
          <p:nvPr/>
        </p:nvSpPr>
        <p:spPr>
          <a:xfrm>
            <a:off x="7167591" y="2717308"/>
            <a:ext cx="727853" cy="748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800">
                <a:solidFill>
                  <a:srgbClr val="000000"/>
                </a:solidFill>
              </a:defRPr>
            </a:pPr>
            <a:r>
              <a:rPr lang="en-US" sz="2000" dirty="0" smtClean="0">
                <a:solidFill>
                  <a:srgbClr val="FFFFFF"/>
                </a:solidFill>
              </a:rPr>
              <a:t>Map M</a:t>
            </a:r>
            <a:endParaRPr sz="2000" dirty="0">
              <a:solidFill>
                <a:srgbClr val="FFFFFF"/>
              </a:solidFill>
            </a:endParaRPr>
          </a:p>
        </p:txBody>
      </p:sp>
      <p:sp>
        <p:nvSpPr>
          <p:cNvPr id="33" name="Rectangle 32"/>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7840976"/>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Mapping Function</a:t>
            </a: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78</a:t>
            </a:fld>
            <a:endParaRPr lang="en-US"/>
          </a:p>
        </p:txBody>
      </p:sp>
      <p:pic>
        <p:nvPicPr>
          <p:cNvPr id="5" name="pasted-image.png"/>
          <p:cNvPicPr/>
          <p:nvPr/>
        </p:nvPicPr>
        <p:blipFill>
          <a:blip r:embed="rId2">
            <a:extLst/>
          </a:blip>
          <a:stretch>
            <a:fillRect/>
          </a:stretch>
        </p:blipFill>
        <p:spPr>
          <a:xfrm>
            <a:off x="1050645" y="2146298"/>
            <a:ext cx="5489856" cy="3058206"/>
          </a:xfrm>
          <a:prstGeom prst="rect">
            <a:avLst/>
          </a:prstGeom>
          <a:ln w="12700">
            <a:miter lim="400000"/>
          </a:ln>
        </p:spPr>
      </p:pic>
      <p:pic>
        <p:nvPicPr>
          <p:cNvPr id="6" name="pasted-image.png"/>
          <p:cNvPicPr/>
          <p:nvPr/>
        </p:nvPicPr>
        <p:blipFill>
          <a:blip r:embed="rId3">
            <a:extLst/>
          </a:blip>
          <a:stretch>
            <a:fillRect/>
          </a:stretch>
        </p:blipFill>
        <p:spPr>
          <a:xfrm>
            <a:off x="3227236" y="1663085"/>
            <a:ext cx="3524549" cy="388302"/>
          </a:xfrm>
          <a:prstGeom prst="rect">
            <a:avLst/>
          </a:prstGeom>
          <a:ln w="12700">
            <a:miter lim="400000"/>
          </a:ln>
        </p:spPr>
      </p:pic>
      <p:sp>
        <p:nvSpPr>
          <p:cNvPr id="7" name="TextBox 6"/>
          <p:cNvSpPr txBox="1"/>
          <p:nvPr/>
        </p:nvSpPr>
        <p:spPr>
          <a:xfrm>
            <a:off x="673100" y="5398869"/>
            <a:ext cx="6985000" cy="646331"/>
          </a:xfrm>
          <a:prstGeom prst="rect">
            <a:avLst/>
          </a:prstGeom>
          <a:noFill/>
        </p:spPr>
        <p:txBody>
          <a:bodyPr wrap="square" rtlCol="0">
            <a:spAutoFit/>
          </a:bodyPr>
          <a:lstStyle/>
          <a:p>
            <a:r>
              <a:rPr lang="en-US" dirty="0" smtClean="0"/>
              <a:t>where </a:t>
            </a:r>
            <a:r>
              <a:rPr lang="en-US" i="1" dirty="0" err="1" smtClean="0">
                <a:solidFill>
                  <a:srgbClr val="FF0000"/>
                </a:solidFill>
              </a:rPr>
              <a:t>lr</a:t>
            </a:r>
            <a:r>
              <a:rPr lang="en-US" dirty="0" smtClean="0">
                <a:solidFill>
                  <a:srgbClr val="FF0000"/>
                </a:solidFill>
              </a:rPr>
              <a:t> </a:t>
            </a:r>
            <a:r>
              <a:rPr lang="en-US" dirty="0" smtClean="0"/>
              <a:t>is a smoothing factor that allows tuning the emphasis on more recent examples.</a:t>
            </a:r>
            <a:endParaRPr lang="en-GB" dirty="0"/>
          </a:p>
        </p:txBody>
      </p:sp>
      <p:sp>
        <p:nvSpPr>
          <p:cNvPr id="8" name="Text Box 36"/>
          <p:cNvSpPr txBox="1">
            <a:spLocks noChangeArrowheads="1"/>
          </p:cNvSpPr>
          <p:nvPr/>
        </p:nvSpPr>
        <p:spPr bwMode="auto">
          <a:xfrm>
            <a:off x="228600" y="6290647"/>
            <a:ext cx="8051800" cy="553066"/>
          </a:xfrm>
          <a:prstGeom prst="rect">
            <a:avLst/>
          </a:prstGeom>
          <a:no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600" dirty="0" smtClean="0">
                <a:solidFill>
                  <a:srgbClr val="A6A6A6"/>
                </a:solidFill>
              </a:rPr>
              <a:t> </a:t>
            </a:r>
            <a:r>
              <a:rPr lang="en-GB" sz="1600" dirty="0">
                <a:solidFill>
                  <a:srgbClr val="A6A6A6"/>
                </a:solidFill>
                <a:ea typeface="Arial Unicode MS" pitchFamily="34" charset="-128"/>
                <a:cs typeface="Arial Unicode MS" pitchFamily="34" charset="-128"/>
              </a:rPr>
              <a:t>L. </a:t>
            </a:r>
            <a:r>
              <a:rPr lang="en-GB" sz="1600" dirty="0" err="1">
                <a:solidFill>
                  <a:srgbClr val="A6A6A6"/>
                </a:solidFill>
                <a:ea typeface="Arial Unicode MS" pitchFamily="34" charset="-128"/>
                <a:cs typeface="Arial Unicode MS" pitchFamily="34" charset="-128"/>
              </a:rPr>
              <a:t>Minku</a:t>
            </a:r>
            <a:r>
              <a:rPr lang="en-GB" sz="1600" dirty="0">
                <a:solidFill>
                  <a:srgbClr val="A6A6A6"/>
                </a:solidFill>
                <a:ea typeface="Arial Unicode MS" pitchFamily="34" charset="-128"/>
                <a:cs typeface="Arial Unicode MS" pitchFamily="34" charset="-128"/>
              </a:rPr>
              <a:t>, X. Yao. </a:t>
            </a:r>
            <a:r>
              <a:rPr lang="en-GB" sz="1600" dirty="0" smtClean="0">
                <a:solidFill>
                  <a:srgbClr val="A6A6A6"/>
                </a:solidFill>
                <a:ea typeface="Arial Unicode MS" pitchFamily="34" charset="-128"/>
                <a:cs typeface="Arial Unicode MS" pitchFamily="34" charset="-128"/>
              </a:rPr>
              <a:t>How to Make Best Use of Cross-Company Data in Software </a:t>
            </a:r>
            <a:r>
              <a:rPr lang="en-GB" sz="1600" dirty="0">
                <a:solidFill>
                  <a:srgbClr val="A6A6A6"/>
                </a:solidFill>
                <a:ea typeface="Arial Unicode MS" pitchFamily="34" charset="-128"/>
                <a:cs typeface="Arial Unicode MS" pitchFamily="34" charset="-128"/>
              </a:rPr>
              <a:t>Effort Estimation? </a:t>
            </a:r>
            <a:r>
              <a:rPr lang="en-GB" sz="1600" dirty="0" smtClean="0">
                <a:solidFill>
                  <a:srgbClr val="A6A6A6"/>
                </a:solidFill>
                <a:ea typeface="Arial Unicode MS" pitchFamily="34" charset="-128"/>
                <a:cs typeface="Arial Unicode MS" pitchFamily="34" charset="-128"/>
              </a:rPr>
              <a:t>ICSE, </a:t>
            </a:r>
            <a:r>
              <a:rPr lang="en-GB" sz="1600" dirty="0">
                <a:solidFill>
                  <a:srgbClr val="A6A6A6"/>
                </a:solidFill>
                <a:ea typeface="Arial Unicode MS" pitchFamily="34" charset="-128"/>
                <a:cs typeface="Arial Unicode MS" pitchFamily="34" charset="-128"/>
              </a:rPr>
              <a:t>p. </a:t>
            </a:r>
            <a:r>
              <a:rPr lang="en-GB" sz="1600" dirty="0" smtClean="0">
                <a:solidFill>
                  <a:srgbClr val="A6A6A6"/>
                </a:solidFill>
                <a:ea typeface="Arial Unicode MS" pitchFamily="34" charset="-128"/>
                <a:cs typeface="Arial Unicode MS" pitchFamily="34" charset="-128"/>
              </a:rPr>
              <a:t>446-456, 2014. </a:t>
            </a:r>
            <a:endParaRPr lang="en-GB" sz="1600" dirty="0">
              <a:solidFill>
                <a:srgbClr val="A6A6A6"/>
              </a:solidFill>
              <a:ea typeface="Arial Unicode MS" pitchFamily="34" charset="-128"/>
              <a:cs typeface="Arial Unicode MS" pitchFamily="34" charset="-128"/>
            </a:endParaRPr>
          </a:p>
        </p:txBody>
      </p:sp>
      <p:pic>
        <p:nvPicPr>
          <p:cNvPr id="3" name="Picture 2"/>
          <p:cNvPicPr>
            <a:picLocks noChangeAspect="1"/>
          </p:cNvPicPr>
          <p:nvPr/>
        </p:nvPicPr>
        <p:blipFill>
          <a:blip r:embed="rId4"/>
          <a:stretch>
            <a:fillRect/>
          </a:stretch>
        </p:blipFill>
        <p:spPr>
          <a:xfrm>
            <a:off x="1305356" y="1674255"/>
            <a:ext cx="1091480" cy="365826"/>
          </a:xfrm>
          <a:prstGeom prst="rect">
            <a:avLst/>
          </a:prstGeom>
        </p:spPr>
      </p:pic>
      <p:cxnSp>
        <p:nvCxnSpPr>
          <p:cNvPr id="10" name="Straight Arrow Connector 9"/>
          <p:cNvCxnSpPr/>
          <p:nvPr/>
        </p:nvCxnSpPr>
        <p:spPr>
          <a:xfrm>
            <a:off x="2507673" y="1857168"/>
            <a:ext cx="609600"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507673" y="1527301"/>
            <a:ext cx="830400" cy="369332"/>
          </a:xfrm>
          <a:prstGeom prst="rect">
            <a:avLst/>
          </a:prstGeom>
          <a:noFill/>
        </p:spPr>
        <p:txBody>
          <a:bodyPr wrap="square" rtlCol="0">
            <a:spAutoFit/>
          </a:bodyPr>
          <a:lstStyle/>
          <a:p>
            <a:r>
              <a:rPr lang="en-GB" dirty="0" smtClean="0"/>
              <a:t>train</a:t>
            </a:r>
            <a:endParaRPr lang="en-GB" dirty="0"/>
          </a:p>
        </p:txBody>
      </p:sp>
      <p:sp>
        <p:nvSpPr>
          <p:cNvPr id="12" name="Rectangle 11"/>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6557468"/>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Reducing the Number of Required WC Training Examples</a:t>
            </a:r>
            <a:endParaRPr lang="en-GB" sz="4000" dirty="0"/>
          </a:p>
        </p:txBody>
      </p:sp>
      <p:sp>
        <p:nvSpPr>
          <p:cNvPr id="4" name="Slide Number Placeholder 3"/>
          <p:cNvSpPr>
            <a:spLocks noGrp="1"/>
          </p:cNvSpPr>
          <p:nvPr>
            <p:ph type="sldNum" sz="quarter" idx="12"/>
          </p:nvPr>
        </p:nvSpPr>
        <p:spPr/>
        <p:txBody>
          <a:bodyPr/>
          <a:lstStyle/>
          <a:p>
            <a:fld id="{4F43FBDB-460A-2C4D-8064-C249887F4FCB}" type="slidenum">
              <a:rPr lang="en-US" smtClean="0"/>
              <a:t>79</a:t>
            </a:fld>
            <a:endParaRPr lang="en-US"/>
          </a:p>
        </p:txBody>
      </p:sp>
      <p:sp>
        <p:nvSpPr>
          <p:cNvPr id="5" name="Shape 389"/>
          <p:cNvSpPr>
            <a:spLocks noGrp="1"/>
          </p:cNvSpPr>
          <p:nvPr/>
        </p:nvSpPr>
        <p:spPr>
          <a:xfrm>
            <a:off x="91439" y="5891348"/>
            <a:ext cx="8268789" cy="909109"/>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a:bodyPr>
          <a:lstStyle>
            <a:lvl1pPr marL="444500" indent="-444500" defTabSz="584200">
              <a:spcBef>
                <a:spcPts val="1000"/>
              </a:spcBef>
              <a:buSzPct val="75000"/>
              <a:buChar char="•"/>
              <a:defRPr sz="3600">
                <a:latin typeface="+mn-lt"/>
                <a:ea typeface="+mn-ea"/>
                <a:cs typeface="+mn-cs"/>
                <a:sym typeface="Helvetica Light"/>
              </a:defRPr>
            </a:lvl1pPr>
            <a:lvl2pPr marL="889000" indent="-444500" defTabSz="584200">
              <a:spcBef>
                <a:spcPts val="1000"/>
              </a:spcBef>
              <a:buSzPct val="75000"/>
              <a:buChar char="•"/>
              <a:defRPr sz="3600">
                <a:latin typeface="+mn-lt"/>
                <a:ea typeface="+mn-ea"/>
                <a:cs typeface="+mn-cs"/>
                <a:sym typeface="Helvetica Light"/>
              </a:defRPr>
            </a:lvl2pPr>
            <a:lvl3pPr marL="1333500" indent="-444500" defTabSz="584200">
              <a:spcBef>
                <a:spcPts val="1000"/>
              </a:spcBef>
              <a:buSzPct val="75000"/>
              <a:buChar char="•"/>
              <a:defRPr sz="3600">
                <a:latin typeface="+mn-lt"/>
                <a:ea typeface="+mn-ea"/>
                <a:cs typeface="+mn-cs"/>
                <a:sym typeface="Helvetica Light"/>
              </a:defRPr>
            </a:lvl3pPr>
            <a:lvl4pPr marL="1778000" indent="-444500" defTabSz="584200">
              <a:spcBef>
                <a:spcPts val="1000"/>
              </a:spcBef>
              <a:buSzPct val="75000"/>
              <a:buChar char="•"/>
              <a:defRPr sz="3600">
                <a:latin typeface="+mn-lt"/>
                <a:ea typeface="+mn-ea"/>
                <a:cs typeface="+mn-cs"/>
                <a:sym typeface="Helvetica Light"/>
              </a:defRPr>
            </a:lvl4pPr>
            <a:lvl5pPr marL="2222500" indent="-444500" defTabSz="584200">
              <a:spcBef>
                <a:spcPts val="1000"/>
              </a:spcBef>
              <a:buSzPct val="75000"/>
              <a:buChar char="•"/>
              <a:defRPr sz="3600">
                <a:latin typeface="+mn-lt"/>
                <a:ea typeface="+mn-ea"/>
                <a:cs typeface="+mn-cs"/>
                <a:sym typeface="Helvetica Light"/>
              </a:defRPr>
            </a:lvl5pPr>
            <a:lvl6pPr marL="2667000" indent="-444500" defTabSz="584200">
              <a:spcBef>
                <a:spcPts val="1000"/>
              </a:spcBef>
              <a:buSzPct val="75000"/>
              <a:buChar char="•"/>
              <a:defRPr sz="3600">
                <a:latin typeface="+mn-lt"/>
                <a:ea typeface="+mn-ea"/>
                <a:cs typeface="+mn-cs"/>
                <a:sym typeface="Helvetica Light"/>
              </a:defRPr>
            </a:lvl6pPr>
            <a:lvl7pPr marL="3111500" indent="-444500" defTabSz="584200">
              <a:spcBef>
                <a:spcPts val="1000"/>
              </a:spcBef>
              <a:buSzPct val="75000"/>
              <a:buChar char="•"/>
              <a:defRPr sz="3600">
                <a:latin typeface="+mn-lt"/>
                <a:ea typeface="+mn-ea"/>
                <a:cs typeface="+mn-cs"/>
                <a:sym typeface="Helvetica Light"/>
              </a:defRPr>
            </a:lvl7pPr>
            <a:lvl8pPr marL="3556000" indent="-444500" defTabSz="584200">
              <a:spcBef>
                <a:spcPts val="1000"/>
              </a:spcBef>
              <a:buSzPct val="75000"/>
              <a:buChar char="•"/>
              <a:defRPr sz="3600">
                <a:latin typeface="+mn-lt"/>
                <a:ea typeface="+mn-ea"/>
                <a:cs typeface="+mn-cs"/>
                <a:sym typeface="Helvetica Light"/>
              </a:defRPr>
            </a:lvl8pPr>
            <a:lvl9pPr marL="4000500" indent="-444500" defTabSz="584200">
              <a:spcBef>
                <a:spcPts val="1000"/>
              </a:spcBef>
              <a:buSzPct val="75000"/>
              <a:buChar char="•"/>
              <a:defRPr sz="3600">
                <a:latin typeface="+mn-lt"/>
                <a:ea typeface="+mn-ea"/>
                <a:cs typeface="+mn-cs"/>
                <a:sym typeface="Helvetica Light"/>
              </a:defRPr>
            </a:lvl9pPr>
          </a:lstStyle>
          <a:p>
            <a:pPr marL="0" lvl="0" indent="0" algn="ctr">
              <a:buSzTx/>
              <a:buNone/>
              <a:defRPr sz="1800"/>
            </a:pPr>
            <a:r>
              <a:rPr sz="2400" dirty="0" err="1"/>
              <a:t>Dycom</a:t>
            </a:r>
            <a:r>
              <a:rPr sz="2400" dirty="0"/>
              <a:t> can achieve similar / better performance while using </a:t>
            </a:r>
            <a:r>
              <a:rPr sz="2400" dirty="0">
                <a:solidFill>
                  <a:srgbClr val="0365C0"/>
                </a:solidFill>
              </a:rPr>
              <a:t>only 10% of WC data</a:t>
            </a:r>
            <a:r>
              <a:rPr sz="2400" dirty="0"/>
              <a:t>.</a:t>
            </a:r>
          </a:p>
        </p:txBody>
      </p:sp>
      <p:grpSp>
        <p:nvGrpSpPr>
          <p:cNvPr id="6" name="Group 5"/>
          <p:cNvGrpSpPr/>
          <p:nvPr/>
        </p:nvGrpSpPr>
        <p:grpSpPr>
          <a:xfrm>
            <a:off x="1437344" y="413863"/>
            <a:ext cx="5204642" cy="6652156"/>
            <a:chOff x="179665" y="3058200"/>
            <a:chExt cx="6244513" cy="7905403"/>
          </a:xfrm>
        </p:grpSpPr>
        <p:pic>
          <p:nvPicPr>
            <p:cNvPr id="7" name="graphISBSG2001MAE.pdf"/>
            <p:cNvPicPr/>
            <p:nvPr/>
          </p:nvPicPr>
          <p:blipFill>
            <a:blip r:embed="rId2">
              <a:extLst/>
            </a:blip>
            <a:srcRect/>
            <a:stretch>
              <a:fillRect/>
            </a:stretch>
          </p:blipFill>
          <p:spPr>
            <a:xfrm>
              <a:off x="179665" y="3058200"/>
              <a:ext cx="6244513" cy="7905403"/>
            </a:xfrm>
            <a:prstGeom prst="rect">
              <a:avLst/>
            </a:prstGeom>
            <a:ln w="12700" cap="flat">
              <a:noFill/>
              <a:miter lim="400000"/>
            </a:ln>
            <a:effectLst/>
          </p:spPr>
        </p:pic>
        <p:sp>
          <p:nvSpPr>
            <p:cNvPr id="8" name="Shape 393"/>
            <p:cNvSpPr/>
            <p:nvPr/>
          </p:nvSpPr>
          <p:spPr>
            <a:xfrm>
              <a:off x="3064968" y="7905404"/>
              <a:ext cx="473907" cy="345287"/>
            </a:xfrm>
            <a:prstGeom prst="rect">
              <a:avLst/>
            </a:prstGeom>
            <a:noFill/>
            <a:ln w="12700" cap="flat">
              <a:noFill/>
              <a:miter lim="400000"/>
            </a:ln>
            <a:effectLst/>
          </p:spPr>
          <p:txBody>
            <a:bodyPr wrap="square" lIns="0" tIns="0" rIns="0" bIns="0" numCol="1" anchor="ctr">
              <a:noAutofit/>
            </a:bodyPr>
            <a:ls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a:lstStyle>
            <a:p>
              <a:pPr lvl="0">
                <a:defRPr sz="1500">
                  <a:solidFill>
                    <a:srgbClr val="FFFFFF"/>
                  </a:solidFill>
                </a:defRPr>
              </a:pPr>
              <a:endParaRPr/>
            </a:p>
          </p:txBody>
        </p:sp>
      </p:grpSp>
      <p:sp>
        <p:nvSpPr>
          <p:cNvPr id="3" name="TextBox 2"/>
          <p:cNvSpPr txBox="1"/>
          <p:nvPr/>
        </p:nvSpPr>
        <p:spPr>
          <a:xfrm>
            <a:off x="457200" y="3331327"/>
            <a:ext cx="1234440" cy="646331"/>
          </a:xfrm>
          <a:prstGeom prst="rect">
            <a:avLst/>
          </a:prstGeom>
          <a:noFill/>
        </p:spPr>
        <p:txBody>
          <a:bodyPr wrap="square" rtlCol="0">
            <a:spAutoFit/>
          </a:bodyPr>
          <a:lstStyle/>
          <a:p>
            <a:r>
              <a:rPr lang="en-US" dirty="0" smtClean="0"/>
              <a:t>Sample Result</a:t>
            </a:r>
            <a:endParaRPr lang="en-GB" dirty="0"/>
          </a:p>
        </p:txBody>
      </p:sp>
      <p:sp>
        <p:nvSpPr>
          <p:cNvPr id="9" name="Rectangle 8"/>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5829702"/>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407"/>
          <p:cNvSpPr/>
          <p:nvPr/>
        </p:nvSpPr>
        <p:spPr>
          <a:xfrm>
            <a:off x="4821381" y="1421119"/>
            <a:ext cx="3350807" cy="4894866"/>
          </a:xfrm>
          <a:prstGeom prst="rect">
            <a:avLst/>
          </a:prstGeom>
          <a:ln w="12700">
            <a:miter lim="400000"/>
          </a:ln>
          <a:extLst>
            <a:ext uri="{C572A759-6A51-4108-AA02-DFA0A04FC94B}">
              <ma14:wrappingTextBoxFlag xmlns:ma14="http://schemas.microsoft.com/office/mac/drawingml/2011/main" val="1"/>
            </a:ext>
          </a:extLst>
        </p:spPr>
        <p:txBody>
          <a:bodyPr wrap="square" lIns="35719" tIns="35719" rIns="35719" bIns="35719" anchor="ctr">
            <a:spAutoFit/>
          </a:bodyPr>
          <a:lstStyle/>
          <a:p>
            <a:pPr marL="312528" indent="-312528">
              <a:spcBef>
                <a:spcPts val="2109"/>
              </a:spcBef>
              <a:buSzPct val="75000"/>
              <a:buChar char="•"/>
              <a:defRPr sz="1800"/>
            </a:pPr>
            <a:r>
              <a:rPr lang="en-GB" sz="2531" dirty="0" smtClean="0"/>
              <a:t>Relationship between effort of different companies for the </a:t>
            </a:r>
            <a:r>
              <a:rPr lang="en-GB" sz="2531" dirty="0" smtClean="0">
                <a:solidFill>
                  <a:srgbClr val="0070C0"/>
                </a:solidFill>
              </a:rPr>
              <a:t>same projects</a:t>
            </a:r>
            <a:r>
              <a:rPr lang="en-GB" sz="2531" dirty="0" smtClean="0"/>
              <a:t>.</a:t>
            </a:r>
          </a:p>
          <a:p>
            <a:pPr>
              <a:spcBef>
                <a:spcPts val="2109"/>
              </a:spcBef>
              <a:buSzPct val="75000"/>
              <a:defRPr sz="1800"/>
            </a:pPr>
            <a:endParaRPr lang="en-GB" sz="2531" dirty="0" smtClean="0"/>
          </a:p>
          <a:p>
            <a:pPr marL="312528" indent="-312528">
              <a:spcBef>
                <a:spcPts val="2109"/>
              </a:spcBef>
              <a:buSzPct val="75000"/>
              <a:buChar char="•"/>
              <a:defRPr sz="1800"/>
            </a:pPr>
            <a:r>
              <a:rPr sz="2531" dirty="0" smtClean="0"/>
              <a:t>Initially</a:t>
            </a:r>
            <a:r>
              <a:rPr sz="2531" dirty="0"/>
              <a:t>, our company needs initially 2x effort than company red</a:t>
            </a:r>
            <a:r>
              <a:rPr sz="2531" dirty="0" smtClean="0"/>
              <a:t>.</a:t>
            </a:r>
            <a:endParaRPr sz="2531" dirty="0"/>
          </a:p>
          <a:p>
            <a:pPr marL="312528" indent="-312528">
              <a:buSzPct val="75000"/>
              <a:buChar char="•"/>
              <a:defRPr sz="1800"/>
            </a:pPr>
            <a:r>
              <a:rPr sz="2531" dirty="0"/>
              <a:t>Later, it needs only 1.2x effort.</a:t>
            </a:r>
          </a:p>
        </p:txBody>
      </p:sp>
      <p:sp>
        <p:nvSpPr>
          <p:cNvPr id="2" name="Title 1"/>
          <p:cNvSpPr>
            <a:spLocks noGrp="1"/>
          </p:cNvSpPr>
          <p:nvPr>
            <p:ph type="title"/>
          </p:nvPr>
        </p:nvSpPr>
        <p:spPr/>
        <p:txBody>
          <a:bodyPr/>
          <a:lstStyle/>
          <a:p>
            <a:r>
              <a:rPr lang="en-GB" dirty="0" err="1" smtClean="0"/>
              <a:t>Dycom</a:t>
            </a:r>
            <a:r>
              <a:rPr lang="en-GB" dirty="0" smtClean="0"/>
              <a:t> Insights</a:t>
            </a: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80</a:t>
            </a:fld>
            <a:endParaRPr lang="en-US"/>
          </a:p>
        </p:txBody>
      </p:sp>
      <p:pic>
        <p:nvPicPr>
          <p:cNvPr id="5" name="pasted-image.png"/>
          <p:cNvPicPr/>
          <p:nvPr/>
        </p:nvPicPr>
        <p:blipFill>
          <a:blip r:embed="rId2">
            <a:extLst/>
          </a:blip>
          <a:stretch>
            <a:fillRect/>
          </a:stretch>
        </p:blipFill>
        <p:spPr>
          <a:xfrm>
            <a:off x="433307" y="2015108"/>
            <a:ext cx="3998768" cy="3706888"/>
          </a:xfrm>
          <a:prstGeom prst="rect">
            <a:avLst/>
          </a:prstGeom>
          <a:ln w="12700">
            <a:miter lim="400000"/>
          </a:ln>
        </p:spPr>
      </p:pic>
      <p:pic>
        <p:nvPicPr>
          <p:cNvPr id="6" name="pasted-image.png"/>
          <p:cNvPicPr/>
          <p:nvPr/>
        </p:nvPicPr>
        <p:blipFill>
          <a:blip r:embed="rId3">
            <a:extLst/>
          </a:blip>
          <a:stretch>
            <a:fillRect/>
          </a:stretch>
        </p:blipFill>
        <p:spPr>
          <a:xfrm>
            <a:off x="5518030" y="3167296"/>
            <a:ext cx="2107407" cy="517922"/>
          </a:xfrm>
          <a:prstGeom prst="rect">
            <a:avLst/>
          </a:prstGeom>
          <a:ln w="12700">
            <a:miter lim="400000"/>
          </a:ln>
        </p:spPr>
      </p:pic>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5338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Shape 412"/>
          <p:cNvSpPr>
            <a:spLocks noGrp="1"/>
          </p:cNvSpPr>
          <p:nvPr>
            <p:ph type="title"/>
          </p:nvPr>
        </p:nvSpPr>
        <p:spPr>
          <a:xfrm>
            <a:off x="669727" y="166934"/>
            <a:ext cx="7804547" cy="1518048"/>
          </a:xfrm>
          <a:prstGeom prst="rect">
            <a:avLst/>
          </a:prstGeom>
        </p:spPr>
        <p:txBody>
          <a:bodyPr/>
          <a:lstStyle/>
          <a:p>
            <a:pPr lvl="0">
              <a:defRPr sz="1800"/>
            </a:pPr>
            <a:r>
              <a:rPr sz="5625"/>
              <a:t>Dycom Insights</a:t>
            </a:r>
          </a:p>
        </p:txBody>
      </p:sp>
      <p:sp>
        <p:nvSpPr>
          <p:cNvPr id="413" name="Shape 413"/>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a:solidFill>
                  <a:srgbClr val="000000"/>
                </a:solidFill>
              </a:defRPr>
            </a:pPr>
            <a:fld id="{86CB4B4D-7CA3-9044-876B-883B54F8677D}" type="slidenum">
              <a:rPr>
                <a:solidFill>
                  <a:srgbClr val="53585F"/>
                </a:solidFill>
              </a:rPr>
              <a:t>81</a:t>
            </a:fld>
            <a:endParaRPr>
              <a:solidFill>
                <a:srgbClr val="53585F"/>
              </a:solidFill>
            </a:endParaRPr>
          </a:p>
        </p:txBody>
      </p:sp>
      <p:pic>
        <p:nvPicPr>
          <p:cNvPr id="414" name="pasted-image.png"/>
          <p:cNvPicPr/>
          <p:nvPr/>
        </p:nvPicPr>
        <p:blipFill>
          <a:blip r:embed="rId3">
            <a:extLst/>
          </a:blip>
          <a:stretch>
            <a:fillRect/>
          </a:stretch>
        </p:blipFill>
        <p:spPr>
          <a:xfrm>
            <a:off x="5941294" y="2261443"/>
            <a:ext cx="2107407" cy="517922"/>
          </a:xfrm>
          <a:prstGeom prst="rect">
            <a:avLst/>
          </a:prstGeom>
          <a:ln w="12700">
            <a:miter lim="400000"/>
          </a:ln>
        </p:spPr>
      </p:pic>
      <p:sp>
        <p:nvSpPr>
          <p:cNvPr id="415" name="Shape 415"/>
          <p:cNvSpPr/>
          <p:nvPr/>
        </p:nvSpPr>
        <p:spPr>
          <a:xfrm>
            <a:off x="5430982" y="3135512"/>
            <a:ext cx="3449782" cy="2019464"/>
          </a:xfrm>
          <a:prstGeom prst="rect">
            <a:avLst/>
          </a:prstGeom>
          <a:ln w="12700">
            <a:miter lim="400000"/>
          </a:ln>
          <a:extLst>
            <a:ext uri="{C572A759-6A51-4108-AA02-DFA0A04FC94B}">
              <ma14:wrappingTextBoxFlag xmlns:ma14="http://schemas.microsoft.com/office/mac/drawingml/2011/main" val="1"/>
            </a:ext>
          </a:extLst>
        </p:spPr>
        <p:txBody>
          <a:bodyPr wrap="square" lIns="35719" tIns="35719" rIns="35719" bIns="35719" anchor="ctr">
            <a:spAutoFit/>
          </a:bodyPr>
          <a:lstStyle/>
          <a:p>
            <a:pPr marL="312528" indent="-312528">
              <a:spcBef>
                <a:spcPts val="2109"/>
              </a:spcBef>
              <a:buSzPct val="75000"/>
              <a:buChar char="•"/>
              <a:defRPr sz="1800"/>
            </a:pPr>
            <a:r>
              <a:rPr sz="2531" dirty="0"/>
              <a:t>Our company needs 2x effort than company red.</a:t>
            </a:r>
          </a:p>
          <a:p>
            <a:pPr marL="312528" indent="-312528">
              <a:buSzPct val="75000"/>
              <a:buChar char="•"/>
              <a:defRPr sz="1800"/>
            </a:pPr>
            <a:r>
              <a:rPr sz="2531" dirty="0"/>
              <a:t>How to improve our company?</a:t>
            </a:r>
          </a:p>
        </p:txBody>
      </p:sp>
      <p:pic>
        <p:nvPicPr>
          <p:cNvPr id="416" name="pasted-image.png"/>
          <p:cNvPicPr/>
          <p:nvPr/>
        </p:nvPicPr>
        <p:blipFill>
          <a:blip r:embed="rId4">
            <a:extLst/>
          </a:blip>
          <a:stretch>
            <a:fillRect/>
          </a:stretch>
        </p:blipFill>
        <p:spPr>
          <a:xfrm>
            <a:off x="487095" y="1859935"/>
            <a:ext cx="4500563" cy="3982641"/>
          </a:xfrm>
          <a:prstGeom prst="rect">
            <a:avLst/>
          </a:prstGeom>
          <a:ln w="12700">
            <a:miter lim="400000"/>
          </a:ln>
        </p:spPr>
      </p:pic>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470402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Shape 420"/>
          <p:cNvSpPr>
            <a:spLocks noGrp="1"/>
          </p:cNvSpPr>
          <p:nvPr>
            <p:ph type="title"/>
          </p:nvPr>
        </p:nvSpPr>
        <p:spPr>
          <a:prstGeom prst="rect">
            <a:avLst/>
          </a:prstGeom>
        </p:spPr>
        <p:txBody>
          <a:bodyPr/>
          <a:lstStyle/>
          <a:p>
            <a:pPr lvl="0">
              <a:defRPr sz="1800"/>
            </a:pPr>
            <a:r>
              <a:rPr sz="5625"/>
              <a:t>Analysing Project Data</a:t>
            </a:r>
          </a:p>
        </p:txBody>
      </p:sp>
      <p:sp>
        <p:nvSpPr>
          <p:cNvPr id="421" name="Shape 421"/>
          <p:cNvSpPr>
            <a:spLocks noGrp="1"/>
          </p:cNvSpPr>
          <p:nvPr>
            <p:ph type="body" idx="1"/>
          </p:nvPr>
        </p:nvSpPr>
        <p:spPr>
          <a:prstGeom prst="rect">
            <a:avLst/>
          </a:prstGeom>
        </p:spPr>
        <p:txBody>
          <a:bodyPr/>
          <a:lstStyle>
            <a:lvl1pPr marL="0" indent="0" algn="ctr">
              <a:buSzTx/>
              <a:buNone/>
              <a:defRPr sz="3000"/>
            </a:lvl1pPr>
          </a:lstStyle>
          <a:p>
            <a:pPr lvl="0">
              <a:defRPr sz="1800"/>
            </a:pPr>
            <a:r>
              <a:rPr sz="2109"/>
              <a:t>Number of projects with each feature value for the 20 CC projects from the medium productivity CC section and the first 20 WC projects:</a:t>
            </a:r>
          </a:p>
        </p:txBody>
      </p:sp>
      <p:sp>
        <p:nvSpPr>
          <p:cNvPr id="422" name="Shape 42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a:solidFill>
                  <a:srgbClr val="000000"/>
                </a:solidFill>
              </a:defRPr>
            </a:pPr>
            <a:fld id="{86CB4B4D-7CA3-9044-876B-883B54F8677D}" type="slidenum">
              <a:rPr>
                <a:solidFill>
                  <a:srgbClr val="53585F"/>
                </a:solidFill>
              </a:rPr>
              <a:t>82</a:t>
            </a:fld>
            <a:endParaRPr>
              <a:solidFill>
                <a:srgbClr val="53585F"/>
              </a:solidFill>
            </a:endParaRPr>
          </a:p>
        </p:txBody>
      </p:sp>
      <p:pic>
        <p:nvPicPr>
          <p:cNvPr id="423" name="pasted-image.png"/>
          <p:cNvPicPr/>
          <p:nvPr/>
        </p:nvPicPr>
        <p:blipFill>
          <a:blip r:embed="rId2">
            <a:extLst/>
          </a:blip>
          <a:stretch>
            <a:fillRect/>
          </a:stretch>
        </p:blipFill>
        <p:spPr>
          <a:xfrm>
            <a:off x="1196578" y="2582912"/>
            <a:ext cx="6750844" cy="3027164"/>
          </a:xfrm>
          <a:prstGeom prst="rect">
            <a:avLst/>
          </a:prstGeom>
          <a:ln w="12700">
            <a:miter lim="400000"/>
          </a:ln>
        </p:spPr>
      </p:pic>
      <p:sp>
        <p:nvSpPr>
          <p:cNvPr id="424" name="Shape 424"/>
          <p:cNvSpPr/>
          <p:nvPr/>
        </p:nvSpPr>
        <p:spPr>
          <a:xfrm>
            <a:off x="112291" y="5689274"/>
            <a:ext cx="8079447" cy="721236"/>
          </a:xfrm>
          <a:prstGeom prst="rect">
            <a:avLst/>
          </a:prstGeom>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lvl1pPr>
              <a:defRPr sz="3000"/>
            </a:lvl1pPr>
          </a:lstStyle>
          <a:p>
            <a:pPr lvl="0">
              <a:defRPr sz="1800"/>
            </a:pPr>
            <a:r>
              <a:rPr sz="2109" dirty="0"/>
              <a:t>Both the company and the medium CC section frequently use employees </a:t>
            </a:r>
            <a:endParaRPr lang="en-US" sz="2109" dirty="0" smtClean="0"/>
          </a:p>
          <a:p>
            <a:pPr lvl="0">
              <a:defRPr sz="1800"/>
            </a:pPr>
            <a:r>
              <a:rPr sz="2109" dirty="0" smtClean="0"/>
              <a:t>with </a:t>
            </a:r>
            <a:r>
              <a:rPr sz="2109" dirty="0"/>
              <a:t>high programming language experience.</a:t>
            </a:r>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187488"/>
      </p:ext>
    </p:extLst>
  </p:cSld>
  <p:clrMapOvr>
    <a:masterClrMapping/>
  </p:clrMapOvr>
  <p:transition xmlns:p14="http://schemas.microsoft.com/office/powerpoint/2010/mai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Shape 426"/>
          <p:cNvSpPr>
            <a:spLocks noGrp="1"/>
          </p:cNvSpPr>
          <p:nvPr>
            <p:ph type="title"/>
          </p:nvPr>
        </p:nvSpPr>
        <p:spPr>
          <a:prstGeom prst="rect">
            <a:avLst/>
          </a:prstGeom>
        </p:spPr>
        <p:txBody>
          <a:bodyPr/>
          <a:lstStyle/>
          <a:p>
            <a:pPr lvl="0">
              <a:defRPr sz="1800"/>
            </a:pPr>
            <a:r>
              <a:rPr sz="5625"/>
              <a:t>Analysing Project Data</a:t>
            </a:r>
          </a:p>
        </p:txBody>
      </p:sp>
      <p:sp>
        <p:nvSpPr>
          <p:cNvPr id="427" name="Shape 42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a:solidFill>
                  <a:srgbClr val="000000"/>
                </a:solidFill>
              </a:defRPr>
            </a:pPr>
            <a:fld id="{86CB4B4D-7CA3-9044-876B-883B54F8677D}" type="slidenum">
              <a:rPr>
                <a:solidFill>
                  <a:srgbClr val="53585F"/>
                </a:solidFill>
              </a:rPr>
              <a:t>83</a:t>
            </a:fld>
            <a:endParaRPr>
              <a:solidFill>
                <a:srgbClr val="53585F"/>
              </a:solidFill>
            </a:endParaRPr>
          </a:p>
        </p:txBody>
      </p:sp>
      <p:pic>
        <p:nvPicPr>
          <p:cNvPr id="428" name="pasted-image.png"/>
          <p:cNvPicPr/>
          <p:nvPr/>
        </p:nvPicPr>
        <p:blipFill>
          <a:blip r:embed="rId2">
            <a:extLst/>
          </a:blip>
          <a:stretch>
            <a:fillRect/>
          </a:stretch>
        </p:blipFill>
        <p:spPr>
          <a:xfrm>
            <a:off x="1208807" y="2522637"/>
            <a:ext cx="6590110" cy="3116461"/>
          </a:xfrm>
          <a:prstGeom prst="rect">
            <a:avLst/>
          </a:prstGeom>
          <a:ln w="12700">
            <a:miter lim="400000"/>
          </a:ln>
        </p:spPr>
      </p:pic>
      <p:sp>
        <p:nvSpPr>
          <p:cNvPr id="429" name="Shape 429"/>
          <p:cNvSpPr>
            <a:spLocks noGrp="1"/>
          </p:cNvSpPr>
          <p:nvPr>
            <p:ph type="body" idx="1"/>
          </p:nvPr>
        </p:nvSpPr>
        <p:spPr>
          <a:xfrm>
            <a:off x="655166" y="1523678"/>
            <a:ext cx="7804548" cy="1252773"/>
          </a:xfrm>
          <a:prstGeom prst="rect">
            <a:avLst/>
          </a:prstGeom>
        </p:spPr>
        <p:txBody>
          <a:bodyPr/>
          <a:lstStyle>
            <a:lvl1pPr marL="0" indent="0" algn="ctr">
              <a:buSzTx/>
              <a:buNone/>
              <a:defRPr sz="3000"/>
            </a:lvl1pPr>
          </a:lstStyle>
          <a:p>
            <a:pPr lvl="0">
              <a:defRPr sz="1800"/>
            </a:pPr>
            <a:r>
              <a:rPr sz="2109"/>
              <a:t>Number of projects with each feature value for the 20 CC projects from the medium productivity CC section and the first 20 WC projects:</a:t>
            </a:r>
          </a:p>
        </p:txBody>
      </p:sp>
      <p:sp>
        <p:nvSpPr>
          <p:cNvPr id="430" name="Shape 430"/>
          <p:cNvSpPr/>
          <p:nvPr/>
        </p:nvSpPr>
        <p:spPr>
          <a:xfrm>
            <a:off x="488372" y="5722036"/>
            <a:ext cx="7938656" cy="916021"/>
          </a:xfrm>
          <a:prstGeom prst="rect">
            <a:avLst/>
          </a:prstGeom>
          <a:ln w="12700">
            <a:miter lim="400000"/>
          </a:ln>
          <a:extLst>
            <a:ext uri="{C572A759-6A51-4108-AA02-DFA0A04FC94B}">
              <ma14:wrappingTextBoxFlag xmlns:ma14="http://schemas.microsoft.com/office/mac/drawingml/2011/main" val="1"/>
            </a:ext>
          </a:extLst>
        </p:spPr>
        <p:txBody>
          <a:bodyPr wrap="square" lIns="35719" tIns="35719" rIns="35719" bIns="35719" anchor="ctr">
            <a:spAutoFit/>
          </a:bodyPr>
          <a:lstStyle>
            <a:lvl1pPr>
              <a:defRPr sz="2600"/>
            </a:lvl1pPr>
          </a:lstStyle>
          <a:p>
            <a:pPr lvl="0">
              <a:defRPr sz="1800"/>
            </a:pPr>
            <a:r>
              <a:rPr sz="1828" dirty="0"/>
              <a:t>Medium CC section uses more employees with high virtual machine experience. So, this is more likely to be a problem for the company. Sensitivity analysis and project manager knowledge could help to confirm that.</a:t>
            </a:r>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8338042"/>
      </p:ext>
    </p:extLst>
  </p:cSld>
  <p:clrMapOvr>
    <a:masterClrMapping/>
  </p:clrMapOvr>
  <p:transition xmlns:p14="http://schemas.microsoft.com/office/powerpoint/2010/mai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4138"/>
            <a:ext cx="7620000" cy="1143000"/>
          </a:xfrm>
        </p:spPr>
        <p:txBody>
          <a:bodyPr/>
          <a:lstStyle/>
          <a:p>
            <a:r>
              <a:rPr lang="en-US" dirty="0" smtClean="0"/>
              <a:t> Ensemble Versatility</a:t>
            </a:r>
            <a:endParaRPr lang="en-US" dirty="0"/>
          </a:p>
        </p:txBody>
      </p:sp>
      <p:sp>
        <p:nvSpPr>
          <p:cNvPr id="6" name="Text Placeholder 5"/>
          <p:cNvSpPr>
            <a:spLocks noGrp="1"/>
          </p:cNvSpPr>
          <p:nvPr>
            <p:ph idx="1"/>
          </p:nvPr>
        </p:nvSpPr>
        <p:spPr>
          <a:xfrm>
            <a:off x="457200" y="1328738"/>
            <a:ext cx="7620000" cy="4800600"/>
          </a:xfrm>
        </p:spPr>
        <p:txBody>
          <a:bodyPr>
            <a:normAutofit/>
          </a:bodyPr>
          <a:lstStyle/>
          <a:p>
            <a:pPr marL="114300" indent="0" algn="ctr">
              <a:spcBef>
                <a:spcPts val="579"/>
              </a:spcBef>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smtClean="0"/>
              <a:t>Diversity can be used to address different issues when estimating software data.</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84</a:t>
            </a:fld>
            <a:endParaRPr lang="en-US"/>
          </a:p>
        </p:txBody>
      </p:sp>
      <p:sp>
        <p:nvSpPr>
          <p:cNvPr id="18" name="Title 1"/>
          <p:cNvSpPr txBox="1">
            <a:spLocks/>
          </p:cNvSpPr>
          <p:nvPr/>
        </p:nvSpPr>
        <p:spPr>
          <a:xfrm>
            <a:off x="304800" y="-149700"/>
            <a:ext cx="7620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endParaRPr lang="en-US" dirty="0"/>
          </a:p>
        </p:txBody>
      </p:sp>
      <p:graphicFrame>
        <p:nvGraphicFramePr>
          <p:cNvPr id="2" name="Diagram 1"/>
          <p:cNvGraphicFramePr/>
          <p:nvPr>
            <p:extLst/>
          </p:nvPr>
        </p:nvGraphicFramePr>
        <p:xfrm>
          <a:off x="1181100" y="26035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958768" y="2491599"/>
            <a:ext cx="2735547" cy="646331"/>
          </a:xfrm>
          <a:prstGeom prst="rect">
            <a:avLst/>
          </a:prstGeom>
          <a:noFill/>
        </p:spPr>
        <p:txBody>
          <a:bodyPr wrap="square" rtlCol="0">
            <a:spAutoFit/>
          </a:bodyPr>
          <a:lstStyle/>
          <a:p>
            <a:r>
              <a:rPr lang="en-GB" dirty="0" smtClean="0">
                <a:solidFill>
                  <a:srgbClr val="0070C0"/>
                </a:solidFill>
              </a:rPr>
              <a:t>Increase stability across data sets.</a:t>
            </a:r>
            <a:endParaRPr lang="en-GB" dirty="0">
              <a:solidFill>
                <a:srgbClr val="0070C0"/>
              </a:solidFill>
            </a:endParaRPr>
          </a:p>
        </p:txBody>
      </p:sp>
      <p:sp>
        <p:nvSpPr>
          <p:cNvPr id="8" name="TextBox 7"/>
          <p:cNvSpPr txBox="1"/>
          <p:nvPr/>
        </p:nvSpPr>
        <p:spPr>
          <a:xfrm>
            <a:off x="2247900" y="6318806"/>
            <a:ext cx="4221284" cy="369332"/>
          </a:xfrm>
          <a:prstGeom prst="rect">
            <a:avLst/>
          </a:prstGeom>
          <a:noFill/>
        </p:spPr>
        <p:txBody>
          <a:bodyPr wrap="none" rtlCol="0">
            <a:spAutoFit/>
          </a:bodyPr>
          <a:lstStyle/>
          <a:p>
            <a:r>
              <a:rPr lang="en-GB" dirty="0" smtClean="0">
                <a:solidFill>
                  <a:srgbClr val="0070C0"/>
                </a:solidFill>
              </a:rPr>
              <a:t>Deal with changes and transfer knowledge.</a:t>
            </a:r>
            <a:endParaRPr lang="en-GB" dirty="0">
              <a:solidFill>
                <a:srgbClr val="0070C0"/>
              </a:solidFill>
            </a:endParaRPr>
          </a:p>
        </p:txBody>
      </p:sp>
      <p:sp>
        <p:nvSpPr>
          <p:cNvPr id="9" name="TextBox 8"/>
          <p:cNvSpPr txBox="1"/>
          <p:nvPr/>
        </p:nvSpPr>
        <p:spPr>
          <a:xfrm>
            <a:off x="5059209" y="2491600"/>
            <a:ext cx="3017991" cy="646331"/>
          </a:xfrm>
          <a:prstGeom prst="rect">
            <a:avLst/>
          </a:prstGeom>
          <a:noFill/>
        </p:spPr>
        <p:txBody>
          <a:bodyPr wrap="square" rtlCol="0">
            <a:spAutoFit/>
          </a:bodyPr>
          <a:lstStyle/>
          <a:p>
            <a:pPr algn="r"/>
            <a:r>
              <a:rPr lang="en-GB" dirty="0" smtClean="0">
                <a:solidFill>
                  <a:srgbClr val="0070C0"/>
                </a:solidFill>
              </a:rPr>
              <a:t>Increase performance on different measures.</a:t>
            </a:r>
            <a:endParaRPr lang="en-GB" dirty="0">
              <a:solidFill>
                <a:srgbClr val="0070C0"/>
              </a:solidFill>
            </a:endParaRPr>
          </a:p>
        </p:txBody>
      </p:sp>
      <p:sp>
        <p:nvSpPr>
          <p:cNvPr id="10" name="Rectangle 9"/>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094450"/>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2295525"/>
            <a:ext cx="7543800" cy="2593975"/>
          </a:xfrm>
        </p:spPr>
        <p:txBody>
          <a:bodyPr/>
          <a:lstStyle/>
          <a:p>
            <a:r>
              <a:rPr lang="en-US" sz="6000" dirty="0" smtClean="0">
                <a:solidFill>
                  <a:schemeClr val="bg1">
                    <a:lumMod val="75000"/>
                  </a:schemeClr>
                </a:solidFill>
              </a:rPr>
              <a:t>1. Introduction</a:t>
            </a:r>
            <a:br>
              <a:rPr lang="en-US" sz="6000" dirty="0" smtClean="0">
                <a:solidFill>
                  <a:schemeClr val="bg1">
                    <a:lumMod val="75000"/>
                  </a:schemeClr>
                </a:solidFill>
              </a:rPr>
            </a:br>
            <a:r>
              <a:rPr lang="en-US" sz="6000" dirty="0" smtClean="0">
                <a:solidFill>
                  <a:schemeClr val="bg1">
                    <a:lumMod val="75000"/>
                  </a:schemeClr>
                </a:solidFill>
              </a:rPr>
              <a:t>2. Sharing data</a:t>
            </a:r>
            <a:br>
              <a:rPr lang="en-US" sz="6000" dirty="0" smtClean="0">
                <a:solidFill>
                  <a:schemeClr val="bg1">
                    <a:lumMod val="75000"/>
                  </a:schemeClr>
                </a:solidFill>
              </a:rPr>
            </a:br>
            <a:r>
              <a:rPr lang="en-US" sz="6000" dirty="0" smtClean="0">
                <a:solidFill>
                  <a:schemeClr val="bg1">
                    <a:lumMod val="75000"/>
                  </a:schemeClr>
                </a:solidFill>
              </a:rPr>
              <a:t>3. Privacy and Sharing</a:t>
            </a:r>
            <a:br>
              <a:rPr lang="en-US" sz="6000" dirty="0" smtClean="0">
                <a:solidFill>
                  <a:schemeClr val="bg1">
                    <a:lumMod val="75000"/>
                  </a:schemeClr>
                </a:solidFill>
              </a:rPr>
            </a:br>
            <a:r>
              <a:rPr lang="en-US" sz="6000" dirty="0" smtClean="0">
                <a:solidFill>
                  <a:schemeClr val="bg1">
                    <a:lumMod val="75000"/>
                  </a:schemeClr>
                </a:solidFill>
              </a:rPr>
              <a:t>4. Sharing models</a:t>
            </a:r>
            <a:br>
              <a:rPr lang="en-US" sz="6000" dirty="0" smtClean="0">
                <a:solidFill>
                  <a:schemeClr val="bg1">
                    <a:lumMod val="75000"/>
                  </a:schemeClr>
                </a:solidFill>
              </a:rPr>
            </a:br>
            <a:r>
              <a:rPr lang="en-US" sz="6000" dirty="0" smtClean="0"/>
              <a:t>5. Summary	</a:t>
            </a:r>
            <a:endParaRPr lang="en-US" sz="6000" dirty="0"/>
          </a:p>
        </p:txBody>
      </p:sp>
      <p:sp>
        <p:nvSpPr>
          <p:cNvPr id="6" name="Subtitle 5"/>
          <p:cNvSpPr>
            <a:spLocks noGrp="1"/>
          </p:cNvSpPr>
          <p:nvPr>
            <p:ph type="subTitle" idx="1"/>
          </p:nvPr>
        </p:nvSpPr>
        <p:spPr>
          <a:xfrm>
            <a:off x="685800" y="4889500"/>
            <a:ext cx="6461760" cy="1066800"/>
          </a:xfrm>
        </p:spPr>
        <p:txBody>
          <a:bodyPr>
            <a:normAutofit/>
          </a:bodyPr>
          <a:lstStyle/>
          <a:p>
            <a:r>
              <a:rPr lang="en-US" dirty="0" smtClean="0"/>
              <a:t>6a. The past</a:t>
            </a:r>
          </a:p>
          <a:p>
            <a:r>
              <a:rPr lang="en-US" dirty="0" smtClean="0"/>
              <a:t>6b. The future</a:t>
            </a:r>
          </a:p>
        </p:txBody>
      </p:sp>
      <p:sp>
        <p:nvSpPr>
          <p:cNvPr id="4" name="Slide Number Placeholder 3"/>
          <p:cNvSpPr>
            <a:spLocks noGrp="1"/>
          </p:cNvSpPr>
          <p:nvPr>
            <p:ph type="sldNum" sz="quarter" idx="12"/>
          </p:nvPr>
        </p:nvSpPr>
        <p:spPr/>
        <p:txBody>
          <a:bodyPr/>
          <a:lstStyle/>
          <a:p>
            <a:fld id="{4F43FBDB-460A-2C4D-8064-C249887F4FCB}" type="slidenum">
              <a:rPr lang="en-US" smtClean="0"/>
              <a:t>85</a:t>
            </a:fld>
            <a:endParaRPr lang="en-US"/>
          </a:p>
        </p:txBody>
      </p:sp>
      <p:sp>
        <p:nvSpPr>
          <p:cNvPr id="7" name="Rectangle 6"/>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8391165"/>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past</a:t>
            </a:r>
            <a:endParaRPr lang="en-US" dirty="0"/>
          </a:p>
        </p:txBody>
      </p:sp>
      <p:sp>
        <p:nvSpPr>
          <p:cNvPr id="3" name="Content Placeholder 2"/>
          <p:cNvSpPr>
            <a:spLocks noGrp="1"/>
          </p:cNvSpPr>
          <p:nvPr>
            <p:ph idx="1"/>
          </p:nvPr>
        </p:nvSpPr>
        <p:spPr/>
        <p:txBody>
          <a:bodyPr/>
          <a:lstStyle/>
          <a:p>
            <a:r>
              <a:rPr lang="en-US" dirty="0" smtClean="0"/>
              <a:t>Focused </a:t>
            </a:r>
            <a:r>
              <a:rPr lang="en-US" dirty="0"/>
              <a:t>on minimizing the obfuscation data of software projects. </a:t>
            </a:r>
            <a:endParaRPr lang="en-US" dirty="0" smtClean="0"/>
          </a:p>
          <a:p>
            <a:pPr lvl="1"/>
            <a:r>
              <a:rPr lang="en-US" dirty="0"/>
              <a:t>A</a:t>
            </a:r>
            <a:r>
              <a:rPr lang="en-US" dirty="0" smtClean="0"/>
              <a:t>ccomplished </a:t>
            </a:r>
            <a:r>
              <a:rPr lang="en-US" dirty="0"/>
              <a:t>for individual data owners as well as data owners who would want </a:t>
            </a:r>
            <a:r>
              <a:rPr lang="en-US" dirty="0" smtClean="0"/>
              <a:t>to share </a:t>
            </a:r>
            <a:r>
              <a:rPr lang="en-US" dirty="0"/>
              <a:t>data collaboratively</a:t>
            </a:r>
            <a:r>
              <a:rPr lang="en-US" dirty="0" smtClean="0"/>
              <a:t>.</a:t>
            </a:r>
          </a:p>
          <a:p>
            <a:pPr lvl="1"/>
            <a:r>
              <a:rPr lang="en-US" dirty="0" smtClean="0"/>
              <a:t>Results </a:t>
            </a:r>
            <a:r>
              <a:rPr lang="en-US" dirty="0"/>
              <a:t>were promising.</a:t>
            </a:r>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86</a:t>
            </a:fld>
            <a:endParaRPr lang="en-US"/>
          </a:p>
        </p:txBody>
      </p:sp>
      <p:pic>
        <p:nvPicPr>
          <p:cNvPr id="1032" name="Picture 8" descr="http://securityintelligence.com/wp-content/uploads/2014/05/readingeyeglassesandeyec_87042-900x5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7" y="3728749"/>
            <a:ext cx="4494213" cy="26720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887867"/>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a:t>
            </a:r>
            <a:endParaRPr lang="en-US" dirty="0"/>
          </a:p>
        </p:txBody>
      </p:sp>
      <p:sp>
        <p:nvSpPr>
          <p:cNvPr id="3" name="Content Placeholder 2"/>
          <p:cNvSpPr>
            <a:spLocks noGrp="1"/>
          </p:cNvSpPr>
          <p:nvPr>
            <p:ph idx="1"/>
          </p:nvPr>
        </p:nvSpPr>
        <p:spPr>
          <a:xfrm>
            <a:off x="590550" y="4267200"/>
            <a:ext cx="7029450" cy="2286000"/>
          </a:xfrm>
        </p:spPr>
        <p:txBody>
          <a:bodyPr>
            <a:normAutofit/>
          </a:bodyPr>
          <a:lstStyle/>
          <a:p>
            <a:r>
              <a:rPr lang="en-US" dirty="0"/>
              <a:t>Model-based reasoning</a:t>
            </a:r>
          </a:p>
          <a:p>
            <a:pPr lvl="1"/>
            <a:r>
              <a:rPr lang="en-US" dirty="0"/>
              <a:t>Gaining more insights from models.</a:t>
            </a:r>
          </a:p>
          <a:p>
            <a:pPr lvl="1"/>
            <a:r>
              <a:rPr lang="en-US" dirty="0"/>
              <a:t>Considering temporal aspects of software data.</a:t>
            </a:r>
          </a:p>
          <a:p>
            <a:pPr lvl="1"/>
            <a:r>
              <a:rPr lang="en-US" dirty="0"/>
              <a:t>Taking goals into account in decision-support tools</a:t>
            </a:r>
            <a:r>
              <a:rPr lang="en-US" dirty="0" smtClean="0"/>
              <a:t>.</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t>87</a:t>
            </a:fld>
            <a:endParaRPr lang="en-US"/>
          </a:p>
        </p:txBody>
      </p:sp>
      <p:pic>
        <p:nvPicPr>
          <p:cNvPr id="2050" name="Picture 2" descr="http://www.rainsalestraining.com/default/assets/Image/blog/insights-keyho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5575" y="1117111"/>
            <a:ext cx="1939925" cy="221981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609600" y="1752600"/>
            <a:ext cx="4292600" cy="1736725"/>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smtClean="0"/>
              <a:t>Privacy</a:t>
            </a:r>
          </a:p>
          <a:p>
            <a:pPr lvl="1"/>
            <a:r>
              <a:rPr lang="en-US" smtClean="0"/>
              <a:t>Next step : focus on end user privacy </a:t>
            </a:r>
          </a:p>
          <a:p>
            <a:pPr lvl="2"/>
            <a:r>
              <a:rPr lang="en-US" smtClean="0"/>
              <a:t>when using software apps that need personal info to function.</a:t>
            </a:r>
            <a:endParaRPr lang="en-US" dirty="0" smtClean="0"/>
          </a:p>
        </p:txBody>
      </p:sp>
      <p:sp>
        <p:nvSpPr>
          <p:cNvPr id="8" name="Rectangle 7"/>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2527939"/>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D347DA5-B333-9E4B-A6B4-9D9DDC8D6D93}" type="slidenum">
              <a:rPr lang="en-US" smtClean="0"/>
              <a:pPr/>
              <a:t>88</a:t>
            </a:fld>
            <a:endParaRPr lang="en-US"/>
          </a:p>
        </p:txBody>
      </p:sp>
      <p:pic>
        <p:nvPicPr>
          <p:cNvPr id="4" name="Picture 3" descr="14525_1_v12_t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90" y="-101888"/>
            <a:ext cx="5481243" cy="6189123"/>
          </a:xfrm>
          <a:prstGeom prst="rect">
            <a:avLst/>
          </a:prstGeom>
        </p:spPr>
      </p:pic>
      <p:pic>
        <p:nvPicPr>
          <p:cNvPr id="5" name="Picture 4" descr="QuestionsCommentsConcer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4116" y="3004353"/>
            <a:ext cx="3398167" cy="3670663"/>
          </a:xfrm>
          <a:prstGeom prst="rect">
            <a:avLst/>
          </a:prstGeom>
        </p:spPr>
      </p:pic>
      <p:cxnSp>
        <p:nvCxnSpPr>
          <p:cNvPr id="7" name="Straight Arrow Connector 6"/>
          <p:cNvCxnSpPr/>
          <p:nvPr/>
        </p:nvCxnSpPr>
        <p:spPr>
          <a:xfrm flipH="1">
            <a:off x="5676633" y="1356945"/>
            <a:ext cx="876568" cy="58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553200" y="1172279"/>
            <a:ext cx="1567857" cy="369332"/>
          </a:xfrm>
          <a:prstGeom prst="rect">
            <a:avLst/>
          </a:prstGeom>
          <a:noFill/>
        </p:spPr>
        <p:txBody>
          <a:bodyPr wrap="none" rtlCol="0">
            <a:spAutoFit/>
          </a:bodyPr>
          <a:lstStyle/>
          <a:p>
            <a:r>
              <a:rPr lang="en-US" dirty="0" smtClean="0"/>
              <a:t>End of our tale</a:t>
            </a:r>
            <a:endParaRPr lang="en-US" dirty="0"/>
          </a:p>
        </p:txBody>
      </p:sp>
      <p:sp>
        <p:nvSpPr>
          <p:cNvPr id="9" name="Rectangle 8"/>
          <p:cNvSpPr/>
          <p:nvPr/>
        </p:nvSpPr>
        <p:spPr>
          <a:xfrm>
            <a:off x="8706783" y="20248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06783" y="50212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8706783" y="96224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8706783" y="1261885"/>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8706783" y="172201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706783" y="2021650"/>
            <a:ext cx="182880" cy="182880"/>
          </a:xfrm>
          <a:prstGeom prst="rect">
            <a:avLst/>
          </a:prstGeom>
          <a:solidFill>
            <a:srgbClr val="2F2B2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1926988"/>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548"/>
            <a:ext cx="7620000" cy="1143000"/>
          </a:xfrm>
        </p:spPr>
        <p:txBody>
          <a:bodyPr/>
          <a:lstStyle/>
          <a:p>
            <a:r>
              <a:rPr lang="en-US" dirty="0" smtClean="0"/>
              <a:t>Building </a:t>
            </a:r>
            <a:r>
              <a:rPr lang="en-US" dirty="0" err="1" smtClean="0"/>
              <a:t>Comba</a:t>
            </a:r>
            <a:endParaRPr lang="en-GB" dirty="0"/>
          </a:p>
        </p:txBody>
      </p:sp>
      <p:sp>
        <p:nvSpPr>
          <p:cNvPr id="3" name="Content Placeholder 2"/>
          <p:cNvSpPr>
            <a:spLocks noGrp="1"/>
          </p:cNvSpPr>
          <p:nvPr>
            <p:ph idx="1"/>
          </p:nvPr>
        </p:nvSpPr>
        <p:spPr>
          <a:xfrm>
            <a:off x="457200" y="1257300"/>
            <a:ext cx="4368232" cy="4800600"/>
          </a:xfrm>
        </p:spPr>
        <p:txBody>
          <a:bodyPr/>
          <a:lstStyle/>
          <a:p>
            <a:pPr marL="571500" indent="-457200">
              <a:buFont typeface="+mj-lt"/>
              <a:buAutoNum type="arabicPeriod"/>
            </a:pPr>
            <a:r>
              <a:rPr lang="en-US" dirty="0" smtClean="0"/>
              <a:t>Rank methods according to win, loss and win – loss</a:t>
            </a:r>
          </a:p>
          <a:p>
            <a:pPr marL="571500" indent="-457200">
              <a:buFont typeface="+mj-lt"/>
              <a:buAutoNum type="arabicPeriod"/>
            </a:pPr>
            <a:r>
              <a:rPr lang="el-GR" dirty="0" smtClean="0">
                <a:solidFill>
                  <a:srgbClr val="0070C0"/>
                </a:solidFill>
              </a:rPr>
              <a:t>δr</a:t>
            </a:r>
            <a:r>
              <a:rPr lang="en-US" dirty="0" smtClean="0">
                <a:solidFill>
                  <a:srgbClr val="0070C0"/>
                </a:solidFill>
              </a:rPr>
              <a:t> </a:t>
            </a:r>
            <a:r>
              <a:rPr lang="en-US" dirty="0"/>
              <a:t>is the max. rank </a:t>
            </a:r>
            <a:r>
              <a:rPr lang="en-US" dirty="0" smtClean="0"/>
              <a:t>change</a:t>
            </a:r>
          </a:p>
          <a:p>
            <a:pPr marL="571500" indent="-457200">
              <a:buFont typeface="+mj-lt"/>
              <a:buAutoNum type="arabicPeriod"/>
            </a:pPr>
            <a:r>
              <a:rPr lang="en-US" dirty="0"/>
              <a:t>Sort methods acc. to loss and observe </a:t>
            </a:r>
            <a:r>
              <a:rPr lang="el-GR" dirty="0"/>
              <a:t>δr</a:t>
            </a:r>
            <a:r>
              <a:rPr lang="en-US" dirty="0"/>
              <a:t> values</a:t>
            </a:r>
            <a:endParaRPr lang="el-GR" dirty="0"/>
          </a:p>
        </p:txBody>
      </p:sp>
      <p:sp>
        <p:nvSpPr>
          <p:cNvPr id="4" name="Slide Number Placeholder 3"/>
          <p:cNvSpPr>
            <a:spLocks noGrp="1"/>
          </p:cNvSpPr>
          <p:nvPr>
            <p:ph type="sldNum" sz="quarter" idx="12"/>
          </p:nvPr>
        </p:nvSpPr>
        <p:spPr/>
        <p:txBody>
          <a:bodyPr/>
          <a:lstStyle/>
          <a:p>
            <a:fld id="{4F43FBDB-460A-2C4D-8064-C249887F4FCB}" type="slidenum">
              <a:rPr lang="en-US" smtClean="0"/>
              <a:t>89</a:t>
            </a:fld>
            <a:endParaRPr lang="en-US"/>
          </a:p>
        </p:txBody>
      </p:sp>
      <p:pic>
        <p:nvPicPr>
          <p:cNvPr id="5" name="Picture 4"/>
          <p:cNvPicPr>
            <a:picLocks noChangeAspect="1"/>
          </p:cNvPicPr>
          <p:nvPr/>
        </p:nvPicPr>
        <p:blipFill>
          <a:blip r:embed="rId2"/>
          <a:stretch>
            <a:fillRect/>
          </a:stretch>
        </p:blipFill>
        <p:spPr>
          <a:xfrm>
            <a:off x="4825432" y="1901833"/>
            <a:ext cx="3437760" cy="3511533"/>
          </a:xfrm>
          <a:prstGeom prst="rect">
            <a:avLst/>
          </a:prstGeom>
          <a:ln w="38100" cap="sq">
            <a:solidFill>
              <a:srgbClr val="FF66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stretch>
            <a:fillRect/>
          </a:stretch>
        </p:blipFill>
        <p:spPr>
          <a:xfrm>
            <a:off x="206707" y="3265529"/>
            <a:ext cx="4645432" cy="2299202"/>
          </a:xfrm>
          <a:prstGeom prst="rect">
            <a:avLst/>
          </a:prstGeom>
        </p:spPr>
      </p:pic>
      <p:sp>
        <p:nvSpPr>
          <p:cNvPr id="8" name="Rectangle 7"/>
          <p:cNvSpPr/>
          <p:nvPr/>
        </p:nvSpPr>
        <p:spPr>
          <a:xfrm>
            <a:off x="457200" y="5596235"/>
            <a:ext cx="4645432" cy="923330"/>
          </a:xfrm>
          <a:prstGeom prst="rect">
            <a:avLst/>
          </a:prstGeom>
        </p:spPr>
        <p:txBody>
          <a:bodyPr wrap="square">
            <a:spAutoFit/>
          </a:bodyPr>
          <a:lstStyle/>
          <a:p>
            <a:pPr lvl="0">
              <a:defRPr sz="1800"/>
            </a:pPr>
            <a:r>
              <a:rPr lang="en-GB" dirty="0">
                <a:solidFill>
                  <a:srgbClr val="000000"/>
                </a:solidFill>
                <a:latin typeface="Calibri" pitchFamily="18"/>
                <a:ea typeface="Arial Unicode MS" pitchFamily="2"/>
                <a:cs typeface="Arial Unicode MS" pitchFamily="2"/>
              </a:rPr>
              <a:t>Top 13 methods were </a:t>
            </a:r>
            <a:r>
              <a:rPr lang="en-GB" dirty="0">
                <a:solidFill>
                  <a:srgbClr val="0070C0"/>
                </a:solidFill>
                <a:latin typeface="Calibri" pitchFamily="18"/>
                <a:ea typeface="Arial Unicode MS" pitchFamily="2"/>
                <a:cs typeface="Arial Unicode MS" pitchFamily="2"/>
              </a:rPr>
              <a:t>CART &amp; ABE methods </a:t>
            </a:r>
            <a:r>
              <a:rPr lang="en-GB" dirty="0">
                <a:solidFill>
                  <a:srgbClr val="000000"/>
                </a:solidFill>
                <a:latin typeface="Calibri" pitchFamily="18"/>
                <a:ea typeface="Arial Unicode MS" pitchFamily="2"/>
                <a:cs typeface="Arial Unicode MS" pitchFamily="2"/>
              </a:rPr>
              <a:t>(1NN, 5NN) using different </a:t>
            </a:r>
            <a:r>
              <a:rPr lang="en-GB" dirty="0" err="1">
                <a:solidFill>
                  <a:srgbClr val="000000"/>
                </a:solidFill>
                <a:latin typeface="Calibri" pitchFamily="18"/>
                <a:ea typeface="Arial Unicode MS" pitchFamily="2"/>
                <a:cs typeface="Arial Unicode MS" pitchFamily="2"/>
              </a:rPr>
              <a:t>preprocessing</a:t>
            </a:r>
            <a:r>
              <a:rPr lang="en-GB" dirty="0">
                <a:solidFill>
                  <a:srgbClr val="000000"/>
                </a:solidFill>
                <a:latin typeface="Calibri" pitchFamily="18"/>
                <a:ea typeface="Arial Unicode MS" pitchFamily="2"/>
                <a:cs typeface="Arial Unicode MS" pitchFamily="2"/>
              </a:rPr>
              <a:t> methods.</a:t>
            </a:r>
          </a:p>
        </p:txBody>
      </p:sp>
    </p:spTree>
    <p:extLst>
      <p:ext uri="{BB962C8B-B14F-4D97-AF65-F5344CB8AC3E}">
        <p14:creationId xmlns:p14="http://schemas.microsoft.com/office/powerpoint/2010/main" val="27998372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Measures</a:t>
            </a: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90</a:t>
            </a:fld>
            <a:endParaRPr lang="en-US"/>
          </a:p>
        </p:txBody>
      </p:sp>
      <p:pic>
        <p:nvPicPr>
          <p:cNvPr id="5" name="pasted-image.png"/>
          <p:cNvPicPr/>
          <p:nvPr/>
        </p:nvPicPr>
        <p:blipFill>
          <a:blip r:embed="rId3">
            <a:extLst/>
          </a:blip>
          <a:stretch>
            <a:fillRect/>
          </a:stretch>
        </p:blipFill>
        <p:spPr>
          <a:xfrm>
            <a:off x="952500" y="1730375"/>
            <a:ext cx="6629400" cy="4540250"/>
          </a:xfrm>
          <a:prstGeom prst="rect">
            <a:avLst/>
          </a:prstGeom>
          <a:ln w="12700">
            <a:miter lim="400000"/>
          </a:ln>
        </p:spPr>
      </p:pic>
    </p:spTree>
    <p:extLst>
      <p:ext uri="{BB962C8B-B14F-4D97-AF65-F5344CB8AC3E}">
        <p14:creationId xmlns:p14="http://schemas.microsoft.com/office/powerpoint/2010/main" val="3588371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Training Examples</a:t>
            </a:r>
            <a:endParaRPr lang="en-GB" dirty="0"/>
          </a:p>
        </p:txBody>
      </p:sp>
      <p:sp>
        <p:nvSpPr>
          <p:cNvPr id="4" name="Slide Number Placeholder 3"/>
          <p:cNvSpPr>
            <a:spLocks noGrp="1"/>
          </p:cNvSpPr>
          <p:nvPr>
            <p:ph type="sldNum" sz="quarter" idx="12"/>
          </p:nvPr>
        </p:nvSpPr>
        <p:spPr/>
        <p:txBody>
          <a:bodyPr/>
          <a:lstStyle/>
          <a:p>
            <a:fld id="{4F43FBDB-460A-2C4D-8064-C249887F4FCB}" type="slidenum">
              <a:rPr lang="en-US" smtClean="0"/>
              <a:t>91</a:t>
            </a:fld>
            <a:endParaRPr lang="en-US"/>
          </a:p>
        </p:txBody>
      </p:sp>
      <p:pic>
        <p:nvPicPr>
          <p:cNvPr id="5" name="pasted-image.png"/>
          <p:cNvPicPr/>
          <p:nvPr/>
        </p:nvPicPr>
        <p:blipFill>
          <a:blip r:embed="rId2">
            <a:extLst/>
          </a:blip>
          <a:stretch>
            <a:fillRect/>
          </a:stretch>
        </p:blipFill>
        <p:spPr>
          <a:xfrm>
            <a:off x="457200" y="1676640"/>
            <a:ext cx="7350582" cy="4195840"/>
          </a:xfrm>
          <a:prstGeom prst="rect">
            <a:avLst/>
          </a:prstGeom>
          <a:ln w="12700">
            <a:miter lim="400000"/>
          </a:ln>
        </p:spPr>
      </p:pic>
      <p:sp>
        <p:nvSpPr>
          <p:cNvPr id="6" name="Text Box 36"/>
          <p:cNvSpPr txBox="1">
            <a:spLocks noChangeArrowheads="1"/>
          </p:cNvSpPr>
          <p:nvPr/>
        </p:nvSpPr>
        <p:spPr bwMode="auto">
          <a:xfrm>
            <a:off x="228600" y="6290647"/>
            <a:ext cx="8051800" cy="553066"/>
          </a:xfrm>
          <a:prstGeom prst="rect">
            <a:avLst/>
          </a:prstGeom>
          <a:no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600" dirty="0" smtClean="0">
                <a:solidFill>
                  <a:srgbClr val="A6A6A6"/>
                </a:solidFill>
              </a:rPr>
              <a:t> </a:t>
            </a:r>
            <a:r>
              <a:rPr lang="en-GB" sz="1600" dirty="0">
                <a:solidFill>
                  <a:srgbClr val="A6A6A6"/>
                </a:solidFill>
                <a:ea typeface="Arial Unicode MS" pitchFamily="34" charset="-128"/>
                <a:cs typeface="Arial Unicode MS" pitchFamily="34" charset="-128"/>
              </a:rPr>
              <a:t>L. </a:t>
            </a:r>
            <a:r>
              <a:rPr lang="en-GB" sz="1600" dirty="0" err="1">
                <a:solidFill>
                  <a:srgbClr val="A6A6A6"/>
                </a:solidFill>
                <a:ea typeface="Arial Unicode MS" pitchFamily="34" charset="-128"/>
                <a:cs typeface="Arial Unicode MS" pitchFamily="34" charset="-128"/>
              </a:rPr>
              <a:t>Minku</a:t>
            </a:r>
            <a:r>
              <a:rPr lang="en-GB" sz="1600" dirty="0">
                <a:solidFill>
                  <a:srgbClr val="A6A6A6"/>
                </a:solidFill>
                <a:ea typeface="Arial Unicode MS" pitchFamily="34" charset="-128"/>
                <a:cs typeface="Arial Unicode MS" pitchFamily="34" charset="-128"/>
              </a:rPr>
              <a:t>, X. Yao. </a:t>
            </a:r>
            <a:r>
              <a:rPr lang="en-GB" sz="1600" dirty="0" smtClean="0">
                <a:solidFill>
                  <a:srgbClr val="A6A6A6"/>
                </a:solidFill>
                <a:ea typeface="Arial Unicode MS" pitchFamily="34" charset="-128"/>
                <a:cs typeface="Arial Unicode MS" pitchFamily="34" charset="-128"/>
              </a:rPr>
              <a:t>How to Make Best Use of Cross-Company Data in Software </a:t>
            </a:r>
            <a:r>
              <a:rPr lang="en-GB" sz="1600" dirty="0">
                <a:solidFill>
                  <a:srgbClr val="A6A6A6"/>
                </a:solidFill>
                <a:ea typeface="Arial Unicode MS" pitchFamily="34" charset="-128"/>
                <a:cs typeface="Arial Unicode MS" pitchFamily="34" charset="-128"/>
              </a:rPr>
              <a:t>Effort Estimation? </a:t>
            </a:r>
            <a:r>
              <a:rPr lang="en-GB" sz="1600" dirty="0" smtClean="0">
                <a:solidFill>
                  <a:srgbClr val="A6A6A6"/>
                </a:solidFill>
                <a:ea typeface="Arial Unicode MS" pitchFamily="34" charset="-128"/>
                <a:cs typeface="Arial Unicode MS" pitchFamily="34" charset="-128"/>
              </a:rPr>
              <a:t>ICSE, </a:t>
            </a:r>
            <a:r>
              <a:rPr lang="en-GB" sz="1600" dirty="0">
                <a:solidFill>
                  <a:srgbClr val="A6A6A6"/>
                </a:solidFill>
                <a:ea typeface="Arial Unicode MS" pitchFamily="34" charset="-128"/>
                <a:cs typeface="Arial Unicode MS" pitchFamily="34" charset="-128"/>
              </a:rPr>
              <a:t>p. </a:t>
            </a:r>
            <a:r>
              <a:rPr lang="en-GB" sz="1600" dirty="0" smtClean="0">
                <a:solidFill>
                  <a:srgbClr val="A6A6A6"/>
                </a:solidFill>
                <a:ea typeface="Arial Unicode MS" pitchFamily="34" charset="-128"/>
                <a:cs typeface="Arial Unicode MS" pitchFamily="34" charset="-128"/>
              </a:rPr>
              <a:t>446-456, 2014. </a:t>
            </a:r>
            <a:endParaRPr lang="en-GB" sz="1600" dirty="0">
              <a:solidFill>
                <a:srgbClr val="A6A6A6"/>
              </a:solidFill>
              <a:ea typeface="Arial Unicode MS" pitchFamily="34" charset="-128"/>
              <a:cs typeface="Arial Unicode MS" pitchFamily="34" charset="-128"/>
            </a:endParaRPr>
          </a:p>
        </p:txBody>
      </p:sp>
    </p:spTree>
    <p:extLst>
      <p:ext uri="{BB962C8B-B14F-4D97-AF65-F5344CB8AC3E}">
        <p14:creationId xmlns:p14="http://schemas.microsoft.com/office/powerpoint/2010/main" val="3758910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490"/>
            <a:ext cx="7620000" cy="1143000"/>
          </a:xfrm>
        </p:spPr>
        <p:txBody>
          <a:bodyPr/>
          <a:lstStyle/>
          <a:p>
            <a:r>
              <a:rPr lang="en-US" sz="4000" dirty="0"/>
              <a:t>Reducing the Number of Required WC Training Examples</a:t>
            </a:r>
            <a:endParaRPr lang="en-GB" sz="4000" dirty="0"/>
          </a:p>
        </p:txBody>
      </p:sp>
      <p:sp>
        <p:nvSpPr>
          <p:cNvPr id="4" name="Slide Number Placeholder 3"/>
          <p:cNvSpPr>
            <a:spLocks noGrp="1"/>
          </p:cNvSpPr>
          <p:nvPr>
            <p:ph type="sldNum" sz="quarter" idx="12"/>
          </p:nvPr>
        </p:nvSpPr>
        <p:spPr/>
        <p:txBody>
          <a:bodyPr/>
          <a:lstStyle/>
          <a:p>
            <a:fld id="{4F43FBDB-460A-2C4D-8064-C249887F4FCB}" type="slidenum">
              <a:rPr lang="en-US" smtClean="0"/>
              <a:t>92</a:t>
            </a:fld>
            <a:endParaRPr lang="en-US"/>
          </a:p>
        </p:txBody>
      </p:sp>
      <p:sp>
        <p:nvSpPr>
          <p:cNvPr id="5" name="Shape 384"/>
          <p:cNvSpPr>
            <a:spLocks noGrp="1"/>
          </p:cNvSpPr>
          <p:nvPr/>
        </p:nvSpPr>
        <p:spPr>
          <a:xfrm>
            <a:off x="-91440" y="5648959"/>
            <a:ext cx="8623228" cy="1153327"/>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a:bodyPr>
          <a:lstStyle>
            <a:lvl1pPr marL="444500" indent="-444500" defTabSz="584200">
              <a:spcBef>
                <a:spcPts val="1000"/>
              </a:spcBef>
              <a:buSzPct val="75000"/>
              <a:buChar char="•"/>
              <a:defRPr sz="3600">
                <a:latin typeface="+mn-lt"/>
                <a:ea typeface="+mn-ea"/>
                <a:cs typeface="+mn-cs"/>
                <a:sym typeface="Helvetica Light"/>
              </a:defRPr>
            </a:lvl1pPr>
            <a:lvl2pPr marL="889000" indent="-444500" defTabSz="584200">
              <a:spcBef>
                <a:spcPts val="1000"/>
              </a:spcBef>
              <a:buSzPct val="75000"/>
              <a:buChar char="•"/>
              <a:defRPr sz="3600">
                <a:latin typeface="+mn-lt"/>
                <a:ea typeface="+mn-ea"/>
                <a:cs typeface="+mn-cs"/>
                <a:sym typeface="Helvetica Light"/>
              </a:defRPr>
            </a:lvl2pPr>
            <a:lvl3pPr marL="1333500" indent="-444500" defTabSz="584200">
              <a:spcBef>
                <a:spcPts val="1000"/>
              </a:spcBef>
              <a:buSzPct val="75000"/>
              <a:buChar char="•"/>
              <a:defRPr sz="3600">
                <a:latin typeface="+mn-lt"/>
                <a:ea typeface="+mn-ea"/>
                <a:cs typeface="+mn-cs"/>
                <a:sym typeface="Helvetica Light"/>
              </a:defRPr>
            </a:lvl3pPr>
            <a:lvl4pPr marL="1778000" indent="-444500" defTabSz="584200">
              <a:spcBef>
                <a:spcPts val="1000"/>
              </a:spcBef>
              <a:buSzPct val="75000"/>
              <a:buChar char="•"/>
              <a:defRPr sz="3600">
                <a:latin typeface="+mn-lt"/>
                <a:ea typeface="+mn-ea"/>
                <a:cs typeface="+mn-cs"/>
                <a:sym typeface="Helvetica Light"/>
              </a:defRPr>
            </a:lvl4pPr>
            <a:lvl5pPr marL="2222500" indent="-444500" defTabSz="584200">
              <a:spcBef>
                <a:spcPts val="1000"/>
              </a:spcBef>
              <a:buSzPct val="75000"/>
              <a:buChar char="•"/>
              <a:defRPr sz="3600">
                <a:latin typeface="+mn-lt"/>
                <a:ea typeface="+mn-ea"/>
                <a:cs typeface="+mn-cs"/>
                <a:sym typeface="Helvetica Light"/>
              </a:defRPr>
            </a:lvl5pPr>
            <a:lvl6pPr marL="2667000" indent="-444500" defTabSz="584200">
              <a:spcBef>
                <a:spcPts val="1000"/>
              </a:spcBef>
              <a:buSzPct val="75000"/>
              <a:buChar char="•"/>
              <a:defRPr sz="3600">
                <a:latin typeface="+mn-lt"/>
                <a:ea typeface="+mn-ea"/>
                <a:cs typeface="+mn-cs"/>
                <a:sym typeface="Helvetica Light"/>
              </a:defRPr>
            </a:lvl6pPr>
            <a:lvl7pPr marL="3111500" indent="-444500" defTabSz="584200">
              <a:spcBef>
                <a:spcPts val="1000"/>
              </a:spcBef>
              <a:buSzPct val="75000"/>
              <a:buChar char="•"/>
              <a:defRPr sz="3600">
                <a:latin typeface="+mn-lt"/>
                <a:ea typeface="+mn-ea"/>
                <a:cs typeface="+mn-cs"/>
                <a:sym typeface="Helvetica Light"/>
              </a:defRPr>
            </a:lvl7pPr>
            <a:lvl8pPr marL="3556000" indent="-444500" defTabSz="584200">
              <a:spcBef>
                <a:spcPts val="1000"/>
              </a:spcBef>
              <a:buSzPct val="75000"/>
              <a:buChar char="•"/>
              <a:defRPr sz="3600">
                <a:latin typeface="+mn-lt"/>
                <a:ea typeface="+mn-ea"/>
                <a:cs typeface="+mn-cs"/>
                <a:sym typeface="Helvetica Light"/>
              </a:defRPr>
            </a:lvl8pPr>
            <a:lvl9pPr marL="4000500" indent="-444500" defTabSz="584200">
              <a:spcBef>
                <a:spcPts val="1000"/>
              </a:spcBef>
              <a:buSzPct val="75000"/>
              <a:buChar char="•"/>
              <a:defRPr sz="3600">
                <a:latin typeface="+mn-lt"/>
                <a:ea typeface="+mn-ea"/>
                <a:cs typeface="+mn-cs"/>
                <a:sym typeface="Helvetica Light"/>
              </a:defRPr>
            </a:lvl9pPr>
          </a:lstStyle>
          <a:p>
            <a:pPr marL="0" lvl="0" indent="0" algn="ctr">
              <a:buNone/>
              <a:defRPr sz="1800"/>
            </a:pPr>
            <a:r>
              <a:rPr sz="2400" dirty="0" err="1"/>
              <a:t>Dycom’s</a:t>
            </a:r>
            <a:r>
              <a:rPr sz="2400" dirty="0"/>
              <a:t> MAE (and SA), </a:t>
            </a:r>
            <a:r>
              <a:rPr sz="2400" dirty="0" err="1"/>
              <a:t>StdDev</a:t>
            </a:r>
            <a:r>
              <a:rPr sz="2400" dirty="0"/>
              <a:t>, RMSE, </a:t>
            </a:r>
            <a:r>
              <a:rPr sz="2400" dirty="0" err="1"/>
              <a:t>Corr</a:t>
            </a:r>
            <a:r>
              <a:rPr sz="2400" dirty="0"/>
              <a:t> and LSD were always similar or better than RT’s (Wilcoxon tests with Holm-</a:t>
            </a:r>
            <a:r>
              <a:rPr sz="2400" dirty="0" err="1"/>
              <a:t>Bonferroni</a:t>
            </a:r>
            <a:r>
              <a:rPr sz="2400" dirty="0"/>
              <a:t> corrections).</a:t>
            </a:r>
          </a:p>
        </p:txBody>
      </p:sp>
      <p:pic>
        <p:nvPicPr>
          <p:cNvPr id="6" name="pasted-image.png"/>
          <p:cNvPicPr/>
          <p:nvPr/>
        </p:nvPicPr>
        <p:blipFill>
          <a:blip r:embed="rId2">
            <a:extLst/>
          </a:blip>
          <a:stretch>
            <a:fillRect/>
          </a:stretch>
        </p:blipFill>
        <p:spPr>
          <a:xfrm>
            <a:off x="0" y="1303032"/>
            <a:ext cx="9080428" cy="4096842"/>
          </a:xfrm>
          <a:prstGeom prst="rect">
            <a:avLst/>
          </a:prstGeom>
          <a:ln w="12700">
            <a:miter lim="400000"/>
          </a:ln>
        </p:spPr>
      </p:pic>
    </p:spTree>
    <p:extLst>
      <p:ext uri="{BB962C8B-B14F-4D97-AF65-F5344CB8AC3E}">
        <p14:creationId xmlns:p14="http://schemas.microsoft.com/office/powerpoint/2010/main" val="266571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2851</TotalTime>
  <Words>5746</Words>
  <Application>Microsoft Macintosh PowerPoint</Application>
  <PresentationFormat>On-screen Show (4:3)</PresentationFormat>
  <Paragraphs>1061</Paragraphs>
  <Slides>93</Slides>
  <Notes>11</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Adjacency</vt:lpstr>
      <vt:lpstr>ICSE’15 Technical Briefing:  The Art and Science of  Analyzing Software Data:  Quantitative methods  </vt:lpstr>
      <vt:lpstr>What’s next?</vt:lpstr>
      <vt:lpstr>Who we are…</vt:lpstr>
      <vt:lpstr>1. Introduction 2. Sharing data 3. Privacy and Sharing 4. Sharing models 5. Summary </vt:lpstr>
      <vt:lpstr>1. Introduction 2. Sharing data 3. Privacy and Sharing 4. Sharing models 5. Summary </vt:lpstr>
      <vt:lpstr>1a. Analyzing software: why?</vt:lpstr>
      <vt:lpstr>1a. Analyzing software: why?</vt:lpstr>
      <vt:lpstr>1a. Analyzing software: why?</vt:lpstr>
      <vt:lpstr> </vt:lpstr>
      <vt:lpstr>If it works, try to make it better</vt:lpstr>
      <vt:lpstr> </vt:lpstr>
      <vt:lpstr> </vt:lpstr>
      <vt:lpstr> </vt:lpstr>
      <vt:lpstr> </vt:lpstr>
      <vt:lpstr>1. Introduction 2. Sharing data 3. Privacy and Sharing 4. Sharing models 5. Summary </vt:lpstr>
      <vt:lpstr>Transferring lessons learned: Turkish Toasters  to NASA Space Ships</vt:lpstr>
      <vt:lpstr>Q: How to transfer data between projects? A: Be very cruel to the data</vt:lpstr>
      <vt:lpstr>Q: How to share data? A: Carve most of it away</vt:lpstr>
      <vt:lpstr>Data mining = data carving</vt:lpstr>
      <vt:lpstr>Data mining = Data Carving</vt:lpstr>
      <vt:lpstr>BTW, works for rows  as well as columns</vt:lpstr>
      <vt:lpstr>And What About Range Pruning?</vt:lpstr>
      <vt:lpstr>Learning from  “powerful” ranges</vt:lpstr>
      <vt:lpstr>Skip re-entry</vt:lpstr>
      <vt:lpstr>We prune and model works? So why so few key variables?</vt:lpstr>
      <vt:lpstr>Applications of pruning </vt:lpstr>
      <vt:lpstr>Other applications of pruning </vt:lpstr>
      <vt:lpstr>But Why Prune at All? Why not use all the data?</vt:lpstr>
      <vt:lpstr>Example conclusion instability Are all these studies wrong?</vt:lpstr>
      <vt:lpstr>The uncarved block</vt:lpstr>
      <vt:lpstr>1. Introduction 2. Sharing data 3. Privacy and Sharing 4. Sharing models 5. Summary </vt:lpstr>
      <vt:lpstr>Why We Care</vt:lpstr>
      <vt:lpstr>Consider NASA Contractors</vt:lpstr>
      <vt:lpstr>Sensitive Attribute Disclosure</vt:lpstr>
      <vt:lpstr>Software Defect Prediction</vt:lpstr>
      <vt:lpstr>Cross Project Defect Prediction</vt:lpstr>
      <vt:lpstr>Cross Project Defect Prediction</vt:lpstr>
      <vt:lpstr>What We Want</vt:lpstr>
      <vt:lpstr>LACE2: Data Minimization</vt:lpstr>
      <vt:lpstr>LACE2: Obfuscation</vt:lpstr>
      <vt:lpstr>LACE2: Group Sharing</vt:lpstr>
      <vt:lpstr>LACE2: Sensitive Attribute Disclosure</vt:lpstr>
      <vt:lpstr>Data</vt:lpstr>
      <vt:lpstr>Results: Privacy IPRs</vt:lpstr>
      <vt:lpstr>Results: Privacy IPRs</vt:lpstr>
      <vt:lpstr>Result Summary</vt:lpstr>
      <vt:lpstr>Performance Measures</vt:lpstr>
      <vt:lpstr>Results: Defect Prediction</vt:lpstr>
      <vt:lpstr>Results: Defect Prediction</vt:lpstr>
      <vt:lpstr>Results: Defect Prediction</vt:lpstr>
      <vt:lpstr>Results: Defect Prediction</vt:lpstr>
      <vt:lpstr>Result Summary</vt:lpstr>
      <vt:lpstr>Results: Memory</vt:lpstr>
      <vt:lpstr>Result Summary</vt:lpstr>
      <vt:lpstr>Results: Runtime</vt:lpstr>
      <vt:lpstr>Result Summary</vt:lpstr>
      <vt:lpstr>1. Introduction 2. Sharing data 3. Privacy and Sharing 4. Sharing models 5. Summary </vt:lpstr>
      <vt:lpstr> Ensembles</vt:lpstr>
      <vt:lpstr> Ensembles</vt:lpstr>
      <vt:lpstr> Ensemble Diversity</vt:lpstr>
      <vt:lpstr> Ensemble Versatility</vt:lpstr>
      <vt:lpstr> Ensemble Versatility</vt:lpstr>
      <vt:lpstr>Bagging Ensembles of Regression Trees</vt:lpstr>
      <vt:lpstr>WEKA</vt:lpstr>
      <vt:lpstr>Increasing Performance Rank Stability Across Data Sets</vt:lpstr>
      <vt:lpstr>Comba</vt:lpstr>
      <vt:lpstr>Comba</vt:lpstr>
      <vt:lpstr>Increasing Rank Stability Across Data Sets</vt:lpstr>
      <vt:lpstr> Ensemble Versatility</vt:lpstr>
      <vt:lpstr>Multi-Objective Ensemble</vt:lpstr>
      <vt:lpstr>Multi-Objective Ensembles</vt:lpstr>
      <vt:lpstr>Multi-Objective Ensembles</vt:lpstr>
      <vt:lpstr>Improving Performance on Different Measures</vt:lpstr>
      <vt:lpstr> Ensemble Versatility</vt:lpstr>
      <vt:lpstr>Companies’ Changing Environments</vt:lpstr>
      <vt:lpstr>Dynamic Cross-Company Learning (DCL)</vt:lpstr>
      <vt:lpstr>Improving Performance Throughout Time</vt:lpstr>
      <vt:lpstr>Dynamic Cross-Company Mapped Model Learning (Dycom)</vt:lpstr>
      <vt:lpstr>Learning Mapping Function</vt:lpstr>
      <vt:lpstr>Reducing the Number of Required WC Training Examples</vt:lpstr>
      <vt:lpstr>Dycom Insights</vt:lpstr>
      <vt:lpstr>Dycom Insights</vt:lpstr>
      <vt:lpstr>Analysing Project Data</vt:lpstr>
      <vt:lpstr>Analysing Project Data</vt:lpstr>
      <vt:lpstr> Ensemble Versatility</vt:lpstr>
      <vt:lpstr>1. Introduction 2. Sharing data 3. Privacy and Sharing 4. Sharing models 5. Summary </vt:lpstr>
      <vt:lpstr>The past</vt:lpstr>
      <vt:lpstr>The future</vt:lpstr>
      <vt:lpstr>PowerPoint Presentation</vt:lpstr>
      <vt:lpstr>Building Comba</vt:lpstr>
      <vt:lpstr>Performance Measures</vt:lpstr>
      <vt:lpstr>Mapping Training Examples</vt:lpstr>
      <vt:lpstr>Reducing the Number of Required WC Training Examples</vt:lpstr>
    </vt:vector>
  </TitlesOfParts>
  <Company>wvu/lcsee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Science for Software Engineering</dc:title>
  <dc:creator>Ekrem Kocaguneli</dc:creator>
  <cp:lastModifiedBy>Tim Menzies</cp:lastModifiedBy>
  <cp:revision>338</cp:revision>
  <dcterms:created xsi:type="dcterms:W3CDTF">2013-02-06T20:18:36Z</dcterms:created>
  <dcterms:modified xsi:type="dcterms:W3CDTF">2015-05-16T12:27:52Z</dcterms:modified>
</cp:coreProperties>
</file>