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256" r:id="rId2"/>
    <p:sldId id="460" r:id="rId3"/>
    <p:sldId id="361" r:id="rId4"/>
    <p:sldId id="362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0" r:id="rId24"/>
    <p:sldId id="401" r:id="rId25"/>
    <p:sldId id="402" r:id="rId26"/>
    <p:sldId id="403" r:id="rId27"/>
    <p:sldId id="404" r:id="rId28"/>
    <p:sldId id="405" r:id="rId29"/>
    <p:sldId id="406" r:id="rId30"/>
    <p:sldId id="407" r:id="rId31"/>
    <p:sldId id="408" r:id="rId32"/>
    <p:sldId id="409" r:id="rId33"/>
    <p:sldId id="410" r:id="rId34"/>
    <p:sldId id="411" r:id="rId35"/>
    <p:sldId id="412" r:id="rId36"/>
    <p:sldId id="415" r:id="rId37"/>
    <p:sldId id="416" r:id="rId38"/>
    <p:sldId id="417" r:id="rId39"/>
    <p:sldId id="418" r:id="rId40"/>
    <p:sldId id="419" r:id="rId41"/>
    <p:sldId id="420" r:id="rId42"/>
    <p:sldId id="421" r:id="rId43"/>
    <p:sldId id="422" r:id="rId44"/>
    <p:sldId id="423" r:id="rId45"/>
    <p:sldId id="424" r:id="rId46"/>
    <p:sldId id="425" r:id="rId47"/>
    <p:sldId id="426" r:id="rId48"/>
    <p:sldId id="427" r:id="rId49"/>
    <p:sldId id="429" r:id="rId50"/>
    <p:sldId id="430" r:id="rId51"/>
    <p:sldId id="431" r:id="rId52"/>
    <p:sldId id="432" r:id="rId53"/>
    <p:sldId id="433" r:id="rId54"/>
    <p:sldId id="434" r:id="rId55"/>
    <p:sldId id="435" r:id="rId56"/>
    <p:sldId id="436" r:id="rId57"/>
    <p:sldId id="437" r:id="rId58"/>
    <p:sldId id="438" r:id="rId59"/>
    <p:sldId id="439" r:id="rId60"/>
    <p:sldId id="440" r:id="rId61"/>
    <p:sldId id="441" r:id="rId62"/>
    <p:sldId id="442" r:id="rId63"/>
    <p:sldId id="444" r:id="rId64"/>
    <p:sldId id="445" r:id="rId65"/>
    <p:sldId id="446" r:id="rId66"/>
    <p:sldId id="447" r:id="rId67"/>
    <p:sldId id="448" r:id="rId68"/>
    <p:sldId id="449" r:id="rId69"/>
    <p:sldId id="450" r:id="rId70"/>
    <p:sldId id="451" r:id="rId71"/>
    <p:sldId id="452" r:id="rId72"/>
    <p:sldId id="453" r:id="rId73"/>
    <p:sldId id="454" r:id="rId74"/>
    <p:sldId id="455" r:id="rId75"/>
    <p:sldId id="456" r:id="rId76"/>
    <p:sldId id="457" r:id="rId77"/>
    <p:sldId id="458" r:id="rId78"/>
    <p:sldId id="459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A66"/>
    <a:srgbClr val="234CB4"/>
    <a:srgbClr val="345525"/>
    <a:srgbClr val="FBA124"/>
    <a:srgbClr val="F94E1A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6" d="100"/>
          <a:sy n="156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1" Type="http://schemas.openxmlformats.org/officeDocument/2006/relationships/handoutMaster" Target="handoutMasters/handoutMaster1.xml"/><Relationship Id="rId82" Type="http://schemas.openxmlformats.org/officeDocument/2006/relationships/printerSettings" Target="printerSettings/printerSettings1.bin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2.xlsx"/><Relationship Id="rId3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6061816899753"/>
          <c:y val="0.0507834407413481"/>
          <c:w val="0.775242560508687"/>
          <c:h val="0.82700425785212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15.0</c:v>
                </c:pt>
                <c:pt idx="1">
                  <c:v>18.0</c:v>
                </c:pt>
                <c:pt idx="2">
                  <c:v>11.0</c:v>
                </c:pt>
                <c:pt idx="3">
                  <c:v>12.0</c:v>
                </c:pt>
                <c:pt idx="4">
                  <c:v>17.0</c:v>
                </c:pt>
                <c:pt idx="5">
                  <c:v>5.0</c:v>
                </c:pt>
                <c:pt idx="6">
                  <c:v>7.0</c:v>
                </c:pt>
                <c:pt idx="7">
                  <c:v>10.0</c:v>
                </c:pt>
                <c:pt idx="8">
                  <c:v>5.0</c:v>
                </c:pt>
                <c:pt idx="9">
                  <c:v>6.0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2.7</c:v>
                </c:pt>
                <c:pt idx="1">
                  <c:v>3.2</c:v>
                </c:pt>
                <c:pt idx="2">
                  <c:v>2.8</c:v>
                </c:pt>
                <c:pt idx="3">
                  <c:v>2.6</c:v>
                </c:pt>
                <c:pt idx="4">
                  <c:v>3.0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15.0</c:v>
                </c:pt>
                <c:pt idx="1">
                  <c:v>18.0</c:v>
                </c:pt>
                <c:pt idx="2">
                  <c:v>11.0</c:v>
                </c:pt>
                <c:pt idx="3">
                  <c:v>12.0</c:v>
                </c:pt>
                <c:pt idx="4">
                  <c:v>17.0</c:v>
                </c:pt>
                <c:pt idx="5">
                  <c:v>5.0</c:v>
                </c:pt>
                <c:pt idx="6">
                  <c:v>7.0</c:v>
                </c:pt>
                <c:pt idx="7">
                  <c:v>10.0</c:v>
                </c:pt>
                <c:pt idx="8">
                  <c:v>5.0</c:v>
                </c:pt>
                <c:pt idx="9">
                  <c:v>6.0</c:v>
                </c:pt>
              </c:numCache>
            </c:numRef>
          </c:xVal>
          <c:yVal>
            <c:numRef>
              <c:f>Sheet1!$C$2:$C$11</c:f>
              <c:numCache>
                <c:formatCode>General</c:formatCode>
                <c:ptCount val="10"/>
                <c:pt idx="5">
                  <c:v>1.4</c:v>
                </c:pt>
                <c:pt idx="6">
                  <c:v>1.8</c:v>
                </c:pt>
                <c:pt idx="7">
                  <c:v>1.7</c:v>
                </c:pt>
                <c:pt idx="8">
                  <c:v>1.7</c:v>
                </c:pt>
                <c:pt idx="9">
                  <c:v>1.3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7791912"/>
        <c:axId val="2127937736"/>
      </c:scatterChart>
      <c:valAx>
        <c:axId val="2127791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2127937736"/>
        <c:crossesAt val="0.0"/>
        <c:crossBetween val="midCat"/>
      </c:valAx>
      <c:valAx>
        <c:axId val="2127937736"/>
        <c:scaling>
          <c:orientation val="minMax"/>
          <c:max val="3.5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2127791912"/>
        <c:crosses val="autoZero"/>
        <c:crossBetween val="midCat"/>
        <c:majorUnit val="0.5"/>
        <c:minorUnit val="0.1"/>
      </c:valAx>
    </c:plotArea>
    <c:legend>
      <c:legendPos val="r"/>
      <c:layout>
        <c:manualLayout>
          <c:xMode val="edge"/>
          <c:yMode val="edge"/>
          <c:x val="0.718044423551534"/>
          <c:y val="0.667953841886494"/>
          <c:w val="0.241107186817673"/>
          <c:h val="0.202883754278034"/>
        </c:manualLayout>
      </c:layout>
      <c:overlay val="0"/>
      <c:spPr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6061816899753"/>
          <c:y val="0.0507834407413481"/>
          <c:w val="0.775242560508687"/>
          <c:h val="0.82700425785212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Sheet1!$A$2:$A$10</c:f>
              <c:numCache>
                <c:formatCode>General</c:formatCode>
                <c:ptCount val="9"/>
                <c:pt idx="0">
                  <c:v>5.0</c:v>
                </c:pt>
                <c:pt idx="1">
                  <c:v>6.0</c:v>
                </c:pt>
                <c:pt idx="2">
                  <c:v>7.0</c:v>
                </c:pt>
                <c:pt idx="3">
                  <c:v>10.0</c:v>
                </c:pt>
                <c:pt idx="4">
                  <c:v>11.0</c:v>
                </c:pt>
                <c:pt idx="5">
                  <c:v>12.0</c:v>
                </c:pt>
                <c:pt idx="6">
                  <c:v>15.0</c:v>
                </c:pt>
                <c:pt idx="7">
                  <c:v>17.0</c:v>
                </c:pt>
                <c:pt idx="8">
                  <c:v>18.0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2.5</c:v>
                </c:pt>
                <c:pt idx="1">
                  <c:v>2.7</c:v>
                </c:pt>
                <c:pt idx="2">
                  <c:v>2.4</c:v>
                </c:pt>
                <c:pt idx="3">
                  <c:v>3.1</c:v>
                </c:pt>
                <c:pt idx="4">
                  <c:v>2.8</c:v>
                </c:pt>
                <c:pt idx="5">
                  <c:v>2.6</c:v>
                </c:pt>
                <c:pt idx="6">
                  <c:v>2.7</c:v>
                </c:pt>
                <c:pt idx="7">
                  <c:v>3.0</c:v>
                </c:pt>
                <c:pt idx="8">
                  <c:v>3.2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Sheet1!$A$2:$A$10</c:f>
              <c:numCache>
                <c:formatCode>General</c:formatCode>
                <c:ptCount val="9"/>
                <c:pt idx="0">
                  <c:v>5.0</c:v>
                </c:pt>
                <c:pt idx="1">
                  <c:v>6.0</c:v>
                </c:pt>
                <c:pt idx="2">
                  <c:v>7.0</c:v>
                </c:pt>
                <c:pt idx="3">
                  <c:v>10.0</c:v>
                </c:pt>
                <c:pt idx="4">
                  <c:v>11.0</c:v>
                </c:pt>
                <c:pt idx="5">
                  <c:v>12.0</c:v>
                </c:pt>
                <c:pt idx="6">
                  <c:v>15.0</c:v>
                </c:pt>
                <c:pt idx="7">
                  <c:v>17.0</c:v>
                </c:pt>
                <c:pt idx="8">
                  <c:v>18.0</c:v>
                </c:pt>
              </c:numCache>
            </c:numRef>
          </c:xVal>
          <c:yVal>
            <c:numRef>
              <c:f>Sheet1!$C$2:$C$10</c:f>
              <c:numCache>
                <c:formatCode>General</c:formatCode>
                <c:ptCount val="9"/>
                <c:pt idx="0">
                  <c:v>1.3</c:v>
                </c:pt>
                <c:pt idx="1">
                  <c:v>1.7</c:v>
                </c:pt>
                <c:pt idx="2">
                  <c:v>1.9</c:v>
                </c:pt>
                <c:pt idx="3">
                  <c:v>2.4</c:v>
                </c:pt>
                <c:pt idx="4">
                  <c:v>2.0</c:v>
                </c:pt>
                <c:pt idx="5">
                  <c:v>1.6</c:v>
                </c:pt>
                <c:pt idx="6">
                  <c:v>1.9</c:v>
                </c:pt>
                <c:pt idx="7">
                  <c:v>2.4</c:v>
                </c:pt>
                <c:pt idx="8">
                  <c:v>2.1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8611448"/>
        <c:axId val="2132213272"/>
      </c:scatterChart>
      <c:valAx>
        <c:axId val="2128611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2132213272"/>
        <c:crossesAt val="0.0"/>
        <c:crossBetween val="midCat"/>
      </c:valAx>
      <c:valAx>
        <c:axId val="2132213272"/>
        <c:scaling>
          <c:orientation val="minMax"/>
          <c:max val="3.5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2128611448"/>
        <c:crosses val="autoZero"/>
        <c:crossBetween val="midCat"/>
        <c:majorUnit val="0.5"/>
        <c:minorUnit val="0.1"/>
      </c:valAx>
    </c:plotArea>
    <c:legend>
      <c:legendPos val="r"/>
      <c:layout>
        <c:manualLayout>
          <c:xMode val="edge"/>
          <c:yMode val="edge"/>
          <c:x val="0.718044423551534"/>
          <c:y val="0.667953841886494"/>
          <c:w val="0.241107186817673"/>
          <c:h val="0.202883754278034"/>
        </c:manualLayout>
      </c:layout>
      <c:overlay val="0"/>
      <c:spPr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local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25th</c:v>
                </c:pt>
                <c:pt idx="1">
                  <c:v>50th</c:v>
                </c:pt>
                <c:pt idx="2">
                  <c:v>75th</c:v>
                </c:pt>
                <c:pt idx="3">
                  <c:v>100th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8.0</c:v>
                </c:pt>
                <c:pt idx="3">
                  <c:v>15.0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global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25th</c:v>
                </c:pt>
                <c:pt idx="1">
                  <c:v>50th</c:v>
                </c:pt>
                <c:pt idx="2">
                  <c:v>75th</c:v>
                </c:pt>
                <c:pt idx="3">
                  <c:v>100th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5.0</c:v>
                </c:pt>
                <c:pt idx="1">
                  <c:v>12.0</c:v>
                </c:pt>
                <c:pt idx="2">
                  <c:v>22.0</c:v>
                </c:pt>
                <c:pt idx="3">
                  <c:v>40.0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untreated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25th</c:v>
                </c:pt>
                <c:pt idx="1">
                  <c:v>50th</c:v>
                </c:pt>
                <c:pt idx="2">
                  <c:v>75th</c:v>
                </c:pt>
                <c:pt idx="3">
                  <c:v>100th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80.0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2318248"/>
        <c:axId val="2132321224"/>
      </c:barChart>
      <c:catAx>
        <c:axId val="2132318248"/>
        <c:scaling>
          <c:orientation val="minMax"/>
        </c:scaling>
        <c:delete val="0"/>
        <c:axPos val="l"/>
        <c:majorTickMark val="out"/>
        <c:minorTickMark val="none"/>
        <c:tickLblPos val="nextTo"/>
        <c:crossAx val="2132321224"/>
        <c:crosses val="autoZero"/>
        <c:auto val="1"/>
        <c:lblAlgn val="ctr"/>
        <c:lblOffset val="100"/>
        <c:noMultiLvlLbl val="0"/>
      </c:catAx>
      <c:valAx>
        <c:axId val="21323212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3231824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0.03594</cdr:x>
      <cdr:y>0.31609</cdr:y>
    </cdr:from>
    <cdr:to>
      <cdr:x>0.11791</cdr:x>
      <cdr:y>0.5475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5264" y="1248948"/>
          <a:ext cx="33131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Effort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0.03594</cdr:x>
      <cdr:y>0.31609</cdr:y>
    </cdr:from>
    <cdr:to>
      <cdr:x>0.11791</cdr:x>
      <cdr:y>0.5475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5264" y="1248948"/>
          <a:ext cx="33131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% Defects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B024B-BB3F-144A-9DDB-CA9428751C79}" type="datetimeFigureOut">
              <a:rPr lang="en-US" smtClean="0"/>
              <a:t>10/9/14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2E9E9-6843-E245-A1F1-FAB5F57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1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F36AF-7888-0E45-84AB-223D5B846806}" type="datetimeFigureOut">
              <a:rPr lang="en-US" smtClean="0"/>
              <a:t>10/9/14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9CE42-EE04-2848-97BC-2D8595F8C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973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Burak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CE42-EE04-2848-97BC-2D8595F8C5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29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D196AC2-4898-084B-8BF1-292D9643CEC0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tr-TR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E1A33EEA-CC61-034A-B96D-E7C7840C652C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tr-TR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381" cy="4114795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1143220" y="685795"/>
            <a:ext cx="4572221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Tim, Ekrem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CE42-EE04-2848-97BC-2D8595F8C59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29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Burak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CE42-EE04-2848-97BC-2D8595F8C59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291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Burak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CE42-EE04-2848-97BC-2D8595F8C59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291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E6258-203B-9146-8319-41443E0E9D58}" type="datetime1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8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5B23-3A50-A44D-8E5D-0C3319EF0AE9}" type="datetime1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8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D0FF4-91CB-2245-A695-1A3700E42C16}" type="datetime1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4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9BD4-1A49-FD40-963A-A6C7EC315EC0}" type="datetime1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2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F631-12B9-0E48-A557-9645B4458A5C}" type="datetime1">
              <a:rPr lang="en-US" smtClean="0"/>
              <a:t>10/9/14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45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49C64-2F4A-1546-A255-7B1BD58BB252}" type="datetime1">
              <a:rPr lang="en-US" smtClean="0"/>
              <a:t>10/9/14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3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F053-FD24-334C-AD4D-036B30E6CD84}" type="datetime1">
              <a:rPr lang="en-US" smtClean="0"/>
              <a:t>10/9/14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3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3294-05D2-7A46-BB68-0E8BB5DD659E}" type="datetime1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4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CA97-BBA1-DE4D-9B7C-457C85610EC6}" type="datetime1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7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26DC2-3352-8A4C-9726-ECF25F5D81A5}" type="datetime1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1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060C-41BF-9240-9282-BCF61DF97C99}" type="datetime1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27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990600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FDAA6CF-E6D7-2549-B448-73B1C539D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3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Obj" type="fourObj">
  <p:cSld name="fourObj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57172" y="273352"/>
            <a:ext cx="8227783" cy="1145334"/>
          </a:xfrm>
          <a:prstGeom prst="rect">
            <a:avLst/>
          </a:prstGeom>
          <a:noFill/>
          <a:ln>
            <a:noFill/>
          </a:ln>
        </p:spPr>
        <p:txBody>
          <a:bodyPr lIns="82932" tIns="82932" rIns="82932" bIns="82932" anchor="ctr" anchorCtr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457172" y="1604841"/>
            <a:ext cx="455539" cy="205096"/>
          </a:xfrm>
          <a:prstGeom prst="rect">
            <a:avLst/>
          </a:prstGeom>
          <a:noFill/>
          <a:ln>
            <a:noFill/>
          </a:ln>
        </p:spPr>
        <p:txBody>
          <a:bodyPr lIns="82932" tIns="82932" rIns="82932" bIns="82932" anchor="ctr" anchorCtr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2"/>
          </p:nvPr>
        </p:nvSpPr>
        <p:spPr>
          <a:xfrm>
            <a:off x="935569" y="1604841"/>
            <a:ext cx="455539" cy="205096"/>
          </a:xfrm>
          <a:prstGeom prst="rect">
            <a:avLst/>
          </a:prstGeom>
          <a:noFill/>
          <a:ln>
            <a:noFill/>
          </a:ln>
        </p:spPr>
        <p:txBody>
          <a:bodyPr lIns="82932" tIns="82932" rIns="82932" bIns="82932" anchor="ctr" anchorCtr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3"/>
          </p:nvPr>
        </p:nvSpPr>
        <p:spPr>
          <a:xfrm>
            <a:off x="935569" y="1829531"/>
            <a:ext cx="455539" cy="205096"/>
          </a:xfrm>
          <a:prstGeom prst="rect">
            <a:avLst/>
          </a:prstGeom>
          <a:noFill/>
          <a:ln>
            <a:noFill/>
          </a:ln>
        </p:spPr>
        <p:txBody>
          <a:bodyPr lIns="82932" tIns="82932" rIns="82932" bIns="82932" anchor="ctr" anchorCtr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4"/>
          </p:nvPr>
        </p:nvSpPr>
        <p:spPr>
          <a:xfrm>
            <a:off x="457172" y="1829531"/>
            <a:ext cx="455539" cy="205096"/>
          </a:xfrm>
          <a:prstGeom prst="rect">
            <a:avLst/>
          </a:prstGeom>
          <a:noFill/>
          <a:ln>
            <a:noFill/>
          </a:ln>
        </p:spPr>
        <p:txBody>
          <a:bodyPr lIns="82932" tIns="82932" rIns="82932" bIns="82932" anchor="ctr" anchorCtr="0"/>
          <a:lstStyle>
            <a:lvl1pPr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638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216D7-BD06-6C41-8645-2F42D6248CB5}" type="datetime1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3FBDB-460A-2C4D-8064-C249887F4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2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5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6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8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8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infsof.2012.09.012" TargetMode="External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www.cs.waikato.ac.nz/ml/weka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bham.ac.uk/~minkull/publications/MinkuYaoTOSEM12.pdf" TargetMode="External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://dx.doi.org/10.1145/2365324.2365334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7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6.jpg"/><Relationship Id="rId12" Type="http://schemas.openxmlformats.org/officeDocument/2006/relationships/image" Target="../media/image77.jpg"/><Relationship Id="rId13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Relationship Id="rId4" Type="http://schemas.openxmlformats.org/officeDocument/2006/relationships/image" Target="../media/image69.jpg"/><Relationship Id="rId5" Type="http://schemas.openxmlformats.org/officeDocument/2006/relationships/image" Target="../media/image70.jpg"/><Relationship Id="rId6" Type="http://schemas.openxmlformats.org/officeDocument/2006/relationships/image" Target="../media/image71.jpg"/><Relationship Id="rId7" Type="http://schemas.openxmlformats.org/officeDocument/2006/relationships/image" Target="../media/image72.jpg"/><Relationship Id="rId8" Type="http://schemas.openxmlformats.org/officeDocument/2006/relationships/image" Target="../media/image73.jpg"/><Relationship Id="rId9" Type="http://schemas.openxmlformats.org/officeDocument/2006/relationships/image" Target="../media/image74.jpg"/><Relationship Id="rId10" Type="http://schemas.openxmlformats.org/officeDocument/2006/relationships/image" Target="../media/image75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 Shot 2013-02-06 at 4.33.25 PM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1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5092"/>
            <a:ext cx="9144000" cy="33907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3190" y="307250"/>
            <a:ext cx="7302127" cy="1409762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ICSE’15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Technical Briefing: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The Art and Science of </a:t>
            </a:r>
            <a:b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Analyzing Software Data</a:t>
            </a:r>
            <a:b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Part2: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Quantitative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methods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84492" y="5498954"/>
            <a:ext cx="6002004" cy="1461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2170113" algn="l"/>
              </a:tabLst>
            </a:pPr>
            <a:r>
              <a:rPr lang="en-US" sz="1800" dirty="0" smtClean="0">
                <a:solidFill>
                  <a:srgbClr val="953735"/>
                </a:solidFill>
              </a:rPr>
              <a:t>        </a:t>
            </a:r>
            <a:r>
              <a:rPr lang="en-US" sz="1800" b="1" dirty="0" smtClean="0">
                <a:solidFill>
                  <a:srgbClr val="953735"/>
                </a:solidFill>
              </a:rPr>
              <a:t>       Tim Menzies    : </a:t>
            </a:r>
            <a:r>
              <a:rPr lang="en-US" sz="1800" b="1" dirty="0">
                <a:solidFill>
                  <a:srgbClr val="953735"/>
                </a:solidFill>
              </a:rPr>
              <a:t> </a:t>
            </a:r>
            <a:r>
              <a:rPr lang="en-US" sz="1800" b="1" dirty="0" err="1" smtClean="0">
                <a:solidFill>
                  <a:srgbClr val="953735"/>
                </a:solidFill>
              </a:rPr>
              <a:t>NcState</a:t>
            </a:r>
            <a:r>
              <a:rPr lang="en-US" sz="1800" b="1" dirty="0" smtClean="0">
                <a:solidFill>
                  <a:srgbClr val="953735"/>
                </a:solidFill>
              </a:rPr>
              <a:t>, USA</a:t>
            </a:r>
          </a:p>
          <a:p>
            <a:pPr algn="l">
              <a:tabLst>
                <a:tab pos="2170113" algn="l"/>
              </a:tabLst>
            </a:pPr>
            <a:r>
              <a:rPr lang="en-US" sz="1800" b="1" dirty="0" smtClean="0">
                <a:solidFill>
                  <a:srgbClr val="953735"/>
                </a:solidFill>
              </a:rPr>
              <a:t>             Leandro </a:t>
            </a:r>
            <a:r>
              <a:rPr lang="en-US" sz="1800" b="1" dirty="0" err="1" smtClean="0">
                <a:solidFill>
                  <a:srgbClr val="953735"/>
                </a:solidFill>
              </a:rPr>
              <a:t>Minku</a:t>
            </a:r>
            <a:r>
              <a:rPr lang="en-US" sz="1800" b="1" dirty="0" smtClean="0">
                <a:solidFill>
                  <a:srgbClr val="953735"/>
                </a:solidFill>
              </a:rPr>
              <a:t> :  U. Birmingham, UK</a:t>
            </a:r>
          </a:p>
          <a:p>
            <a:pPr algn="l">
              <a:tabLst>
                <a:tab pos="2170113" algn="l"/>
              </a:tabLst>
            </a:pPr>
            <a:r>
              <a:rPr lang="en-US" sz="1800" b="1" dirty="0" smtClean="0">
                <a:solidFill>
                  <a:srgbClr val="953735"/>
                </a:solidFill>
              </a:rPr>
              <a:t>                Fayola Peters : </a:t>
            </a:r>
            <a:r>
              <a:rPr lang="en-US" sz="1800" b="1" dirty="0" err="1" smtClean="0">
                <a:solidFill>
                  <a:srgbClr val="953735"/>
                </a:solidFill>
              </a:rPr>
              <a:t>Lero</a:t>
            </a:r>
            <a:r>
              <a:rPr lang="en-US" sz="1800" b="1" dirty="0" smtClean="0">
                <a:solidFill>
                  <a:srgbClr val="953735"/>
                </a:solidFill>
              </a:rPr>
              <a:t>, Ireland</a:t>
            </a:r>
            <a:endParaRPr lang="en-US" sz="1800" b="1" dirty="0">
              <a:solidFill>
                <a:srgbClr val="953735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742" y="5450417"/>
            <a:ext cx="1032933" cy="1032933"/>
          </a:xfrm>
          <a:prstGeom prst="rect">
            <a:avLst/>
          </a:prstGeom>
        </p:spPr>
      </p:pic>
      <p:pic>
        <p:nvPicPr>
          <p:cNvPr id="7" name="Picture 6" descr="icse2015-log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502" y="483300"/>
            <a:ext cx="20320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53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 TO REVIEWERS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1865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THESE SLIDES ARE INCOMPLETE.  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To be added (before icse’15)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Background notes on data mining methods (from a recent chapter by Menzies on recommender systems)</a:t>
            </a:r>
            <a:br>
              <a:rPr lang="en-US" dirty="0" smtClean="0"/>
            </a:b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New notes on landmark results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Estimating </a:t>
            </a:r>
            <a:r>
              <a:rPr lang="en-US" dirty="0"/>
              <a:t>software project effort using </a:t>
            </a:r>
            <a:r>
              <a:rPr lang="en-US" dirty="0" smtClean="0"/>
              <a:t>analogies M </a:t>
            </a:r>
            <a:r>
              <a:rPr lang="en-US" dirty="0" err="1"/>
              <a:t>Shepperd</a:t>
            </a:r>
            <a:r>
              <a:rPr lang="en-US" dirty="0"/>
              <a:t>, C </a:t>
            </a:r>
            <a:r>
              <a:rPr lang="en-US" dirty="0" smtClean="0"/>
              <a:t>Schofield Software </a:t>
            </a:r>
            <a:r>
              <a:rPr lang="en-US" dirty="0"/>
              <a:t>Engineering, IEEE Transactions on 23 (11), 736-743, </a:t>
            </a:r>
            <a:r>
              <a:rPr lang="en-US" dirty="0" smtClean="0"/>
              <a:t>1997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 smtClean="0"/>
              <a:t>Less is More: Temporal fault predictive performance over multiple </a:t>
            </a:r>
            <a:r>
              <a:rPr lang="en-US" dirty="0" err="1" smtClean="0"/>
              <a:t>Hadoop</a:t>
            </a:r>
            <a:r>
              <a:rPr lang="en-US" dirty="0" smtClean="0"/>
              <a:t> releases HARMAN, M.; ISLAM, S.; JIA, Y.; MINKU, L.; SARRO, F.; SRIVISUT, K.;  Symposium on Search-Based Software Engineering (SSBSE'14), 6p., 2014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On </a:t>
            </a:r>
            <a:r>
              <a:rPr lang="en-US" dirty="0"/>
              <a:t>the value of ensemble effort </a:t>
            </a:r>
            <a:r>
              <a:rPr lang="en-US" dirty="0" smtClean="0"/>
              <a:t>estimation E </a:t>
            </a:r>
            <a:r>
              <a:rPr lang="en-US" dirty="0" err="1"/>
              <a:t>Kocaguneli</a:t>
            </a:r>
            <a:r>
              <a:rPr lang="en-US" dirty="0"/>
              <a:t>, T Menzies, J </a:t>
            </a:r>
            <a:r>
              <a:rPr lang="en-US" dirty="0" smtClean="0"/>
              <a:t>Keung</a:t>
            </a:r>
            <a:r>
              <a:rPr lang="en-US" dirty="0"/>
              <a:t> </a:t>
            </a:r>
            <a:r>
              <a:rPr lang="en-US" dirty="0" smtClean="0"/>
              <a:t>IEEE </a:t>
            </a:r>
            <a:r>
              <a:rPr lang="en-US" dirty="0"/>
              <a:t>Transactions on Software Engineering 38 (6), 1403-1416, </a:t>
            </a:r>
            <a:r>
              <a:rPr lang="en-US" dirty="0" smtClean="0"/>
              <a:t>2012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 smtClean="0"/>
              <a:t>Ensembles </a:t>
            </a:r>
            <a:r>
              <a:rPr lang="en-US" dirty="0"/>
              <a:t>and locality: Insight on improving software effort </a:t>
            </a:r>
            <a:r>
              <a:rPr lang="en-US" dirty="0" smtClean="0"/>
              <a:t>estimation LL </a:t>
            </a:r>
            <a:r>
              <a:rPr lang="en-US" dirty="0" err="1"/>
              <a:t>Minku</a:t>
            </a:r>
            <a:r>
              <a:rPr lang="en-US" dirty="0"/>
              <a:t>, X </a:t>
            </a:r>
            <a:r>
              <a:rPr lang="en-US" dirty="0" smtClean="0"/>
              <a:t>Yao Information </a:t>
            </a:r>
            <a:r>
              <a:rPr lang="en-US" dirty="0"/>
              <a:t>and Software Technology 55 (8), 1512-1528, </a:t>
            </a:r>
            <a:r>
              <a:rPr lang="en-US" dirty="0" smtClean="0"/>
              <a:t>2013</a:t>
            </a:r>
            <a:br>
              <a:rPr lang="en-US" dirty="0" smtClean="0"/>
            </a:b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 Updates on our prior work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[4] How to make best use of cross-company data in software effort estimation</a:t>
            </a:r>
            <a:r>
              <a:rPr lang="en-US" dirty="0" smtClean="0"/>
              <a:t>? LL </a:t>
            </a:r>
            <a:r>
              <a:rPr lang="en-US" dirty="0" err="1"/>
              <a:t>Minku</a:t>
            </a:r>
            <a:r>
              <a:rPr lang="en-US" dirty="0"/>
              <a:t>, X </a:t>
            </a:r>
            <a:r>
              <a:rPr lang="en-US" dirty="0" smtClean="0"/>
              <a:t>Yao ICSE</a:t>
            </a:r>
            <a:r>
              <a:rPr lang="en-US" dirty="0"/>
              <a:t>, 446-456, </a:t>
            </a:r>
            <a:r>
              <a:rPr lang="en-US" dirty="0" smtClean="0"/>
              <a:t>2014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[5] Transfer learning in effort </a:t>
            </a:r>
            <a:r>
              <a:rPr lang="en-US" dirty="0" smtClean="0"/>
              <a:t>estimation, E </a:t>
            </a:r>
            <a:r>
              <a:rPr lang="en-US" dirty="0" err="1"/>
              <a:t>Kocaguneli</a:t>
            </a:r>
            <a:r>
              <a:rPr lang="en-US" dirty="0"/>
              <a:t>, T Menzies, E </a:t>
            </a:r>
            <a:r>
              <a:rPr lang="en-US" dirty="0" smtClean="0"/>
              <a:t>Mendes Empirical </a:t>
            </a:r>
            <a:r>
              <a:rPr lang="en-US" dirty="0"/>
              <a:t>Software Engineering, 2014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6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712" y="2912954"/>
            <a:ext cx="1493544" cy="1318568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24" y="433828"/>
            <a:ext cx="3198203" cy="874262"/>
          </a:xfrm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Who we are…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10868" y="6070609"/>
            <a:ext cx="2133600" cy="365125"/>
          </a:xfrm>
          <a:ln>
            <a:noFill/>
          </a:ln>
        </p:spPr>
        <p:txBody>
          <a:bodyPr/>
          <a:lstStyle/>
          <a:p>
            <a:fld id="{4F43FBDB-460A-2C4D-8064-C249887F4FCB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82333" y="1435717"/>
            <a:ext cx="3469216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/>
              <a:t>Tim </a:t>
            </a:r>
            <a:r>
              <a:rPr lang="en-US" sz="2000" dirty="0" smtClean="0"/>
              <a:t>Menzies</a:t>
            </a:r>
          </a:p>
          <a:p>
            <a:pPr algn="r"/>
            <a:r>
              <a:rPr lang="en-US" sz="2000" dirty="0" smtClean="0"/>
              <a:t>North Carolina State, USA</a:t>
            </a:r>
          </a:p>
          <a:p>
            <a:pPr algn="r"/>
            <a:r>
              <a:rPr lang="en-US" sz="2000" dirty="0" smtClean="0">
                <a:solidFill>
                  <a:srgbClr val="FF6600"/>
                </a:solidFill>
              </a:rPr>
              <a:t>tim@menzies.us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5248" y="4020179"/>
            <a:ext cx="401393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dirty="0" smtClean="0"/>
              <a:t> 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41107" y="4624836"/>
            <a:ext cx="5133306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 smtClean="0"/>
              <a:t>Fayola Peters</a:t>
            </a:r>
          </a:p>
          <a:p>
            <a:pPr algn="r"/>
            <a:r>
              <a:rPr lang="en-US" sz="2000" dirty="0" smtClean="0"/>
              <a:t>LERO, University of Limerick,</a:t>
            </a:r>
            <a:r>
              <a:rPr lang="en-US" sz="2000" dirty="0"/>
              <a:t> </a:t>
            </a:r>
            <a:r>
              <a:rPr lang="en-US" sz="2000" dirty="0" smtClean="0"/>
              <a:t>Ireland,</a:t>
            </a:r>
          </a:p>
          <a:p>
            <a:pPr algn="r"/>
            <a:r>
              <a:rPr lang="en-US" sz="2000" dirty="0" err="1">
                <a:solidFill>
                  <a:srgbClr val="FF6600"/>
                </a:solidFill>
              </a:rPr>
              <a:t>fayolapeters@gmail.com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63567" y="2792203"/>
            <a:ext cx="3927852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 smtClean="0"/>
              <a:t>Leandro L. Minku</a:t>
            </a:r>
          </a:p>
          <a:p>
            <a:pPr algn="r"/>
            <a:r>
              <a:rPr lang="en-US" sz="2000" dirty="0" smtClean="0"/>
              <a:t>The University of Birmingham</a:t>
            </a:r>
          </a:p>
          <a:p>
            <a:pPr algn="r"/>
            <a:r>
              <a:rPr lang="en-US" sz="2000" dirty="0" err="1" smtClean="0">
                <a:solidFill>
                  <a:srgbClr val="FF6600"/>
                </a:solidFill>
              </a:rPr>
              <a:t>L.L.Minku@cs.bham.ac.uk</a:t>
            </a:r>
            <a:endParaRPr lang="en-US" sz="2000" dirty="0">
              <a:solidFill>
                <a:srgbClr val="FF6600"/>
              </a:solidFill>
            </a:endParaRPr>
          </a:p>
        </p:txBody>
      </p:sp>
      <p:pic>
        <p:nvPicPr>
          <p:cNvPr id="16" name="Picture 15" descr="CSC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789" y="1530630"/>
            <a:ext cx="1841500" cy="920750"/>
          </a:xfrm>
          <a:prstGeom prst="rect">
            <a:avLst/>
          </a:prstGeom>
        </p:spPr>
      </p:pic>
      <p:pic>
        <p:nvPicPr>
          <p:cNvPr id="7" name="Picture 6" descr="log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554" y="4806587"/>
            <a:ext cx="2743404" cy="53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97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(in this tutorial)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41830" y="1663698"/>
            <a:ext cx="8082549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en-US" b="1" dirty="0" smtClean="0">
                <a:solidFill>
                  <a:srgbClr val="FF0000"/>
                </a:solidFill>
              </a:rPr>
              <a:t>A (brief)  survey of quantitative data mining methods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514350" indent="-514350">
              <a:buAutoNum type="arabicParenR" startAt="2"/>
            </a:pPr>
            <a:r>
              <a:rPr lang="en-US" b="1" dirty="0" smtClean="0">
                <a:solidFill>
                  <a:srgbClr val="FF0000"/>
                </a:solidFill>
              </a:rPr>
              <a:t>Landmark results</a:t>
            </a:r>
          </a:p>
          <a:p>
            <a:pPr marL="514350" indent="-514350">
              <a:buAutoNum type="arabicParenR" startAt="2"/>
            </a:pP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>
              <a:buAutoNum type="arabicParenR" startAt="2"/>
            </a:pPr>
            <a:r>
              <a:rPr lang="en-US" b="1" dirty="0" smtClean="0">
                <a:solidFill>
                  <a:srgbClr val="FF0000"/>
                </a:solidFill>
              </a:rPr>
              <a:t>Issues of Ethics, Privacy algorithms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4</a:t>
            </a:r>
            <a:r>
              <a:rPr lang="en-US" b="1" dirty="0" smtClean="0">
                <a:solidFill>
                  <a:srgbClr val="FF0000"/>
                </a:solidFill>
              </a:rPr>
              <a:t>) 	Open </a:t>
            </a:r>
            <a:r>
              <a:rPr lang="en-US" b="1" dirty="0">
                <a:solidFill>
                  <a:srgbClr val="FF0000"/>
                </a:solidFill>
              </a:rPr>
              <a:t>Issues, new solutions 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Instabilities; </a:t>
            </a:r>
          </a:p>
          <a:p>
            <a:r>
              <a:rPr lang="en-US" dirty="0" smtClean="0"/>
              <a:t>Envy;</a:t>
            </a:r>
            <a:endParaRPr lang="en-US" dirty="0"/>
          </a:p>
          <a:p>
            <a:r>
              <a:rPr lang="en-US" dirty="0" smtClean="0"/>
              <a:t>Ensembles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25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Solve Lack or Scarcity of Local Data</a:t>
            </a:r>
            <a:endParaRPr lang="en-US" dirty="0"/>
          </a:p>
        </p:txBody>
      </p:sp>
      <p:pic>
        <p:nvPicPr>
          <p:cNvPr id="4" name="Content Placeholder 3" descr="dude_where_is_the_data_trucker_hats-rac52dbabc72c41bc9d21e25fb42ea54f_v9wfy_8byvr_216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768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my options?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2200" dirty="0" smtClean="0"/>
              <a:t>Isn’t local (within) </a:t>
            </a:r>
            <a:r>
              <a:rPr lang="en-US" sz="2200" dirty="0"/>
              <a:t>data </a:t>
            </a:r>
            <a:r>
              <a:rPr lang="en-US" sz="2200" b="1" dirty="0" smtClean="0"/>
              <a:t>better</a:t>
            </a:r>
            <a:r>
              <a:rPr lang="en-US" sz="2200" dirty="0" smtClean="0"/>
              <a:t>?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US" sz="2200" dirty="0"/>
          </a:p>
          <a:p>
            <a:pPr marL="457200" lvl="1" indent="0" algn="ctr">
              <a:lnSpc>
                <a:spcPct val="90000"/>
              </a:lnSpc>
              <a:buNone/>
            </a:pPr>
            <a:r>
              <a:rPr lang="en-US" sz="2000" i="1" dirty="0"/>
              <a:t>It may not be </a:t>
            </a:r>
            <a:r>
              <a:rPr lang="en-US" sz="2000" i="1" dirty="0" smtClean="0"/>
              <a:t>available</a:t>
            </a:r>
          </a:p>
          <a:p>
            <a:pPr marL="457200" lvl="1" indent="0" algn="ctr">
              <a:lnSpc>
                <a:spcPct val="90000"/>
              </a:lnSpc>
              <a:buNone/>
            </a:pPr>
            <a:r>
              <a:rPr lang="en-US" sz="2000" i="1" dirty="0" smtClean="0"/>
              <a:t>It may be scarce</a:t>
            </a:r>
            <a:endParaRPr lang="en-US" sz="2000" i="1" dirty="0"/>
          </a:p>
          <a:p>
            <a:pPr marL="457200" lvl="1" indent="0" algn="ctr">
              <a:lnSpc>
                <a:spcPct val="90000"/>
              </a:lnSpc>
              <a:buNone/>
            </a:pPr>
            <a:r>
              <a:rPr lang="en-US" sz="2000" i="1" dirty="0">
                <a:ea typeface="ＭＳ Ｐゴシック" charset="0"/>
              </a:rPr>
              <a:t>Tedious data collection effort</a:t>
            </a:r>
          </a:p>
          <a:p>
            <a:pPr marL="457200" lvl="1" indent="0" algn="ctr">
              <a:lnSpc>
                <a:spcPct val="90000"/>
              </a:lnSpc>
              <a:buNone/>
            </a:pPr>
            <a:r>
              <a:rPr lang="en-US" sz="2000" i="1" dirty="0">
                <a:ea typeface="ＭＳ Ｐゴシック" charset="0"/>
              </a:rPr>
              <a:t>Too slow to </a:t>
            </a:r>
            <a:r>
              <a:rPr lang="en-US" sz="2000" i="1" dirty="0" smtClean="0">
                <a:ea typeface="ＭＳ Ｐゴシック" charset="0"/>
              </a:rPr>
              <a:t>collect</a:t>
            </a:r>
            <a:endParaRPr lang="en-US" sz="2000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68800" cy="4525963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 marL="0" indent="0" algn="ctr">
              <a:lnSpc>
                <a:spcPct val="90000"/>
              </a:lnSpc>
              <a:buNone/>
            </a:pPr>
            <a:endParaRPr lang="en-US" sz="2200" dirty="0" smtClean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2200" dirty="0" smtClean="0"/>
              <a:t>The </a:t>
            </a:r>
            <a:r>
              <a:rPr lang="en-US" sz="2200" b="1" dirty="0" smtClean="0"/>
              <a:t>verdict</a:t>
            </a:r>
            <a:r>
              <a:rPr lang="en-US" sz="2200" dirty="0" smtClean="0"/>
              <a:t> with global (cross) data?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 smtClean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2000" dirty="0" smtClean="0"/>
              <a:t>Effort estimation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:</a:t>
            </a:r>
          </a:p>
          <a:p>
            <a:pPr marL="457200" lvl="1" indent="0" algn="ctr">
              <a:lnSpc>
                <a:spcPct val="90000"/>
              </a:lnSpc>
              <a:buNone/>
            </a:pPr>
            <a:r>
              <a:rPr lang="en-US" sz="2000" i="1" dirty="0" smtClean="0">
                <a:ea typeface="ＭＳ Ｐゴシック" charset="0"/>
              </a:rPr>
              <a:t>No </a:t>
            </a:r>
            <a:r>
              <a:rPr lang="en-US" sz="2000" i="1" dirty="0">
                <a:ea typeface="ＭＳ Ｐゴシック" charset="0"/>
              </a:rPr>
              <a:t>clear winners, either way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Defect Prediction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:</a:t>
            </a:r>
          </a:p>
          <a:p>
            <a:pPr marL="457200" lvl="1" indent="0" algn="ctr">
              <a:buNone/>
            </a:pPr>
            <a:r>
              <a:rPr lang="en-US" sz="2000" i="1" dirty="0" smtClean="0"/>
              <a:t>Can use global data as </a:t>
            </a:r>
            <a:r>
              <a:rPr lang="en-US" sz="2000" i="1" dirty="0"/>
              <a:t>a stop gap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5</a:t>
            </a:fld>
            <a:endParaRPr lang="en-US"/>
          </a:p>
        </p:txBody>
      </p:sp>
      <p:sp>
        <p:nvSpPr>
          <p:cNvPr id="5" name="Left Arrow 4"/>
          <p:cNvSpPr/>
          <p:nvPr/>
        </p:nvSpPr>
        <p:spPr>
          <a:xfrm rot="21345279">
            <a:off x="2575358" y="1622896"/>
            <a:ext cx="1921284" cy="7493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21367081">
            <a:off x="4647567" y="1581532"/>
            <a:ext cx="1910357" cy="7493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GLOBAL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572000" y="1270000"/>
            <a:ext cx="0" cy="4508500"/>
          </a:xfrm>
          <a:prstGeom prst="line">
            <a:avLst/>
          </a:prstGeom>
          <a:ln w="21272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228600" y="5918200"/>
            <a:ext cx="8686800" cy="885825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US" sz="1200" baseline="30000" dirty="0" smtClean="0"/>
              <a:t>1 </a:t>
            </a:r>
            <a:r>
              <a:rPr lang="en-GB" sz="1200" dirty="0" smtClean="0"/>
              <a:t>Barbara </a:t>
            </a:r>
            <a:r>
              <a:rPr lang="en-GB" sz="1200" dirty="0"/>
              <a:t>A. </a:t>
            </a:r>
            <a:r>
              <a:rPr lang="en-GB" sz="1200" dirty="0" err="1"/>
              <a:t>Kitchenham</a:t>
            </a:r>
            <a:r>
              <a:rPr lang="en-GB" sz="1200" dirty="0"/>
              <a:t>, Emilia Mendes, </a:t>
            </a:r>
            <a:r>
              <a:rPr lang="en-GB" sz="1200" dirty="0" err="1"/>
              <a:t>Guilherme</a:t>
            </a:r>
            <a:r>
              <a:rPr lang="en-GB" sz="1200" dirty="0"/>
              <a:t> </a:t>
            </a:r>
            <a:r>
              <a:rPr lang="en-GB" sz="1200" dirty="0" err="1"/>
              <a:t>Horta</a:t>
            </a:r>
            <a:r>
              <a:rPr lang="en-GB" sz="1200" dirty="0"/>
              <a:t> </a:t>
            </a:r>
            <a:r>
              <a:rPr lang="en-GB" sz="1200" dirty="0" err="1"/>
              <a:t>Travassos</a:t>
            </a:r>
            <a:r>
              <a:rPr lang="en-GB" sz="1200" dirty="0"/>
              <a:t>: Cross versus Within-Company Cost Estimation Studies: A Systematic Review. IEEE Trans. Software Eng. 33(5): 316-329 (2007</a:t>
            </a:r>
            <a:r>
              <a:rPr lang="en-GB" sz="1200" dirty="0" smtClean="0"/>
              <a:t>)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endParaRPr lang="en-GB" sz="1200" dirty="0"/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US" sz="1200" baseline="30000" dirty="0" smtClean="0"/>
              <a:t>2 </a:t>
            </a:r>
            <a:r>
              <a:rPr lang="en-GB" sz="1200" dirty="0" smtClean="0"/>
              <a:t>B</a:t>
            </a:r>
            <a:r>
              <a:rPr lang="en-GB" sz="1200" dirty="0"/>
              <a:t>. Turhan, T. </a:t>
            </a:r>
            <a:r>
              <a:rPr lang="en-GB" sz="1200" dirty="0" err="1"/>
              <a:t>Menzies</a:t>
            </a:r>
            <a:r>
              <a:rPr lang="en-GB" sz="1200" dirty="0" smtClean="0"/>
              <a:t>, A</a:t>
            </a:r>
            <a:r>
              <a:rPr lang="en-GB" sz="1200" dirty="0"/>
              <a:t>. </a:t>
            </a:r>
            <a:r>
              <a:rPr lang="en-GB" sz="1200" dirty="0" err="1"/>
              <a:t>Bener</a:t>
            </a:r>
            <a:r>
              <a:rPr lang="en-GB" sz="1200" dirty="0"/>
              <a:t> and J. </a:t>
            </a:r>
            <a:r>
              <a:rPr lang="en-GB" sz="1200" dirty="0" err="1"/>
              <a:t>Distefano</a:t>
            </a:r>
            <a:r>
              <a:rPr lang="en-GB" sz="1200" dirty="0"/>
              <a:t>, “On the relative value of cross-company and within-company data for defect prediction”, Empirical Software Engineering Journal, Vol.14/5, pp.540-578, 2009.</a:t>
            </a:r>
          </a:p>
        </p:txBody>
      </p:sp>
    </p:spTree>
    <p:extLst>
      <p:ext uri="{BB962C8B-B14F-4D97-AF65-F5344CB8AC3E}">
        <p14:creationId xmlns:p14="http://schemas.microsoft.com/office/powerpoint/2010/main" val="1073338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685114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000" dirty="0" smtClean="0"/>
              <a:t>For </a:t>
            </a:r>
            <a:r>
              <a:rPr lang="en-US" sz="2000" dirty="0"/>
              <a:t>NASA data</a:t>
            </a:r>
          </a:p>
          <a:p>
            <a:pPr lvl="1"/>
            <a:r>
              <a:rPr lang="en-US" sz="1800" dirty="0">
                <a:ea typeface="ＭＳ Ｐゴシック" charset="0"/>
              </a:rPr>
              <a:t>Seven test sets from  10% of each source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CC </a:t>
            </a:r>
            <a:r>
              <a:rPr lang="en-US" sz="2000" dirty="0"/>
              <a:t>(using </a:t>
            </a:r>
            <a:r>
              <a:rPr lang="en-US" sz="2000" dirty="0" smtClean="0"/>
              <a:t>global)</a:t>
            </a:r>
            <a:endParaRPr lang="en-US" sz="2000" dirty="0"/>
          </a:p>
          <a:p>
            <a:pPr lvl="1"/>
            <a:r>
              <a:rPr lang="en-US" sz="1800" dirty="0">
                <a:ea typeface="ＭＳ Ｐゴシック" charset="0"/>
              </a:rPr>
              <a:t>Train on the 6 other data sets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WC </a:t>
            </a:r>
            <a:r>
              <a:rPr lang="en-US" sz="2000" dirty="0"/>
              <a:t>(using local)</a:t>
            </a:r>
          </a:p>
          <a:p>
            <a:pPr lvl="1"/>
            <a:r>
              <a:rPr lang="en-US" sz="1800" dirty="0">
                <a:ea typeface="ＭＳ Ｐゴシック" charset="0"/>
              </a:rPr>
              <a:t>Train on the remaining 90% of the local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4" descr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4285314"/>
            <a:ext cx="6819900" cy="2572686"/>
          </a:xfrm>
          <a:prstGeom prst="rect">
            <a:avLst/>
          </a:prstGeom>
          <a:noFill/>
          <a:ln w="9525">
            <a:solidFill>
              <a:srgbClr val="000000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2595" b="-142595"/>
          <a:stretch>
            <a:fillRect/>
          </a:stretch>
        </p:blipFill>
        <p:spPr bwMode="auto">
          <a:xfrm>
            <a:off x="4648200" y="660400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7905750" y="2438400"/>
            <a:ext cx="781050" cy="509588"/>
          </a:xfrm>
          <a:prstGeom prst="line">
            <a:avLst/>
          </a:prstGeom>
          <a:noFill/>
          <a:ln w="38100">
            <a:solidFill>
              <a:srgbClr val="FF6600">
                <a:alpha val="53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7124700" y="3048000"/>
            <a:ext cx="927100" cy="304800"/>
          </a:xfrm>
          <a:prstGeom prst="line">
            <a:avLst/>
          </a:prstGeom>
          <a:noFill/>
          <a:ln w="38100">
            <a:solidFill>
              <a:srgbClr val="FF6600">
                <a:alpha val="53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17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NN-Filtering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671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Step 1: Calculate </a:t>
            </a:r>
            <a:r>
              <a:rPr lang="en-US" sz="2000" dirty="0"/>
              <a:t>the pairwise Euclidean distances between the </a:t>
            </a:r>
            <a:r>
              <a:rPr lang="en-US" sz="2000" dirty="0" smtClean="0"/>
              <a:t>local (test) set </a:t>
            </a:r>
            <a:r>
              <a:rPr lang="en-US" sz="2000" dirty="0"/>
              <a:t>and the candidate </a:t>
            </a:r>
            <a:r>
              <a:rPr lang="en-US" sz="2000" dirty="0" smtClean="0"/>
              <a:t>(global) </a:t>
            </a:r>
            <a:r>
              <a:rPr lang="en-US" sz="2000" dirty="0"/>
              <a:t>training </a:t>
            </a:r>
            <a:r>
              <a:rPr lang="en-US" sz="2000" dirty="0" smtClean="0"/>
              <a:t>set.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Step 2: For </a:t>
            </a:r>
            <a:r>
              <a:rPr lang="en-US" sz="2000" dirty="0"/>
              <a:t>each </a:t>
            </a:r>
            <a:r>
              <a:rPr lang="en-US" sz="2000" dirty="0" smtClean="0"/>
              <a:t>test datum</a:t>
            </a:r>
            <a:r>
              <a:rPr lang="en-US" sz="2000" dirty="0"/>
              <a:t>, pick its </a:t>
            </a:r>
            <a:r>
              <a:rPr lang="en-US" sz="2000" i="1" dirty="0"/>
              <a:t>k</a:t>
            </a:r>
            <a:r>
              <a:rPr lang="en-US" sz="2000" dirty="0"/>
              <a:t> nearest neighbors from </a:t>
            </a:r>
            <a:r>
              <a:rPr lang="en-US" sz="2000" dirty="0" smtClean="0"/>
              <a:t>global </a:t>
            </a:r>
            <a:r>
              <a:rPr lang="en-US" sz="2000" dirty="0"/>
              <a:t>set.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Step 3: Pick </a:t>
            </a:r>
            <a:r>
              <a:rPr lang="en-US" sz="2000" dirty="0"/>
              <a:t>unique instances </a:t>
            </a:r>
            <a:r>
              <a:rPr lang="en-US" sz="2000" dirty="0" smtClean="0"/>
              <a:t>from the union of those selected across all local set </a:t>
            </a:r>
            <a:r>
              <a:rPr lang="en-US" sz="2000" dirty="0"/>
              <a:t>to construct the final training </a:t>
            </a:r>
            <a:r>
              <a:rPr lang="en-US" sz="2000" dirty="0" smtClean="0"/>
              <a:t>set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612" y="1320620"/>
            <a:ext cx="4083595" cy="420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78400" y="5397321"/>
            <a:ext cx="3752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Now, train </a:t>
            </a:r>
            <a:r>
              <a:rPr lang="en-US" dirty="0">
                <a:solidFill>
                  <a:srgbClr val="FF6600"/>
                </a:solidFill>
              </a:rPr>
              <a:t>your favorite model on the filtered training </a:t>
            </a:r>
            <a:r>
              <a:rPr lang="en-US" dirty="0" smtClean="0">
                <a:solidFill>
                  <a:srgbClr val="FF6600"/>
                </a:solidFill>
              </a:rPr>
              <a:t>set!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/>
            <a:r>
              <a:rPr lang="en-US" sz="1200" dirty="0"/>
              <a:t>B. Turhan, A. </a:t>
            </a:r>
            <a:r>
              <a:rPr lang="en-US" sz="1200" dirty="0" err="1"/>
              <a:t>Bener</a:t>
            </a:r>
            <a:r>
              <a:rPr lang="en-US" sz="1200" dirty="0"/>
              <a:t>, and T. </a:t>
            </a:r>
            <a:r>
              <a:rPr lang="en-US" sz="1200" dirty="0" err="1"/>
              <a:t>Menzies</a:t>
            </a:r>
            <a:r>
              <a:rPr lang="en-US" sz="1200" dirty="0"/>
              <a:t>, “Nearest Neighbor Sampling for Cross Company Defect Predictors”, in Proceedings of the 1st International Workshop on Defects in Large Software Systems (DEFECTS 2008), pp. 26, 2008. </a:t>
            </a:r>
          </a:p>
        </p:txBody>
      </p:sp>
    </p:spTree>
    <p:extLst>
      <p:ext uri="{BB962C8B-B14F-4D97-AF65-F5344CB8AC3E}">
        <p14:creationId xmlns:p14="http://schemas.microsoft.com/office/powerpoint/2010/main" val="345905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Comparisons: PD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55600" y="1955800"/>
            <a:ext cx="4038600" cy="3898899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For </a:t>
            </a:r>
            <a:r>
              <a:rPr lang="en-US" sz="2000" dirty="0"/>
              <a:t>NASA data</a:t>
            </a:r>
          </a:p>
          <a:p>
            <a:pPr lvl="1"/>
            <a:r>
              <a:rPr lang="en-US" sz="1800" dirty="0">
                <a:ea typeface="ＭＳ Ｐゴシック" charset="0"/>
              </a:rPr>
              <a:t>Seven test sets from  10% of each source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CC </a:t>
            </a:r>
            <a:r>
              <a:rPr lang="en-US" sz="2000" dirty="0"/>
              <a:t>(using </a:t>
            </a:r>
            <a:r>
              <a:rPr lang="en-US" sz="2000" dirty="0" smtClean="0"/>
              <a:t>global)</a:t>
            </a:r>
            <a:endParaRPr lang="en-US" sz="2000" dirty="0"/>
          </a:p>
          <a:p>
            <a:pPr lvl="1"/>
            <a:r>
              <a:rPr lang="en-US" sz="1800" dirty="0">
                <a:ea typeface="ＭＳ Ｐゴシック" charset="0"/>
              </a:rPr>
              <a:t>Train on the 6 other data sets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WC </a:t>
            </a:r>
            <a:r>
              <a:rPr lang="en-US" sz="2000" dirty="0"/>
              <a:t>(using local)</a:t>
            </a:r>
          </a:p>
          <a:p>
            <a:pPr lvl="1"/>
            <a:r>
              <a:rPr lang="en-US" sz="1800" dirty="0">
                <a:ea typeface="ＭＳ Ｐゴシック" charset="0"/>
              </a:rPr>
              <a:t>Train on the remaining 90% of the local </a:t>
            </a:r>
            <a:r>
              <a:rPr lang="en-US" sz="1800" dirty="0" smtClean="0">
                <a:ea typeface="ＭＳ Ｐゴシック" charset="0"/>
              </a:rPr>
              <a:t>data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Treatment </a:t>
            </a:r>
            <a:r>
              <a:rPr lang="en-US" sz="2000" dirty="0" smtClean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NN </a:t>
            </a:r>
            <a:r>
              <a:rPr lang="en-US" sz="20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(using </a:t>
            </a:r>
            <a:r>
              <a:rPr lang="en-US" sz="2000" dirty="0" err="1" smtClean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global+</a:t>
            </a:r>
            <a:r>
              <a:rPr lang="en-US" sz="2000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NN</a:t>
            </a:r>
            <a:r>
              <a:rPr lang="en-US" sz="20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Initialize train set with 6 other data sets,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Prune the train set to just the  </a:t>
            </a:r>
            <a:r>
              <a:rPr lang="en-US" sz="1800" i="1" dirty="0">
                <a:solidFill>
                  <a:srgbClr val="FF6600"/>
                </a:solidFill>
                <a:ea typeface="ＭＳ Ｐゴシック" charset="0"/>
              </a:rPr>
              <a:t>10 nearest neighbors</a:t>
            </a: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 (Euclidean)</a:t>
            </a:r>
            <a:br>
              <a:rPr lang="en-US" sz="1800" dirty="0">
                <a:solidFill>
                  <a:srgbClr val="FF6600"/>
                </a:solidFill>
                <a:ea typeface="ＭＳ Ｐゴシック" charset="0"/>
              </a:rPr>
            </a:b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of the test set (discarding repeats)</a:t>
            </a:r>
          </a:p>
          <a:p>
            <a:pPr lvl="1"/>
            <a:endParaRPr lang="en-US" sz="1800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8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4495800" y="1231900"/>
            <a:ext cx="4419600" cy="2616200"/>
            <a:chOff x="0" y="3024188"/>
            <a:chExt cx="4419600" cy="2616200"/>
          </a:xfrm>
        </p:grpSpPr>
        <p:pic>
          <p:nvPicPr>
            <p:cNvPr id="14" name="Picture 7" descr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024188"/>
              <a:ext cx="4419600" cy="261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Line 8"/>
            <p:cNvSpPr>
              <a:spLocks noChangeShapeType="1"/>
            </p:cNvSpPr>
            <p:nvPr/>
          </p:nvSpPr>
          <p:spPr bwMode="auto">
            <a:xfrm flipH="1">
              <a:off x="3657600" y="3557588"/>
              <a:ext cx="347663" cy="422275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H="1">
              <a:off x="3109913" y="4154488"/>
              <a:ext cx="838200" cy="4572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 flipH="1">
              <a:off x="3276600" y="4849813"/>
              <a:ext cx="838200" cy="4572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572000" y="3749675"/>
            <a:ext cx="4343400" cy="3108325"/>
            <a:chOff x="4343400" y="3116263"/>
            <a:chExt cx="4343400" cy="3108325"/>
          </a:xfrm>
        </p:grpSpPr>
        <p:pic>
          <p:nvPicPr>
            <p:cNvPr id="20" name="Picture 5" descr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3116263"/>
              <a:ext cx="4343400" cy="310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Oval 11"/>
            <p:cNvSpPr>
              <a:spLocks noChangeArrowheads="1"/>
            </p:cNvSpPr>
            <p:nvPr/>
          </p:nvSpPr>
          <p:spPr bwMode="auto">
            <a:xfrm>
              <a:off x="7427913" y="5835650"/>
              <a:ext cx="273050" cy="217488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7580313" y="5173663"/>
              <a:ext cx="273050" cy="21748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13"/>
            <p:cNvSpPr>
              <a:spLocks noChangeArrowheads="1"/>
            </p:cNvSpPr>
            <p:nvPr/>
          </p:nvSpPr>
          <p:spPr bwMode="auto">
            <a:xfrm>
              <a:off x="7870825" y="4506913"/>
              <a:ext cx="273050" cy="21748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14"/>
            <p:cNvSpPr>
              <a:spLocks noChangeArrowheads="1"/>
            </p:cNvSpPr>
            <p:nvPr/>
          </p:nvSpPr>
          <p:spPr bwMode="auto">
            <a:xfrm>
              <a:off x="7559675" y="3854450"/>
              <a:ext cx="273050" cy="217488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355600" y="5889624"/>
            <a:ext cx="4038600" cy="831851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/>
              <a:t>B</a:t>
            </a:r>
            <a:r>
              <a:rPr lang="en-GB" sz="1200" dirty="0"/>
              <a:t>. Turhan, T. </a:t>
            </a:r>
            <a:r>
              <a:rPr lang="en-GB" sz="1200" dirty="0" err="1"/>
              <a:t>Menzies</a:t>
            </a:r>
            <a:r>
              <a:rPr lang="en-GB" sz="1200" dirty="0"/>
              <a:t>, A. </a:t>
            </a:r>
            <a:r>
              <a:rPr lang="en-GB" sz="1200" dirty="0" err="1"/>
              <a:t>Bener</a:t>
            </a:r>
            <a:r>
              <a:rPr lang="en-GB" sz="1200" dirty="0"/>
              <a:t> and J. </a:t>
            </a:r>
            <a:r>
              <a:rPr lang="en-GB" sz="1200" dirty="0" err="1"/>
              <a:t>Distefano</a:t>
            </a:r>
            <a:r>
              <a:rPr lang="en-GB" sz="1200" dirty="0"/>
              <a:t>, “On the relative value of cross-company and within-company data for defect prediction”, Empirical Software Engineering Journal, Vol.14/5, pp.540-578, 2009.</a:t>
            </a:r>
          </a:p>
        </p:txBody>
      </p:sp>
    </p:spTree>
    <p:extLst>
      <p:ext uri="{BB962C8B-B14F-4D97-AF65-F5344CB8AC3E}">
        <p14:creationId xmlns:p14="http://schemas.microsoft.com/office/powerpoint/2010/main" val="141902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Comparisons: </a:t>
            </a:r>
            <a:r>
              <a:rPr lang="en-US" dirty="0" smtClean="0"/>
              <a:t>PF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55600" y="1955800"/>
            <a:ext cx="4038600" cy="3898899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For </a:t>
            </a:r>
            <a:r>
              <a:rPr lang="en-US" sz="2000" dirty="0"/>
              <a:t>NASA data</a:t>
            </a:r>
          </a:p>
          <a:p>
            <a:pPr lvl="1"/>
            <a:r>
              <a:rPr lang="en-US" sz="1800" dirty="0">
                <a:ea typeface="ＭＳ Ｐゴシック" charset="0"/>
              </a:rPr>
              <a:t>Seven test sets from  10% of each source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CC </a:t>
            </a:r>
            <a:r>
              <a:rPr lang="en-US" sz="2000" dirty="0"/>
              <a:t>(using </a:t>
            </a:r>
            <a:r>
              <a:rPr lang="en-US" sz="2000" dirty="0" smtClean="0"/>
              <a:t>global)</a:t>
            </a:r>
            <a:endParaRPr lang="en-US" sz="2000" dirty="0"/>
          </a:p>
          <a:p>
            <a:pPr lvl="1"/>
            <a:r>
              <a:rPr lang="en-US" sz="1800" dirty="0">
                <a:ea typeface="ＭＳ Ｐゴシック" charset="0"/>
              </a:rPr>
              <a:t>Train on the 6 other data sets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WC </a:t>
            </a:r>
            <a:r>
              <a:rPr lang="en-US" sz="2000" dirty="0"/>
              <a:t>(using local)</a:t>
            </a:r>
          </a:p>
          <a:p>
            <a:pPr lvl="1"/>
            <a:r>
              <a:rPr lang="en-US" sz="1800" dirty="0">
                <a:ea typeface="ＭＳ Ｐゴシック" charset="0"/>
              </a:rPr>
              <a:t>Train on the remaining 90% of the local </a:t>
            </a:r>
            <a:r>
              <a:rPr lang="en-US" sz="1800" dirty="0" smtClean="0">
                <a:ea typeface="ＭＳ Ｐゴシック" charset="0"/>
              </a:rPr>
              <a:t>data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Treatment </a:t>
            </a:r>
            <a:r>
              <a:rPr lang="en-US" sz="2000" dirty="0" smtClean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NN </a:t>
            </a:r>
            <a:r>
              <a:rPr lang="en-US" sz="20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(using </a:t>
            </a:r>
            <a:r>
              <a:rPr lang="en-US" sz="2000" dirty="0" err="1" smtClean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global+</a:t>
            </a:r>
            <a:r>
              <a:rPr lang="en-US" sz="2000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NN</a:t>
            </a:r>
            <a:r>
              <a:rPr lang="en-US" sz="20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Initialize train set with 6 other data sets,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Prune the train set to just the  </a:t>
            </a:r>
            <a:r>
              <a:rPr lang="en-US" sz="1800" i="1" dirty="0">
                <a:solidFill>
                  <a:srgbClr val="FF6600"/>
                </a:solidFill>
                <a:ea typeface="ＭＳ Ｐゴシック" charset="0"/>
              </a:rPr>
              <a:t>10 nearest neighbors</a:t>
            </a: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 (Euclidean)</a:t>
            </a:r>
            <a:br>
              <a:rPr lang="en-US" sz="1800" dirty="0">
                <a:solidFill>
                  <a:srgbClr val="FF6600"/>
                </a:solidFill>
                <a:ea typeface="ＭＳ Ｐゴシック" charset="0"/>
              </a:rPr>
            </a:br>
            <a:r>
              <a:rPr lang="en-US" sz="1800" dirty="0">
                <a:solidFill>
                  <a:srgbClr val="FF6600"/>
                </a:solidFill>
                <a:ea typeface="ＭＳ Ｐゴシック" charset="0"/>
              </a:rPr>
              <a:t>of the test set (discarding repeats)</a:t>
            </a:r>
          </a:p>
          <a:p>
            <a:pPr lvl="1"/>
            <a:endParaRPr lang="en-US" sz="1800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9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4546600" y="1330325"/>
            <a:ext cx="4229100" cy="2476500"/>
            <a:chOff x="71438" y="3135313"/>
            <a:chExt cx="4229100" cy="2476500"/>
          </a:xfrm>
        </p:grpSpPr>
        <p:pic>
          <p:nvPicPr>
            <p:cNvPr id="25" name="Picture 4" descr="Picture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8" y="3135313"/>
              <a:ext cx="42291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2865438" y="3662363"/>
              <a:ext cx="273050" cy="21748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2676525" y="4319588"/>
              <a:ext cx="273050" cy="217487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Oval 8"/>
            <p:cNvSpPr>
              <a:spLocks noChangeArrowheads="1"/>
            </p:cNvSpPr>
            <p:nvPr/>
          </p:nvSpPr>
          <p:spPr bwMode="auto">
            <a:xfrm>
              <a:off x="2978150" y="4978400"/>
              <a:ext cx="273050" cy="217488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546600" y="3725863"/>
            <a:ext cx="4229100" cy="3048000"/>
            <a:chOff x="4356100" y="3111500"/>
            <a:chExt cx="4229100" cy="3048000"/>
          </a:xfrm>
        </p:grpSpPr>
        <p:pic>
          <p:nvPicPr>
            <p:cNvPr id="30" name="Picture 5" descr="Picture 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6100" y="3111500"/>
              <a:ext cx="4229100" cy="30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6915150" y="3486150"/>
              <a:ext cx="744538" cy="49053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>
              <a:off x="6848475" y="4197350"/>
              <a:ext cx="909638" cy="49053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15"/>
            <p:cNvSpPr>
              <a:spLocks noChangeShapeType="1"/>
            </p:cNvSpPr>
            <p:nvPr/>
          </p:nvSpPr>
          <p:spPr bwMode="auto">
            <a:xfrm>
              <a:off x="6796088" y="4868863"/>
              <a:ext cx="212725" cy="45085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16"/>
            <p:cNvSpPr>
              <a:spLocks noChangeShapeType="1"/>
            </p:cNvSpPr>
            <p:nvPr/>
          </p:nvSpPr>
          <p:spPr bwMode="auto">
            <a:xfrm>
              <a:off x="7015163" y="5567363"/>
              <a:ext cx="785812" cy="42386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355600" y="5889624"/>
            <a:ext cx="4038600" cy="831851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/>
              <a:t>B</a:t>
            </a:r>
            <a:r>
              <a:rPr lang="en-GB" sz="1200" dirty="0"/>
              <a:t>. Turhan, T. </a:t>
            </a:r>
            <a:r>
              <a:rPr lang="en-GB" sz="1200" dirty="0" err="1"/>
              <a:t>Menzies</a:t>
            </a:r>
            <a:r>
              <a:rPr lang="en-GB" sz="1200" dirty="0"/>
              <a:t>, A. </a:t>
            </a:r>
            <a:r>
              <a:rPr lang="en-GB" sz="1200" dirty="0" err="1"/>
              <a:t>Bener</a:t>
            </a:r>
            <a:r>
              <a:rPr lang="en-GB" sz="1200" dirty="0"/>
              <a:t> and J. </a:t>
            </a:r>
            <a:r>
              <a:rPr lang="en-GB" sz="1200" dirty="0" err="1"/>
              <a:t>Distefano</a:t>
            </a:r>
            <a:r>
              <a:rPr lang="en-GB" sz="1200" dirty="0"/>
              <a:t>, “On the relative value of cross-company and within-company data for defect prediction”, Empirical Software Engineering Journal, Vol.14/5, pp.540-578, 2009.</a:t>
            </a:r>
          </a:p>
        </p:txBody>
      </p:sp>
    </p:spTree>
    <p:extLst>
      <p:ext uri="{BB962C8B-B14F-4D97-AF65-F5344CB8AC3E}">
        <p14:creationId xmlns:p14="http://schemas.microsoft.com/office/powerpoint/2010/main" val="4177706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446" y="5263238"/>
            <a:ext cx="4193954" cy="125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132" y="3683000"/>
            <a:ext cx="432646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446" y="2057400"/>
            <a:ext cx="4193953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355600" y="5889624"/>
            <a:ext cx="4038600" cy="831851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/>
              <a:t>B</a:t>
            </a:r>
            <a:r>
              <a:rPr lang="en-GB" sz="1200" dirty="0"/>
              <a:t>. Turhan, T. </a:t>
            </a:r>
            <a:r>
              <a:rPr lang="en-GB" sz="1200" dirty="0" err="1"/>
              <a:t>Menzies</a:t>
            </a:r>
            <a:r>
              <a:rPr lang="en-GB" sz="1200" dirty="0"/>
              <a:t>, A. </a:t>
            </a:r>
            <a:r>
              <a:rPr lang="en-GB" sz="1200" dirty="0" err="1"/>
              <a:t>Bener</a:t>
            </a:r>
            <a:r>
              <a:rPr lang="en-GB" sz="1200" dirty="0"/>
              <a:t> and J. </a:t>
            </a:r>
            <a:r>
              <a:rPr lang="en-GB" sz="1200" dirty="0" err="1"/>
              <a:t>Distefano</a:t>
            </a:r>
            <a:r>
              <a:rPr lang="en-GB" sz="1200" dirty="0"/>
              <a:t>, “On the relative value of cross-company and within-company data for defect prediction”, Empirical Software Engineering Journal, Vol.14/5, pp.540-578, 2009.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half" idx="1"/>
          </p:nvPr>
        </p:nvSpPr>
        <p:spPr>
          <a:xfrm>
            <a:off x="355600" y="1955800"/>
            <a:ext cx="4038600" cy="3898899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For SOFTLAB data</a:t>
            </a:r>
            <a:endParaRPr lang="en-US" sz="2000" dirty="0"/>
          </a:p>
          <a:p>
            <a:pPr lvl="1"/>
            <a:r>
              <a:rPr lang="en-US" sz="1800" dirty="0" smtClean="0">
                <a:ea typeface="ＭＳ Ｐゴシック" charset="0"/>
              </a:rPr>
              <a:t>Three test sets </a:t>
            </a:r>
            <a:r>
              <a:rPr lang="en-US" sz="1800" dirty="0">
                <a:ea typeface="ＭＳ Ｐゴシック" charset="0"/>
              </a:rPr>
              <a:t>from </a:t>
            </a:r>
            <a:r>
              <a:rPr lang="en-US" sz="1800" dirty="0" smtClean="0">
                <a:ea typeface="ＭＳ Ｐゴシック" charset="0"/>
              </a:rPr>
              <a:t>embedded systems</a:t>
            </a:r>
            <a:endParaRPr lang="en-US" sz="1800" dirty="0">
              <a:ea typeface="ＭＳ Ｐゴシック" charset="0"/>
            </a:endParaRPr>
          </a:p>
          <a:p>
            <a:r>
              <a:rPr lang="en-US" sz="2000" dirty="0"/>
              <a:t>Treatment </a:t>
            </a:r>
            <a:r>
              <a:rPr lang="en-US" sz="2000" dirty="0" smtClean="0"/>
              <a:t>CC </a:t>
            </a:r>
            <a:r>
              <a:rPr lang="en-US" sz="2000" dirty="0"/>
              <a:t>(using </a:t>
            </a:r>
            <a:r>
              <a:rPr lang="en-US" sz="2000" dirty="0" smtClean="0"/>
              <a:t>global)</a:t>
            </a:r>
            <a:endParaRPr lang="en-US" sz="2000" dirty="0"/>
          </a:p>
          <a:p>
            <a:pPr lvl="1"/>
            <a:r>
              <a:rPr lang="en-US" sz="1800" dirty="0">
                <a:ea typeface="ＭＳ Ｐゴシック" charset="0"/>
              </a:rPr>
              <a:t>Train on </a:t>
            </a:r>
            <a:r>
              <a:rPr lang="en-US" sz="1800" dirty="0" smtClean="0">
                <a:ea typeface="ＭＳ Ｐゴシック" charset="0"/>
              </a:rPr>
              <a:t>the seven NASA </a:t>
            </a:r>
            <a:r>
              <a:rPr lang="en-US" sz="1800" dirty="0">
                <a:ea typeface="ＭＳ Ｐゴシック" charset="0"/>
              </a:rPr>
              <a:t>data sets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WC </a:t>
            </a:r>
            <a:r>
              <a:rPr lang="en-US" sz="2000" dirty="0"/>
              <a:t>(using local)</a:t>
            </a:r>
          </a:p>
          <a:p>
            <a:pPr lvl="1"/>
            <a:r>
              <a:rPr lang="en-US" sz="1800" dirty="0">
                <a:ea typeface="ＭＳ Ｐゴシック" charset="0"/>
              </a:rPr>
              <a:t>Train on the remaining </a:t>
            </a:r>
            <a:r>
              <a:rPr lang="en-US" sz="1800" dirty="0" smtClean="0">
                <a:ea typeface="ＭＳ Ｐゴシック" charset="0"/>
              </a:rPr>
              <a:t>two </a:t>
            </a:r>
            <a:r>
              <a:rPr lang="en-US" sz="1800" dirty="0">
                <a:ea typeface="ＭＳ Ｐゴシック" charset="0"/>
              </a:rPr>
              <a:t>local </a:t>
            </a:r>
            <a:r>
              <a:rPr lang="en-US" sz="1800" dirty="0" smtClean="0">
                <a:ea typeface="ＭＳ Ｐゴシック" charset="0"/>
              </a:rPr>
              <a:t>test data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ea typeface="ＭＳ Ｐゴシック" charset="0"/>
                <a:cs typeface="ＭＳ Ｐゴシック" charset="0"/>
              </a:rPr>
              <a:t>Treatment </a:t>
            </a:r>
            <a:r>
              <a:rPr lang="en-US" sz="2000" dirty="0" smtClean="0">
                <a:ea typeface="ＭＳ Ｐゴシック" charset="0"/>
                <a:cs typeface="ＭＳ Ｐゴシック" charset="0"/>
              </a:rPr>
              <a:t>NN 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(using </a:t>
            </a:r>
            <a:r>
              <a:rPr lang="en-US" sz="2000" dirty="0" err="1" smtClean="0">
                <a:ea typeface="ＭＳ Ｐゴシック" charset="0"/>
                <a:cs typeface="ＭＳ Ｐゴシック" charset="0"/>
              </a:rPr>
              <a:t>global+</a:t>
            </a:r>
            <a:r>
              <a:rPr lang="en-US" sz="2000" dirty="0" err="1">
                <a:ea typeface="ＭＳ Ｐゴシック" charset="0"/>
                <a:cs typeface="ＭＳ Ｐゴシック" charset="0"/>
              </a:rPr>
              <a:t>NN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ea typeface="ＭＳ Ｐゴシック" charset="0"/>
              </a:rPr>
              <a:t>Initialize train set with </a:t>
            </a:r>
            <a:r>
              <a:rPr lang="en-US" sz="1800" dirty="0" smtClean="0">
                <a:ea typeface="ＭＳ Ｐゴシック" charset="0"/>
              </a:rPr>
              <a:t>7 NASA </a:t>
            </a:r>
            <a:r>
              <a:rPr lang="en-US" sz="1800" dirty="0">
                <a:ea typeface="ＭＳ Ｐゴシック" charset="0"/>
              </a:rPr>
              <a:t>data sets,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ea typeface="ＭＳ Ｐゴシック" charset="0"/>
              </a:rPr>
              <a:t>Prune the train set to just the </a:t>
            </a:r>
            <a:r>
              <a:rPr lang="en-US" sz="1800" i="1" dirty="0" smtClean="0">
                <a:ea typeface="ＭＳ Ｐゴシック" charset="0"/>
              </a:rPr>
              <a:t>10 </a:t>
            </a:r>
            <a:r>
              <a:rPr lang="en-US" sz="1800" i="1" dirty="0">
                <a:ea typeface="ＭＳ Ｐゴシック" charset="0"/>
              </a:rPr>
              <a:t>nearest neighbors</a:t>
            </a:r>
            <a:r>
              <a:rPr lang="en-US" sz="1800" dirty="0">
                <a:ea typeface="ＭＳ Ｐゴシック" charset="0"/>
              </a:rPr>
              <a:t> (Euclidean)</a:t>
            </a:r>
            <a:br>
              <a:rPr lang="en-US" sz="1800" dirty="0">
                <a:ea typeface="ＭＳ Ｐゴシック" charset="0"/>
              </a:rPr>
            </a:br>
            <a:r>
              <a:rPr lang="en-US" sz="1800" dirty="0">
                <a:ea typeface="ＭＳ Ｐゴシック" charset="0"/>
              </a:rPr>
              <a:t>of the test set (discarding repeats)</a:t>
            </a:r>
          </a:p>
          <a:p>
            <a:pPr lvl="1"/>
            <a:endParaRPr lang="en-US" sz="1800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External Validity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205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DAA6CF-E6D7-2549-B448-73B1C539D95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" name="Picture 5" descr="dummy.png"/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72337"/>
            <a:ext cx="8643552" cy="6449138"/>
          </a:xfrm>
          <a:prstGeom prst="rect">
            <a:avLst/>
          </a:prstGeom>
        </p:spPr>
      </p:pic>
      <p:pic>
        <p:nvPicPr>
          <p:cNvPr id="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868488"/>
            <a:ext cx="2264125" cy="383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060700"/>
            <a:ext cx="1422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4445000" y="3695700"/>
            <a:ext cx="148590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24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Warning!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DAA6CF-E6D7-2549-B448-73B1C539D95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" y="1600200"/>
            <a:ext cx="857091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62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600" i="1" dirty="0" smtClean="0">
                <a:ea typeface="ＭＳ Ｐゴシック" charset="0"/>
                <a:cs typeface="ＭＳ Ｐゴシック" charset="0"/>
              </a:rPr>
              <a:t>“</a:t>
            </a:r>
            <a:r>
              <a:rPr lang="tr-TR" sz="3600" i="1" dirty="0" err="1" smtClean="0">
                <a:ea typeface="ＭＳ Ｐゴシック" charset="0"/>
                <a:cs typeface="ＭＳ Ｐゴシック" charset="0"/>
              </a:rPr>
              <a:t>Theories</a:t>
            </a:r>
            <a:r>
              <a:rPr lang="tr-TR" sz="3600" i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tr-TR" sz="3600" i="1" dirty="0">
                <a:ea typeface="ＭＳ Ｐゴシック" charset="0"/>
                <a:cs typeface="ＭＳ Ｐゴシック" charset="0"/>
              </a:rPr>
              <a:t>can be </a:t>
            </a:r>
            <a:r>
              <a:rPr lang="tr-TR" sz="3600" i="1" dirty="0" err="1">
                <a:ea typeface="ＭＳ Ｐゴシック" charset="0"/>
                <a:cs typeface="ＭＳ Ｐゴシック" charset="0"/>
              </a:rPr>
              <a:t>learned</a:t>
            </a:r>
            <a:r>
              <a:rPr lang="tr-TR" sz="3600" i="1" dirty="0">
                <a:ea typeface="ＭＳ Ｐゴシック" charset="0"/>
                <a:cs typeface="ＭＳ Ｐゴシック" charset="0"/>
              </a:rPr>
              <a:t> </a:t>
            </a:r>
            <a:r>
              <a:rPr lang="tr-TR" sz="3600" i="1" dirty="0" err="1">
                <a:ea typeface="ＭＳ Ｐゴシック" charset="0"/>
                <a:cs typeface="ＭＳ Ｐゴシック" charset="0"/>
              </a:rPr>
              <a:t>from</a:t>
            </a:r>
            <a:r>
              <a:rPr lang="tr-TR" sz="3600" i="1" dirty="0">
                <a:ea typeface="ＭＳ Ｐゴシック" charset="0"/>
                <a:cs typeface="ＭＳ Ｐゴシック" charset="0"/>
              </a:rPr>
              <a:t> a </a:t>
            </a:r>
            <a:r>
              <a:rPr lang="tr-TR" sz="3600" i="1" dirty="0" err="1">
                <a:ea typeface="ＭＳ Ｐゴシック" charset="0"/>
                <a:cs typeface="ＭＳ Ｐゴシック" charset="0"/>
              </a:rPr>
              <a:t>very</a:t>
            </a:r>
            <a:r>
              <a:rPr lang="tr-TR" sz="3600" i="1" dirty="0">
                <a:ea typeface="ＭＳ Ｐゴシック" charset="0"/>
                <a:cs typeface="ＭＳ Ｐゴシック" charset="0"/>
              </a:rPr>
              <a:t> </a:t>
            </a:r>
            <a:r>
              <a:rPr lang="tr-TR" sz="3600" i="1" dirty="0" err="1">
                <a:ea typeface="ＭＳ Ｐゴシック" charset="0"/>
                <a:cs typeface="ＭＳ Ｐゴシック" charset="0"/>
              </a:rPr>
              <a:t>small</a:t>
            </a:r>
            <a:r>
              <a:rPr lang="tr-TR" sz="3600" i="1" dirty="0">
                <a:ea typeface="ＭＳ Ｐゴシック" charset="0"/>
                <a:cs typeface="ＭＳ Ｐゴシック" charset="0"/>
              </a:rPr>
              <a:t> </a:t>
            </a:r>
            <a:r>
              <a:rPr lang="tr-TR" sz="3600" i="1" dirty="0" err="1">
                <a:ea typeface="ＭＳ Ｐゴシック" charset="0"/>
                <a:cs typeface="ＭＳ Ｐゴシック" charset="0"/>
              </a:rPr>
              <a:t>sample</a:t>
            </a:r>
            <a:r>
              <a:rPr lang="tr-TR" sz="3600" i="1" dirty="0">
                <a:ea typeface="ＭＳ Ｐゴシック" charset="0"/>
                <a:cs typeface="ＭＳ Ｐゴシック" charset="0"/>
              </a:rPr>
              <a:t> of </a:t>
            </a:r>
            <a:r>
              <a:rPr lang="tr-TR" sz="3600" i="1" dirty="0" err="1">
                <a:ea typeface="ＭＳ Ｐゴシック" charset="0"/>
                <a:cs typeface="ＭＳ Ｐゴシック" charset="0"/>
              </a:rPr>
              <a:t>available</a:t>
            </a:r>
            <a:r>
              <a:rPr lang="tr-TR" sz="3600" i="1" dirty="0">
                <a:ea typeface="ＭＳ Ｐゴシック" charset="0"/>
                <a:cs typeface="ＭＳ Ｐゴシック" charset="0"/>
              </a:rPr>
              <a:t> </a:t>
            </a:r>
            <a:r>
              <a:rPr lang="tr-TR" sz="3600" i="1" dirty="0" smtClean="0">
                <a:ea typeface="ＭＳ Ｐゴシック" charset="0"/>
                <a:cs typeface="ＭＳ Ｐゴシック" charset="0"/>
              </a:rPr>
              <a:t>data” </a:t>
            </a:r>
            <a:endParaRPr lang="en-US" sz="3600" i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tr-TR" sz="2400" b="1" dirty="0" err="1" smtClean="0">
                <a:ea typeface="ＭＳ Ｐゴシック" charset="0"/>
                <a:cs typeface="ＭＳ Ｐゴシック" charset="0"/>
              </a:rPr>
              <a:t>Microsampling</a:t>
            </a:r>
            <a:endParaRPr lang="tr-TR" sz="2400" b="1" dirty="0" smtClean="0"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tr-TR" sz="2400" b="1" dirty="0" smtClean="0"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sz="2400" dirty="0" err="1" smtClean="0">
                <a:ea typeface="ＭＳ Ｐゴシック" charset="0"/>
                <a:cs typeface="ＭＳ Ｐゴシック" charset="0"/>
              </a:rPr>
              <a:t>Given</a:t>
            </a:r>
            <a:r>
              <a:rPr lang="tr-TR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tr-TR" sz="2400" dirty="0">
                <a:ea typeface="ＭＳ Ｐゴシック" charset="0"/>
                <a:cs typeface="ＭＳ Ｐゴシック" charset="0"/>
              </a:rPr>
              <a:t>N </a:t>
            </a:r>
            <a:r>
              <a:rPr lang="tr-TR" sz="2400" dirty="0" err="1">
                <a:ea typeface="ＭＳ Ｐゴシック" charset="0"/>
                <a:cs typeface="ＭＳ Ｐゴシック" charset="0"/>
              </a:rPr>
              <a:t>defective</a:t>
            </a:r>
            <a:r>
              <a:rPr lang="tr-TR" sz="2400" dirty="0">
                <a:ea typeface="ＭＳ Ｐゴシック" charset="0"/>
                <a:cs typeface="ＭＳ Ｐゴシック" charset="0"/>
              </a:rPr>
              <a:t> </a:t>
            </a:r>
            <a:r>
              <a:rPr lang="tr-TR" sz="2400" dirty="0" err="1">
                <a:ea typeface="ＭＳ Ｐゴシック" charset="0"/>
                <a:cs typeface="ＭＳ Ｐゴシック" charset="0"/>
              </a:rPr>
              <a:t>modules</a:t>
            </a:r>
            <a:r>
              <a:rPr lang="tr-TR" sz="2400" dirty="0">
                <a:ea typeface="ＭＳ Ｐゴシック" charset="0"/>
                <a:cs typeface="ＭＳ Ｐゴシック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2000" dirty="0">
                <a:ea typeface="ＭＳ Ｐゴシック" charset="0"/>
              </a:rPr>
              <a:t>M = {25, 50, 75,  ...} &lt;= N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2000" dirty="0">
                <a:ea typeface="ＭＳ Ｐゴシック" charset="0"/>
              </a:rPr>
              <a:t>Select M </a:t>
            </a:r>
            <a:r>
              <a:rPr lang="tr-TR" sz="2000" dirty="0" err="1">
                <a:ea typeface="ＭＳ Ｐゴシック" charset="0"/>
              </a:rPr>
              <a:t>defective</a:t>
            </a:r>
            <a:r>
              <a:rPr lang="tr-TR" sz="2000" dirty="0">
                <a:ea typeface="ＭＳ Ｐゴシック" charset="0"/>
              </a:rPr>
              <a:t> </a:t>
            </a:r>
            <a:r>
              <a:rPr lang="tr-TR" sz="2000" dirty="0" err="1">
                <a:ea typeface="ＭＳ Ｐゴシック" charset="0"/>
              </a:rPr>
              <a:t>and</a:t>
            </a:r>
            <a:r>
              <a:rPr lang="tr-TR" sz="2000" dirty="0">
                <a:ea typeface="ＭＳ Ｐゴシック" charset="0"/>
              </a:rPr>
              <a:t> M </a:t>
            </a:r>
            <a:r>
              <a:rPr lang="tr-TR" sz="2000" dirty="0" err="1">
                <a:ea typeface="ＭＳ Ｐゴシック" charset="0"/>
              </a:rPr>
              <a:t>defect-free</a:t>
            </a:r>
            <a:r>
              <a:rPr lang="tr-TR" sz="2000" dirty="0">
                <a:ea typeface="ＭＳ Ｐゴシック" charset="0"/>
              </a:rPr>
              <a:t> </a:t>
            </a:r>
            <a:r>
              <a:rPr lang="tr-TR" sz="2000" dirty="0" err="1">
                <a:ea typeface="ＭＳ Ｐゴシック" charset="0"/>
              </a:rPr>
              <a:t>modules</a:t>
            </a:r>
            <a:r>
              <a:rPr lang="tr-TR" sz="2000" dirty="0">
                <a:ea typeface="ＭＳ Ｐゴシック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2000" dirty="0" err="1">
                <a:ea typeface="ＭＳ Ｐゴシック" charset="0"/>
              </a:rPr>
              <a:t>Learn</a:t>
            </a:r>
            <a:r>
              <a:rPr lang="tr-TR" sz="2000" dirty="0">
                <a:ea typeface="ＭＳ Ｐゴシック" charset="0"/>
              </a:rPr>
              <a:t> </a:t>
            </a:r>
            <a:r>
              <a:rPr lang="tr-TR" sz="2000" dirty="0" err="1">
                <a:ea typeface="ＭＳ Ｐゴシック" charset="0"/>
              </a:rPr>
              <a:t>theories</a:t>
            </a:r>
            <a:r>
              <a:rPr lang="tr-TR" sz="2000" dirty="0">
                <a:ea typeface="ＭＳ Ｐゴシック" charset="0"/>
              </a:rPr>
              <a:t> on 2M </a:t>
            </a:r>
            <a:r>
              <a:rPr lang="tr-TR" sz="2000" dirty="0" err="1">
                <a:ea typeface="ＭＳ Ｐゴシック" charset="0"/>
              </a:rPr>
              <a:t>instances</a:t>
            </a:r>
            <a:endParaRPr lang="tr-TR" sz="2000" dirty="0"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sz="2400" dirty="0" err="1">
                <a:ea typeface="ＭＳ Ｐゴシック" charset="0"/>
                <a:cs typeface="ＭＳ Ｐゴシック" charset="0"/>
              </a:rPr>
              <a:t>Undersampling</a:t>
            </a:r>
            <a:r>
              <a:rPr lang="tr-TR" sz="2400" dirty="0">
                <a:ea typeface="ＭＳ Ｐゴシック" charset="0"/>
                <a:cs typeface="ＭＳ Ｐゴシック" charset="0"/>
              </a:rPr>
              <a:t>: M=N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>
                <a:ea typeface="ＭＳ Ｐゴシック" charset="0"/>
                <a:cs typeface="ＭＳ Ｐゴシック" charset="0"/>
              </a:rPr>
              <a:t>8/12 </a:t>
            </a:r>
            <a:r>
              <a:rPr lang="tr-TR" sz="2400" dirty="0" err="1">
                <a:ea typeface="ＭＳ Ｐゴシック" charset="0"/>
                <a:cs typeface="ＭＳ Ｐゴシック" charset="0"/>
              </a:rPr>
              <a:t>datasets</a:t>
            </a:r>
            <a:r>
              <a:rPr lang="tr-TR" sz="2400" dirty="0">
                <a:ea typeface="ＭＳ Ｐゴシック" charset="0"/>
                <a:cs typeface="ＭＳ Ｐゴシック" charset="0"/>
              </a:rPr>
              <a:t> -&gt; M = 25 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>
                <a:ea typeface="ＭＳ Ｐゴシック" charset="0"/>
                <a:cs typeface="ＭＳ Ｐゴシック" charset="0"/>
              </a:rPr>
              <a:t>1/12 </a:t>
            </a:r>
            <a:r>
              <a:rPr lang="tr-TR" sz="2400" dirty="0" err="1">
                <a:ea typeface="ＭＳ Ｐゴシック" charset="0"/>
                <a:cs typeface="ＭＳ Ｐゴシック" charset="0"/>
              </a:rPr>
              <a:t>datasets</a:t>
            </a:r>
            <a:r>
              <a:rPr lang="tr-TR" sz="2400" dirty="0">
                <a:ea typeface="ＭＳ Ｐゴシック" charset="0"/>
                <a:cs typeface="ＭＳ Ｐゴシック" charset="0"/>
              </a:rPr>
              <a:t> -&gt; M = 75 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>
                <a:ea typeface="ＭＳ Ｐゴシック" charset="0"/>
                <a:cs typeface="ＭＳ Ｐゴシック" charset="0"/>
              </a:rPr>
              <a:t>3/12 </a:t>
            </a:r>
            <a:r>
              <a:rPr lang="tr-TR" sz="2400" dirty="0" err="1">
                <a:ea typeface="ＭＳ Ｐゴシック" charset="0"/>
                <a:cs typeface="ＭＳ Ｐゴシック" charset="0"/>
              </a:rPr>
              <a:t>datasets</a:t>
            </a:r>
            <a:r>
              <a:rPr lang="tr-TR" sz="2400" dirty="0">
                <a:ea typeface="ＭＳ Ｐゴシック" charset="0"/>
                <a:cs typeface="ＭＳ Ｐゴシック" charset="0"/>
              </a:rPr>
              <a:t> -&gt; M = {200, 575, 1025}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endParaRPr lang="en-US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604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1600200"/>
            <a:ext cx="46672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/>
            <a:r>
              <a:rPr lang="en-US" sz="1200" dirty="0"/>
              <a:t>T. </a:t>
            </a:r>
            <a:r>
              <a:rPr lang="en-US" sz="1200" dirty="0" err="1"/>
              <a:t>Menzies</a:t>
            </a:r>
            <a:r>
              <a:rPr lang="en-US" sz="1200" dirty="0"/>
              <a:t>, B. Turhan, A. </a:t>
            </a:r>
            <a:r>
              <a:rPr lang="en-US" sz="1200" dirty="0" err="1"/>
              <a:t>Bener</a:t>
            </a:r>
            <a:r>
              <a:rPr lang="en-US" sz="1200" dirty="0"/>
              <a:t>, G. Gay, B. </a:t>
            </a:r>
            <a:r>
              <a:rPr lang="en-US" sz="1200" dirty="0" err="1"/>
              <a:t>Cukic</a:t>
            </a:r>
            <a:r>
              <a:rPr lang="en-US" sz="1200" dirty="0"/>
              <a:t>, Y. Jiang, “Implications of Ceiling Effects in Defect Predictors”, in Proceedings of the 4th International Workshop on Predictor Models in Software Engineering (PROMISE 2008), pp. 47-54, 2008. </a:t>
            </a:r>
          </a:p>
        </p:txBody>
      </p:sp>
    </p:spTree>
    <p:extLst>
      <p:ext uri="{BB962C8B-B14F-4D97-AF65-F5344CB8AC3E}">
        <p14:creationId xmlns:p14="http://schemas.microsoft.com/office/powerpoint/2010/main" val="4115569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about mixing local and global?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6679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Is it feasible to use additional </a:t>
            </a:r>
            <a:r>
              <a:rPr lang="en-US" dirty="0"/>
              <a:t>data from other </a:t>
            </a:r>
            <a:r>
              <a:rPr lang="en-US" dirty="0" smtClean="0"/>
              <a:t>projects: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(Case 1) When </a:t>
            </a:r>
            <a:r>
              <a:rPr lang="en-US" dirty="0"/>
              <a:t>there is limited local project history, </a:t>
            </a:r>
            <a:r>
              <a:rPr lang="en-US" dirty="0" smtClean="0"/>
              <a:t>i.e. no prior releases</a:t>
            </a:r>
          </a:p>
          <a:p>
            <a:pPr lvl="1"/>
            <a:r>
              <a:rPr lang="en-US" dirty="0" smtClean="0"/>
              <a:t>(Case 2) When </a:t>
            </a:r>
            <a:r>
              <a:rPr lang="en-US" dirty="0"/>
              <a:t>there </a:t>
            </a:r>
            <a:r>
              <a:rPr lang="en-US" dirty="0" smtClean="0"/>
              <a:t>is existing local project history, i.e. many releases over some period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14</a:t>
            </a:fld>
            <a:endParaRPr lang="en-US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/>
            <a:r>
              <a:rPr lang="en-US" sz="1200" dirty="0"/>
              <a:t>B. Turhan, A. T. </a:t>
            </a:r>
            <a:r>
              <a:rPr lang="en-US" sz="1200" dirty="0" err="1"/>
              <a:t>Mısırlı</a:t>
            </a:r>
            <a:r>
              <a:rPr lang="en-US" sz="1200" dirty="0"/>
              <a:t>, A. </a:t>
            </a:r>
            <a:r>
              <a:rPr lang="en-US" sz="1200" dirty="0" err="1"/>
              <a:t>Bener</a:t>
            </a:r>
            <a:r>
              <a:rPr lang="en-US" sz="1200" dirty="0"/>
              <a:t>, “Empirical Evaluation of The Effects of Mixed Project Data on Learning Defect Predictors”, </a:t>
            </a:r>
            <a:r>
              <a:rPr lang="en-US" sz="1200" dirty="0" smtClean="0"/>
              <a:t>(in print) </a:t>
            </a:r>
            <a:r>
              <a:rPr lang="en-US" sz="1200" dirty="0"/>
              <a:t>Journal of Information and Software Technology, </a:t>
            </a:r>
            <a:r>
              <a:rPr lang="en-US" sz="1200" dirty="0" smtClean="0"/>
              <a:t>2013 </a:t>
            </a:r>
            <a:endParaRPr lang="en-US" sz="1200" dirty="0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457200" y="2942758"/>
            <a:ext cx="4038600" cy="26851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For 73 versions of 41 projects</a:t>
            </a:r>
          </a:p>
          <a:p>
            <a:pPr lvl="1"/>
            <a:r>
              <a:rPr lang="en-US" sz="1800" dirty="0" smtClean="0">
                <a:ea typeface="ＭＳ Ｐゴシック" charset="0"/>
              </a:rPr>
              <a:t>Reserve test sets from 10% of each project</a:t>
            </a:r>
          </a:p>
          <a:p>
            <a:pPr lvl="1"/>
            <a:r>
              <a:rPr lang="en-US" sz="1800" dirty="0" smtClean="0">
                <a:ea typeface="ＭＳ Ｐゴシック" charset="0"/>
              </a:rPr>
              <a:t>Additional test sets if the project has multiple releases</a:t>
            </a:r>
          </a:p>
          <a:p>
            <a:r>
              <a:rPr lang="en-US" sz="2000" dirty="0" smtClean="0"/>
              <a:t>Treatment WP (using local)</a:t>
            </a:r>
          </a:p>
          <a:p>
            <a:pPr lvl="1"/>
            <a:r>
              <a:rPr lang="en-US" sz="1800" dirty="0" smtClean="0">
                <a:ea typeface="ＭＳ Ｐゴシック" charset="0"/>
              </a:rPr>
              <a:t>Train on 10%..90% of the local data</a:t>
            </a:r>
          </a:p>
          <a:p>
            <a:pPr lvl="1"/>
            <a:r>
              <a:rPr lang="en-US" sz="1800" dirty="0" smtClean="0">
                <a:ea typeface="ＭＳ Ｐゴシック" charset="0"/>
              </a:rPr>
              <a:t>Train on the previous releases</a:t>
            </a:r>
          </a:p>
          <a:p>
            <a:r>
              <a:rPr lang="en-US" sz="2000" dirty="0"/>
              <a:t>Treatment </a:t>
            </a:r>
            <a:r>
              <a:rPr lang="en-US" sz="2000" dirty="0" smtClean="0"/>
              <a:t>WP+CP </a:t>
            </a:r>
            <a:r>
              <a:rPr lang="en-US" sz="2000" dirty="0"/>
              <a:t>(using global)</a:t>
            </a:r>
          </a:p>
          <a:p>
            <a:pPr lvl="1"/>
            <a:r>
              <a:rPr lang="en-US" sz="1800" dirty="0" smtClean="0">
                <a:ea typeface="ＭＳ Ｐゴシック" charset="0"/>
              </a:rPr>
              <a:t>Enrich training sets above with NN-filtered data from all other projects</a:t>
            </a:r>
            <a:endParaRPr lang="en-US" sz="1800" dirty="0">
              <a:ea typeface="ＭＳ Ｐゴシック" charset="0"/>
            </a:endParaRPr>
          </a:p>
          <a:p>
            <a:pPr lvl="1"/>
            <a:endParaRPr lang="en-US" sz="1800" dirty="0" smtClean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4876800" y="2951816"/>
            <a:ext cx="4038600" cy="26851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 smtClean="0"/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Case 1: WP(10%</a:t>
            </a:r>
            <a:r>
              <a:rPr lang="en-US" sz="2400" dirty="0" smtClean="0">
                <a:solidFill>
                  <a:srgbClr val="FF0000"/>
                </a:solidFill>
              </a:rPr>
              <a:t>) + CP </a:t>
            </a:r>
            <a:r>
              <a:rPr lang="en-US" sz="2400" dirty="0">
                <a:solidFill>
                  <a:srgbClr val="FF0000"/>
                </a:solidFill>
              </a:rPr>
              <a:t>is as good as </a:t>
            </a:r>
            <a:r>
              <a:rPr lang="en-US" sz="2400" dirty="0" smtClean="0">
                <a:solidFill>
                  <a:srgbClr val="FF0000"/>
                </a:solidFill>
              </a:rPr>
              <a:t>WP(90%)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Case 2: WP+CP is significantly better than WP (with small effect size)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3125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Is Data Sharing Worth the Risk to Individual Privacy</a:t>
            </a:r>
          </a:p>
        </p:txBody>
      </p:sp>
      <p:sp>
        <p:nvSpPr>
          <p:cNvPr id="150" name="Shape 150"/>
          <p:cNvSpPr/>
          <p:nvPr/>
        </p:nvSpPr>
        <p:spPr>
          <a:xfrm>
            <a:off x="995328" y="4894210"/>
            <a:ext cx="7546923" cy="1601901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 marL="414726" indent="-288004">
              <a:buClr>
                <a:srgbClr val="000000"/>
              </a:buClr>
              <a:buSzPct val="97222"/>
              <a:buFont typeface="Arial"/>
              <a:buChar char="•"/>
            </a:pPr>
            <a:r>
              <a:rPr lang="en-US" sz="2200"/>
              <a:t>Former Governor Massachusetts.</a:t>
            </a:r>
          </a:p>
          <a:p>
            <a:pPr marL="414726" indent="-288004">
              <a:buClr>
                <a:srgbClr val="000000"/>
              </a:buClr>
              <a:buSzPct val="97222"/>
              <a:buFont typeface="Arial"/>
              <a:buChar char="•"/>
            </a:pPr>
            <a:r>
              <a:rPr lang="en-US" sz="2200"/>
              <a:t>Victim of re-identification privacy breach.</a:t>
            </a:r>
          </a:p>
          <a:p>
            <a:pPr marL="414726" indent="-288004">
              <a:buClr>
                <a:srgbClr val="000000"/>
              </a:buClr>
              <a:buSzPct val="97222"/>
              <a:buFont typeface="Arial"/>
              <a:buChar char="•"/>
            </a:pPr>
            <a:r>
              <a:rPr lang="en-US" sz="2200"/>
              <a:t>Led to sensitive attribute disclosure of his medical records.</a:t>
            </a:r>
          </a:p>
        </p:txBody>
      </p:sp>
      <p:sp>
        <p:nvSpPr>
          <p:cNvPr id="151" name="Shape 151"/>
          <p:cNvSpPr/>
          <p:nvPr/>
        </p:nvSpPr>
        <p:spPr>
          <a:xfrm>
            <a:off x="4502487" y="3350767"/>
            <a:ext cx="194625" cy="209994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1600"/>
              <a:t> </a:t>
            </a:r>
          </a:p>
        </p:txBody>
      </p:sp>
      <p:sp>
        <p:nvSpPr>
          <p:cNvPr id="152" name="Shape 152"/>
          <p:cNvSpPr/>
          <p:nvPr/>
        </p:nvSpPr>
        <p:spPr>
          <a:xfrm>
            <a:off x="2451419" y="1907912"/>
            <a:ext cx="4326531" cy="389724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/>
              <a:t>What would William Weld say?</a:t>
            </a:r>
          </a:p>
        </p:txBody>
      </p:sp>
      <p:sp>
        <p:nvSpPr>
          <p:cNvPr id="153" name="Shape 153"/>
          <p:cNvSpPr/>
          <p:nvPr/>
        </p:nvSpPr>
        <p:spPr>
          <a:xfrm>
            <a:off x="2025978" y="2427496"/>
            <a:ext cx="4924800" cy="205653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0447979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Is Data Sharing Worth the Risk to Individual Privacy</a:t>
            </a:r>
          </a:p>
        </p:txBody>
      </p:sp>
      <p:sp>
        <p:nvSpPr>
          <p:cNvPr id="159" name="Shape 159"/>
          <p:cNvSpPr/>
          <p:nvPr/>
        </p:nvSpPr>
        <p:spPr>
          <a:xfrm>
            <a:off x="5308878" y="1857618"/>
            <a:ext cx="3712342" cy="4293782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/>
              <a:t>What about NASA contractors?</a:t>
            </a:r>
          </a:p>
          <a:p>
            <a:endParaRPr lang="en-US" sz="2200"/>
          </a:p>
          <a:p>
            <a:pPr lvl="0" rtl="0">
              <a:buNone/>
            </a:pPr>
            <a:r>
              <a:rPr lang="en-US" sz="2200"/>
              <a:t>Subject to competitive bidding every 2 years.</a:t>
            </a:r>
          </a:p>
          <a:p>
            <a:endParaRPr lang="en-US" sz="2200"/>
          </a:p>
          <a:p>
            <a:pPr>
              <a:buNone/>
            </a:pPr>
            <a:r>
              <a:rPr lang="en-US" sz="2200"/>
              <a:t>Unwilling to share data </a:t>
            </a:r>
          </a:p>
          <a:p>
            <a:pPr>
              <a:buNone/>
            </a:pPr>
            <a:r>
              <a:rPr lang="en-US" sz="2200"/>
              <a:t>that would lead to </a:t>
            </a:r>
          </a:p>
          <a:p>
            <a:pPr>
              <a:buNone/>
            </a:pPr>
            <a:r>
              <a:rPr lang="en-US" sz="2200" b="1"/>
              <a:t>sensitive attribute disclosure.</a:t>
            </a:r>
          </a:p>
          <a:p>
            <a:endParaRPr lang="en-US" sz="2200" b="1"/>
          </a:p>
          <a:p>
            <a:pPr lvl="0" rtl="0">
              <a:buNone/>
            </a:pPr>
            <a:r>
              <a:rPr lang="en-US" sz="2200"/>
              <a:t>e.g. actual software development times</a:t>
            </a:r>
          </a:p>
        </p:txBody>
      </p:sp>
      <p:sp>
        <p:nvSpPr>
          <p:cNvPr id="160" name="Shape 160"/>
          <p:cNvSpPr/>
          <p:nvPr/>
        </p:nvSpPr>
        <p:spPr>
          <a:xfrm>
            <a:off x="301587" y="1878350"/>
            <a:ext cx="4836921" cy="404771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93735773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When To Share – How To Share</a:t>
            </a:r>
          </a:p>
        </p:txBody>
      </p:sp>
      <p:sp>
        <p:nvSpPr>
          <p:cNvPr id="166" name="Shape 166"/>
          <p:cNvSpPr/>
          <p:nvPr/>
        </p:nvSpPr>
        <p:spPr>
          <a:xfrm>
            <a:off x="631877" y="1601576"/>
            <a:ext cx="3719744" cy="2037566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/>
              <a:t>So far we cannot guarantee </a:t>
            </a:r>
          </a:p>
          <a:p>
            <a:pPr>
              <a:buNone/>
            </a:pPr>
            <a:r>
              <a:rPr lang="en-US" sz="2200"/>
              <a:t>100% privacy.</a:t>
            </a:r>
          </a:p>
          <a:p>
            <a:pPr>
              <a:buNone/>
            </a:pPr>
            <a:r>
              <a:rPr lang="en-US" sz="2200"/>
              <a:t>What we have is a directive </a:t>
            </a:r>
          </a:p>
          <a:p>
            <a:pPr>
              <a:buNone/>
            </a:pPr>
            <a:r>
              <a:rPr lang="en-US" sz="2200"/>
              <a:t>as to whether data is private </a:t>
            </a:r>
          </a:p>
          <a:p>
            <a:pPr>
              <a:buNone/>
            </a:pPr>
            <a:r>
              <a:rPr lang="en-US" sz="2200"/>
              <a:t>and useful enough to share...</a:t>
            </a:r>
          </a:p>
          <a:p>
            <a:endParaRPr lang="en-US" sz="2200"/>
          </a:p>
          <a:p>
            <a:pPr>
              <a:buNone/>
            </a:pPr>
            <a:r>
              <a:rPr lang="en-US" sz="2000"/>
              <a:t>	</a:t>
            </a:r>
          </a:p>
          <a:p>
            <a:endParaRPr lang="en-US" sz="2000"/>
          </a:p>
          <a:p>
            <a:endParaRPr lang="en-US" sz="2000"/>
          </a:p>
        </p:txBody>
      </p:sp>
      <p:sp>
        <p:nvSpPr>
          <p:cNvPr id="167" name="Shape 167"/>
          <p:cNvSpPr/>
          <p:nvPr/>
        </p:nvSpPr>
        <p:spPr>
          <a:xfrm>
            <a:off x="5157876" y="1618883"/>
            <a:ext cx="3719744" cy="2877871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/>
              <a:t>We have a lot of privacy </a:t>
            </a:r>
          </a:p>
          <a:p>
            <a:pPr>
              <a:buNone/>
            </a:pPr>
            <a:r>
              <a:rPr lang="en-US" sz="2200"/>
              <a:t>algorithms geared toward </a:t>
            </a:r>
          </a:p>
          <a:p>
            <a:pPr>
              <a:buNone/>
            </a:pPr>
            <a:r>
              <a:rPr lang="en-US" sz="2200"/>
              <a:t>minimizing risk.</a:t>
            </a:r>
          </a:p>
          <a:p>
            <a:endParaRPr lang="en-US" sz="2200"/>
          </a:p>
          <a:p>
            <a:pPr>
              <a:buNone/>
            </a:pPr>
            <a:r>
              <a:rPr lang="en-US" sz="2200" b="1"/>
              <a:t>Old School</a:t>
            </a:r>
          </a:p>
          <a:p>
            <a:pPr>
              <a:buNone/>
            </a:pPr>
            <a:r>
              <a:rPr lang="en-US" sz="2200"/>
              <a:t>K-anonymity       </a:t>
            </a:r>
          </a:p>
          <a:p>
            <a:pPr>
              <a:buNone/>
            </a:pPr>
            <a:r>
              <a:rPr lang="en-US" sz="2200"/>
              <a:t>L-diversity</a:t>
            </a:r>
          </a:p>
          <a:p>
            <a:pPr>
              <a:buNone/>
            </a:pPr>
            <a:r>
              <a:rPr lang="en-US" sz="2200"/>
              <a:t>T-closeness</a:t>
            </a:r>
          </a:p>
        </p:txBody>
      </p:sp>
      <p:sp>
        <p:nvSpPr>
          <p:cNvPr id="168" name="Shape 168"/>
          <p:cNvSpPr/>
          <p:nvPr/>
        </p:nvSpPr>
        <p:spPr>
          <a:xfrm>
            <a:off x="1241917" y="5875600"/>
            <a:ext cx="6811040" cy="569346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400" b="1"/>
              <a:t>But What About Maximizing Benefits (Utility)?</a:t>
            </a:r>
          </a:p>
        </p:txBody>
      </p:sp>
      <p:sp>
        <p:nvSpPr>
          <p:cNvPr id="169" name="Shape 169"/>
          <p:cNvSpPr/>
          <p:nvPr/>
        </p:nvSpPr>
        <p:spPr>
          <a:xfrm>
            <a:off x="715147" y="3713929"/>
            <a:ext cx="3312535" cy="121522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000" b="1" i="1">
                <a:solidFill>
                  <a:srgbClr val="C90016"/>
                </a:solidFill>
              </a:rPr>
              <a:t>The degree of risk to the</a:t>
            </a:r>
          </a:p>
          <a:p>
            <a:pPr>
              <a:buNone/>
            </a:pPr>
            <a:r>
              <a:rPr lang="en-US" sz="2000" b="1" i="1">
                <a:solidFill>
                  <a:srgbClr val="C90016"/>
                </a:solidFill>
              </a:rPr>
              <a:t>data sharing entity must </a:t>
            </a:r>
          </a:p>
          <a:p>
            <a:pPr>
              <a:buNone/>
            </a:pPr>
            <a:r>
              <a:rPr lang="en-US" sz="2000" b="1" i="1">
                <a:solidFill>
                  <a:srgbClr val="C90016"/>
                </a:solidFill>
              </a:rPr>
              <a:t>not exceed the benefits 	of sharing.</a:t>
            </a:r>
          </a:p>
        </p:txBody>
      </p:sp>
    </p:spTree>
    <p:extLst>
      <p:ext uri="{BB962C8B-B14F-4D97-AF65-F5344CB8AC3E}">
        <p14:creationId xmlns:p14="http://schemas.microsoft.com/office/powerpoint/2010/main" val="185046581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877380" y="223223"/>
            <a:ext cx="7482240" cy="641155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3627054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Balancing Privacy and Utility</a:t>
            </a:r>
          </a:p>
        </p:txBody>
      </p:sp>
      <p:sp>
        <p:nvSpPr>
          <p:cNvPr id="180" name="Shape 180"/>
          <p:cNvSpPr/>
          <p:nvPr/>
        </p:nvSpPr>
        <p:spPr>
          <a:xfrm>
            <a:off x="414721" y="1327244"/>
            <a:ext cx="8459307" cy="140921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 b="1"/>
              <a:t>or...</a:t>
            </a:r>
          </a:p>
          <a:p>
            <a:pPr algn="ctr">
              <a:buSzPct val="25000"/>
            </a:pPr>
            <a:r>
              <a:rPr lang="en-US" sz="2200" b="1" i="1">
                <a:solidFill>
                  <a:srgbClr val="C90016"/>
                </a:solidFill>
              </a:rPr>
              <a:t>Minimize risk of privacy disclosure while maximizing utility.</a:t>
            </a:r>
          </a:p>
        </p:txBody>
      </p:sp>
      <p:sp>
        <p:nvSpPr>
          <p:cNvPr id="181" name="Shape 181"/>
          <p:cNvSpPr/>
          <p:nvPr/>
        </p:nvSpPr>
        <p:spPr>
          <a:xfrm>
            <a:off x="4502488" y="3350767"/>
            <a:ext cx="1468501" cy="129360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1600"/>
              <a:t> </a:t>
            </a:r>
          </a:p>
        </p:txBody>
      </p:sp>
      <p:sp>
        <p:nvSpPr>
          <p:cNvPr id="182" name="Shape 182"/>
          <p:cNvSpPr/>
          <p:nvPr/>
        </p:nvSpPr>
        <p:spPr>
          <a:xfrm>
            <a:off x="2359332" y="5190749"/>
            <a:ext cx="4780165" cy="69780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Instance Selection with </a:t>
            </a: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CLIFF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Small random moves with </a:t>
            </a: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MORPH</a:t>
            </a:r>
          </a:p>
        </p:txBody>
      </p:sp>
      <p:sp>
        <p:nvSpPr>
          <p:cNvPr id="183" name="Shape 183"/>
          <p:cNvSpPr/>
          <p:nvPr/>
        </p:nvSpPr>
        <p:spPr>
          <a:xfrm>
            <a:off x="3849058" y="4343260"/>
            <a:ext cx="4444362" cy="467016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CLIFF + MORPH</a:t>
            </a:r>
          </a:p>
        </p:txBody>
      </p:sp>
      <p:sp>
        <p:nvSpPr>
          <p:cNvPr id="184" name="Shape 184"/>
          <p:cNvSpPr/>
          <p:nvPr/>
        </p:nvSpPr>
        <p:spPr>
          <a:xfrm>
            <a:off x="247852" y="6436893"/>
            <a:ext cx="8708031" cy="363053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  <p:sp>
        <p:nvSpPr>
          <p:cNvPr id="185" name="Shape 185"/>
          <p:cNvSpPr/>
          <p:nvPr/>
        </p:nvSpPr>
        <p:spPr>
          <a:xfrm>
            <a:off x="247851" y="2501933"/>
            <a:ext cx="3680640" cy="244537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075180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CLIFF</a:t>
            </a:r>
          </a:p>
        </p:txBody>
      </p:sp>
      <p:sp>
        <p:nvSpPr>
          <p:cNvPr id="191" name="Shape 191"/>
          <p:cNvSpPr/>
          <p:nvPr/>
        </p:nvSpPr>
        <p:spPr>
          <a:xfrm>
            <a:off x="2985983" y="1244291"/>
            <a:ext cx="3424705" cy="69780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Don't share all the data.</a:t>
            </a:r>
          </a:p>
        </p:txBody>
      </p:sp>
      <p:sp>
        <p:nvSpPr>
          <p:cNvPr id="192" name="Shape 192"/>
          <p:cNvSpPr/>
          <p:nvPr/>
        </p:nvSpPr>
        <p:spPr>
          <a:xfrm>
            <a:off x="247852" y="6442585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  <p:sp>
        <p:nvSpPr>
          <p:cNvPr id="193" name="Shape 193"/>
          <p:cNvSpPr/>
          <p:nvPr/>
        </p:nvSpPr>
        <p:spPr>
          <a:xfrm>
            <a:off x="457172" y="2528384"/>
            <a:ext cx="2911680" cy="302431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3051544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CLIFF</a:t>
            </a:r>
          </a:p>
        </p:txBody>
      </p:sp>
      <p:sp>
        <p:nvSpPr>
          <p:cNvPr id="199" name="Shape 199"/>
          <p:cNvSpPr/>
          <p:nvPr/>
        </p:nvSpPr>
        <p:spPr>
          <a:xfrm>
            <a:off x="2985984" y="1244291"/>
            <a:ext cx="3447563" cy="69780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Don't share all the data.</a:t>
            </a:r>
          </a:p>
        </p:txBody>
      </p:sp>
      <p:sp>
        <p:nvSpPr>
          <p:cNvPr id="200" name="Shape 200"/>
          <p:cNvSpPr/>
          <p:nvPr/>
        </p:nvSpPr>
        <p:spPr>
          <a:xfrm>
            <a:off x="4727808" y="2492173"/>
            <a:ext cx="3390961" cy="354753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"a=r1" 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powerful for selection for class=yes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common in "yes" than "no"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CLIFF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step1: 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each class find ranks of all values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457172" y="2617273"/>
            <a:ext cx="2877120" cy="302431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02" name="Shape 202"/>
          <p:cNvSpPr/>
          <p:nvPr/>
        </p:nvSpPr>
        <p:spPr>
          <a:xfrm>
            <a:off x="247852" y="6442585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24676184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CLIFF</a:t>
            </a:r>
          </a:p>
        </p:txBody>
      </p:sp>
      <p:sp>
        <p:nvSpPr>
          <p:cNvPr id="208" name="Shape 208"/>
          <p:cNvSpPr/>
          <p:nvPr/>
        </p:nvSpPr>
        <p:spPr>
          <a:xfrm>
            <a:off x="2985984" y="1244291"/>
            <a:ext cx="3447563" cy="69780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Don't share all the data.</a:t>
            </a:r>
          </a:p>
        </p:txBody>
      </p:sp>
      <p:sp>
        <p:nvSpPr>
          <p:cNvPr id="209" name="Shape 209"/>
          <p:cNvSpPr/>
          <p:nvPr/>
        </p:nvSpPr>
        <p:spPr>
          <a:xfrm>
            <a:off x="4727808" y="2492173"/>
            <a:ext cx="3390907" cy="3472257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"a=r1" 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powerful for selection for class=yes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common in "yes" than "no"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CLIFF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step2: 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multiply ranks of each row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457172" y="2412877"/>
            <a:ext cx="2911680" cy="302431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11" name="Shape 211"/>
          <p:cNvSpPr/>
          <p:nvPr/>
        </p:nvSpPr>
        <p:spPr>
          <a:xfrm>
            <a:off x="247852" y="6442585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382274099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CLIFF</a:t>
            </a:r>
          </a:p>
        </p:txBody>
      </p:sp>
      <p:sp>
        <p:nvSpPr>
          <p:cNvPr id="217" name="Shape 217"/>
          <p:cNvSpPr/>
          <p:nvPr/>
        </p:nvSpPr>
        <p:spPr>
          <a:xfrm>
            <a:off x="2985984" y="1244291"/>
            <a:ext cx="3367830" cy="69780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Don't share all the data.</a:t>
            </a:r>
          </a:p>
        </p:txBody>
      </p:sp>
      <p:sp>
        <p:nvSpPr>
          <p:cNvPr id="218" name="Shape 218"/>
          <p:cNvSpPr/>
          <p:nvPr/>
        </p:nvSpPr>
        <p:spPr>
          <a:xfrm>
            <a:off x="4500856" y="1942858"/>
            <a:ext cx="4229163" cy="3780552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CLIFF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step3: select the most powerful 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rows of each class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 linear time 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reduce N rows to 0.1N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an O(N2) NUN algorithm now 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takes time O(0.01)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Scalability</a:t>
            </a:r>
          </a:p>
        </p:txBody>
      </p:sp>
      <p:sp>
        <p:nvSpPr>
          <p:cNvPr id="219" name="Shape 219"/>
          <p:cNvSpPr/>
          <p:nvPr/>
        </p:nvSpPr>
        <p:spPr>
          <a:xfrm>
            <a:off x="457172" y="2412877"/>
            <a:ext cx="2911680" cy="302431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20" name="Shape 220"/>
          <p:cNvSpPr/>
          <p:nvPr/>
        </p:nvSpPr>
        <p:spPr>
          <a:xfrm>
            <a:off x="247852" y="6442585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156401881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MORPH</a:t>
            </a:r>
          </a:p>
        </p:txBody>
      </p:sp>
      <p:sp>
        <p:nvSpPr>
          <p:cNvPr id="226" name="Shape 226"/>
          <p:cNvSpPr/>
          <p:nvPr/>
        </p:nvSpPr>
        <p:spPr>
          <a:xfrm>
            <a:off x="1327104" y="1244291"/>
            <a:ext cx="6634540" cy="69791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Push the CLIFF data from their original position.</a:t>
            </a:r>
          </a:p>
        </p:txBody>
      </p:sp>
      <p:sp>
        <p:nvSpPr>
          <p:cNvPr id="227" name="Shape 227"/>
          <p:cNvSpPr/>
          <p:nvPr/>
        </p:nvSpPr>
        <p:spPr>
          <a:xfrm>
            <a:off x="5723109" y="2280298"/>
            <a:ext cx="2582748" cy="389724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 = x ± (x − z) ∗ r</a:t>
            </a:r>
          </a:p>
        </p:txBody>
      </p:sp>
      <p:sp>
        <p:nvSpPr>
          <p:cNvPr id="228" name="Shape 228"/>
          <p:cNvSpPr/>
          <p:nvPr/>
        </p:nvSpPr>
        <p:spPr>
          <a:xfrm>
            <a:off x="5593985" y="2736460"/>
            <a:ext cx="2840995" cy="3178764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 ∈ D, the original instance 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 ∈ D the NUN of x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 the resulting MORPHed </a:t>
            </a: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instance </a:t>
            </a:r>
          </a:p>
        </p:txBody>
      </p:sp>
      <p:sp>
        <p:nvSpPr>
          <p:cNvPr id="229" name="Shape 229"/>
          <p:cNvSpPr/>
          <p:nvPr/>
        </p:nvSpPr>
        <p:spPr>
          <a:xfrm>
            <a:off x="1456744" y="2405628"/>
            <a:ext cx="496684" cy="330830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2932" tIns="82932" rIns="82932" bIns="82932" anchor="ctr" anchorCtr="0">
            <a:noAutofit/>
          </a:bodyPr>
          <a:lstStyle/>
          <a:p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248506" y="6221453"/>
            <a:ext cx="8708140" cy="579363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 and T. Menzies, “Privacy and utility for defect prediction: Experiments with morph,” in Software Engineering (ICSE), 2012 34th </a:t>
            </a:r>
          </a:p>
          <a:p>
            <a:pPr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International Conference on, june 2012, pp. 189 –199.</a:t>
            </a:r>
          </a:p>
          <a:p>
            <a:pPr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</a:t>
            </a:r>
          </a:p>
          <a:p>
            <a:pPr>
              <a:buSzPct val="25000"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IEEE Transactions on Software Engineering, 24 Jan. 2013. IEEE computer Society Digital Library. IEEE Computer Society</a:t>
            </a:r>
          </a:p>
        </p:txBody>
      </p:sp>
      <p:sp>
        <p:nvSpPr>
          <p:cNvPr id="231" name="Shape 231"/>
          <p:cNvSpPr/>
          <p:nvPr/>
        </p:nvSpPr>
        <p:spPr>
          <a:xfrm>
            <a:off x="457172" y="2280297"/>
            <a:ext cx="5047158" cy="336226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2074711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2900"/>
              <a:t>Case Study: Cross-Company Defect Prediction (CCDP)</a:t>
            </a:r>
          </a:p>
        </p:txBody>
      </p:sp>
      <p:sp>
        <p:nvSpPr>
          <p:cNvPr id="237" name="Shape 237"/>
          <p:cNvSpPr/>
          <p:nvPr/>
        </p:nvSpPr>
        <p:spPr>
          <a:xfrm>
            <a:off x="3234816" y="1418360"/>
            <a:ext cx="2664331" cy="449055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Sharing Required.</a:t>
            </a:r>
          </a:p>
        </p:txBody>
      </p:sp>
      <p:sp>
        <p:nvSpPr>
          <p:cNvPr id="238" name="Shape 238"/>
          <p:cNvSpPr/>
          <p:nvPr/>
        </p:nvSpPr>
        <p:spPr>
          <a:xfrm>
            <a:off x="497664" y="3267488"/>
            <a:ext cx="3648555" cy="2372317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 algn="ctr">
              <a:buSzPct val="25000"/>
            </a:pP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Zimmermann et al.  </a:t>
            </a:r>
          </a:p>
          <a:p>
            <a:endParaRPr lang="en-US" sz="2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Local data not always available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companies too small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 in first release, so no past data.</a:t>
            </a:r>
          </a:p>
        </p:txBody>
      </p:sp>
      <p:sp>
        <p:nvSpPr>
          <p:cNvPr id="239" name="Shape 239"/>
          <p:cNvSpPr/>
          <p:nvPr/>
        </p:nvSpPr>
        <p:spPr>
          <a:xfrm>
            <a:off x="4727808" y="3285450"/>
            <a:ext cx="4019845" cy="2518627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 algn="ctr">
              <a:buSzPct val="25000"/>
            </a:pP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Kitchenham et al. </a:t>
            </a:r>
          </a:p>
          <a:p>
            <a:endParaRPr lang="en-US" sz="2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time for collection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 technology can make all    data irrelevant</a:t>
            </a:r>
          </a:p>
        </p:txBody>
      </p:sp>
      <p:sp>
        <p:nvSpPr>
          <p:cNvPr id="240" name="Shape 240"/>
          <p:cNvSpPr/>
          <p:nvPr/>
        </p:nvSpPr>
        <p:spPr>
          <a:xfrm>
            <a:off x="248831" y="6247550"/>
            <a:ext cx="8708031" cy="553562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T. Zimmermann, N. Nagappan, H. Gall, E. Giger, and B. Murphy, “Cross-project defect prediction: a large scale experiment on data vs. domain vs. process.” </a:t>
            </a:r>
          </a:p>
          <a:p>
            <a:pPr>
              <a:buSzPct val="25000"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ESEC/SIGSOFT FSE’09,2009</a:t>
            </a:r>
          </a:p>
          <a:p>
            <a:pPr>
              <a:buSzPct val="25000"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A. Kitchenham, E. Mendes, and G. H. Travassos, “Cross versus within-company cost estimation studies: A systematic review,” </a:t>
            </a:r>
          </a:p>
          <a:p>
            <a:pPr>
              <a:buSzPct val="25000"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IEEE Transactions on Software Engineering, vol. 33, pp. 316–329, 2007</a:t>
            </a:r>
          </a:p>
        </p:txBody>
      </p:sp>
      <p:sp>
        <p:nvSpPr>
          <p:cNvPr id="241" name="Shape 241"/>
          <p:cNvSpPr/>
          <p:nvPr/>
        </p:nvSpPr>
        <p:spPr>
          <a:xfrm>
            <a:off x="414721" y="2239723"/>
            <a:ext cx="8459307" cy="834752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/>
              <a:t>- Company B has little or no data to build a defect model;</a:t>
            </a:r>
          </a:p>
          <a:p>
            <a:pPr>
              <a:buNone/>
            </a:pPr>
            <a:r>
              <a:rPr lang="en-US" sz="2200"/>
              <a:t>- Company B uses data from Company A to build defect models;</a:t>
            </a:r>
          </a:p>
        </p:txBody>
      </p:sp>
    </p:spTree>
    <p:extLst>
      <p:ext uri="{BB962C8B-B14F-4D97-AF65-F5344CB8AC3E}">
        <p14:creationId xmlns:p14="http://schemas.microsoft.com/office/powerpoint/2010/main" val="337726215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CCDP</a:t>
            </a:r>
          </a:p>
        </p:txBody>
      </p:sp>
      <p:sp>
        <p:nvSpPr>
          <p:cNvPr id="247" name="Shape 247"/>
          <p:cNvSpPr/>
          <p:nvPr/>
        </p:nvSpPr>
        <p:spPr>
          <a:xfrm>
            <a:off x="2903040" y="1244291"/>
            <a:ext cx="3482668" cy="69791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Better with data filtering</a:t>
            </a:r>
          </a:p>
        </p:txBody>
      </p:sp>
      <p:sp>
        <p:nvSpPr>
          <p:cNvPr id="248" name="Shape 248"/>
          <p:cNvSpPr/>
          <p:nvPr/>
        </p:nvSpPr>
        <p:spPr>
          <a:xfrm>
            <a:off x="311204" y="1677342"/>
            <a:ext cx="7390179" cy="2703801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Initial results with cross-company defect prediction</a:t>
            </a:r>
          </a:p>
          <a:p>
            <a:pPr>
              <a:buSzPct val="25000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negative(Zimmerman FSE '09)</a:t>
            </a:r>
          </a:p>
          <a:p>
            <a:pPr>
              <a:buSzPct val="25000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- or inconclusive (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Kitchenham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TSE '07)</a:t>
            </a:r>
          </a:p>
          <a:p>
            <a:endParaRPr lang="en-US"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recent work show better results </a:t>
            </a:r>
          </a:p>
          <a:p>
            <a:pPr>
              <a:buSzPct val="25000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Turhan et al. 2009 (The Burak Filter</a:t>
            </a:r>
            <a:r>
              <a:rPr lang="en-US" sz="22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en-US"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248506" y="6127799"/>
            <a:ext cx="8708031" cy="673037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Turhan, T. Menzies, A. Bener, and J. Di Stefano, “On the relative value of cross-company and within-company data for defect prediction,” </a:t>
            </a:r>
          </a:p>
          <a:p>
            <a:pPr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Empirical Software Engineering, vol. 14, pp. 540–578, 2009.</a:t>
            </a:r>
          </a:p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and A. Marcus, “Better Cross Company Defect Prediction,” Mining Software Repositories (MSR), 2013 10th IEEE Working Conference on, (to appear)</a:t>
            </a:r>
          </a:p>
        </p:txBody>
      </p:sp>
      <p:sp>
        <p:nvSpPr>
          <p:cNvPr id="250" name="Shape 250"/>
          <p:cNvSpPr/>
          <p:nvPr/>
        </p:nvSpPr>
        <p:spPr>
          <a:xfrm>
            <a:off x="5864006" y="2099378"/>
            <a:ext cx="2973715" cy="391269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0004012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CCDP</a:t>
            </a:r>
          </a:p>
        </p:txBody>
      </p:sp>
      <p:sp>
        <p:nvSpPr>
          <p:cNvPr id="256" name="Shape 256"/>
          <p:cNvSpPr/>
          <p:nvPr/>
        </p:nvSpPr>
        <p:spPr>
          <a:xfrm>
            <a:off x="2737152" y="1209019"/>
            <a:ext cx="3565611" cy="69791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Better with data filtering</a:t>
            </a:r>
          </a:p>
        </p:txBody>
      </p:sp>
      <p:sp>
        <p:nvSpPr>
          <p:cNvPr id="257" name="Shape 257"/>
          <p:cNvSpPr/>
          <p:nvPr/>
        </p:nvSpPr>
        <p:spPr>
          <a:xfrm>
            <a:off x="878790" y="2399903"/>
            <a:ext cx="7384545" cy="323085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9455634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Making Data Private for CCDP</a:t>
            </a:r>
          </a:p>
        </p:txBody>
      </p:sp>
      <p:sp>
        <p:nvSpPr>
          <p:cNvPr id="263" name="Shape 263"/>
          <p:cNvSpPr/>
          <p:nvPr/>
        </p:nvSpPr>
        <p:spPr>
          <a:xfrm>
            <a:off x="829440" y="1937632"/>
            <a:ext cx="4980559" cy="467016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Here is how we look at the data</a:t>
            </a:r>
          </a:p>
        </p:txBody>
      </p:sp>
      <p:sp>
        <p:nvSpPr>
          <p:cNvPr id="264" name="Shape 264"/>
          <p:cNvSpPr/>
          <p:nvPr/>
        </p:nvSpPr>
        <p:spPr>
          <a:xfrm>
            <a:off x="4064256" y="1161338"/>
            <a:ext cx="1077292" cy="579688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Terms</a:t>
            </a:r>
          </a:p>
        </p:txBody>
      </p:sp>
      <p:sp>
        <p:nvSpPr>
          <p:cNvPr id="265" name="Shape 265"/>
          <p:cNvSpPr/>
          <p:nvPr/>
        </p:nvSpPr>
        <p:spPr>
          <a:xfrm>
            <a:off x="4727808" y="2820391"/>
            <a:ext cx="3855263" cy="2710006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Non-Sensitive Attribute (NSA)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Sensitive Attribute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 Attribute</a:t>
            </a: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1459321" y="4850546"/>
            <a:ext cx="1578083" cy="144214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67" name="Shape 267"/>
          <p:cNvSpPr/>
          <p:nvPr/>
        </p:nvSpPr>
        <p:spPr>
          <a:xfrm>
            <a:off x="829441" y="2769092"/>
            <a:ext cx="2837843" cy="201125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3580753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Measuring the Risk</a:t>
            </a:r>
          </a:p>
        </p:txBody>
      </p:sp>
      <p:sp>
        <p:nvSpPr>
          <p:cNvPr id="273" name="Shape 273"/>
          <p:cNvSpPr/>
          <p:nvPr/>
        </p:nvSpPr>
        <p:spPr>
          <a:xfrm>
            <a:off x="2517383" y="1078386"/>
            <a:ext cx="4319184" cy="579688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IPR = Increased Privacy Ratio</a:t>
            </a:r>
          </a:p>
        </p:txBody>
      </p:sp>
      <p:graphicFrame>
        <p:nvGraphicFramePr>
          <p:cNvPr id="274" name="Shape 274"/>
          <p:cNvGraphicFramePr/>
          <p:nvPr/>
        </p:nvGraphicFramePr>
        <p:xfrm>
          <a:off x="928444" y="2099998"/>
          <a:ext cx="7502831" cy="290325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03551"/>
                <a:gridCol w="1243276"/>
                <a:gridCol w="1759068"/>
                <a:gridCol w="3196936"/>
              </a:tblGrid>
              <a:tr h="75058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Queries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Original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Privatized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Privacy Breach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14773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Q1 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773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Q2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414773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Q3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951"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yes = 2/3</a:t>
                      </a:r>
                    </a:p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220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IPR</a:t>
                      </a:r>
                      <a:r>
                        <a:rPr lang="en-US" sz="2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= 1- </a:t>
                      </a:r>
                      <a:r>
                        <a:rPr lang="en-US" sz="2200"/>
                        <a:t>2/3 = 0.33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275" name="Shape 275"/>
          <p:cNvSpPr/>
          <p:nvPr/>
        </p:nvSpPr>
        <p:spPr>
          <a:xfrm>
            <a:off x="247852" y="6442585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226212758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Measuring the Utility</a:t>
            </a:r>
          </a:p>
        </p:txBody>
      </p:sp>
      <p:sp>
        <p:nvSpPr>
          <p:cNvPr id="281" name="Shape 281"/>
          <p:cNvSpPr/>
          <p:nvPr/>
        </p:nvSpPr>
        <p:spPr>
          <a:xfrm>
            <a:off x="3508793" y="1161338"/>
            <a:ext cx="2209444" cy="579688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The g-measure</a:t>
            </a:r>
          </a:p>
        </p:txBody>
      </p:sp>
      <p:sp>
        <p:nvSpPr>
          <p:cNvPr id="282" name="Shape 282"/>
          <p:cNvSpPr/>
          <p:nvPr/>
        </p:nvSpPr>
        <p:spPr>
          <a:xfrm>
            <a:off x="1344411" y="1824960"/>
            <a:ext cx="3456544" cy="595473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Probability of detection (pd) </a:t>
            </a:r>
          </a:p>
          <a:p>
            <a:pPr>
              <a:buSzPct val="25000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Probability of False alarm (pf)</a:t>
            </a:r>
          </a:p>
        </p:txBody>
      </p:sp>
      <p:graphicFrame>
        <p:nvGraphicFramePr>
          <p:cNvPr id="283" name="Shape 283"/>
          <p:cNvGraphicFramePr/>
          <p:nvPr/>
        </p:nvGraphicFramePr>
        <p:xfrm>
          <a:off x="1849391" y="2494129"/>
          <a:ext cx="5445218" cy="359746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74476"/>
                <a:gridCol w="488035"/>
                <a:gridCol w="2000874"/>
                <a:gridCol w="1381833"/>
              </a:tblGrid>
              <a:tr h="414773"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n-US" sz="2200" b="1"/>
                        <a:t>    Actual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0536"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414106">
                <a:tc rowSpan="2"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n-US" sz="2200" b="1"/>
                        <a:t>Predicted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TP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FP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4147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buSzPct val="25000"/>
                        <a:buNone/>
                      </a:pPr>
                      <a:r>
                        <a:rPr lang="en-US" sz="1600" i="1"/>
                        <a:t>no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/>
                        <a:t>F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n-US" sz="1600"/>
                        <a:t>TN</a:t>
                      </a:r>
                    </a:p>
                  </a:txBody>
                  <a:tcPr marL="82930" marR="82930" marT="82939" marB="82939">
                    <a:lnL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414736"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991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/>
                        <a:t>pd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n-US" sz="1600"/>
                        <a:t>TP/(TP+FN)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9386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/>
                        <a:t>pf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n-US" sz="1600"/>
                        <a:t>FP/(FP+TN)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4736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buSzPct val="25000"/>
                        <a:buNone/>
                      </a:pPr>
                      <a:r>
                        <a:rPr lang="en-US" sz="1600" b="1"/>
                        <a:t>g-measure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2930" marR="82930" marT="82939" marB="82939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n-US" sz="1600" b="1"/>
                        <a:t>2*pd*(1-pf)/(pd+(1-pf))</a:t>
                      </a:r>
                    </a:p>
                  </a:txBody>
                  <a:tcPr marL="82953" marR="82953" marT="41481" marB="41481">
                    <a:lnL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4" name="Shape 284"/>
          <p:cNvSpPr/>
          <p:nvPr/>
        </p:nvSpPr>
        <p:spPr>
          <a:xfrm>
            <a:off x="247852" y="6442585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284501505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Making Data Private for CCDP</a:t>
            </a:r>
          </a:p>
        </p:txBody>
      </p:sp>
      <p:sp>
        <p:nvSpPr>
          <p:cNvPr id="290" name="Shape 290"/>
          <p:cNvSpPr/>
          <p:nvPr/>
        </p:nvSpPr>
        <p:spPr>
          <a:xfrm>
            <a:off x="414720" y="1161338"/>
            <a:ext cx="8727733" cy="579688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Comparing CLIFF+MORPH to Data Swapping and K-anonymity</a:t>
            </a:r>
          </a:p>
        </p:txBody>
      </p:sp>
      <p:sp>
        <p:nvSpPr>
          <p:cNvPr id="291" name="Shape 291"/>
          <p:cNvSpPr/>
          <p:nvPr/>
        </p:nvSpPr>
        <p:spPr>
          <a:xfrm>
            <a:off x="231525" y="1742008"/>
            <a:ext cx="4232102" cy="4194989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Swapping (s10, s20, s40)</a:t>
            </a:r>
          </a:p>
          <a:p>
            <a:endParaRPr lang="en-US" sz="2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standard perturbation </a:t>
            </a:r>
          </a:p>
          <a:p>
            <a:pPr>
              <a:buSzPct val="25000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technique used for privacy</a:t>
            </a:r>
          </a:p>
          <a:p>
            <a:pPr>
              <a:buSzPct val="25000"/>
            </a:pPr>
            <a:r>
              <a:rPr lang="en-US" sz="22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implement...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/>
              <a:t>F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each NSA a certain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percent of the values are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swapped with any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value in that NSA.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/>
              <a:t>F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our experiments,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percentages are 10, 20 and 40.</a:t>
            </a:r>
          </a:p>
        </p:txBody>
      </p:sp>
      <p:sp>
        <p:nvSpPr>
          <p:cNvPr id="292" name="Shape 292"/>
          <p:cNvSpPr/>
          <p:nvPr/>
        </p:nvSpPr>
        <p:spPr>
          <a:xfrm>
            <a:off x="4766667" y="1757355"/>
            <a:ext cx="4161567" cy="4345220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None/>
            </a:pPr>
            <a:r>
              <a:rPr lang="en-US" sz="2200" b="1"/>
              <a:t>k</a:t>
            </a: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-anonymity (k2, k4)</a:t>
            </a:r>
          </a:p>
          <a:p>
            <a:endParaRPr lang="en-US" sz="22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Datafly Algorithm.</a:t>
            </a:r>
          </a:p>
          <a:p>
            <a:pPr>
              <a:buSzPct val="25000"/>
            </a:pPr>
            <a:r>
              <a:rPr lang="en-US" sz="22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implement...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Make a generalization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hierarchy.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/>
              <a:t>R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eplace values in the NSA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according to the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hierarchy</a:t>
            </a: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14726" indent="-288004">
              <a:buClr>
                <a:srgbClr val="000000"/>
              </a:buClr>
              <a:buSzPct val="106060"/>
              <a:buFont typeface="Arial"/>
              <a:buChar char="•"/>
            </a:pPr>
            <a:r>
              <a:rPr lang="en-US" sz="2000"/>
              <a:t>C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ontinue until there are </a:t>
            </a:r>
            <a:r>
              <a:rPr lang="en-US" sz="20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 fewer distinct instances</a:t>
            </a:r>
            <a:r>
              <a:rPr lang="en-US" sz="2000"/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suppress them.</a:t>
            </a:r>
          </a:p>
        </p:txBody>
      </p:sp>
      <p:sp>
        <p:nvSpPr>
          <p:cNvPr id="293" name="Shape 293"/>
          <p:cNvSpPr/>
          <p:nvPr/>
        </p:nvSpPr>
        <p:spPr>
          <a:xfrm>
            <a:off x="248506" y="6127799"/>
            <a:ext cx="8708031" cy="673037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/>
              <a:t>K. Taneja, M. Grechanik, R. Ghani, and T. Xie, “Testing software in age of data privacy: a balancing act,” in Proceedings of the 19th ACM SIGSOFT symposium and the 13th European conference on Foundations of software engineering, ser. ESEC/FSE ’11. New York, NY, USA: ACM, 2011, pp. 201–211.</a:t>
            </a:r>
          </a:p>
          <a:p>
            <a:pPr lvl="0" rtl="0">
              <a:buNone/>
            </a:pPr>
            <a:r>
              <a:rPr lang="en-US" sz="900" b="1"/>
              <a:t/>
            </a:r>
            <a:br>
              <a:rPr lang="en-US" sz="900" b="1"/>
            </a:br>
            <a:r>
              <a:rPr lang="en-US" sz="900" b="1"/>
              <a:t>L. Sweeney, “Achieving k-anonymity privacy protection using generalization and suppression,” Int. J. Uncertain. Fuzziness Knowl.-Based Syst., vol. 10, no. 5, pp. 571–588, Oct. 2002.</a:t>
            </a:r>
          </a:p>
        </p:txBody>
      </p:sp>
    </p:spTree>
    <p:extLst>
      <p:ext uri="{BB962C8B-B14F-4D97-AF65-F5344CB8AC3E}">
        <p14:creationId xmlns:p14="http://schemas.microsoft.com/office/powerpoint/2010/main" val="155960124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Making Data Private for CCDP</a:t>
            </a:r>
          </a:p>
        </p:txBody>
      </p:sp>
      <p:sp>
        <p:nvSpPr>
          <p:cNvPr id="299" name="Shape 299"/>
          <p:cNvSpPr/>
          <p:nvPr/>
        </p:nvSpPr>
        <p:spPr>
          <a:xfrm>
            <a:off x="414720" y="1161338"/>
            <a:ext cx="8727733" cy="579688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Comparing CLIFF+MORPH to Data Swapping and K-anonymity</a:t>
            </a:r>
          </a:p>
        </p:txBody>
      </p:sp>
      <p:sp>
        <p:nvSpPr>
          <p:cNvPr id="300" name="Shape 300"/>
          <p:cNvSpPr/>
          <p:nvPr/>
        </p:nvSpPr>
        <p:spPr>
          <a:xfrm>
            <a:off x="228215" y="2484001"/>
            <a:ext cx="8687569" cy="33398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01" name="Shape 301"/>
          <p:cNvSpPr/>
          <p:nvPr/>
        </p:nvSpPr>
        <p:spPr>
          <a:xfrm>
            <a:off x="247852" y="6442585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333230208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457172" y="273352"/>
            <a:ext cx="8227783" cy="1144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Making Data Private for CCDP</a:t>
            </a:r>
          </a:p>
        </p:txBody>
      </p:sp>
      <p:sp>
        <p:nvSpPr>
          <p:cNvPr id="307" name="Shape 307"/>
          <p:cNvSpPr/>
          <p:nvPr/>
        </p:nvSpPr>
        <p:spPr>
          <a:xfrm>
            <a:off x="414720" y="1161338"/>
            <a:ext cx="8727733" cy="579688"/>
          </a:xfrm>
          <a:prstGeom prst="rect">
            <a:avLst/>
          </a:prstGeom>
          <a:noFill/>
          <a:ln>
            <a:noFill/>
          </a:ln>
        </p:spPr>
        <p:txBody>
          <a:bodyPr lIns="81639" tIns="40820" rIns="81639" bIns="40820" anchor="t" anchorCtr="0">
            <a:noAutofit/>
          </a:bodyPr>
          <a:lstStyle/>
          <a:p>
            <a:pPr>
              <a:buSzPct val="25000"/>
            </a:pPr>
            <a:r>
              <a:rPr lang="en-US" sz="2200" b="1" i="1">
                <a:solidFill>
                  <a:srgbClr val="C90016"/>
                </a:solidFill>
                <a:latin typeface="Arial"/>
                <a:ea typeface="Arial"/>
                <a:cs typeface="Arial"/>
                <a:sym typeface="Arial"/>
              </a:rPr>
              <a:t>Comparing CLIFF+MORPH to Data Swapping and K-anonymity</a:t>
            </a:r>
          </a:p>
        </p:txBody>
      </p:sp>
      <p:sp>
        <p:nvSpPr>
          <p:cNvPr id="308" name="Shape 308"/>
          <p:cNvSpPr/>
          <p:nvPr/>
        </p:nvSpPr>
        <p:spPr>
          <a:xfrm>
            <a:off x="414720" y="2196787"/>
            <a:ext cx="3922560" cy="330946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09" name="Shape 309"/>
          <p:cNvSpPr/>
          <p:nvPr/>
        </p:nvSpPr>
        <p:spPr>
          <a:xfrm>
            <a:off x="4757012" y="2283196"/>
            <a:ext cx="4086720" cy="322305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310" name="Shape 310"/>
          <p:cNvSpPr/>
          <p:nvPr/>
        </p:nvSpPr>
        <p:spPr>
          <a:xfrm>
            <a:off x="312356" y="6410244"/>
            <a:ext cx="8708031" cy="357611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272078782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/>
        </p:nvSpPr>
        <p:spPr>
          <a:xfrm>
            <a:off x="457172" y="273351"/>
            <a:ext cx="8227783" cy="11443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SzPct val="25000"/>
            </a:pPr>
            <a:r>
              <a:rPr lang="en-US" sz="4000"/>
              <a:t>Making Data Private for CCDP</a:t>
            </a:r>
          </a:p>
        </p:txBody>
      </p:sp>
      <p:sp>
        <p:nvSpPr>
          <p:cNvPr id="316" name="Shape 316"/>
          <p:cNvSpPr/>
          <p:nvPr/>
        </p:nvSpPr>
        <p:spPr>
          <a:xfrm>
            <a:off x="457172" y="1053852"/>
            <a:ext cx="5639359" cy="51436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17" name="Shape 317"/>
          <p:cNvSpPr/>
          <p:nvPr/>
        </p:nvSpPr>
        <p:spPr>
          <a:xfrm>
            <a:off x="248506" y="6426172"/>
            <a:ext cx="8708031" cy="374757"/>
          </a:xfrm>
          <a:prstGeom prst="rect">
            <a:avLst/>
          </a:prstGeom>
          <a:solidFill>
            <a:srgbClr val="FFB515"/>
          </a:solidFill>
          <a:ln w="9525" cap="flat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39" tIns="40820" rIns="81639" bIns="40820" anchor="ctr" anchorCtr="0">
            <a:noAutofit/>
          </a:bodyPr>
          <a:lstStyle/>
          <a:p>
            <a:pPr lvl="0" rtl="0">
              <a:buNone/>
            </a:pPr>
            <a:r>
              <a:rPr lang="en-US" sz="900" b="1"/>
              <a:t>F</a:t>
            </a:r>
            <a:r>
              <a:rPr lang="en-US"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Peters, T. Menzies, L. Gong, H. Zhang, "Balancing Privacy and Utility in Cross-Company Defect Prediction," IEEE Transactions on Software Engineering, 24 Jan. 2013. IEEE computer Society Digital Library. IEEE Computer Society</a:t>
            </a:r>
          </a:p>
        </p:txBody>
      </p:sp>
    </p:spTree>
    <p:extLst>
      <p:ext uri="{BB962C8B-B14F-4D97-AF65-F5344CB8AC3E}">
        <p14:creationId xmlns:p14="http://schemas.microsoft.com/office/powerpoint/2010/main" val="228345155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Problems of SE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092"/>
          </a:xfrm>
        </p:spPr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Instability</a:t>
            </a:r>
            <a:r>
              <a:rPr lang="en-US" dirty="0" smtClean="0"/>
              <a:t> is the problem of not being able to elicit same/similar results </a:t>
            </a:r>
            <a:r>
              <a:rPr lang="en-US" dirty="0" smtClean="0">
                <a:solidFill>
                  <a:srgbClr val="FF6600"/>
                </a:solidFill>
              </a:rPr>
              <a:t>under changing conditions</a:t>
            </a:r>
          </a:p>
          <a:p>
            <a:pPr lvl="1"/>
            <a:r>
              <a:rPr lang="en-US" dirty="0" smtClean="0"/>
              <a:t>E.g. data set, performance measure etc.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35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887245"/>
            <a:ext cx="8229600" cy="2133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We will look at instability in 2 areas</a:t>
            </a:r>
          </a:p>
          <a:p>
            <a:pPr lvl="1"/>
            <a:r>
              <a:rPr lang="en-US" dirty="0" smtClean="0"/>
              <a:t>Instability in </a:t>
            </a:r>
            <a:r>
              <a:rPr lang="en-US" dirty="0" smtClean="0">
                <a:solidFill>
                  <a:srgbClr val="FF6600"/>
                </a:solidFill>
              </a:rPr>
              <a:t>Effort Estimation</a:t>
            </a:r>
          </a:p>
          <a:p>
            <a:pPr lvl="1"/>
            <a:r>
              <a:rPr lang="en-US" dirty="0" smtClean="0"/>
              <a:t>Instability in </a:t>
            </a:r>
            <a:r>
              <a:rPr lang="en-US" dirty="0" smtClean="0">
                <a:solidFill>
                  <a:srgbClr val="FF6600"/>
                </a:solidFill>
              </a:rPr>
              <a:t>Process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325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326F-EB1E-774A-80A1-7294C2F24E4B}" type="slidenum">
              <a:rPr lang="en-US" smtClean="0"/>
              <a:t>36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8365" y="1515862"/>
            <a:ext cx="3339344" cy="121091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There is </a:t>
            </a:r>
            <a:r>
              <a:rPr lang="en-US" sz="2200" dirty="0" smtClean="0">
                <a:solidFill>
                  <a:srgbClr val="FF6600"/>
                </a:solidFill>
              </a:rPr>
              <a:t>no agreed upon best </a:t>
            </a:r>
            <a:r>
              <a:rPr lang="en-US" sz="2200" dirty="0" smtClean="0">
                <a:solidFill>
                  <a:schemeClr val="tx1"/>
                </a:solidFill>
              </a:rPr>
              <a:t>estimation method [1]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05425" y="1441921"/>
            <a:ext cx="4281375" cy="13681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rgbClr val="FF6600"/>
                </a:solidFill>
              </a:rPr>
              <a:t>Methods change ranking </a:t>
            </a:r>
            <a:r>
              <a:rPr lang="en-US" sz="2200" dirty="0" smtClean="0">
                <a:solidFill>
                  <a:schemeClr val="tx1"/>
                </a:solidFill>
              </a:rPr>
              <a:t>w.r.t. conditions such as data sets, error measures [2]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46140" y="2716956"/>
            <a:ext cx="4007060" cy="123488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chemeClr val="tx1"/>
                </a:solidFill>
              </a:rPr>
              <a:t>Experimenting with: </a:t>
            </a:r>
            <a:r>
              <a:rPr lang="en-US" sz="2200" dirty="0" smtClean="0">
                <a:solidFill>
                  <a:srgbClr val="FF6600"/>
                </a:solidFill>
              </a:rPr>
              <a:t>90 solo-methods</a:t>
            </a:r>
            <a:r>
              <a:rPr lang="en-US" sz="2200" dirty="0" smtClean="0">
                <a:solidFill>
                  <a:schemeClr val="tx1"/>
                </a:solidFill>
              </a:rPr>
              <a:t>, </a:t>
            </a:r>
            <a:r>
              <a:rPr lang="en-US" sz="2200" dirty="0" smtClean="0">
                <a:solidFill>
                  <a:srgbClr val="FF6600"/>
                </a:solidFill>
              </a:rPr>
              <a:t>20 public data sets</a:t>
            </a:r>
            <a:r>
              <a:rPr lang="en-US" sz="2200" dirty="0" smtClean="0">
                <a:solidFill>
                  <a:schemeClr val="tx1"/>
                </a:solidFill>
              </a:rPr>
              <a:t>, </a:t>
            </a:r>
            <a:r>
              <a:rPr lang="en-US" sz="2200" dirty="0" smtClean="0">
                <a:solidFill>
                  <a:srgbClr val="FF6600"/>
                </a:solidFill>
              </a:rPr>
              <a:t>7 error measures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of SE Models/</a:t>
            </a:r>
            <a:br>
              <a:rPr lang="en-US" dirty="0" smtClean="0"/>
            </a:br>
            <a:r>
              <a:rPr lang="en-US" dirty="0" smtClean="0"/>
              <a:t>Instability in Effort</a:t>
            </a:r>
            <a:endParaRPr lang="en-US" dirty="0"/>
          </a:p>
        </p:txBody>
      </p:sp>
      <p:pic>
        <p:nvPicPr>
          <p:cNvPr id="2" name="Picture 1" descr="Screen Shot 2013-05-19 at 4.31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0" y="3957678"/>
            <a:ext cx="8472080" cy="2123355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77108" y="6081033"/>
            <a:ext cx="8049208" cy="7639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>
                <a:solidFill>
                  <a:srgbClr val="7F7F7F"/>
                </a:solidFill>
              </a:rPr>
              <a:t>[1]</a:t>
            </a:r>
            <a:r>
              <a:rPr lang="en-GB" sz="1200" dirty="0">
                <a:solidFill>
                  <a:srgbClr val="7F7F7F"/>
                </a:solidFill>
              </a:rPr>
              <a:t> M. Jorgensen and M. Shepperd, “A systematic review of software development cost estimation studies,” IEEE Trans. </a:t>
            </a:r>
            <a:r>
              <a:rPr lang="en-GB" sz="1200" dirty="0" err="1">
                <a:solidFill>
                  <a:srgbClr val="7F7F7F"/>
                </a:solidFill>
              </a:rPr>
              <a:t>Softw</a:t>
            </a:r>
            <a:r>
              <a:rPr lang="en-GB" sz="1200" dirty="0">
                <a:solidFill>
                  <a:srgbClr val="7F7F7F"/>
                </a:solidFill>
              </a:rPr>
              <a:t>. Eng., vol. 33, no. 1, pp. 33–53, 2007. </a:t>
            </a:r>
            <a:endParaRPr lang="en-GB" sz="1200" dirty="0" smtClean="0">
              <a:solidFill>
                <a:srgbClr val="7F7F7F"/>
              </a:solidFill>
            </a:endParaRPr>
          </a:p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>
                <a:solidFill>
                  <a:srgbClr val="7F7F7F"/>
                </a:solidFill>
              </a:rPr>
              <a:t>[2</a:t>
            </a:r>
            <a:r>
              <a:rPr lang="en-GB" sz="1200" dirty="0">
                <a:solidFill>
                  <a:srgbClr val="7F7F7F"/>
                </a:solidFill>
              </a:rPr>
              <a:t>] I. </a:t>
            </a:r>
            <a:r>
              <a:rPr lang="en-GB" sz="1200" dirty="0" err="1">
                <a:solidFill>
                  <a:srgbClr val="7F7F7F"/>
                </a:solidFill>
              </a:rPr>
              <a:t>Myrtveit</a:t>
            </a:r>
            <a:r>
              <a:rPr lang="en-GB" sz="1200" dirty="0">
                <a:solidFill>
                  <a:srgbClr val="7F7F7F"/>
                </a:solidFill>
              </a:rPr>
              <a:t>, E. </a:t>
            </a:r>
            <a:r>
              <a:rPr lang="en-GB" sz="1200" dirty="0" err="1">
                <a:solidFill>
                  <a:srgbClr val="7F7F7F"/>
                </a:solidFill>
              </a:rPr>
              <a:t>Stensrud</a:t>
            </a:r>
            <a:r>
              <a:rPr lang="en-GB" sz="1200" dirty="0">
                <a:solidFill>
                  <a:srgbClr val="7F7F7F"/>
                </a:solidFill>
              </a:rPr>
              <a:t>, and M. Shepperd, “Reliability and validity in comparative studies of software prediction models,” IEEE Trans. </a:t>
            </a:r>
            <a:r>
              <a:rPr lang="en-GB" sz="1200" dirty="0" err="1">
                <a:solidFill>
                  <a:srgbClr val="7F7F7F"/>
                </a:solidFill>
              </a:rPr>
              <a:t>Softw</a:t>
            </a:r>
            <a:r>
              <a:rPr lang="en-GB" sz="1200" dirty="0">
                <a:solidFill>
                  <a:srgbClr val="7F7F7F"/>
                </a:solidFill>
              </a:rPr>
              <a:t>. Eng., vol. 31, no. 5, pp. 380–391, May 2005. </a:t>
            </a:r>
          </a:p>
        </p:txBody>
      </p:sp>
    </p:spTree>
    <p:extLst>
      <p:ext uri="{BB962C8B-B14F-4D97-AF65-F5344CB8AC3E}">
        <p14:creationId xmlns:p14="http://schemas.microsoft.com/office/powerpoint/2010/main" val="85785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326F-EB1E-774A-80A1-7294C2F24E4B}" type="slidenum">
              <a:rPr lang="en-US" smtClean="0"/>
              <a:t>37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of SE Models/</a:t>
            </a:r>
            <a:br>
              <a:rPr lang="en-US" dirty="0" smtClean="0"/>
            </a:br>
            <a:r>
              <a:rPr lang="en-US" dirty="0" smtClean="0"/>
              <a:t>Instability in Effort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091" y="5168704"/>
            <a:ext cx="2415733" cy="14105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" y="1657171"/>
            <a:ext cx="3966449" cy="6484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1. Rank methods acc. to win, loss and win-loss values</a:t>
            </a:r>
            <a:endParaRPr lang="en-US" sz="2200" dirty="0">
              <a:solidFill>
                <a:srgbClr val="FF66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52180"/>
            <a:ext cx="4645432" cy="22992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040" y="1657171"/>
            <a:ext cx="3437760" cy="3511533"/>
          </a:xfrm>
          <a:prstGeom prst="rect">
            <a:avLst/>
          </a:prstGeom>
          <a:ln w="38100" cap="sq">
            <a:solidFill>
              <a:srgbClr val="FF66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457200" y="2473297"/>
            <a:ext cx="3966449" cy="5193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rgbClr val="000000"/>
                </a:solidFill>
              </a:rPr>
              <a:t>2. </a:t>
            </a:r>
            <a:r>
              <a:rPr lang="el-GR" sz="2200" dirty="0" smtClean="0">
                <a:solidFill>
                  <a:srgbClr val="FF6600"/>
                </a:solidFill>
              </a:rPr>
              <a:t>δr</a:t>
            </a:r>
            <a:r>
              <a:rPr lang="en-US" sz="2200" dirty="0" smtClean="0">
                <a:solidFill>
                  <a:schemeClr val="tx1"/>
                </a:solidFill>
              </a:rPr>
              <a:t> is the max. rank change</a:t>
            </a:r>
            <a:endParaRPr lang="el-GR" sz="22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" y="3211899"/>
            <a:ext cx="3966449" cy="6484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3. Sort methods acc. to loss and observe </a:t>
            </a:r>
            <a:r>
              <a:rPr lang="el-GR" sz="2200" dirty="0" smtClean="0">
                <a:solidFill>
                  <a:schemeClr val="tx1"/>
                </a:solidFill>
              </a:rPr>
              <a:t>δr</a:t>
            </a:r>
            <a:r>
              <a:rPr lang="en-US" sz="2200" dirty="0" smtClean="0">
                <a:solidFill>
                  <a:schemeClr val="tx1"/>
                </a:solidFill>
              </a:rPr>
              <a:t> values </a:t>
            </a:r>
            <a:endParaRPr lang="el-GR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3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uzzle-pieces-and-four-people.jpg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146" y="804020"/>
            <a:ext cx="2617297" cy="260975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326F-EB1E-774A-80A1-7294C2F24E4B}" type="slidenum">
              <a:rPr lang="en-US" smtClean="0"/>
              <a:t>38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227" y="3413775"/>
            <a:ext cx="2569857" cy="10605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We have </a:t>
            </a:r>
            <a:r>
              <a:rPr lang="en-US" sz="2200" dirty="0" smtClean="0">
                <a:solidFill>
                  <a:srgbClr val="FF6600"/>
                </a:solidFill>
              </a:rPr>
              <a:t>a set of superior </a:t>
            </a:r>
            <a:r>
              <a:rPr lang="en-US" sz="2200" dirty="0" smtClean="0">
                <a:solidFill>
                  <a:schemeClr val="tx1"/>
                </a:solidFill>
              </a:rPr>
              <a:t>methods to recommend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0084" y="2496367"/>
            <a:ext cx="3338015" cy="1159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chemeClr val="tx1"/>
                </a:solidFill>
              </a:rPr>
              <a:t>Assembling solo-methods may be </a:t>
            </a:r>
            <a:r>
              <a:rPr lang="en-US" sz="2200" dirty="0" smtClean="0">
                <a:solidFill>
                  <a:srgbClr val="FF6600"/>
                </a:solidFill>
              </a:rPr>
              <a:t>a good idea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98523" y="4474336"/>
            <a:ext cx="4074920" cy="11264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chemeClr val="tx1"/>
                </a:solidFill>
              </a:rPr>
              <a:t>Baker et al. [1]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smtClean="0">
                <a:solidFill>
                  <a:schemeClr val="tx1"/>
                </a:solidFill>
              </a:rPr>
              <a:t>Kocaguneli et al. [2], </a:t>
            </a:r>
            <a:r>
              <a:rPr lang="en-US" sz="2200" dirty="0" err="1" smtClean="0">
                <a:solidFill>
                  <a:schemeClr val="tx1"/>
                </a:solidFill>
                <a:sym typeface="Palatino" charset="0"/>
              </a:rPr>
              <a:t>Khoshgoftaar</a:t>
            </a:r>
            <a:r>
              <a:rPr lang="en-US" sz="2200" dirty="0">
                <a:solidFill>
                  <a:schemeClr val="tx1"/>
                </a:solidFill>
                <a:sym typeface="Palatino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sym typeface="Palatino" charset="0"/>
              </a:rPr>
              <a:t>et al. [3]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rgbClr val="FF6600"/>
                </a:solidFill>
              </a:rPr>
              <a:t>failed to outperform</a:t>
            </a:r>
            <a:r>
              <a:rPr lang="en-US" sz="2200" dirty="0">
                <a:solidFill>
                  <a:schemeClr val="tx1"/>
                </a:solidFill>
              </a:rPr>
              <a:t> solo-</a:t>
            </a:r>
            <a:r>
              <a:rPr lang="en-US" sz="2200" dirty="0" smtClean="0">
                <a:solidFill>
                  <a:schemeClr val="tx1"/>
                </a:solidFill>
              </a:rPr>
              <a:t>methods</a:t>
            </a:r>
            <a:endParaRPr lang="en-US" sz="22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10" idx="3"/>
            <a:endCxn id="7" idx="1"/>
          </p:cNvCxnSpPr>
          <p:nvPr/>
        </p:nvCxnSpPr>
        <p:spPr>
          <a:xfrm flipV="1">
            <a:off x="4246627" y="5037568"/>
            <a:ext cx="751896" cy="1998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4336" y="4461383"/>
            <a:ext cx="4042291" cy="11923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chemeClr val="tx1"/>
                </a:solidFill>
              </a:rPr>
              <a:t>But the previous evidence of assembling multiple methods in SEE is </a:t>
            </a:r>
            <a:r>
              <a:rPr lang="en-US" sz="2200" dirty="0" smtClean="0">
                <a:solidFill>
                  <a:srgbClr val="FF6600"/>
                </a:solidFill>
              </a:rPr>
              <a:t>discouraging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of SE Models/</a:t>
            </a:r>
            <a:br>
              <a:rPr lang="en-US" dirty="0" smtClean="0"/>
            </a:br>
            <a:r>
              <a:rPr lang="en-US" dirty="0" smtClean="0"/>
              <a:t>Instability in Effort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86023"/>
            <a:ext cx="2293766" cy="133936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47801" y="1328994"/>
            <a:ext cx="4007060" cy="9814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chemeClr val="tx1"/>
                </a:solidFill>
              </a:rPr>
              <a:t>Top 13 methods are </a:t>
            </a:r>
            <a:r>
              <a:rPr lang="en-US" sz="2200" dirty="0" smtClean="0">
                <a:solidFill>
                  <a:srgbClr val="FF6600"/>
                </a:solidFill>
              </a:rPr>
              <a:t>CART &amp; ABE methods</a:t>
            </a:r>
            <a:r>
              <a:rPr lang="en-US" sz="2200" dirty="0" smtClean="0">
                <a:solidFill>
                  <a:schemeClr val="tx1"/>
                </a:solidFill>
              </a:rPr>
              <a:t> (1NN, 5NN)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77108" y="5653723"/>
            <a:ext cx="8049208" cy="11912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>
                <a:solidFill>
                  <a:srgbClr val="7F7F7F"/>
                </a:solidFill>
              </a:rPr>
              <a:t>[1]</a:t>
            </a:r>
            <a:r>
              <a:rPr lang="en-GB" sz="1200" dirty="0">
                <a:solidFill>
                  <a:srgbClr val="7F7F7F"/>
                </a:solidFill>
              </a:rPr>
              <a:t> D. Baker, “A hybrid approach to expert and model-based effort </a:t>
            </a:r>
            <a:r>
              <a:rPr lang="en-GB" sz="1200" dirty="0" err="1">
                <a:solidFill>
                  <a:srgbClr val="7F7F7F"/>
                </a:solidFill>
              </a:rPr>
              <a:t>esti</a:t>
            </a:r>
            <a:r>
              <a:rPr lang="en-GB" sz="1200" dirty="0">
                <a:solidFill>
                  <a:srgbClr val="7F7F7F"/>
                </a:solidFill>
              </a:rPr>
              <a:t>- </a:t>
            </a:r>
            <a:r>
              <a:rPr lang="en-GB" sz="1200" dirty="0" err="1">
                <a:solidFill>
                  <a:srgbClr val="7F7F7F"/>
                </a:solidFill>
              </a:rPr>
              <a:t>mation</a:t>
            </a:r>
            <a:r>
              <a:rPr lang="en-GB" sz="1200" dirty="0">
                <a:solidFill>
                  <a:srgbClr val="7F7F7F"/>
                </a:solidFill>
              </a:rPr>
              <a:t>,” Master’s thesis, Lane Department of Computer Science and Electrical Engineering, West Virginia University, 2007, available from https://</a:t>
            </a:r>
            <a:r>
              <a:rPr lang="en-GB" sz="1200" dirty="0" err="1">
                <a:solidFill>
                  <a:srgbClr val="7F7F7F"/>
                </a:solidFill>
              </a:rPr>
              <a:t>eidr.wvu.edu</a:t>
            </a:r>
            <a:r>
              <a:rPr lang="en-GB" sz="1200" dirty="0">
                <a:solidFill>
                  <a:srgbClr val="7F7F7F"/>
                </a:solidFill>
              </a:rPr>
              <a:t>/</a:t>
            </a:r>
            <a:r>
              <a:rPr lang="en-GB" sz="1200" dirty="0" err="1">
                <a:solidFill>
                  <a:srgbClr val="7F7F7F"/>
                </a:solidFill>
              </a:rPr>
              <a:t>etd</a:t>
            </a:r>
            <a:r>
              <a:rPr lang="en-GB" sz="1200" dirty="0">
                <a:solidFill>
                  <a:srgbClr val="7F7F7F"/>
                </a:solidFill>
              </a:rPr>
              <a:t>/</a:t>
            </a:r>
            <a:r>
              <a:rPr lang="en-GB" sz="1200" dirty="0" err="1">
                <a:solidFill>
                  <a:srgbClr val="7F7F7F"/>
                </a:solidFill>
              </a:rPr>
              <a:t>documentdata.eTD?documentid</a:t>
            </a:r>
            <a:r>
              <a:rPr lang="en-GB" sz="1200" dirty="0">
                <a:solidFill>
                  <a:srgbClr val="7F7F7F"/>
                </a:solidFill>
              </a:rPr>
              <a:t>=5443. </a:t>
            </a:r>
            <a:endParaRPr lang="en-GB" sz="1200" dirty="0" smtClean="0">
              <a:solidFill>
                <a:srgbClr val="7F7F7F"/>
              </a:solidFill>
            </a:endParaRPr>
          </a:p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>
                <a:solidFill>
                  <a:srgbClr val="7F7F7F"/>
                </a:solidFill>
              </a:rPr>
              <a:t>[2</a:t>
            </a:r>
            <a:r>
              <a:rPr lang="en-GB" sz="1200" dirty="0">
                <a:solidFill>
                  <a:srgbClr val="7F7F7F"/>
                </a:solidFill>
              </a:rPr>
              <a:t>] E. Kocaguneli, Y. </a:t>
            </a:r>
            <a:r>
              <a:rPr lang="en-GB" sz="1200" dirty="0" err="1">
                <a:solidFill>
                  <a:srgbClr val="7F7F7F"/>
                </a:solidFill>
              </a:rPr>
              <a:t>Kultur</a:t>
            </a:r>
            <a:r>
              <a:rPr lang="en-GB" sz="1200" dirty="0">
                <a:solidFill>
                  <a:srgbClr val="7F7F7F"/>
                </a:solidFill>
              </a:rPr>
              <a:t>, and A. Bener, “Combining multiple learners induced on multiple datasets for software effort prediction,” in </a:t>
            </a:r>
            <a:r>
              <a:rPr lang="en-GB" sz="1200" dirty="0" err="1">
                <a:solidFill>
                  <a:srgbClr val="7F7F7F"/>
                </a:solidFill>
              </a:rPr>
              <a:t>Interna</a:t>
            </a:r>
            <a:r>
              <a:rPr lang="en-GB" sz="1200" dirty="0">
                <a:solidFill>
                  <a:srgbClr val="7F7F7F"/>
                </a:solidFill>
              </a:rPr>
              <a:t>- </a:t>
            </a:r>
            <a:r>
              <a:rPr lang="en-GB" sz="1200" dirty="0" err="1">
                <a:solidFill>
                  <a:srgbClr val="7F7F7F"/>
                </a:solidFill>
              </a:rPr>
              <a:t>tional</a:t>
            </a:r>
            <a:r>
              <a:rPr lang="en-GB" sz="1200" dirty="0">
                <a:solidFill>
                  <a:srgbClr val="7F7F7F"/>
                </a:solidFill>
              </a:rPr>
              <a:t> Symposium on Software Reliability Engineering (ISSRE), 2009, student Paper. </a:t>
            </a:r>
            <a:endParaRPr lang="en-GB" sz="1200" dirty="0" smtClean="0">
              <a:solidFill>
                <a:srgbClr val="7F7F7F"/>
              </a:solidFill>
            </a:endParaRPr>
          </a:p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>
                <a:solidFill>
                  <a:srgbClr val="7F7F7F"/>
                </a:solidFill>
              </a:rPr>
              <a:t>[3</a:t>
            </a:r>
            <a:r>
              <a:rPr lang="en-GB" sz="1200" dirty="0">
                <a:solidFill>
                  <a:srgbClr val="7F7F7F"/>
                </a:solidFill>
              </a:rPr>
              <a:t>] T. M. </a:t>
            </a:r>
            <a:r>
              <a:rPr lang="en-GB" sz="1200" dirty="0" err="1">
                <a:solidFill>
                  <a:srgbClr val="7F7F7F"/>
                </a:solidFill>
              </a:rPr>
              <a:t>Khoshgoftaar</a:t>
            </a:r>
            <a:r>
              <a:rPr lang="en-GB" sz="1200" dirty="0">
                <a:solidFill>
                  <a:srgbClr val="7F7F7F"/>
                </a:solidFill>
              </a:rPr>
              <a:t>, P. </a:t>
            </a:r>
            <a:r>
              <a:rPr lang="en-GB" sz="1200" dirty="0" err="1">
                <a:solidFill>
                  <a:srgbClr val="7F7F7F"/>
                </a:solidFill>
              </a:rPr>
              <a:t>Rebours</a:t>
            </a:r>
            <a:r>
              <a:rPr lang="en-GB" sz="1200" dirty="0">
                <a:solidFill>
                  <a:srgbClr val="7F7F7F"/>
                </a:solidFill>
              </a:rPr>
              <a:t>, and N. </a:t>
            </a:r>
            <a:r>
              <a:rPr lang="en-GB" sz="1200" dirty="0" err="1">
                <a:solidFill>
                  <a:srgbClr val="7F7F7F"/>
                </a:solidFill>
              </a:rPr>
              <a:t>Seliya</a:t>
            </a:r>
            <a:r>
              <a:rPr lang="en-GB" sz="1200" dirty="0">
                <a:solidFill>
                  <a:srgbClr val="7F7F7F"/>
                </a:solidFill>
              </a:rPr>
              <a:t>, “Software quality analysis by combining multiple projects and learners,” Software Quality Control, vol. 17, no. 1, pp. 25–49, 2009</a:t>
            </a:r>
            <a:r>
              <a:rPr lang="en-GB" sz="1200" dirty="0" smtClean="0">
                <a:solidFill>
                  <a:srgbClr val="7F7F7F"/>
                </a:solidFill>
              </a:rPr>
              <a:t>.</a:t>
            </a:r>
            <a:endParaRPr lang="en-GB" sz="1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0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uzzle-pieces-and-four-people.jpg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146" y="804020"/>
            <a:ext cx="2617297" cy="260975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326F-EB1E-774A-80A1-7294C2F24E4B}" type="slidenum">
              <a:rPr lang="en-US" smtClean="0"/>
              <a:t>39</a:t>
            </a:fld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577" y="3562755"/>
            <a:ext cx="6257700" cy="288981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68594" y="1758392"/>
            <a:ext cx="4544806" cy="6218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rgbClr val="FF6600"/>
                </a:solidFill>
              </a:rPr>
              <a:t>Combine top 2,4,8,13 solo-methods </a:t>
            </a:r>
            <a:r>
              <a:rPr lang="en-US" sz="2200" dirty="0" smtClean="0">
                <a:solidFill>
                  <a:schemeClr val="tx1"/>
                </a:solidFill>
              </a:rPr>
              <a:t>via mean, median and IRWM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of SE Models/</a:t>
            </a:r>
            <a:br>
              <a:rPr lang="en-US" dirty="0" smtClean="0"/>
            </a:br>
            <a:r>
              <a:rPr lang="en-US" dirty="0" smtClean="0"/>
              <a:t>Instability in Effort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33139" y="2551856"/>
            <a:ext cx="4085058" cy="6218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rgbClr val="FF6600"/>
                </a:solidFill>
              </a:rPr>
              <a:t>Re-rank </a:t>
            </a:r>
            <a:r>
              <a:rPr lang="en-US" sz="2200" dirty="0" smtClean="0">
                <a:solidFill>
                  <a:schemeClr val="tx1"/>
                </a:solidFill>
              </a:rPr>
              <a:t>solo and multi-methods together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5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Problems of SE Models/</a:t>
            </a:r>
            <a:br>
              <a:rPr lang="en-US" sz="3200" dirty="0"/>
            </a:br>
            <a:r>
              <a:rPr lang="en-US" sz="3200" dirty="0"/>
              <a:t>Instability in </a:t>
            </a:r>
            <a:r>
              <a:rPr lang="en-US" sz="3200" dirty="0" smtClean="0"/>
              <a:t>Process: Dataset Shift/Concept Drift</a:t>
            </a:r>
            <a:endParaRPr lang="en-US" sz="3200" dirty="0"/>
          </a:p>
        </p:txBody>
      </p:sp>
      <p:pic>
        <p:nvPicPr>
          <p:cNvPr id="4" name="Content Placeholder 3" descr="datasetshift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84" r="-25484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40</a:t>
            </a:fld>
            <a:endParaRPr lang="en-US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/>
            <a:r>
              <a:rPr lang="en-US" sz="1200" dirty="0"/>
              <a:t>Candela JQ, Sugiyama M, </a:t>
            </a:r>
            <a:r>
              <a:rPr lang="en-US" sz="1200" dirty="0" err="1"/>
              <a:t>Schwaighofer</a:t>
            </a:r>
            <a:r>
              <a:rPr lang="en-US" sz="1200" dirty="0"/>
              <a:t> A, Lawrence ND (</a:t>
            </a:r>
            <a:r>
              <a:rPr lang="en-US" sz="1200" dirty="0" err="1"/>
              <a:t>eds</a:t>
            </a:r>
            <a:r>
              <a:rPr lang="en-US" sz="1200" dirty="0"/>
              <a:t>) (2009) Dataset shift in machine learning. The MIT Press, Cambridge, MA </a:t>
            </a:r>
          </a:p>
        </p:txBody>
      </p:sp>
    </p:spTree>
    <p:extLst>
      <p:ext uri="{BB962C8B-B14F-4D97-AF65-F5344CB8AC3E}">
        <p14:creationId xmlns:p14="http://schemas.microsoft.com/office/powerpoint/2010/main" val="357101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Instability in Process: Dataset Shift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41</a:t>
            </a:fld>
            <a:endParaRPr lang="en-US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/>
            <a:r>
              <a:rPr lang="en-US" sz="1200" dirty="0"/>
              <a:t>Candela JQ, Sugiyama M, </a:t>
            </a:r>
            <a:r>
              <a:rPr lang="en-US" sz="1200" dirty="0" err="1"/>
              <a:t>Schwaighofer</a:t>
            </a:r>
            <a:r>
              <a:rPr lang="en-US" sz="1200" dirty="0"/>
              <a:t> A, Lawrence ND (</a:t>
            </a:r>
            <a:r>
              <a:rPr lang="en-US" sz="1200" dirty="0" err="1"/>
              <a:t>eds</a:t>
            </a:r>
            <a:r>
              <a:rPr lang="en-US" sz="1200" dirty="0"/>
              <a:t>) (2009) Dataset shift in machine learning. The MIT Press, Cambridge, MA </a:t>
            </a:r>
          </a:p>
        </p:txBody>
      </p:sp>
      <p:pic>
        <p:nvPicPr>
          <p:cNvPr id="7" name="Content Placeholder 6" descr="phonebooth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2457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Shift: Covariate Shift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Consider a size-based effort estimation </a:t>
            </a:r>
            <a:r>
              <a:rPr lang="en-US" dirty="0"/>
              <a:t>model </a:t>
            </a:r>
            <a:endParaRPr lang="en-US" dirty="0" smtClean="0"/>
          </a:p>
          <a:p>
            <a:pPr lvl="1"/>
            <a:r>
              <a:rPr lang="en-US" dirty="0" smtClean="0"/>
              <a:t>Effective </a:t>
            </a:r>
            <a:r>
              <a:rPr lang="en-US" dirty="0"/>
              <a:t>for </a:t>
            </a:r>
            <a:r>
              <a:rPr lang="en-US" dirty="0" smtClean="0"/>
              <a:t>projects within </a:t>
            </a:r>
            <a:r>
              <a:rPr lang="en-US" dirty="0"/>
              <a:t>the traditional operational </a:t>
            </a:r>
            <a:r>
              <a:rPr lang="en-US" dirty="0" smtClean="0"/>
              <a:t>boundaries of </a:t>
            </a:r>
            <a:r>
              <a:rPr lang="en-US" dirty="0"/>
              <a:t>a company </a:t>
            </a:r>
          </a:p>
          <a:p>
            <a:r>
              <a:rPr lang="en-US" dirty="0" smtClean="0"/>
              <a:t>What if a change with impact on products’ size:</a:t>
            </a:r>
          </a:p>
          <a:p>
            <a:pPr lvl="1"/>
            <a:r>
              <a:rPr lang="en-US" dirty="0"/>
              <a:t>new business </a:t>
            </a:r>
            <a:r>
              <a:rPr lang="en-US" dirty="0" smtClean="0"/>
              <a:t>domains</a:t>
            </a:r>
            <a:endParaRPr lang="en-US" dirty="0"/>
          </a:p>
          <a:p>
            <a:pPr lvl="1"/>
            <a:r>
              <a:rPr lang="en-US" dirty="0" smtClean="0"/>
              <a:t>change </a:t>
            </a:r>
            <a:r>
              <a:rPr lang="en-US" dirty="0"/>
              <a:t>in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change in development techniques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20984798"/>
              </p:ext>
            </p:extLst>
          </p:nvPr>
        </p:nvGraphicFramePr>
        <p:xfrm>
          <a:off x="4645025" y="2402197"/>
          <a:ext cx="4041775" cy="3723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42</a:t>
            </a:fld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09461" y="1535114"/>
            <a:ext cx="3119902" cy="639762"/>
          </a:xfrm>
          <a:prstGeom prst="rect">
            <a:avLst/>
          </a:prstGeom>
          <a:solidFill>
            <a:srgbClr val="00B8FF"/>
          </a:solidFill>
          <a:ln w="9525">
            <a:noFill/>
            <a:round/>
            <a:headEnd/>
            <a:tailEnd/>
          </a:ln>
        </p:spPr>
        <p:txBody>
          <a:bodyPr lIns="81639" tIns="60021" rIns="81639" bIns="40820" anchor="ctr"/>
          <a:lstStyle/>
          <a:p>
            <a:pPr algn="ctr"/>
            <a:r>
              <a:rPr lang="en-US" sz="2400" i="1" dirty="0"/>
              <a:t>p(</a:t>
            </a:r>
            <a:r>
              <a:rPr lang="en-US" sz="2400" i="1" dirty="0" err="1"/>
              <a:t>X</a:t>
            </a:r>
            <a:r>
              <a:rPr lang="en-US" sz="2400" i="1" baseline="-25000" dirty="0" err="1"/>
              <a:t>train</a:t>
            </a:r>
            <a:r>
              <a:rPr lang="en-US" sz="2400" i="1" dirty="0"/>
              <a:t>) ≠ p(</a:t>
            </a:r>
            <a:r>
              <a:rPr lang="en-US" sz="2400" i="1" dirty="0" err="1"/>
              <a:t>X</a:t>
            </a:r>
            <a:r>
              <a:rPr lang="en-US" sz="2400" i="1" baseline="-25000" dirty="0" err="1"/>
              <a:t>test</a:t>
            </a:r>
            <a:r>
              <a:rPr lang="en-US" sz="2400" i="1" dirty="0"/>
              <a:t>) </a:t>
            </a:r>
            <a:endParaRPr lang="en-US" sz="2400" dirty="0"/>
          </a:p>
        </p:txBody>
      </p:sp>
      <p:sp>
        <p:nvSpPr>
          <p:cNvPr id="11" name="Striped Right Arrow 10"/>
          <p:cNvSpPr/>
          <p:nvPr/>
        </p:nvSpPr>
        <p:spPr>
          <a:xfrm>
            <a:off x="4155821" y="5641530"/>
            <a:ext cx="978408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553200" y="5756831"/>
            <a:ext cx="60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Size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632386" y="2816370"/>
            <a:ext cx="3054414" cy="842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65912" y="2540256"/>
            <a:ext cx="0" cy="3101275"/>
          </a:xfrm>
          <a:prstGeom prst="line">
            <a:avLst/>
          </a:prstGeom>
          <a:ln w="12700" cmpd="sng">
            <a:solidFill>
              <a:srgbClr val="008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/>
              <a:t>B. Turhan, “On the Dataset Shift Problem in Software Engineering Prediction Models”, Empirical Software Engineering Journal, Vol.17/1-2, pp.62-74, 2012.</a:t>
            </a:r>
          </a:p>
        </p:txBody>
      </p:sp>
    </p:spTree>
    <p:extLst>
      <p:ext uri="{BB962C8B-B14F-4D97-AF65-F5344CB8AC3E}">
        <p14:creationId xmlns:p14="http://schemas.microsoft.com/office/powerpoint/2010/main" val="2781665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Shift: Prior Probability Shift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Now, consider a defect prediction model… </a:t>
            </a:r>
          </a:p>
          <a:p>
            <a:r>
              <a:rPr lang="en-US" dirty="0" smtClean="0"/>
              <a:t>… and again, what if defect characteristics change:</a:t>
            </a:r>
          </a:p>
          <a:p>
            <a:pPr lvl="1"/>
            <a:r>
              <a:rPr lang="en-US" dirty="0" smtClean="0"/>
              <a:t>Process improvement</a:t>
            </a:r>
            <a:endParaRPr lang="en-US" dirty="0"/>
          </a:p>
          <a:p>
            <a:pPr lvl="1"/>
            <a:r>
              <a:rPr lang="en-US" dirty="0" smtClean="0"/>
              <a:t>More QA resources</a:t>
            </a:r>
          </a:p>
          <a:p>
            <a:pPr lvl="1"/>
            <a:r>
              <a:rPr lang="en-US" dirty="0" smtClean="0"/>
              <a:t>Increased experience over time</a:t>
            </a:r>
          </a:p>
          <a:p>
            <a:pPr lvl="1"/>
            <a:r>
              <a:rPr lang="en-US" dirty="0" smtClean="0"/>
              <a:t>Basically you improve over time!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218775148"/>
              </p:ext>
            </p:extLst>
          </p:nvPr>
        </p:nvGraphicFramePr>
        <p:xfrm>
          <a:off x="4645025" y="2402197"/>
          <a:ext cx="4041775" cy="3723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43</a:t>
            </a:fld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09461" y="1535114"/>
            <a:ext cx="3119902" cy="639762"/>
          </a:xfrm>
          <a:prstGeom prst="rect">
            <a:avLst/>
          </a:prstGeom>
          <a:solidFill>
            <a:srgbClr val="00B8FF"/>
          </a:solidFill>
          <a:ln w="9525">
            <a:noFill/>
            <a:round/>
            <a:headEnd/>
            <a:tailEnd/>
          </a:ln>
        </p:spPr>
        <p:txBody>
          <a:bodyPr lIns="81639" tIns="60021" rIns="81639" bIns="40820" anchor="ctr"/>
          <a:lstStyle/>
          <a:p>
            <a:pPr algn="ctr"/>
            <a:r>
              <a:rPr lang="en-US" sz="2400" i="1" dirty="0"/>
              <a:t>p</a:t>
            </a:r>
            <a:r>
              <a:rPr lang="en-US" sz="2400" i="1" dirty="0" smtClean="0"/>
              <a:t>(</a:t>
            </a:r>
            <a:r>
              <a:rPr lang="en-US" sz="2400" i="1" dirty="0" err="1" smtClean="0"/>
              <a:t>Y</a:t>
            </a:r>
            <a:r>
              <a:rPr lang="en-US" sz="2400" i="1" baseline="-25000" dirty="0" err="1" smtClean="0"/>
              <a:t>train</a:t>
            </a:r>
            <a:r>
              <a:rPr lang="en-US" sz="2400" i="1" dirty="0"/>
              <a:t>) ≠ p</a:t>
            </a:r>
            <a:r>
              <a:rPr lang="en-US" sz="2400" i="1" dirty="0" smtClean="0"/>
              <a:t>(</a:t>
            </a:r>
            <a:r>
              <a:rPr lang="en-US" sz="2400" i="1" dirty="0" err="1" smtClean="0"/>
              <a:t>Y</a:t>
            </a:r>
            <a:r>
              <a:rPr lang="en-US" sz="2400" i="1" baseline="-25000" dirty="0" err="1" smtClean="0"/>
              <a:t>test</a:t>
            </a:r>
            <a:r>
              <a:rPr lang="en-US" sz="2400" i="1" dirty="0"/>
              <a:t>) </a:t>
            </a:r>
            <a:endParaRPr lang="en-US" sz="2400" dirty="0"/>
          </a:p>
        </p:txBody>
      </p:sp>
      <p:sp>
        <p:nvSpPr>
          <p:cNvPr id="11" name="Striped Right Arrow 10"/>
          <p:cNvSpPr/>
          <p:nvPr/>
        </p:nvSpPr>
        <p:spPr>
          <a:xfrm>
            <a:off x="4155821" y="5641530"/>
            <a:ext cx="978408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273460" y="5756831"/>
            <a:ext cx="329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 smtClean="0"/>
              <a:t>kLOC</a:t>
            </a:r>
            <a:endParaRPr lang="en-US" i="1" dirty="0" smtClean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632386" y="2816370"/>
            <a:ext cx="3054414" cy="842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/>
              <a:t>B. Turhan, “On the Dataset Shift Problem in Software Engineering Prediction Models”, Empirical Software Engineering Journal, Vol.17/1-2, pp.62-74, 2012.</a:t>
            </a:r>
          </a:p>
        </p:txBody>
      </p:sp>
    </p:spTree>
    <p:extLst>
      <p:ext uri="{BB962C8B-B14F-4D97-AF65-F5344CB8AC3E}">
        <p14:creationId xmlns:p14="http://schemas.microsoft.com/office/powerpoint/2010/main" val="405113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Shift: Usual Suspects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Sample Selection Bias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888" y="2174875"/>
            <a:ext cx="5870223" cy="39512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&amp;      Imbalanced Data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44</a:t>
            </a:fld>
            <a:endParaRPr lang="en-US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/>
              <a:t>B. Turhan, “On the Dataset Shift Problem in Software Engineering Prediction Models”, Empirical Software Engineering Journal, Vol.17/1-2, pp.62-74, 2012.</a:t>
            </a:r>
          </a:p>
        </p:txBody>
      </p:sp>
    </p:spTree>
    <p:extLst>
      <p:ext uri="{BB962C8B-B14F-4D97-AF65-F5344CB8AC3E}">
        <p14:creationId xmlns:p14="http://schemas.microsoft.com/office/powerpoint/2010/main" val="4188617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Shift: Usual Suspects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Sample Selection Bias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888" y="2174875"/>
            <a:ext cx="5870223" cy="39512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&amp;      </a:t>
            </a:r>
            <a:r>
              <a:rPr lang="en-US" dirty="0" smtClean="0">
                <a:solidFill>
                  <a:srgbClr val="FF0000"/>
                </a:solidFill>
              </a:rPr>
              <a:t>Imbalanced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45</a:t>
            </a:fld>
            <a:endParaRPr lang="en-US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/>
              <a:t>B. Turhan, “On the Dataset Shift Problem in Software Engineering Prediction Models”, Empirical Software Engineering Journal, Vol.17/1-2, pp.62-74, 2012.</a:t>
            </a:r>
          </a:p>
        </p:txBody>
      </p:sp>
    </p:spTree>
    <p:extLst>
      <p:ext uri="{BB962C8B-B14F-4D97-AF65-F5344CB8AC3E}">
        <p14:creationId xmlns:p14="http://schemas.microsoft.com/office/powerpoint/2010/main" val="779155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Shift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Domain shift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Be consistent in the way you measure concepts for </a:t>
            </a:r>
            <a:r>
              <a:rPr lang="en-US" dirty="0" smtClean="0"/>
              <a:t>model training </a:t>
            </a:r>
            <a:r>
              <a:rPr lang="en-US" dirty="0"/>
              <a:t>and </a:t>
            </a:r>
            <a:r>
              <a:rPr lang="en-US" dirty="0" smtClean="0"/>
              <a:t>testing!</a:t>
            </a:r>
            <a:endParaRPr lang="en-US" dirty="0"/>
          </a:p>
          <a:p>
            <a:r>
              <a:rPr lang="en-US" dirty="0" smtClean="0"/>
              <a:t>*: “…</a:t>
            </a:r>
            <a:r>
              <a:rPr lang="en-US" i="1" dirty="0" smtClean="0"/>
              <a:t>the metrics based assessment </a:t>
            </a:r>
            <a:r>
              <a:rPr lang="en-US" i="1" dirty="0"/>
              <a:t>of a </a:t>
            </a:r>
            <a:r>
              <a:rPr lang="en-US" i="1" dirty="0" smtClean="0"/>
              <a:t>software system </a:t>
            </a:r>
            <a:r>
              <a:rPr lang="en-US" i="1" dirty="0"/>
              <a:t>and measures </a:t>
            </a:r>
            <a:r>
              <a:rPr lang="en-US" i="1" dirty="0" smtClean="0"/>
              <a:t>taken to improve </a:t>
            </a:r>
            <a:r>
              <a:rPr lang="en-US" i="1" dirty="0"/>
              <a:t>its design </a:t>
            </a:r>
            <a:r>
              <a:rPr lang="en-US" i="1" dirty="0" smtClean="0"/>
              <a:t>differ considerably </a:t>
            </a:r>
            <a:r>
              <a:rPr lang="en-US" i="1" dirty="0"/>
              <a:t>from tool to </a:t>
            </a:r>
            <a:r>
              <a:rPr lang="en-US" i="1" dirty="0" smtClean="0"/>
              <a:t>tool.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Source Component Shift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a.k.a. Data Heterogeneity</a:t>
            </a:r>
          </a:p>
          <a:p>
            <a:r>
              <a:rPr lang="en-US" dirty="0" smtClean="0"/>
              <a:t>Ex: ISBSG contains data from 6000+ projects from 30+ countries.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Where do the </a:t>
            </a:r>
            <a:r>
              <a:rPr lang="en-US" i="1" dirty="0" smtClean="0"/>
              <a:t>training</a:t>
            </a:r>
            <a:r>
              <a:rPr lang="en-US" dirty="0" smtClean="0"/>
              <a:t> data come from?</a:t>
            </a:r>
          </a:p>
          <a:p>
            <a:pPr marL="0" indent="0" algn="ctr">
              <a:buNone/>
            </a:pPr>
            <a:r>
              <a:rPr lang="en-US" dirty="0" smtClean="0"/>
              <a:t>vs.</a:t>
            </a:r>
          </a:p>
          <a:p>
            <a:pPr marL="0" indent="0" algn="ctr">
              <a:buNone/>
            </a:pPr>
            <a:r>
              <a:rPr lang="en-US" dirty="0" smtClean="0"/>
              <a:t>Where do the </a:t>
            </a:r>
            <a:r>
              <a:rPr lang="en-US" i="1" dirty="0" smtClean="0"/>
              <a:t>test</a:t>
            </a:r>
            <a:r>
              <a:rPr lang="en-US" dirty="0" smtClean="0"/>
              <a:t> data come from?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46</a:t>
            </a:fld>
            <a:endParaRPr lang="en-US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228600" y="6126163"/>
            <a:ext cx="8686800" cy="655349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ts val="8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/>
              <a:t>* </a:t>
            </a:r>
            <a:r>
              <a:rPr lang="en-GB" sz="1200" dirty="0" err="1"/>
              <a:t>Rüdiger</a:t>
            </a:r>
            <a:r>
              <a:rPr lang="en-GB" sz="1200" dirty="0"/>
              <a:t> </a:t>
            </a:r>
            <a:r>
              <a:rPr lang="en-GB" sz="1200" dirty="0" err="1"/>
              <a:t>Lincke</a:t>
            </a:r>
            <a:r>
              <a:rPr lang="en-GB" sz="1200" dirty="0"/>
              <a:t>, Jonas Lundberg, and </a:t>
            </a:r>
            <a:r>
              <a:rPr lang="en-GB" sz="1200" dirty="0" err="1"/>
              <a:t>Welf</a:t>
            </a:r>
            <a:r>
              <a:rPr lang="en-GB" sz="1200" dirty="0"/>
              <a:t> </a:t>
            </a:r>
            <a:r>
              <a:rPr lang="en-GB" sz="1200" dirty="0" err="1"/>
              <a:t>Löwe</a:t>
            </a:r>
            <a:r>
              <a:rPr lang="en-GB" sz="1200" dirty="0"/>
              <a:t>. “Comparing software metrics tools”, ISSTA '08</a:t>
            </a:r>
          </a:p>
          <a:p>
            <a:pPr algn="ctr" defTabSz="407988" hangingPunct="0">
              <a:lnSpc>
                <a:spcPts val="8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endParaRPr lang="en-GB" sz="1200" dirty="0" smtClean="0"/>
          </a:p>
          <a:p>
            <a:pPr algn="ctr" defTabSz="407988" hangingPunct="0">
              <a:lnSpc>
                <a:spcPct val="94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 smtClean="0"/>
              <a:t>B</a:t>
            </a:r>
            <a:r>
              <a:rPr lang="en-GB" sz="1200" dirty="0"/>
              <a:t>. Turhan, “On the Dataset Shift Problem in Software Engineering Prediction Models”, Empirical Software Engineering Journal, Vol.17/1-2, pp.62-74, 2012</a:t>
            </a:r>
            <a:r>
              <a:rPr lang="en-GB" sz="1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1983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47</a:t>
            </a:fld>
            <a:endParaRPr lang="en-US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dirty="0"/>
              <a:t>B. Turhan, “On the Dataset Shift Problem in Software Engineering Prediction Models”, Empirical Software Engineering Journal, Vol.17/1-2, pp.62-74, 2012.</a:t>
            </a:r>
          </a:p>
        </p:txBody>
      </p:sp>
      <p:sp>
        <p:nvSpPr>
          <p:cNvPr id="9" name="Oval 8"/>
          <p:cNvSpPr/>
          <p:nvPr/>
        </p:nvSpPr>
        <p:spPr>
          <a:xfrm>
            <a:off x="228600" y="3860800"/>
            <a:ext cx="17145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Outlier ‘</a:t>
            </a:r>
            <a:r>
              <a:rPr lang="en-US" b="1" i="1" dirty="0"/>
              <a:t>Detection’</a:t>
            </a:r>
          </a:p>
        </p:txBody>
      </p:sp>
      <p:sp>
        <p:nvSpPr>
          <p:cNvPr id="10" name="Oval 9"/>
          <p:cNvSpPr/>
          <p:nvPr/>
        </p:nvSpPr>
        <p:spPr>
          <a:xfrm>
            <a:off x="1309688" y="4775200"/>
            <a:ext cx="17145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RelevancyFiltering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024188" y="5232400"/>
            <a:ext cx="17145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Instance </a:t>
            </a:r>
            <a:r>
              <a:rPr lang="en-US" dirty="0"/>
              <a:t>Weighting</a:t>
            </a:r>
          </a:p>
        </p:txBody>
      </p:sp>
      <p:sp>
        <p:nvSpPr>
          <p:cNvPr id="12" name="Oval 11"/>
          <p:cNvSpPr/>
          <p:nvPr/>
        </p:nvSpPr>
        <p:spPr>
          <a:xfrm>
            <a:off x="6350000" y="4597400"/>
            <a:ext cx="2108200" cy="107156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Stratification</a:t>
            </a:r>
          </a:p>
        </p:txBody>
      </p:sp>
      <p:sp>
        <p:nvSpPr>
          <p:cNvPr id="13" name="Oval 12"/>
          <p:cNvSpPr/>
          <p:nvPr/>
        </p:nvSpPr>
        <p:spPr>
          <a:xfrm>
            <a:off x="7200900" y="3683000"/>
            <a:ext cx="17145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Cost Curves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838700" y="5211763"/>
            <a:ext cx="171450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Mixture Models</a:t>
            </a:r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Managing Dataset Shift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28600" y="2552700"/>
            <a:ext cx="1714500" cy="9144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Covariate Shift</a:t>
            </a:r>
            <a:endParaRPr lang="en-US" b="1" i="1" dirty="0"/>
          </a:p>
        </p:txBody>
      </p:sp>
      <p:sp>
        <p:nvSpPr>
          <p:cNvPr id="20" name="Oval 19"/>
          <p:cNvSpPr/>
          <p:nvPr/>
        </p:nvSpPr>
        <p:spPr>
          <a:xfrm>
            <a:off x="1220788" y="1498600"/>
            <a:ext cx="1714500" cy="9144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Prior Probability Shift</a:t>
            </a:r>
            <a:endParaRPr lang="en-US" b="1" i="1" dirty="0"/>
          </a:p>
        </p:txBody>
      </p:sp>
      <p:sp>
        <p:nvSpPr>
          <p:cNvPr id="21" name="Oval 20"/>
          <p:cNvSpPr/>
          <p:nvPr/>
        </p:nvSpPr>
        <p:spPr>
          <a:xfrm>
            <a:off x="2935288" y="1041400"/>
            <a:ext cx="1714500" cy="9144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Sampling</a:t>
            </a:r>
            <a:endParaRPr lang="en-US" b="1" i="1" dirty="0"/>
          </a:p>
        </p:txBody>
      </p:sp>
      <p:sp>
        <p:nvSpPr>
          <p:cNvPr id="22" name="Oval 21"/>
          <p:cNvSpPr/>
          <p:nvPr/>
        </p:nvSpPr>
        <p:spPr>
          <a:xfrm>
            <a:off x="4844227" y="1041400"/>
            <a:ext cx="1814512" cy="9144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Imbalanced Data</a:t>
            </a:r>
            <a:endParaRPr lang="en-US" b="1" i="1" dirty="0"/>
          </a:p>
        </p:txBody>
      </p:sp>
      <p:sp>
        <p:nvSpPr>
          <p:cNvPr id="23" name="Oval 22"/>
          <p:cNvSpPr/>
          <p:nvPr/>
        </p:nvSpPr>
        <p:spPr>
          <a:xfrm>
            <a:off x="6362700" y="1663700"/>
            <a:ext cx="1714500" cy="914400"/>
          </a:xfrm>
          <a:prstGeom prst="ellipse">
            <a:avLst/>
          </a:prstGeom>
          <a:pattFill prst="pct60">
            <a:fgClr>
              <a:schemeClr val="accent6"/>
            </a:fgClr>
            <a:bgClr>
              <a:prstClr val="white"/>
            </a:bgClr>
          </a:patt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Domain Shift</a:t>
            </a:r>
            <a:endParaRPr lang="en-US" b="1" i="1" dirty="0"/>
          </a:p>
        </p:txBody>
      </p:sp>
      <p:sp>
        <p:nvSpPr>
          <p:cNvPr id="24" name="Oval 23"/>
          <p:cNvSpPr/>
          <p:nvPr/>
        </p:nvSpPr>
        <p:spPr>
          <a:xfrm>
            <a:off x="7073900" y="2552700"/>
            <a:ext cx="1841500" cy="9144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 Component Shift</a:t>
            </a:r>
            <a:endParaRPr lang="en-US" b="1" i="1" dirty="0"/>
          </a:p>
        </p:txBody>
      </p:sp>
      <p:cxnSp>
        <p:nvCxnSpPr>
          <p:cNvPr id="26" name="Straight Arrow Connector 25"/>
          <p:cNvCxnSpPr>
            <a:stCxn id="19" idx="5"/>
            <a:endCxn id="10" idx="0"/>
          </p:cNvCxnSpPr>
          <p:nvPr/>
        </p:nvCxnSpPr>
        <p:spPr>
          <a:xfrm>
            <a:off x="1692017" y="3333189"/>
            <a:ext cx="474921" cy="14420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0"/>
            <a:endCxn id="20" idx="4"/>
          </p:cNvCxnSpPr>
          <p:nvPr/>
        </p:nvCxnSpPr>
        <p:spPr>
          <a:xfrm flipH="1" flipV="1">
            <a:off x="2078038" y="2413000"/>
            <a:ext cx="88900" cy="2362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2" idx="4"/>
            <a:endCxn id="12" idx="1"/>
          </p:cNvCxnSpPr>
          <p:nvPr/>
        </p:nvCxnSpPr>
        <p:spPr>
          <a:xfrm>
            <a:off x="5751483" y="1955800"/>
            <a:ext cx="907256" cy="27985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4" idx="2"/>
            <a:endCxn id="21" idx="4"/>
          </p:cNvCxnSpPr>
          <p:nvPr/>
        </p:nvCxnSpPr>
        <p:spPr>
          <a:xfrm flipH="1" flipV="1">
            <a:off x="3792538" y="1955800"/>
            <a:ext cx="3281362" cy="1054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0" idx="4"/>
            <a:endCxn id="12" idx="1"/>
          </p:cNvCxnSpPr>
          <p:nvPr/>
        </p:nvCxnSpPr>
        <p:spPr>
          <a:xfrm>
            <a:off x="2078038" y="2413000"/>
            <a:ext cx="4580701" cy="23413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9" idx="0"/>
          </p:cNvCxnSpPr>
          <p:nvPr/>
        </p:nvCxnSpPr>
        <p:spPr>
          <a:xfrm>
            <a:off x="1072227" y="3454400"/>
            <a:ext cx="13623" cy="406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9" idx="5"/>
            <a:endCxn id="11" idx="0"/>
          </p:cNvCxnSpPr>
          <p:nvPr/>
        </p:nvCxnSpPr>
        <p:spPr>
          <a:xfrm>
            <a:off x="1692017" y="3333189"/>
            <a:ext cx="2189421" cy="18992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0" idx="4"/>
            <a:endCxn id="13" idx="2"/>
          </p:cNvCxnSpPr>
          <p:nvPr/>
        </p:nvCxnSpPr>
        <p:spPr>
          <a:xfrm>
            <a:off x="2078038" y="2413000"/>
            <a:ext cx="5122862" cy="172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22" idx="4"/>
            <a:endCxn id="11" idx="0"/>
          </p:cNvCxnSpPr>
          <p:nvPr/>
        </p:nvCxnSpPr>
        <p:spPr>
          <a:xfrm flipH="1">
            <a:off x="3881438" y="1955800"/>
            <a:ext cx="1870045" cy="3276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11" idx="0"/>
            <a:endCxn id="20" idx="4"/>
          </p:cNvCxnSpPr>
          <p:nvPr/>
        </p:nvCxnSpPr>
        <p:spPr>
          <a:xfrm flipH="1" flipV="1">
            <a:off x="2078038" y="2413000"/>
            <a:ext cx="1803400" cy="2819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24" idx="2"/>
            <a:endCxn id="14" idx="0"/>
          </p:cNvCxnSpPr>
          <p:nvPr/>
        </p:nvCxnSpPr>
        <p:spPr>
          <a:xfrm flipH="1">
            <a:off x="5695950" y="3009900"/>
            <a:ext cx="1377950" cy="22018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10" idx="0"/>
            <a:endCxn id="21" idx="4"/>
          </p:cNvCxnSpPr>
          <p:nvPr/>
        </p:nvCxnSpPr>
        <p:spPr>
          <a:xfrm flipV="1">
            <a:off x="2166938" y="1955800"/>
            <a:ext cx="1625600" cy="2819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22" idx="2"/>
            <a:endCxn id="21" idx="6"/>
          </p:cNvCxnSpPr>
          <p:nvPr/>
        </p:nvCxnSpPr>
        <p:spPr>
          <a:xfrm flipH="1">
            <a:off x="4649788" y="1498600"/>
            <a:ext cx="19443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11" idx="0"/>
            <a:endCxn id="21" idx="4"/>
          </p:cNvCxnSpPr>
          <p:nvPr/>
        </p:nvCxnSpPr>
        <p:spPr>
          <a:xfrm flipH="1" flipV="1">
            <a:off x="3792538" y="1955800"/>
            <a:ext cx="88900" cy="3276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9" idx="0"/>
            <a:endCxn id="21" idx="4"/>
          </p:cNvCxnSpPr>
          <p:nvPr/>
        </p:nvCxnSpPr>
        <p:spPr>
          <a:xfrm flipV="1">
            <a:off x="1085850" y="1955800"/>
            <a:ext cx="2706688" cy="1905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04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28600" y="1676400"/>
            <a:ext cx="2286000" cy="4480560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Seek the fence where the grass </a:t>
            </a:r>
            <a:r>
              <a:rPr lang="en-US" sz="2000" dirty="0"/>
              <a:t>is greener on the </a:t>
            </a:r>
            <a:r>
              <a:rPr lang="en-US" sz="2000" dirty="0" smtClean="0"/>
              <a:t>other side.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L</a:t>
            </a:r>
            <a:r>
              <a:rPr lang="en-US" sz="2000" dirty="0" smtClean="0"/>
              <a:t>earn from there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est on here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Cluster to find “here” and “there”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48</a:t>
            </a:fld>
            <a:endParaRPr kumimoji="0"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Envy =</a:t>
            </a:r>
            <a:br>
              <a:rPr lang="en-US" sz="3200" dirty="0" smtClean="0"/>
            </a:br>
            <a:r>
              <a:rPr lang="en-US" sz="3200" dirty="0" smtClean="0"/>
              <a:t>The </a:t>
            </a:r>
            <a:r>
              <a:rPr lang="en-US" sz="3200" dirty="0" err="1" smtClean="0"/>
              <a:t>WisDOM</a:t>
            </a:r>
            <a:r>
              <a:rPr lang="en-US" sz="3200" dirty="0" smtClean="0"/>
              <a:t> Of the    </a:t>
            </a:r>
            <a:r>
              <a:rPr lang="en-US" sz="3200" dirty="0" err="1" smtClean="0"/>
              <a:t>COWs</a:t>
            </a:r>
            <a:endParaRPr lang="en-US" sz="3200" dirty="0"/>
          </a:p>
        </p:txBody>
      </p:sp>
      <p:pic>
        <p:nvPicPr>
          <p:cNvPr id="9" name="Content Placeholder 8" descr="grass-is-green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1" r="4371"/>
          <a:stretch>
            <a:fillRect/>
          </a:stretch>
        </p:blipFill>
        <p:spPr>
          <a:xfrm>
            <a:off x="2743200" y="1333169"/>
            <a:ext cx="6477000" cy="567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1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1010246"/>
            <a:ext cx="8474075" cy="58477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700" b="1" dirty="0" smtClean="0">
                <a:solidFill>
                  <a:srgbClr val="008000"/>
                </a:solidFill>
              </a:rPr>
              <a:t>@attribute </a:t>
            </a:r>
            <a:r>
              <a:rPr lang="en-US" sz="1700" b="1" dirty="0" err="1" smtClean="0">
                <a:solidFill>
                  <a:srgbClr val="008000"/>
                </a:solidFill>
              </a:rPr>
              <a:t>recordnumber</a:t>
            </a:r>
            <a:r>
              <a:rPr lang="en-US" sz="1700" b="1" dirty="0" smtClean="0">
                <a:solidFill>
                  <a:srgbClr val="008000"/>
                </a:solidFill>
              </a:rPr>
              <a:t> real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</a:t>
            </a:r>
            <a:r>
              <a:rPr lang="en-US" sz="1700" b="1" dirty="0" err="1" smtClean="0">
                <a:solidFill>
                  <a:srgbClr val="008000"/>
                </a:solidFill>
              </a:rPr>
              <a:t>projectname</a:t>
            </a:r>
            <a:r>
              <a:rPr lang="en-US" sz="1700" b="1" dirty="0" smtClean="0">
                <a:solidFill>
                  <a:srgbClr val="008000"/>
                </a:solidFill>
              </a:rPr>
              <a:t> {</a:t>
            </a:r>
            <a:r>
              <a:rPr lang="en-US" sz="1700" b="1" dirty="0" err="1" smtClean="0">
                <a:solidFill>
                  <a:srgbClr val="008000"/>
                </a:solidFill>
              </a:rPr>
              <a:t>de,erb,gal,X,hst,slp,spl,Y</a:t>
            </a:r>
            <a:r>
              <a:rPr lang="en-US" sz="1700" b="1" dirty="0" smtClean="0">
                <a:solidFill>
                  <a:srgbClr val="008000"/>
                </a:solidFill>
              </a:rPr>
              <a:t>}  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cat2 {Avionics, </a:t>
            </a:r>
            <a:r>
              <a:rPr lang="en-US" sz="1700" b="1" dirty="0" err="1" smtClean="0">
                <a:solidFill>
                  <a:srgbClr val="008000"/>
                </a:solidFill>
              </a:rPr>
              <a:t>application_ground</a:t>
            </a:r>
            <a:r>
              <a:rPr lang="en-US" sz="1700" b="1" dirty="0" smtClean="0">
                <a:solidFill>
                  <a:srgbClr val="008000"/>
                </a:solidFill>
              </a:rPr>
              <a:t>, </a:t>
            </a:r>
            <a:r>
              <a:rPr lang="en-US" sz="1700" b="1" dirty="0" err="1" smtClean="0">
                <a:solidFill>
                  <a:srgbClr val="008000"/>
                </a:solidFill>
              </a:rPr>
              <a:t>avionicsmonitoring</a:t>
            </a:r>
            <a:r>
              <a:rPr lang="en-US" sz="1700" b="1" dirty="0" smtClean="0">
                <a:solidFill>
                  <a:srgbClr val="008000"/>
                </a:solidFill>
              </a:rPr>
              <a:t>, … }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center {1,2,3,4,5,6}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year real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mode {</a:t>
            </a:r>
            <a:r>
              <a:rPr lang="en-US" sz="1700" b="1" dirty="0" err="1" smtClean="0">
                <a:solidFill>
                  <a:srgbClr val="008000"/>
                </a:solidFill>
              </a:rPr>
              <a:t>embedded,organic,semidetached</a:t>
            </a:r>
            <a:r>
              <a:rPr lang="en-US" sz="1700" b="1" dirty="0" smtClean="0">
                <a:solidFill>
                  <a:srgbClr val="008000"/>
                </a:solidFill>
              </a:rPr>
              <a:t>}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rely {</a:t>
            </a:r>
            <a:r>
              <a:rPr lang="en-US" sz="1700" b="1" dirty="0" err="1" smtClean="0">
                <a:solidFill>
                  <a:srgbClr val="008000"/>
                </a:solidFill>
              </a:rPr>
              <a:t>vl,l,n,h,vh,xh</a:t>
            </a:r>
            <a:r>
              <a:rPr lang="en-US" sz="1700" b="1" dirty="0" smtClean="0">
                <a:solidFill>
                  <a:srgbClr val="008000"/>
                </a:solidFill>
              </a:rPr>
              <a:t>}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data {</a:t>
            </a:r>
            <a:r>
              <a:rPr lang="en-US" sz="1700" b="1" dirty="0" err="1" smtClean="0">
                <a:solidFill>
                  <a:srgbClr val="008000"/>
                </a:solidFill>
              </a:rPr>
              <a:t>vl,l,n,h,vh,xh</a:t>
            </a:r>
            <a:r>
              <a:rPr lang="en-US" sz="1700" b="1" dirty="0" smtClean="0">
                <a:solidFill>
                  <a:srgbClr val="008000"/>
                </a:solidFill>
              </a:rPr>
              <a:t>}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 …</a:t>
            </a:r>
          </a:p>
          <a:p>
            <a:r>
              <a:rPr lang="en-US" sz="1700" b="1" dirty="0" smtClean="0">
                <a:solidFill>
                  <a:srgbClr val="008000"/>
                </a:solidFill>
              </a:rPr>
              <a:t>@attribute </a:t>
            </a:r>
            <a:r>
              <a:rPr lang="en-US" sz="1700" b="1" dirty="0" err="1" smtClean="0">
                <a:solidFill>
                  <a:srgbClr val="008000"/>
                </a:solidFill>
              </a:rPr>
              <a:t>equivphyskloc</a:t>
            </a:r>
            <a:r>
              <a:rPr lang="en-US" sz="1700" b="1" dirty="0" smtClean="0">
                <a:solidFill>
                  <a:srgbClr val="008000"/>
                </a:solidFill>
              </a:rPr>
              <a:t> real</a:t>
            </a:r>
          </a:p>
          <a:p>
            <a:endParaRPr lang="en-US" sz="1700" b="1" dirty="0" smtClean="0">
              <a:solidFill>
                <a:srgbClr val="008000"/>
              </a:solidFill>
            </a:endParaRPr>
          </a:p>
          <a:p>
            <a:r>
              <a:rPr lang="en-US" sz="1700" b="1" dirty="0" smtClean="0">
                <a:solidFill>
                  <a:srgbClr val="3366FF"/>
                </a:solidFill>
              </a:rPr>
              <a:t>@attribute </a:t>
            </a:r>
            <a:r>
              <a:rPr lang="en-US" sz="1700" b="1" dirty="0" err="1" smtClean="0">
                <a:solidFill>
                  <a:srgbClr val="3366FF"/>
                </a:solidFill>
              </a:rPr>
              <a:t>act_effort</a:t>
            </a:r>
            <a:r>
              <a:rPr lang="en-US" sz="1700" b="1" dirty="0" smtClean="0">
                <a:solidFill>
                  <a:srgbClr val="3366FF"/>
                </a:solidFill>
              </a:rPr>
              <a:t> real  </a:t>
            </a:r>
          </a:p>
          <a:p>
            <a:endParaRPr lang="en-US" sz="1700" dirty="0" smtClean="0"/>
          </a:p>
          <a:p>
            <a:r>
              <a:rPr lang="en-US" sz="1700" dirty="0" smtClean="0"/>
              <a:t>@data</a:t>
            </a:r>
          </a:p>
          <a:p>
            <a:endParaRPr lang="en-US" sz="1700" dirty="0" smtClean="0"/>
          </a:p>
          <a:p>
            <a:r>
              <a:rPr lang="en-US" sz="1700" dirty="0" smtClean="0"/>
              <a:t>1,de,avionicsmonitoring,g,2,1979,semidetached,h,l,h,n,n,l,l,n,n,n,n,h,h,n,l,25.9,</a:t>
            </a:r>
            <a:r>
              <a:rPr lang="en-US" sz="1700" b="1" dirty="0" smtClean="0">
                <a:solidFill>
                  <a:srgbClr val="3366FF"/>
                </a:solidFill>
              </a:rPr>
              <a:t>117.6</a:t>
            </a:r>
          </a:p>
          <a:p>
            <a:r>
              <a:rPr lang="en-US" sz="1700" dirty="0" smtClean="0"/>
              <a:t>2,de,avionicsmonitoring,g,2,1979,semidetached,h,l,h,n,n,l,l,n,n,n,n,h,h,n,l,24.6,</a:t>
            </a:r>
            <a:r>
              <a:rPr lang="en-US" sz="1700" b="1" dirty="0" smtClean="0">
                <a:solidFill>
                  <a:srgbClr val="3366FF"/>
                </a:solidFill>
              </a:rPr>
              <a:t>117.6</a:t>
            </a:r>
          </a:p>
          <a:p>
            <a:r>
              <a:rPr lang="en-US" sz="1700" dirty="0" smtClean="0"/>
              <a:t>3,de,avionicsmonitoring,g,2,1979,semidetached,h,l,h,n,n,l,l,n,n,n,n,h,h,n,l,7.7,</a:t>
            </a:r>
            <a:r>
              <a:rPr lang="en-US" sz="1700" b="1" dirty="0" smtClean="0">
                <a:solidFill>
                  <a:srgbClr val="3366FF"/>
                </a:solidFill>
              </a:rPr>
              <a:t>31.2</a:t>
            </a:r>
          </a:p>
          <a:p>
            <a:r>
              <a:rPr lang="en-US" sz="1700" dirty="0" smtClean="0"/>
              <a:t>4,de,avionicsmonitoring,g,2,1979,semidetached,h,l,h,n,n,l,l,n,n,n,n,h,h,n,l,8.2,</a:t>
            </a:r>
            <a:r>
              <a:rPr lang="en-US" sz="1700" b="1" dirty="0" smtClean="0">
                <a:solidFill>
                  <a:srgbClr val="3366FF"/>
                </a:solidFill>
              </a:rPr>
              <a:t>36</a:t>
            </a:r>
          </a:p>
          <a:p>
            <a:r>
              <a:rPr lang="en-US" sz="1700" dirty="0" smtClean="0"/>
              <a:t>5,de,avionicsmonitoring,g,2,1979,semidetached,h,l,h,n,n,l,l,n,n,n,n,h,h,n,l,9.7,</a:t>
            </a:r>
            <a:r>
              <a:rPr lang="en-US" sz="1700" b="1" dirty="0" smtClean="0">
                <a:solidFill>
                  <a:srgbClr val="3366FF"/>
                </a:solidFill>
              </a:rPr>
              <a:t>25.2</a:t>
            </a:r>
          </a:p>
          <a:p>
            <a:r>
              <a:rPr lang="en-US" sz="1700" dirty="0" smtClean="0"/>
              <a:t>6,de,avionicsmonitoring,g,2,1979,semidetached,h,l,h,n,n,l,l,n,n,n,n,h,h,n,l,2.2,</a:t>
            </a:r>
            <a:r>
              <a:rPr lang="en-US" sz="1700" b="1" dirty="0" smtClean="0">
                <a:solidFill>
                  <a:srgbClr val="3366FF"/>
                </a:solidFill>
              </a:rPr>
              <a:t>8.4</a:t>
            </a:r>
          </a:p>
          <a:p>
            <a:r>
              <a:rPr lang="en-US" sz="1700" dirty="0" smtClean="0"/>
              <a:t>….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" y="-228600"/>
            <a:ext cx="8245475" cy="10664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all" spc="-6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= multi-dimensional</a:t>
            </a:r>
            <a:r>
              <a:rPr kumimoji="0" lang="en-US" sz="3000" b="0" i="0" u="none" strike="noStrike" kern="1200" cap="all" spc="-6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vectors</a:t>
            </a:r>
            <a:endParaRPr kumimoji="0" lang="en-US" sz="3000" b="0" i="0" u="none" strike="noStrike" kern="1200" cap="all" spc="-6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5259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CAUTION: data may not divide neatly on raw dimensions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0"/>
            <a:ext cx="7620000" cy="1096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best description for SE projects may be synthesize dimensions extracted from the raw dimensions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50</a:t>
            </a:fld>
            <a:endParaRPr kumimoji="0" lang="en-US" dirty="0"/>
          </a:p>
        </p:txBody>
      </p:sp>
      <p:pic>
        <p:nvPicPr>
          <p:cNvPr id="6" name="Picture 5" descr="Picture 31.pn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00200"/>
            <a:ext cx="3155066" cy="3200400"/>
          </a:xfrm>
          <a:prstGeom prst="rect">
            <a:avLst/>
          </a:prstGeom>
        </p:spPr>
      </p:pic>
      <p:pic>
        <p:nvPicPr>
          <p:cNvPr id="7" name="Picture 6" descr="Picture 32.png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089387" y="1600200"/>
            <a:ext cx="34262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46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Fastmap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51</a:t>
            </a:fld>
            <a:endParaRPr kumimoji="0"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752600"/>
            <a:ext cx="8245475" cy="4373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defTabSz="914400">
              <a:spcBef>
                <a:spcPct val="20000"/>
              </a:spcBef>
              <a:spcAft>
                <a:spcPts val="600"/>
              </a:spcAft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Fastmap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en-US" dirty="0" err="1" smtClean="0"/>
              <a:t>Faloutsos</a:t>
            </a:r>
            <a:r>
              <a:rPr lang="en-US" dirty="0" smtClean="0"/>
              <a:t>  [1995]</a:t>
            </a:r>
          </a:p>
          <a:p>
            <a:pPr lvl="0" defTabSz="914400">
              <a:spcBef>
                <a:spcPct val="20000"/>
              </a:spcBef>
              <a:spcAft>
                <a:spcPts val="600"/>
              </a:spcAft>
            </a:pPr>
            <a:r>
              <a:rPr lang="en-US" dirty="0" smtClean="0"/>
              <a:t>O(2N) generation of axis of large variability</a:t>
            </a:r>
          </a:p>
          <a:p>
            <a:pPr lvl="1" indent="-280988">
              <a:buFont typeface="Arial"/>
              <a:buChar char="•"/>
            </a:pPr>
            <a:r>
              <a:rPr lang="en-US" dirty="0" smtClean="0"/>
              <a:t>Pick any point W; </a:t>
            </a:r>
          </a:p>
          <a:p>
            <a:pPr lvl="1" indent="-280988">
              <a:buFont typeface="Arial"/>
              <a:buChar char="•"/>
            </a:pPr>
            <a:r>
              <a:rPr lang="en-US" dirty="0" smtClean="0"/>
              <a:t>Find X furthest from W, </a:t>
            </a:r>
          </a:p>
          <a:p>
            <a:pPr lvl="1" indent="-280988">
              <a:buFont typeface="Arial"/>
              <a:buChar char="•"/>
            </a:pPr>
            <a:r>
              <a:rPr lang="en-US" dirty="0" smtClean="0"/>
              <a:t>Find Y furthest from Y. </a:t>
            </a:r>
          </a:p>
          <a:p>
            <a:pPr indent="-280988"/>
            <a:endParaRPr lang="en-US" dirty="0" smtClean="0"/>
          </a:p>
          <a:p>
            <a:pPr indent="-280988"/>
            <a:r>
              <a:rPr lang="en-US" dirty="0" err="1" smtClean="0"/>
              <a:t>c</a:t>
            </a:r>
            <a:r>
              <a:rPr lang="en-US" dirty="0" smtClean="0"/>
              <a:t> = </a:t>
            </a:r>
            <a:r>
              <a:rPr lang="en-US" dirty="0" err="1" smtClean="0"/>
              <a:t>dist(X,Y</a:t>
            </a:r>
            <a:r>
              <a:rPr lang="en-US" dirty="0" smtClean="0"/>
              <a:t>)</a:t>
            </a:r>
          </a:p>
          <a:p>
            <a:r>
              <a:rPr lang="en-US" dirty="0" smtClean="0"/>
              <a:t>All points have distance </a:t>
            </a:r>
            <a:r>
              <a:rPr lang="en-US" dirty="0" err="1" smtClean="0"/>
              <a:t>a,b</a:t>
            </a:r>
            <a:r>
              <a:rPr lang="en-US" dirty="0" smtClean="0"/>
              <a:t> to (X,Y) </a:t>
            </a:r>
            <a:br>
              <a:rPr lang="en-US" dirty="0" smtClean="0"/>
            </a:br>
            <a:endParaRPr lang="en-US" dirty="0" smtClean="0"/>
          </a:p>
          <a:p>
            <a:pPr lvl="1" indent="-227013">
              <a:buFont typeface="Arial"/>
              <a:buChar char="•"/>
            </a:pPr>
            <a:r>
              <a:rPr lang="en-US" sz="2000" dirty="0" err="1" smtClean="0"/>
              <a:t>x</a:t>
            </a:r>
            <a:r>
              <a:rPr lang="en-US" sz="2000" dirty="0" smtClean="0"/>
              <a:t> = (a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+ 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− b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)/2c </a:t>
            </a:r>
          </a:p>
          <a:p>
            <a:pPr lvl="1" indent="-227013">
              <a:buFont typeface="Arial"/>
              <a:buChar char="•"/>
            </a:pPr>
            <a:r>
              <a:rPr lang="en-US" sz="2000" dirty="0" err="1" smtClean="0"/>
              <a:t>y</a:t>
            </a:r>
            <a:r>
              <a:rPr lang="en-US" sz="2000" dirty="0" smtClean="0"/>
              <a:t>= sqrt(a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– x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</a:t>
            </a:r>
          </a:p>
          <a:p>
            <a:pPr lvl="1" indent="-227013">
              <a:buFont typeface="Arial"/>
              <a:buChar char="•"/>
            </a:pPr>
            <a:endParaRPr lang="en-US" sz="2000" dirty="0" smtClean="0"/>
          </a:p>
          <a:p>
            <a:r>
              <a:rPr lang="en-US" sz="1700" dirty="0" smtClean="0"/>
              <a:t>Find </a:t>
            </a:r>
            <a:r>
              <a:rPr lang="en-US" sz="1700" dirty="0" err="1" smtClean="0"/>
              <a:t>median(x</a:t>
            </a:r>
            <a:r>
              <a:rPr lang="en-US" sz="1700" dirty="0" smtClean="0"/>
              <a:t>), </a:t>
            </a:r>
            <a:r>
              <a:rPr lang="en-US" sz="1700" dirty="0" err="1" smtClean="0"/>
              <a:t>median(y</a:t>
            </a:r>
            <a:r>
              <a:rPr lang="en-US" sz="1700" dirty="0" smtClean="0"/>
              <a:t>)</a:t>
            </a:r>
          </a:p>
          <a:p>
            <a:endParaRPr lang="en-US" sz="1700" dirty="0" smtClean="0"/>
          </a:p>
          <a:p>
            <a:r>
              <a:rPr lang="en-US" sz="1700" dirty="0" err="1" smtClean="0"/>
              <a:t>Recurse</a:t>
            </a:r>
            <a:r>
              <a:rPr lang="en-US" sz="1700" dirty="0" smtClean="0"/>
              <a:t> on four quadrants</a:t>
            </a:r>
          </a:p>
          <a:p>
            <a:pPr lvl="1">
              <a:buNone/>
            </a:pPr>
            <a:r>
              <a:rPr lang="en-US" sz="1700" dirty="0" smtClean="0"/>
              <a:t> </a:t>
            </a:r>
          </a:p>
          <a:p>
            <a:pPr lvl="1" indent="-227013">
              <a:buFont typeface="Arial"/>
              <a:buChar char="•"/>
            </a:pPr>
            <a:endParaRPr lang="en-US" sz="2000" dirty="0" smtClean="0"/>
          </a:p>
          <a:p>
            <a:pPr lvl="1" indent="-227013"/>
            <a:endParaRPr lang="en-US" sz="20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Content Placeholder 5" descr="Screen Shot 2011-10-19 at 6.38.1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041" y="1752600"/>
            <a:ext cx="10417959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08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5" descr="Screen Shot 2011-10-19 at 6.38.1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276600"/>
            <a:ext cx="8743433" cy="2622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7616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Hierarchical partitioning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648200" y="1066799"/>
            <a:ext cx="4041775" cy="329184"/>
          </a:xfrm>
          <a:solidFill>
            <a:srgbClr val="006100"/>
          </a:solidFill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 cap="none" spc="0" dirty="0" smtClean="0">
                <a:solidFill>
                  <a:schemeClr val="bg1"/>
                </a:solidFill>
                <a:latin typeface="+mn-lt"/>
              </a:rPr>
              <a:t>Prune</a:t>
            </a:r>
            <a:endParaRPr lang="en-US" sz="2000" b="1" cap="none" spc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503680"/>
            <a:ext cx="4038600" cy="4038600"/>
          </a:xfrm>
        </p:spPr>
        <p:txBody>
          <a:bodyPr>
            <a:normAutofit/>
          </a:bodyPr>
          <a:lstStyle/>
          <a:p>
            <a:r>
              <a:rPr lang="en-US" sz="1700" dirty="0" smtClean="0"/>
              <a:t>Find two orthogonal dimensions</a:t>
            </a:r>
          </a:p>
          <a:p>
            <a:r>
              <a:rPr lang="en-US" sz="1700" dirty="0" smtClean="0"/>
              <a:t>Find </a:t>
            </a:r>
            <a:r>
              <a:rPr lang="en-US" sz="1700" dirty="0" err="1" smtClean="0"/>
              <a:t>median(x</a:t>
            </a:r>
            <a:r>
              <a:rPr lang="en-US" sz="1700" dirty="0" smtClean="0"/>
              <a:t>), </a:t>
            </a:r>
            <a:r>
              <a:rPr lang="en-US" sz="1700" dirty="0" err="1" smtClean="0"/>
              <a:t>median(y</a:t>
            </a:r>
            <a:r>
              <a:rPr lang="en-US" sz="1700" dirty="0" smtClean="0"/>
              <a:t>)</a:t>
            </a:r>
          </a:p>
          <a:p>
            <a:r>
              <a:rPr lang="en-US" sz="1700" dirty="0" err="1" smtClean="0"/>
              <a:t>Recurse</a:t>
            </a:r>
            <a:r>
              <a:rPr lang="en-US" sz="1700" dirty="0" smtClean="0"/>
              <a:t> on four quadrants</a:t>
            </a:r>
          </a:p>
          <a:p>
            <a:pPr lvl="1">
              <a:buNone/>
            </a:pPr>
            <a:r>
              <a:rPr lang="en-US" sz="1700" dirty="0" smtClean="0"/>
              <a:t> </a:t>
            </a:r>
          </a:p>
          <a:p>
            <a:pPr lvl="1">
              <a:buNone/>
            </a:pPr>
            <a:endParaRPr lang="en-US" sz="1700" dirty="0" smtClean="0"/>
          </a:p>
          <a:p>
            <a:endParaRPr lang="en-US" sz="170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8200" y="1503679"/>
            <a:ext cx="4267200" cy="527812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Combine </a:t>
            </a:r>
            <a:r>
              <a:rPr lang="en-US" sz="1800" dirty="0" err="1" smtClean="0"/>
              <a:t>quadtree</a:t>
            </a:r>
            <a:r>
              <a:rPr lang="en-US" sz="1800" dirty="0" smtClean="0"/>
              <a:t> leaves </a:t>
            </a:r>
            <a:br>
              <a:rPr lang="en-US" sz="1800" dirty="0" smtClean="0"/>
            </a:br>
            <a:r>
              <a:rPr lang="en-US" sz="1800" dirty="0" smtClean="0"/>
              <a:t>with similar densities</a:t>
            </a:r>
          </a:p>
          <a:p>
            <a:r>
              <a:rPr lang="en-US" sz="1800" dirty="0" smtClean="0"/>
              <a:t>Score each cluster by median </a:t>
            </a:r>
            <a:br>
              <a:rPr lang="en-US" sz="1800" dirty="0" smtClean="0"/>
            </a:br>
            <a:r>
              <a:rPr lang="en-US" sz="1800" dirty="0" smtClean="0"/>
              <a:t>score of class variable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622" dirty="0" smtClean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52</a:t>
            </a:fld>
            <a:endParaRPr kumimoji="0" lang="en-US" dirty="0"/>
          </a:p>
        </p:txBody>
      </p:sp>
      <p:sp>
        <p:nvSpPr>
          <p:cNvPr id="13" name="Text Placeholder 10"/>
          <p:cNvSpPr txBox="1">
            <a:spLocks/>
          </p:cNvSpPr>
          <p:nvPr/>
        </p:nvSpPr>
        <p:spPr>
          <a:xfrm>
            <a:off x="457200" y="1066799"/>
            <a:ext cx="4041775" cy="329184"/>
          </a:xfrm>
          <a:prstGeom prst="rect">
            <a:avLst/>
          </a:prstGeom>
          <a:solidFill>
            <a:srgbClr val="006100"/>
          </a:solidFill>
          <a:ln>
            <a:noFill/>
          </a:ln>
        </p:spPr>
        <p:txBody>
          <a:bodyPr vert="horz" lIns="91440" anchor="b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Grow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561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Q: why cluster Via FASTMAP?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752600"/>
            <a:ext cx="5342043" cy="4373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A1: Circular methods (e.g. </a:t>
            </a:r>
            <a:r>
              <a:rPr lang="en-US" dirty="0" err="1" smtClean="0"/>
              <a:t>k</a:t>
            </a:r>
            <a:r>
              <a:rPr lang="en-US" dirty="0" smtClean="0"/>
              <a:t>-means) assume round clusters.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 But density-based clustering allows clusters to be any shape 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dirty="0" smtClean="0"/>
          </a:p>
          <a:p>
            <a:r>
              <a:rPr lang="en-US" dirty="0" smtClean="0"/>
              <a:t>A2: No need to pre-set the number of clusters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A3: cause other methods </a:t>
            </a:r>
            <a:br>
              <a:rPr lang="en-US" dirty="0" smtClean="0"/>
            </a:br>
            <a:r>
              <a:rPr lang="en-US" dirty="0" smtClean="0"/>
              <a:t>(e.g. PCA) are much slower</a:t>
            </a:r>
          </a:p>
          <a:p>
            <a:pPr lvl="1">
              <a:buFont typeface="Arial"/>
              <a:buChar char="•"/>
            </a:pPr>
            <a:r>
              <a:rPr lang="en-US" dirty="0" err="1" smtClean="0"/>
              <a:t>Fastmap</a:t>
            </a:r>
            <a:r>
              <a:rPr lang="en-US" dirty="0" smtClean="0"/>
              <a:t> is the O(2N)</a:t>
            </a:r>
          </a:p>
          <a:p>
            <a:pPr lvl="1">
              <a:buFont typeface="Arial"/>
              <a:buChar char="•"/>
            </a:pPr>
            <a:r>
              <a:rPr lang="en-US" dirty="0" err="1" smtClean="0"/>
              <a:t>Unoptimized</a:t>
            </a:r>
            <a:r>
              <a:rPr lang="en-US" dirty="0" smtClean="0"/>
              <a:t> Python: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53</a:t>
            </a:fld>
            <a:endParaRPr kumimoji="0" lang="en-US"/>
          </a:p>
        </p:txBody>
      </p:sp>
      <p:pic>
        <p:nvPicPr>
          <p:cNvPr id="9" name="Picture 8" descr="Screen Shot 2011-10-19 at 8.19.1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678" y="4800600"/>
            <a:ext cx="4538322" cy="1748988"/>
          </a:xfrm>
          <a:prstGeom prst="rect">
            <a:avLst/>
          </a:prstGeom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968" y="1371600"/>
            <a:ext cx="290343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5584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54</a:t>
            </a:fld>
            <a:endParaRPr kumimoji="0"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284994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4800" dirty="0" smtClean="0"/>
              <a:t>Learning via </a:t>
            </a:r>
            <a:r>
              <a:rPr lang="en-US" sz="4800" b="1" dirty="0" smtClean="0">
                <a:solidFill>
                  <a:srgbClr val="FF0000"/>
                </a:solidFill>
              </a:rPr>
              <a:t>“envy”</a:t>
            </a:r>
            <a:endParaRPr lang="en-US" sz="4800" dirty="0" smtClean="0"/>
          </a:p>
          <a:p>
            <a:pPr marL="0" lvl="1"/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3248691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28600" y="1676400"/>
            <a:ext cx="2286000" cy="4480560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Seek the fence where the grass </a:t>
            </a:r>
            <a:r>
              <a:rPr lang="en-US" sz="2000" dirty="0"/>
              <a:t>is greener on the </a:t>
            </a:r>
            <a:r>
              <a:rPr lang="en-US" sz="2000" dirty="0" smtClean="0"/>
              <a:t>other side.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L</a:t>
            </a:r>
            <a:r>
              <a:rPr lang="en-US" sz="2000" dirty="0" smtClean="0"/>
              <a:t>earn from there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est on here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Cluster to find “here” and “there”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55</a:t>
            </a:fld>
            <a:endParaRPr kumimoji="0"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Envy =</a:t>
            </a:r>
            <a:br>
              <a:rPr lang="en-US" sz="3200" dirty="0" smtClean="0"/>
            </a:br>
            <a:r>
              <a:rPr lang="en-US" sz="3200" dirty="0" smtClean="0"/>
              <a:t>The </a:t>
            </a:r>
            <a:r>
              <a:rPr lang="en-US" sz="3200" dirty="0" err="1" smtClean="0"/>
              <a:t>WisDOM</a:t>
            </a:r>
            <a:r>
              <a:rPr lang="en-US" sz="3200" dirty="0" smtClean="0"/>
              <a:t> Of the    </a:t>
            </a:r>
            <a:r>
              <a:rPr lang="en-US" sz="3200" dirty="0" err="1" smtClean="0"/>
              <a:t>COWs</a:t>
            </a:r>
            <a:endParaRPr lang="en-US" sz="3200" dirty="0"/>
          </a:p>
        </p:txBody>
      </p:sp>
      <p:pic>
        <p:nvPicPr>
          <p:cNvPr id="9" name="Content Placeholder 8" descr="grass-is-green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1" r="4371"/>
          <a:stretch>
            <a:fillRect/>
          </a:stretch>
        </p:blipFill>
        <p:spPr>
          <a:xfrm>
            <a:off x="2743200" y="1333169"/>
            <a:ext cx="6477000" cy="567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88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5" descr="Screen Shot 2011-10-19 at 6.38.1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849548"/>
            <a:ext cx="8792848" cy="26368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7616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Hierarchical partitioning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648200" y="1066799"/>
            <a:ext cx="4041775" cy="329184"/>
          </a:xfrm>
          <a:solidFill>
            <a:srgbClr val="006100"/>
          </a:solidFill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 cap="none" spc="0" dirty="0" smtClean="0">
                <a:solidFill>
                  <a:schemeClr val="bg1"/>
                </a:solidFill>
                <a:latin typeface="+mn-lt"/>
              </a:rPr>
              <a:t>Prune</a:t>
            </a:r>
            <a:endParaRPr lang="en-US" sz="2000" b="1" cap="none" spc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503680"/>
            <a:ext cx="4038600" cy="4038600"/>
          </a:xfrm>
        </p:spPr>
        <p:txBody>
          <a:bodyPr>
            <a:normAutofit/>
          </a:bodyPr>
          <a:lstStyle/>
          <a:p>
            <a:r>
              <a:rPr lang="en-US" sz="1700" dirty="0" smtClean="0"/>
              <a:t>Find two orthogonal dimensions</a:t>
            </a:r>
          </a:p>
          <a:p>
            <a:r>
              <a:rPr lang="en-US" sz="1700" dirty="0" smtClean="0"/>
              <a:t>Find </a:t>
            </a:r>
            <a:r>
              <a:rPr lang="en-US" sz="1700" dirty="0" err="1" smtClean="0"/>
              <a:t>median(x</a:t>
            </a:r>
            <a:r>
              <a:rPr lang="en-US" sz="1700" dirty="0" smtClean="0"/>
              <a:t>), </a:t>
            </a:r>
            <a:r>
              <a:rPr lang="en-US" sz="1700" dirty="0" err="1" smtClean="0"/>
              <a:t>median(y</a:t>
            </a:r>
            <a:r>
              <a:rPr lang="en-US" sz="1700" dirty="0" smtClean="0"/>
              <a:t>)</a:t>
            </a:r>
          </a:p>
          <a:p>
            <a:r>
              <a:rPr lang="en-US" sz="1700" dirty="0" err="1" smtClean="0"/>
              <a:t>Recurse</a:t>
            </a:r>
            <a:r>
              <a:rPr lang="en-US" sz="1700" dirty="0" smtClean="0"/>
              <a:t> on four quadrants</a:t>
            </a:r>
          </a:p>
          <a:p>
            <a:pPr lvl="1">
              <a:buNone/>
            </a:pPr>
            <a:r>
              <a:rPr lang="en-US" sz="1700" dirty="0" smtClean="0"/>
              <a:t> </a:t>
            </a:r>
          </a:p>
          <a:p>
            <a:pPr lvl="1">
              <a:buNone/>
            </a:pPr>
            <a:endParaRPr lang="en-US" sz="1700" dirty="0" smtClean="0"/>
          </a:p>
          <a:p>
            <a:endParaRPr lang="en-US" sz="170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8200" y="1503679"/>
            <a:ext cx="4267200" cy="5278121"/>
          </a:xfrm>
        </p:spPr>
        <p:txBody>
          <a:bodyPr>
            <a:normAutofit/>
          </a:bodyPr>
          <a:lstStyle/>
          <a:p>
            <a:r>
              <a:rPr lang="en-US" sz="1600" dirty="0" smtClean="0"/>
              <a:t>Combine </a:t>
            </a:r>
            <a:r>
              <a:rPr lang="en-US" sz="1600" dirty="0" err="1" smtClean="0"/>
              <a:t>quadtree</a:t>
            </a:r>
            <a:r>
              <a:rPr lang="en-US" sz="1600" dirty="0" smtClean="0"/>
              <a:t> leaves </a:t>
            </a:r>
            <a:br>
              <a:rPr lang="en-US" sz="1600" dirty="0" smtClean="0"/>
            </a:br>
            <a:r>
              <a:rPr lang="en-US" sz="1600" dirty="0" smtClean="0"/>
              <a:t>with similar densities</a:t>
            </a:r>
          </a:p>
          <a:p>
            <a:r>
              <a:rPr lang="en-US" sz="1600" dirty="0" smtClean="0"/>
              <a:t>Score each cluster by median </a:t>
            </a:r>
            <a:br>
              <a:rPr lang="en-US" sz="1600" dirty="0" smtClean="0"/>
            </a:br>
            <a:r>
              <a:rPr lang="en-US" sz="1600" dirty="0" smtClean="0"/>
              <a:t>score of class variable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622" dirty="0" smtClean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56</a:t>
            </a:fld>
            <a:endParaRPr kumimoji="0" lang="en-US" dirty="0"/>
          </a:p>
        </p:txBody>
      </p:sp>
      <p:sp>
        <p:nvSpPr>
          <p:cNvPr id="13" name="Text Placeholder 10"/>
          <p:cNvSpPr txBox="1">
            <a:spLocks/>
          </p:cNvSpPr>
          <p:nvPr/>
        </p:nvSpPr>
        <p:spPr>
          <a:xfrm>
            <a:off x="457200" y="1066799"/>
            <a:ext cx="4041775" cy="329184"/>
          </a:xfrm>
          <a:prstGeom prst="rect">
            <a:avLst/>
          </a:prstGeom>
          <a:solidFill>
            <a:srgbClr val="006100"/>
          </a:solidFill>
          <a:ln>
            <a:noFill/>
          </a:ln>
        </p:spPr>
        <p:txBody>
          <a:bodyPr vert="horz" lIns="91440" anchor="b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Grow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025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5" descr="Screen Shot 2011-10-19 at 6.38.1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849548"/>
            <a:ext cx="8792848" cy="26368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7616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Hierarchical partitioning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648200" y="1066799"/>
            <a:ext cx="4041775" cy="329184"/>
          </a:xfrm>
          <a:solidFill>
            <a:srgbClr val="006100"/>
          </a:solidFill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 cap="none" spc="0" dirty="0" smtClean="0">
                <a:solidFill>
                  <a:schemeClr val="bg1"/>
                </a:solidFill>
                <a:latin typeface="+mn-lt"/>
              </a:rPr>
              <a:t>Prune</a:t>
            </a:r>
            <a:endParaRPr lang="en-US" sz="2000" b="1" cap="none" spc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1503680"/>
            <a:ext cx="4038600" cy="4038600"/>
          </a:xfrm>
        </p:spPr>
        <p:txBody>
          <a:bodyPr>
            <a:normAutofit/>
          </a:bodyPr>
          <a:lstStyle/>
          <a:p>
            <a:r>
              <a:rPr lang="en-US" sz="1700" dirty="0" smtClean="0"/>
              <a:t>Find two orthogonal dimensions</a:t>
            </a:r>
          </a:p>
          <a:p>
            <a:r>
              <a:rPr lang="en-US" sz="1700" dirty="0" smtClean="0"/>
              <a:t>Find </a:t>
            </a:r>
            <a:r>
              <a:rPr lang="en-US" sz="1700" dirty="0" err="1" smtClean="0"/>
              <a:t>median(x</a:t>
            </a:r>
            <a:r>
              <a:rPr lang="en-US" sz="1700" dirty="0" smtClean="0"/>
              <a:t>), </a:t>
            </a:r>
            <a:r>
              <a:rPr lang="en-US" sz="1700" dirty="0" err="1" smtClean="0"/>
              <a:t>median(y</a:t>
            </a:r>
            <a:r>
              <a:rPr lang="en-US" sz="1700" dirty="0" smtClean="0"/>
              <a:t>)</a:t>
            </a:r>
          </a:p>
          <a:p>
            <a:r>
              <a:rPr lang="en-US" sz="1700" dirty="0" err="1" smtClean="0"/>
              <a:t>Recurse</a:t>
            </a:r>
            <a:r>
              <a:rPr lang="en-US" sz="1700" dirty="0" smtClean="0"/>
              <a:t> on four quadrants</a:t>
            </a:r>
          </a:p>
          <a:p>
            <a:pPr lvl="1">
              <a:buNone/>
            </a:pPr>
            <a:r>
              <a:rPr lang="en-US" sz="1700" dirty="0" smtClean="0"/>
              <a:t> </a:t>
            </a:r>
          </a:p>
          <a:p>
            <a:pPr lvl="1">
              <a:buNone/>
            </a:pPr>
            <a:endParaRPr lang="en-US" sz="1700" dirty="0" smtClean="0"/>
          </a:p>
          <a:p>
            <a:endParaRPr lang="en-US" sz="170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8200" y="1503679"/>
            <a:ext cx="4267200" cy="5278121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Combine </a:t>
            </a:r>
            <a:r>
              <a:rPr lang="en-US" sz="1800" dirty="0" err="1" smtClean="0"/>
              <a:t>quadtree</a:t>
            </a:r>
            <a:r>
              <a:rPr lang="en-US" sz="1800" dirty="0" smtClean="0"/>
              <a:t> leaves </a:t>
            </a:r>
            <a:br>
              <a:rPr lang="en-US" sz="1800" dirty="0" smtClean="0"/>
            </a:br>
            <a:r>
              <a:rPr lang="en-US" sz="1800" dirty="0" smtClean="0"/>
              <a:t>with similar densities</a:t>
            </a:r>
          </a:p>
          <a:p>
            <a:r>
              <a:rPr lang="en-US" sz="1800" dirty="0" smtClean="0"/>
              <a:t>Score each cluster by median </a:t>
            </a:r>
            <a:br>
              <a:rPr lang="en-US" sz="1800" dirty="0" smtClean="0"/>
            </a:br>
            <a:r>
              <a:rPr lang="en-US" sz="1800" dirty="0" smtClean="0"/>
              <a:t>score of class variable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This  cluster envies its neighbor  with better score and max </a:t>
            </a:r>
            <a:br>
              <a:rPr lang="en-US" sz="1800" dirty="0" smtClean="0"/>
            </a:br>
            <a:r>
              <a:rPr lang="en-US" sz="1800" dirty="0" err="1" smtClean="0"/>
              <a:t>abs(score(this</a:t>
            </a:r>
            <a:r>
              <a:rPr lang="en-US" sz="1800" dirty="0" smtClean="0"/>
              <a:t>) -  </a:t>
            </a:r>
            <a:r>
              <a:rPr lang="en-US" sz="1800" dirty="0" err="1" smtClean="0"/>
              <a:t>score(neighbor</a:t>
            </a:r>
            <a:r>
              <a:rPr lang="en-US" sz="1800" dirty="0" smtClean="0"/>
              <a:t>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57</a:t>
            </a:fld>
            <a:endParaRPr kumimoji="0" lang="en-US" dirty="0"/>
          </a:p>
        </p:txBody>
      </p:sp>
      <p:sp>
        <p:nvSpPr>
          <p:cNvPr id="13" name="Text Placeholder 10"/>
          <p:cNvSpPr txBox="1">
            <a:spLocks/>
          </p:cNvSpPr>
          <p:nvPr/>
        </p:nvSpPr>
        <p:spPr>
          <a:xfrm>
            <a:off x="457200" y="1066799"/>
            <a:ext cx="4041775" cy="329184"/>
          </a:xfrm>
          <a:prstGeom prst="rect">
            <a:avLst/>
          </a:prstGeom>
          <a:solidFill>
            <a:srgbClr val="006100"/>
          </a:solidFill>
          <a:ln>
            <a:noFill/>
          </a:ln>
        </p:spPr>
        <p:txBody>
          <a:bodyPr vert="horz" lIns="91440" anchor="b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Grow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 Placeholder 10"/>
          <p:cNvSpPr>
            <a:spLocks noGrp="1"/>
          </p:cNvSpPr>
          <p:nvPr>
            <p:ph type="body" idx="1"/>
          </p:nvPr>
        </p:nvSpPr>
        <p:spPr>
          <a:xfrm>
            <a:off x="4660900" y="5562600"/>
            <a:ext cx="4041775" cy="329184"/>
          </a:xfrm>
          <a:solidFill>
            <a:srgbClr val="006100"/>
          </a:solidFill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 cap="none" spc="0" dirty="0" smtClean="0">
                <a:solidFill>
                  <a:schemeClr val="bg1"/>
                </a:solidFill>
                <a:latin typeface="+mn-lt"/>
              </a:rPr>
              <a:t>Where is grass greenest?</a:t>
            </a:r>
            <a:endParaRPr lang="en-US" sz="2000" b="1" cap="none" spc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225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How to learn rules from neighboring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0999" y="1574800"/>
            <a:ext cx="8321676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A: it doesn’t really matter</a:t>
            </a:r>
          </a:p>
          <a:p>
            <a:pPr lvl="1"/>
            <a:r>
              <a:rPr lang="en-US" dirty="0" smtClean="0"/>
              <a:t>Many competent rule learners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But to evaluate global </a:t>
            </a:r>
            <a:r>
              <a:rPr lang="en-US" dirty="0" err="1" smtClean="0"/>
              <a:t>vs</a:t>
            </a:r>
            <a:r>
              <a:rPr lang="en-US" dirty="0" smtClean="0"/>
              <a:t> local rules:</a:t>
            </a:r>
          </a:p>
          <a:p>
            <a:pPr lvl="1"/>
            <a:r>
              <a:rPr lang="en-US" dirty="0" smtClean="0"/>
              <a:t>Use the same rule learner for local </a:t>
            </a:r>
            <a:r>
              <a:rPr lang="en-US" dirty="0" err="1" smtClean="0"/>
              <a:t>vs</a:t>
            </a:r>
            <a:r>
              <a:rPr lang="en-US" dirty="0" smtClean="0"/>
              <a:t> global rule learning  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This study uses WHICH (Menzies [2010])</a:t>
            </a:r>
          </a:p>
          <a:p>
            <a:pPr lvl="1"/>
            <a:r>
              <a:rPr lang="en-US" sz="2571" dirty="0" smtClean="0"/>
              <a:t>Customizable scoring operator</a:t>
            </a:r>
          </a:p>
          <a:p>
            <a:pPr lvl="1"/>
            <a:r>
              <a:rPr lang="en-US" sz="2571" dirty="0" smtClean="0"/>
              <a:t>Faster termination</a:t>
            </a:r>
          </a:p>
          <a:p>
            <a:pPr lvl="1"/>
            <a:r>
              <a:rPr lang="en-US" sz="2571" dirty="0" smtClean="0"/>
              <a:t>Generates very small rules (good for explanation)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58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09655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25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Data from </a:t>
            </a:r>
            <a:br>
              <a:rPr lang="en-US" dirty="0" smtClean="0"/>
            </a:br>
            <a:r>
              <a:rPr lang="en-US" dirty="0" smtClean="0"/>
              <a:t>http://</a:t>
            </a:r>
            <a:r>
              <a:rPr lang="en-US" dirty="0" err="1" smtClean="0"/>
              <a:t>promisedata.googlecode.com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4191000" cy="4151532"/>
          </a:xfrm>
        </p:spPr>
        <p:txBody>
          <a:bodyPr>
            <a:noAutofit/>
          </a:bodyPr>
          <a:lstStyle/>
          <a:p>
            <a:r>
              <a:rPr lang="en-US" sz="2000" dirty="0" smtClean="0"/>
              <a:t>Effort reduction =  </a:t>
            </a:r>
            <a:br>
              <a:rPr lang="en-US" sz="2000" dirty="0" smtClean="0"/>
            </a:br>
            <a:r>
              <a:rPr lang="en-US" sz="2000" dirty="0" smtClean="0"/>
              <a:t>{ </a:t>
            </a:r>
            <a:r>
              <a:rPr lang="en-US" sz="2000" dirty="0" err="1" smtClean="0"/>
              <a:t>NasaCoc</a:t>
            </a:r>
            <a:r>
              <a:rPr lang="en-US" sz="2000" dirty="0" smtClean="0"/>
              <a:t>, China } : </a:t>
            </a:r>
            <a:br>
              <a:rPr lang="en-US" sz="2000" dirty="0" smtClean="0"/>
            </a:br>
            <a:r>
              <a:rPr lang="en-US" sz="2000" dirty="0" smtClean="0"/>
              <a:t>COCOMO or function points</a:t>
            </a:r>
          </a:p>
          <a:p>
            <a:r>
              <a:rPr lang="en-US" sz="2000" dirty="0" smtClean="0"/>
              <a:t>Defect reduction =  </a:t>
            </a:r>
            <a:br>
              <a:rPr lang="en-US" sz="2000" dirty="0" smtClean="0"/>
            </a:br>
            <a:r>
              <a:rPr lang="en-US" sz="2000" dirty="0" smtClean="0"/>
              <a:t>{</a:t>
            </a:r>
            <a:r>
              <a:rPr lang="en-US" sz="2000" dirty="0" err="1" smtClean="0"/>
              <a:t>lucene,xalan</a:t>
            </a:r>
            <a:r>
              <a:rPr lang="en-US" sz="2000" dirty="0" smtClean="0"/>
              <a:t> </a:t>
            </a:r>
            <a:r>
              <a:rPr lang="en-US" sz="2000" dirty="0" err="1" smtClean="0"/>
              <a:t>jedit,synapse,etc</a:t>
            </a:r>
            <a:r>
              <a:rPr lang="en-US" sz="2000" dirty="0" smtClean="0"/>
              <a:t> } : CK </a:t>
            </a:r>
            <a:r>
              <a:rPr lang="en-US" sz="2000" dirty="0" err="1" smtClean="0"/>
              <a:t>metrics(OO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</a:rPr>
              <a:t>Clusters have </a:t>
            </a:r>
            <a:r>
              <a:rPr lang="en-US" sz="2000" i="1" dirty="0" smtClean="0">
                <a:solidFill>
                  <a:srgbClr val="000000"/>
                </a:solidFill>
              </a:rPr>
              <a:t>untreated </a:t>
            </a:r>
            <a:r>
              <a:rPr lang="en-US" sz="2000" dirty="0" smtClean="0">
                <a:solidFill>
                  <a:srgbClr val="000000"/>
                </a:solidFill>
              </a:rPr>
              <a:t>class distribution.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Rules select a subset of the examples: 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generate a </a:t>
            </a:r>
            <a:r>
              <a:rPr lang="en-US" sz="2000" i="1" dirty="0" smtClean="0">
                <a:solidFill>
                  <a:srgbClr val="000000"/>
                </a:solidFill>
              </a:rPr>
              <a:t>treated </a:t>
            </a:r>
            <a:r>
              <a:rPr lang="en-US" sz="2000" dirty="0" smtClean="0">
                <a:solidFill>
                  <a:srgbClr val="000000"/>
                </a:solidFill>
              </a:rPr>
              <a:t>class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59</a:t>
            </a:fld>
            <a:endParaRPr kumimoji="0" lang="en-US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4381500" y="1905000"/>
          <a:ext cx="4648200" cy="292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ontent Placeholder 4"/>
          <p:cNvSpPr txBox="1">
            <a:spLocks/>
          </p:cNvSpPr>
          <p:nvPr/>
        </p:nvSpPr>
        <p:spPr>
          <a:xfrm>
            <a:off x="4267200" y="1523999"/>
            <a:ext cx="4191000" cy="4495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Distributions have percentiles: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892607" y="4832351"/>
            <a:ext cx="5794193" cy="1986180"/>
            <a:chOff x="2892607" y="4832351"/>
            <a:chExt cx="5794193" cy="1986180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6019804" y="4832351"/>
              <a:ext cx="1066797" cy="42544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6683378" y="4854577"/>
              <a:ext cx="1339849" cy="1295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419600" y="5181600"/>
              <a:ext cx="22889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Treated with rules</a:t>
              </a:r>
            </a:p>
            <a:p>
              <a:pPr algn="r"/>
              <a:r>
                <a:rPr lang="en-US" dirty="0" smtClean="0"/>
                <a:t>learned from all data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2607" y="6172200"/>
              <a:ext cx="57941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/>
                <a:t>Treated with rules learned </a:t>
              </a:r>
              <a:br>
                <a:rPr lang="en-US" dirty="0" smtClean="0"/>
              </a:br>
              <a:r>
                <a:rPr lang="en-US" dirty="0" smtClean="0"/>
                <a:t>from neighboring cluster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11383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8" grpId="0">
        <p:bldAsOne/>
      </p:bldGraphic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416050"/>
            <a:ext cx="8229600" cy="5137150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800" dirty="0" smtClean="0"/>
              <a:t>Lower median efforts/defects   (50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percentile)</a:t>
            </a:r>
          </a:p>
          <a:p>
            <a:r>
              <a:rPr lang="en-US" sz="1800" dirty="0" smtClean="0"/>
              <a:t>Greater stability  (75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– 25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percentile)</a:t>
            </a:r>
          </a:p>
          <a:p>
            <a:r>
              <a:rPr lang="en-US" sz="1800" dirty="0" smtClean="0"/>
              <a:t>Decreased worst case  (100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percentile)</a:t>
            </a:r>
          </a:p>
          <a:p>
            <a:endParaRPr lang="en-US" sz="1800" dirty="0" smtClean="0"/>
          </a:p>
          <a:p>
            <a:r>
              <a:rPr lang="en-US" sz="1800" dirty="0" smtClean="0"/>
              <a:t>      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pPr lvl="1"/>
            <a:endParaRPr lang="en-US" sz="1800" dirty="0"/>
          </a:p>
        </p:txBody>
      </p:sp>
      <p:pic>
        <p:nvPicPr>
          <p:cNvPr id="7" name="Picture 6" descr="Screen Shot 2011-10-19 at 6.14.2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1"/>
            <a:ext cx="9144000" cy="2067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518"/>
            <a:ext cx="7620000" cy="1066482"/>
          </a:xfrm>
        </p:spPr>
        <p:txBody>
          <a:bodyPr>
            <a:noAutofit/>
          </a:bodyPr>
          <a:lstStyle/>
          <a:p>
            <a:r>
              <a:rPr lang="en-US" dirty="0" smtClean="0"/>
              <a:t>By any measure, </a:t>
            </a:r>
            <a:br>
              <a:rPr lang="en-US" dirty="0" smtClean="0"/>
            </a:br>
            <a:r>
              <a:rPr lang="en-US" dirty="0" smtClean="0"/>
              <a:t>Local BETTER THAN GLOBAL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16200000">
            <a:off x="8358037" y="5760176"/>
            <a:ext cx="1020241" cy="320287"/>
          </a:xfrm>
        </p:spPr>
        <p:txBody>
          <a:bodyPr/>
          <a:lstStyle/>
          <a:p>
            <a:fld id="{EA7C8D44-3667-46F6-9772-CC52308E2A7F}" type="slidenum">
              <a:rPr kumimoji="0" lang="en-US" smtClean="0"/>
              <a:pPr/>
              <a:t>60</a:t>
            </a:fld>
            <a:endParaRPr kumimoji="0"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381000" y="2018136"/>
            <a:ext cx="8610600" cy="2706264"/>
            <a:chOff x="381000" y="2018136"/>
            <a:chExt cx="8610600" cy="2706264"/>
          </a:xfrm>
        </p:grpSpPr>
        <p:sp>
          <p:nvSpPr>
            <p:cNvPr id="12" name="Rectangle 11"/>
            <p:cNvSpPr/>
            <p:nvPr/>
          </p:nvSpPr>
          <p:spPr>
            <a:xfrm>
              <a:off x="381000" y="2018136"/>
              <a:ext cx="5181600" cy="381000"/>
            </a:xfrm>
            <a:prstGeom prst="rect">
              <a:avLst/>
            </a:prstGeom>
            <a:solidFill>
              <a:srgbClr val="008000">
                <a:alpha val="17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86000" y="4450080"/>
              <a:ext cx="6705600" cy="274320"/>
            </a:xfrm>
            <a:prstGeom prst="rect">
              <a:avLst/>
            </a:prstGeom>
            <a:solidFill>
              <a:srgbClr val="008000">
                <a:alpha val="17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31040" y="2759342"/>
            <a:ext cx="8483600" cy="2650858"/>
            <a:chOff x="508000" y="3048001"/>
            <a:chExt cx="8483600" cy="2285999"/>
          </a:xfrm>
          <a:solidFill>
            <a:schemeClr val="tx2">
              <a:alpha val="17000"/>
            </a:schemeClr>
          </a:solidFill>
        </p:grpSpPr>
        <p:sp>
          <p:nvSpPr>
            <p:cNvPr id="17" name="Rectangle 16"/>
            <p:cNvSpPr/>
            <p:nvPr/>
          </p:nvSpPr>
          <p:spPr>
            <a:xfrm>
              <a:off x="2286000" y="5059680"/>
              <a:ext cx="6705600" cy="27432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8000" y="3048001"/>
              <a:ext cx="4545263" cy="295436"/>
            </a:xfrm>
            <a:prstGeom prst="rect">
              <a:avLst/>
            </a:prstGeom>
            <a:grpFill/>
            <a:ln>
              <a:solidFill>
                <a:srgbClr val="008000">
                  <a:alpha val="20000"/>
                </a:srgb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1000" y="2359872"/>
            <a:ext cx="8610600" cy="2688572"/>
            <a:chOff x="381000" y="2590800"/>
            <a:chExt cx="8610600" cy="2688572"/>
          </a:xfrm>
          <a:solidFill>
            <a:schemeClr val="accent2">
              <a:lumMod val="60000"/>
              <a:lumOff val="40000"/>
              <a:alpha val="32000"/>
            </a:schemeClr>
          </a:solidFill>
        </p:grpSpPr>
        <p:sp>
          <p:nvSpPr>
            <p:cNvPr id="16" name="Rectangle 15"/>
            <p:cNvSpPr/>
            <p:nvPr/>
          </p:nvSpPr>
          <p:spPr>
            <a:xfrm>
              <a:off x="381000" y="2590800"/>
              <a:ext cx="5181600" cy="38100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86000" y="5005052"/>
              <a:ext cx="6705600" cy="27432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334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 learned in each cluster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8232648" cy="5257801"/>
          </a:xfrm>
        </p:spPr>
        <p:txBody>
          <a:bodyPr>
            <a:noAutofit/>
          </a:bodyPr>
          <a:lstStyle/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What works  best “here” does not work “there”</a:t>
            </a:r>
          </a:p>
          <a:p>
            <a:pPr lvl="1"/>
            <a:r>
              <a:rPr lang="en-US" sz="1800" dirty="0"/>
              <a:t>M</a:t>
            </a:r>
            <a:r>
              <a:rPr lang="en-US" sz="1800" dirty="0" smtClean="0"/>
              <a:t>isguided to try and tame conclusion instability </a:t>
            </a:r>
          </a:p>
          <a:p>
            <a:pPr lvl="1"/>
            <a:r>
              <a:rPr lang="en-US" sz="1800" dirty="0"/>
              <a:t>I</a:t>
            </a:r>
            <a:r>
              <a:rPr lang="en-US" sz="1800" dirty="0" smtClean="0"/>
              <a:t>nherent in the data</a:t>
            </a:r>
          </a:p>
          <a:p>
            <a:r>
              <a:rPr lang="en-US" sz="1800" dirty="0" smtClean="0"/>
              <a:t>Can’t tame conclusion instability. 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Instead, you can exploit it 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Learn local lessons that do better than overly generalized global theories</a:t>
            </a:r>
          </a:p>
          <a:p>
            <a:pPr>
              <a:buNone/>
            </a:pP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12/1/2011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61</a:t>
            </a:fld>
            <a:endParaRPr kumimoji="0" lang="en-US" dirty="0"/>
          </a:p>
        </p:txBody>
      </p:sp>
      <p:pic>
        <p:nvPicPr>
          <p:cNvPr id="6" name="Content Placeholder 8" descr="Screen Shot 2011-10-19 at 6.21.2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1295400"/>
            <a:ext cx="9235440" cy="2156926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334000" y="2627636"/>
            <a:ext cx="990600" cy="648965"/>
          </a:xfrm>
          <a:custGeom>
            <a:avLst/>
            <a:gdLst>
              <a:gd name="connsiteX0" fmla="*/ 150381 w 776969"/>
              <a:gd name="connsiteY0" fmla="*/ 108625 h 648965"/>
              <a:gd name="connsiteX1" fmla="*/ 250635 w 776969"/>
              <a:gd name="connsiteY1" fmla="*/ 643395 h 648965"/>
              <a:gd name="connsiteX2" fmla="*/ 735196 w 776969"/>
              <a:gd name="connsiteY2" fmla="*/ 75202 h 648965"/>
              <a:gd name="connsiteX3" fmla="*/ 0 w 776969"/>
              <a:gd name="connsiteY3" fmla="*/ 192183 h 64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969" h="648965">
                <a:moveTo>
                  <a:pt x="150381" y="108625"/>
                </a:moveTo>
                <a:cubicBezTo>
                  <a:pt x="151773" y="378795"/>
                  <a:pt x="153166" y="648965"/>
                  <a:pt x="250635" y="643395"/>
                </a:cubicBezTo>
                <a:cubicBezTo>
                  <a:pt x="348104" y="637825"/>
                  <a:pt x="776969" y="150404"/>
                  <a:pt x="735196" y="75202"/>
                </a:cubicBezTo>
                <a:cubicBezTo>
                  <a:pt x="693424" y="0"/>
                  <a:pt x="0" y="192183"/>
                  <a:pt x="0" y="192183"/>
                </a:cubicBezTo>
              </a:path>
            </a:pathLst>
          </a:custGeom>
          <a:ln w="38100" cap="flat" cmpd="sng" algn="ctr">
            <a:solidFill>
              <a:srgbClr val="D1282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483092" y="2176865"/>
            <a:ext cx="776969" cy="648965"/>
          </a:xfrm>
          <a:custGeom>
            <a:avLst/>
            <a:gdLst>
              <a:gd name="connsiteX0" fmla="*/ 150381 w 776969"/>
              <a:gd name="connsiteY0" fmla="*/ 108625 h 648965"/>
              <a:gd name="connsiteX1" fmla="*/ 250635 w 776969"/>
              <a:gd name="connsiteY1" fmla="*/ 643395 h 648965"/>
              <a:gd name="connsiteX2" fmla="*/ 735196 w 776969"/>
              <a:gd name="connsiteY2" fmla="*/ 75202 h 648965"/>
              <a:gd name="connsiteX3" fmla="*/ 0 w 776969"/>
              <a:gd name="connsiteY3" fmla="*/ 192183 h 64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969" h="648965">
                <a:moveTo>
                  <a:pt x="150381" y="108625"/>
                </a:moveTo>
                <a:cubicBezTo>
                  <a:pt x="151773" y="378795"/>
                  <a:pt x="153166" y="648965"/>
                  <a:pt x="250635" y="643395"/>
                </a:cubicBezTo>
                <a:cubicBezTo>
                  <a:pt x="348104" y="637825"/>
                  <a:pt x="776969" y="150404"/>
                  <a:pt x="735196" y="75202"/>
                </a:cubicBezTo>
                <a:cubicBezTo>
                  <a:pt x="693424" y="0"/>
                  <a:pt x="0" y="192183"/>
                  <a:pt x="0" y="192183"/>
                </a:cubicBezTo>
              </a:path>
            </a:pathLst>
          </a:custGeom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55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  <p:bldP spid="8" grpId="0" animBg="1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Ensembles of Learning Machines</a:t>
            </a:r>
            <a:r>
              <a:rPr lang="en-GB" baseline="30000" smtClean="0"/>
              <a:t>*</a:t>
            </a:r>
          </a:p>
        </p:txBody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>
          <a:xfrm>
            <a:off x="392113" y="1828800"/>
            <a:ext cx="8228012" cy="4525963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Sets of learning machines grouped together.</a:t>
            </a:r>
          </a:p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Aim: to improve predictive performance.</a:t>
            </a:r>
          </a:p>
        </p:txBody>
      </p:sp>
      <p:sp>
        <p:nvSpPr>
          <p:cNvPr id="53251" name="AutoShape 4"/>
          <p:cNvSpPr>
            <a:spLocks noChangeArrowheads="1"/>
          </p:cNvSpPr>
          <p:nvPr/>
        </p:nvSpPr>
        <p:spPr bwMode="auto">
          <a:xfrm>
            <a:off x="4538663" y="3624263"/>
            <a:ext cx="457200" cy="327025"/>
          </a:xfrm>
          <a:prstGeom prst="roundRect">
            <a:avLst>
              <a:gd name="adj" fmla="val 440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...</a:t>
            </a:r>
          </a:p>
        </p:txBody>
      </p:sp>
      <p:sp>
        <p:nvSpPr>
          <p:cNvPr id="53252" name="Line 5"/>
          <p:cNvSpPr>
            <a:spLocks noChangeShapeType="1"/>
          </p:cNvSpPr>
          <p:nvPr/>
        </p:nvSpPr>
        <p:spPr bwMode="auto">
          <a:xfrm>
            <a:off x="2254250" y="4213225"/>
            <a:ext cx="0" cy="455613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253" name="Line 6"/>
          <p:cNvSpPr>
            <a:spLocks noChangeShapeType="1"/>
          </p:cNvSpPr>
          <p:nvPr/>
        </p:nvSpPr>
        <p:spPr bwMode="auto">
          <a:xfrm>
            <a:off x="3959225" y="4197350"/>
            <a:ext cx="1588" cy="455613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254" name="Line 7"/>
          <p:cNvSpPr>
            <a:spLocks noChangeShapeType="1"/>
          </p:cNvSpPr>
          <p:nvPr/>
        </p:nvSpPr>
        <p:spPr bwMode="auto">
          <a:xfrm>
            <a:off x="5624513" y="4197350"/>
            <a:ext cx="1587" cy="455613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255" name="Text Box 8"/>
          <p:cNvSpPr txBox="1">
            <a:spLocks noChangeArrowheads="1"/>
          </p:cNvSpPr>
          <p:nvPr/>
        </p:nvSpPr>
        <p:spPr bwMode="auto">
          <a:xfrm>
            <a:off x="1600200" y="4735513"/>
            <a:ext cx="150177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estimation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53256" name="Text Box 9"/>
          <p:cNvSpPr txBox="1">
            <a:spLocks noChangeArrowheads="1"/>
          </p:cNvSpPr>
          <p:nvPr/>
        </p:nvSpPr>
        <p:spPr bwMode="auto">
          <a:xfrm>
            <a:off x="3265488" y="4735513"/>
            <a:ext cx="150177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estimation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53257" name="Text Box 10"/>
          <p:cNvSpPr txBox="1">
            <a:spLocks noChangeArrowheads="1"/>
          </p:cNvSpPr>
          <p:nvPr/>
        </p:nvSpPr>
        <p:spPr bwMode="auto">
          <a:xfrm>
            <a:off x="5060950" y="4735513"/>
            <a:ext cx="1503363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estimation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</a:p>
        </p:txBody>
      </p:sp>
      <p:sp>
        <p:nvSpPr>
          <p:cNvPr id="53258" name="Line 11"/>
          <p:cNvSpPr>
            <a:spLocks noChangeShapeType="1"/>
          </p:cNvSpPr>
          <p:nvPr/>
        </p:nvSpPr>
        <p:spPr bwMode="auto">
          <a:xfrm>
            <a:off x="1371600" y="4930775"/>
            <a:ext cx="0" cy="196850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9" name="Line 12"/>
          <p:cNvSpPr>
            <a:spLocks noChangeShapeType="1"/>
          </p:cNvSpPr>
          <p:nvPr/>
        </p:nvSpPr>
        <p:spPr bwMode="auto">
          <a:xfrm>
            <a:off x="6596063" y="4930775"/>
            <a:ext cx="1587" cy="196850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0" name="Line 13"/>
          <p:cNvSpPr>
            <a:spLocks noChangeShapeType="1"/>
          </p:cNvSpPr>
          <p:nvPr/>
        </p:nvSpPr>
        <p:spPr bwMode="auto">
          <a:xfrm>
            <a:off x="1371600" y="5127625"/>
            <a:ext cx="5222875" cy="0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1" name="Line 14"/>
          <p:cNvSpPr>
            <a:spLocks noChangeShapeType="1"/>
          </p:cNvSpPr>
          <p:nvPr/>
        </p:nvSpPr>
        <p:spPr bwMode="auto">
          <a:xfrm>
            <a:off x="3935413" y="5127625"/>
            <a:ext cx="1587" cy="455613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Text Box 15"/>
          <p:cNvSpPr txBox="1">
            <a:spLocks noChangeArrowheads="1"/>
          </p:cNvSpPr>
          <p:nvPr/>
        </p:nvSpPr>
        <p:spPr bwMode="auto">
          <a:xfrm>
            <a:off x="6858000" y="3690938"/>
            <a:ext cx="1631950" cy="31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Base learners</a:t>
            </a:r>
          </a:p>
        </p:txBody>
      </p:sp>
      <p:sp>
        <p:nvSpPr>
          <p:cNvPr id="53263" name="Text Box 16"/>
          <p:cNvSpPr txBox="1">
            <a:spLocks noChangeArrowheads="1"/>
          </p:cNvSpPr>
          <p:nvPr/>
        </p:nvSpPr>
        <p:spPr bwMode="auto">
          <a:xfrm>
            <a:off x="1862138" y="5748338"/>
            <a:ext cx="4211637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E.g.: ensemble estimation = </a:t>
            </a:r>
            <a:r>
              <a:rPr lang="en-GB" sz="1600">
                <a:solidFill>
                  <a:srgbClr val="000000"/>
                </a:solidFill>
              </a:rPr>
              <a:t>Σ w</a:t>
            </a:r>
            <a:r>
              <a:rPr lang="en-GB" sz="1600" baseline="-33000">
                <a:solidFill>
                  <a:srgbClr val="000000"/>
                </a:solidFill>
              </a:rPr>
              <a:t>i</a:t>
            </a:r>
            <a:r>
              <a:rPr lang="en-GB" sz="1600">
                <a:solidFill>
                  <a:srgbClr val="000000"/>
                </a:solidFill>
              </a:rPr>
              <a:t> estimation</a:t>
            </a:r>
            <a:r>
              <a:rPr lang="en-GB" sz="1600" baseline="-3300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53264" name="Oval 17"/>
          <p:cNvSpPr>
            <a:spLocks noChangeArrowheads="1"/>
          </p:cNvSpPr>
          <p:nvPr/>
        </p:nvSpPr>
        <p:spPr bwMode="auto">
          <a:xfrm>
            <a:off x="1828800" y="3363913"/>
            <a:ext cx="849313" cy="849312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</a:p>
        </p:txBody>
      </p:sp>
      <p:sp>
        <p:nvSpPr>
          <p:cNvPr id="53265" name="Oval 18"/>
          <p:cNvSpPr>
            <a:spLocks noChangeArrowheads="1"/>
          </p:cNvSpPr>
          <p:nvPr/>
        </p:nvSpPr>
        <p:spPr bwMode="auto">
          <a:xfrm>
            <a:off x="3525838" y="3363913"/>
            <a:ext cx="850900" cy="849312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53266" name="Oval 19"/>
          <p:cNvSpPr>
            <a:spLocks noChangeArrowheads="1"/>
          </p:cNvSpPr>
          <p:nvPr/>
        </p:nvSpPr>
        <p:spPr bwMode="auto">
          <a:xfrm>
            <a:off x="5191125" y="3363913"/>
            <a:ext cx="849313" cy="849312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</a:p>
        </p:txBody>
      </p:sp>
      <p:sp>
        <p:nvSpPr>
          <p:cNvPr id="53267" name="Text Box 20"/>
          <p:cNvSpPr txBox="1">
            <a:spLocks noChangeArrowheads="1"/>
          </p:cNvSpPr>
          <p:nvPr/>
        </p:nvSpPr>
        <p:spPr bwMode="auto">
          <a:xfrm>
            <a:off x="228600" y="63087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/>
              <a:t>*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T. Dietterich. Ensemble Methods in Machine Learning. Proceedings of the First International Workshop in Multiple Classifier Systems. 2000.</a:t>
            </a:r>
          </a:p>
        </p:txBody>
      </p:sp>
    </p:spTree>
    <p:extLst>
      <p:ext uri="{BB962C8B-B14F-4D97-AF65-F5344CB8AC3E}">
        <p14:creationId xmlns:p14="http://schemas.microsoft.com/office/powerpoint/2010/main" val="33494023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Ensembles of Learning Machines</a:t>
            </a:r>
          </a:p>
        </p:txBody>
      </p:sp>
      <p:sp>
        <p:nvSpPr>
          <p:cNvPr id="55298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31188" cy="4527550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One of the keys: </a:t>
            </a:r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Diverse</a:t>
            </a:r>
            <a:r>
              <a:rPr lang="en-GB" baseline="30000" smtClean="0"/>
              <a:t>*</a:t>
            </a:r>
            <a:r>
              <a:rPr lang="en-GB" smtClean="0"/>
              <a:t> ensemble: “base learners” make different errors on the same instances.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228600" y="6310313"/>
            <a:ext cx="8686800" cy="493712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dirty="0"/>
              <a:t>* </a:t>
            </a:r>
            <a:r>
              <a:rPr lang="en-GB" sz="15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G. Brown, J. Wyatt, R. Harris, X. Yao. Diversity Creation Methods: A Survey and Categorisation. Journal of Information Fusion 6(1): 5-20, 2005.</a:t>
            </a:r>
          </a:p>
        </p:txBody>
      </p:sp>
      <p:pic>
        <p:nvPicPr>
          <p:cNvPr id="5530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9213" y="3135313"/>
            <a:ext cx="5995987" cy="3027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81913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Ensembles of Learning Machines</a:t>
            </a:r>
          </a:p>
        </p:txBody>
      </p:sp>
      <p:sp>
        <p:nvSpPr>
          <p:cNvPr id="57346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31188" cy="4527550"/>
          </a:xfrm>
        </p:spPr>
        <p:txBody>
          <a:bodyPr lIns="0" tIns="25602" rIns="0" bIns="0">
            <a:normAutofit lnSpcReduction="10000"/>
          </a:bodyPr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One of the keys: </a:t>
            </a:r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Diverse ensemble: “base learners” make different errors on the same instances.</a:t>
            </a:r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smtClean="0"/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smtClean="0"/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smtClean="0"/>
          </a:p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Three different types of ensembles that have been applied for software effort estimation will be presented in the next slides.</a:t>
            </a:r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587375" y="3368675"/>
            <a:ext cx="7837488" cy="850900"/>
          </a:xfrm>
          <a:prstGeom prst="rect">
            <a:avLst/>
          </a:prstGeom>
          <a:solidFill>
            <a:srgbClr val="00B8FF"/>
          </a:solidFill>
          <a:ln w="9525">
            <a:noFill/>
            <a:round/>
            <a:headEnd/>
            <a:tailEnd/>
          </a:ln>
        </p:spPr>
        <p:txBody>
          <a:bodyPr lIns="81639" tIns="600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</a:tabLst>
            </a:pPr>
            <a:r>
              <a:rPr lang="en-GB" sz="2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Different ensemble approaches can be seen as different ways to generate diversity among base learners!</a:t>
            </a:r>
          </a:p>
        </p:txBody>
      </p:sp>
    </p:spTree>
    <p:extLst>
      <p:ext uri="{BB962C8B-B14F-4D97-AF65-F5344CB8AC3E}">
        <p14:creationId xmlns:p14="http://schemas.microsoft.com/office/powerpoint/2010/main" val="38699145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59394" name="AutoShape 3"/>
          <p:cNvSpPr>
            <a:spLocks noChangeArrowheads="1"/>
          </p:cNvSpPr>
          <p:nvPr/>
        </p:nvSpPr>
        <p:spPr bwMode="auto">
          <a:xfrm>
            <a:off x="654050" y="3722688"/>
            <a:ext cx="2024063" cy="1436687"/>
          </a:xfrm>
          <a:prstGeom prst="flowChartMagneticDisk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Training data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(completed projects)</a:t>
            </a:r>
          </a:p>
        </p:txBody>
      </p:sp>
      <p:sp>
        <p:nvSpPr>
          <p:cNvPr id="59395" name="AutoShape 4"/>
          <p:cNvSpPr>
            <a:spLocks noChangeArrowheads="1"/>
          </p:cNvSpPr>
          <p:nvPr/>
        </p:nvSpPr>
        <p:spPr bwMode="auto">
          <a:xfrm>
            <a:off x="3013075" y="4094163"/>
            <a:ext cx="963613" cy="628650"/>
          </a:xfrm>
          <a:prstGeom prst="rightArrow">
            <a:avLst>
              <a:gd name="adj1" fmla="val 50000"/>
              <a:gd name="adj2" fmla="val 3832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5221" rIns="81639" bIns="40820" anchor="ctr">
            <a:spAutoFit/>
          </a:bodyPr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training</a:t>
            </a:r>
          </a:p>
        </p:txBody>
      </p:sp>
      <p:sp>
        <p:nvSpPr>
          <p:cNvPr id="59396" name="AutoShape 5"/>
          <p:cNvSpPr>
            <a:spLocks noChangeArrowheads="1"/>
          </p:cNvSpPr>
          <p:nvPr/>
        </p:nvSpPr>
        <p:spPr bwMode="auto">
          <a:xfrm>
            <a:off x="4310063" y="3462338"/>
            <a:ext cx="4113212" cy="1828800"/>
          </a:xfrm>
          <a:prstGeom prst="roundRect">
            <a:avLst>
              <a:gd name="adj" fmla="val 79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Ensemble</a:t>
            </a:r>
          </a:p>
        </p:txBody>
      </p:sp>
      <p:sp>
        <p:nvSpPr>
          <p:cNvPr id="59397" name="Rectangle 6"/>
          <p:cNvSpPr>
            <a:spLocks noGrp="1"/>
          </p:cNvSpPr>
          <p:nvPr>
            <p:ph type="body" idx="1"/>
          </p:nvPr>
        </p:nvSpPr>
        <p:spPr>
          <a:xfrm>
            <a:off x="457200" y="1949450"/>
            <a:ext cx="8231188" cy="4527550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An existing training set is used for creating/training the ensemble.</a:t>
            </a:r>
          </a:p>
        </p:txBody>
      </p:sp>
      <p:sp>
        <p:nvSpPr>
          <p:cNvPr id="59398" name="Oval 7"/>
          <p:cNvSpPr>
            <a:spLocks noChangeArrowheads="1"/>
          </p:cNvSpPr>
          <p:nvPr/>
        </p:nvSpPr>
        <p:spPr bwMode="auto">
          <a:xfrm>
            <a:off x="7281863" y="4016375"/>
            <a:ext cx="752475" cy="719138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</a:p>
        </p:txBody>
      </p:sp>
      <p:sp>
        <p:nvSpPr>
          <p:cNvPr id="59399" name="Oval 8"/>
          <p:cNvSpPr>
            <a:spLocks noChangeArrowheads="1"/>
          </p:cNvSpPr>
          <p:nvPr/>
        </p:nvSpPr>
        <p:spPr bwMode="auto">
          <a:xfrm>
            <a:off x="4603750" y="4016375"/>
            <a:ext cx="750888" cy="719138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</a:p>
        </p:txBody>
      </p:sp>
      <p:sp>
        <p:nvSpPr>
          <p:cNvPr id="59400" name="Oval 9"/>
          <p:cNvSpPr>
            <a:spLocks noChangeArrowheads="1"/>
          </p:cNvSpPr>
          <p:nvPr/>
        </p:nvSpPr>
        <p:spPr bwMode="auto">
          <a:xfrm>
            <a:off x="5649913" y="4016375"/>
            <a:ext cx="750887" cy="719138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59401" name="AutoShape 10"/>
          <p:cNvSpPr>
            <a:spLocks noChangeArrowheads="1"/>
          </p:cNvSpPr>
          <p:nvPr/>
        </p:nvSpPr>
        <p:spPr bwMode="auto">
          <a:xfrm>
            <a:off x="6661150" y="4181475"/>
            <a:ext cx="457200" cy="325438"/>
          </a:xfrm>
          <a:prstGeom prst="roundRect">
            <a:avLst>
              <a:gd name="adj" fmla="val 440"/>
            </a:avLst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98299689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8013" cy="1144588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8228013" cy="4525963"/>
          </a:xfrm>
        </p:spPr>
        <p:txBody>
          <a:bodyPr lIns="0" tIns="22401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800" smtClean="0"/>
              <a:t>Bagging ensembles of Regression Trees (Bag+RTs)</a:t>
            </a:r>
            <a:r>
              <a:rPr lang="en-GB" sz="2800" baseline="30000" smtClean="0"/>
              <a:t>*</a:t>
            </a:r>
            <a:endParaRPr lang="en-GB" sz="2800" smtClean="0"/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smtClean="0"/>
              <a:t>Study with 13 data sets from PROMISE and ISBSG repositories.</a:t>
            </a:r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smtClean="0"/>
              <a:t>Bag+RTs: </a:t>
            </a:r>
          </a:p>
          <a:p>
            <a:pPr marL="1295400" lvl="2" indent="-287338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 smtClean="0"/>
              <a:t>Obtained the highest rank across data set in terms of Mean Absolute Error (MAE).</a:t>
            </a:r>
          </a:p>
          <a:p>
            <a:pPr marL="1295400" lvl="2" indent="-287338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 smtClean="0"/>
              <a:t>Rarely performed considerably worse (&gt;0.1SA, SA = 1 – MAE / MAE</a:t>
            </a:r>
            <a:r>
              <a:rPr lang="en-GB" sz="2000" baseline="-33000" smtClean="0"/>
              <a:t>rguess</a:t>
            </a:r>
            <a:r>
              <a:rPr lang="en-GB" sz="2000" smtClean="0"/>
              <a:t>) than the best approach:</a:t>
            </a:r>
          </a:p>
        </p:txBody>
      </p:sp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228600" y="6142038"/>
            <a:ext cx="8686800" cy="700087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/>
              <a:t>*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L. Minku, X. Yao. Ensembles and Locality: Insight on Improving Software Effort Estimation. Information and Software Technology, Special Issue on Best Papers from PROMISE 2011, 2012 </a:t>
            </a:r>
            <a:r>
              <a:rPr lang="en-GB" sz="15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(in press)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hlinkClick r:id="rId3"/>
              </a:rPr>
              <a:t>http://dx.doi.org/10.1016/j.infsof.2012.09.012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pic>
        <p:nvPicPr>
          <p:cNvPr id="6144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3425" y="4657725"/>
            <a:ext cx="2743200" cy="1241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45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68450" y="4475163"/>
            <a:ext cx="4102100" cy="1552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17425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/>
          </p:cNvSpPr>
          <p:nvPr>
            <p:ph type="title"/>
          </p:nvPr>
        </p:nvSpPr>
        <p:spPr>
          <a:xfrm>
            <a:off x="457200" y="239713"/>
            <a:ext cx="8228013" cy="1146175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63490" name="Rectangle 3"/>
          <p:cNvSpPr>
            <a:spLocks noGrp="1"/>
          </p:cNvSpPr>
          <p:nvPr>
            <p:ph type="body" idx="1"/>
          </p:nvPr>
        </p:nvSpPr>
        <p:spPr>
          <a:xfrm>
            <a:off x="457200" y="1743075"/>
            <a:ext cx="8231188" cy="4527550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Bagging</a:t>
            </a:r>
            <a:r>
              <a:rPr lang="en-GB" baseline="30000" smtClean="0"/>
              <a:t>*</a:t>
            </a:r>
            <a:r>
              <a:rPr lang="en-GB" smtClean="0"/>
              <a:t> ensembles of regression trees</a:t>
            </a:r>
          </a:p>
        </p:txBody>
      </p:sp>
      <p:sp>
        <p:nvSpPr>
          <p:cNvPr id="63491" name="Text Box 4"/>
          <p:cNvSpPr txBox="1">
            <a:spLocks noChangeArrowheads="1"/>
          </p:cNvSpPr>
          <p:nvPr/>
        </p:nvSpPr>
        <p:spPr bwMode="auto">
          <a:xfrm>
            <a:off x="228600" y="6256338"/>
            <a:ext cx="8686800" cy="471487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/>
              <a:t>*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L. Breiman. Bagging Predictors. Machine Learning 24(2):123-140, 1996. </a:t>
            </a:r>
          </a:p>
        </p:txBody>
      </p:sp>
      <p:sp>
        <p:nvSpPr>
          <p:cNvPr id="63492" name="AutoShape 5"/>
          <p:cNvSpPr>
            <a:spLocks noChangeArrowheads="1"/>
          </p:cNvSpPr>
          <p:nvPr/>
        </p:nvSpPr>
        <p:spPr bwMode="auto">
          <a:xfrm>
            <a:off x="815975" y="3722688"/>
            <a:ext cx="2025650" cy="1436687"/>
          </a:xfrm>
          <a:prstGeom prst="flowChartMagneticDisk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Training data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(completed projects)</a:t>
            </a:r>
          </a:p>
        </p:txBody>
      </p:sp>
      <p:sp>
        <p:nvSpPr>
          <p:cNvPr id="63493" name="AutoShape 6"/>
          <p:cNvSpPr>
            <a:spLocks noChangeArrowheads="1"/>
          </p:cNvSpPr>
          <p:nvPr/>
        </p:nvSpPr>
        <p:spPr bwMode="auto">
          <a:xfrm>
            <a:off x="4897438" y="3462338"/>
            <a:ext cx="3984625" cy="1828800"/>
          </a:xfrm>
          <a:prstGeom prst="roundRect">
            <a:avLst>
              <a:gd name="adj" fmla="val 79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Ensemble</a:t>
            </a:r>
          </a:p>
        </p:txBody>
      </p:sp>
      <p:sp>
        <p:nvSpPr>
          <p:cNvPr id="63494" name="Oval 7"/>
          <p:cNvSpPr>
            <a:spLocks noChangeArrowheads="1"/>
          </p:cNvSpPr>
          <p:nvPr/>
        </p:nvSpPr>
        <p:spPr bwMode="auto">
          <a:xfrm>
            <a:off x="5094288" y="3984625"/>
            <a:ext cx="849312" cy="849313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RT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</a:p>
        </p:txBody>
      </p:sp>
      <p:sp>
        <p:nvSpPr>
          <p:cNvPr id="63495" name="Oval 8"/>
          <p:cNvSpPr>
            <a:spLocks noChangeArrowheads="1"/>
          </p:cNvSpPr>
          <p:nvPr/>
        </p:nvSpPr>
        <p:spPr bwMode="auto">
          <a:xfrm>
            <a:off x="6105525" y="3983038"/>
            <a:ext cx="849313" cy="8509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RT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63496" name="Oval 9"/>
          <p:cNvSpPr>
            <a:spLocks noChangeArrowheads="1"/>
          </p:cNvSpPr>
          <p:nvPr/>
        </p:nvSpPr>
        <p:spPr bwMode="auto">
          <a:xfrm>
            <a:off x="7739063" y="3983038"/>
            <a:ext cx="849312" cy="8509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RT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</a:p>
        </p:txBody>
      </p:sp>
      <p:sp>
        <p:nvSpPr>
          <p:cNvPr id="63497" name="Text Box 10"/>
          <p:cNvSpPr txBox="1">
            <a:spLocks noChangeArrowheads="1"/>
          </p:cNvSpPr>
          <p:nvPr/>
        </p:nvSpPr>
        <p:spPr bwMode="auto">
          <a:xfrm>
            <a:off x="7119938" y="4244975"/>
            <a:ext cx="522287" cy="31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...</a:t>
            </a:r>
          </a:p>
        </p:txBody>
      </p:sp>
      <p:sp>
        <p:nvSpPr>
          <p:cNvPr id="63498" name="Line 11"/>
          <p:cNvSpPr>
            <a:spLocks noChangeShapeType="1"/>
          </p:cNvSpPr>
          <p:nvPr/>
        </p:nvSpPr>
        <p:spPr bwMode="auto">
          <a:xfrm>
            <a:off x="2938463" y="4376738"/>
            <a:ext cx="2416175" cy="1587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3499" name="Line 12"/>
          <p:cNvSpPr>
            <a:spLocks noChangeShapeType="1"/>
          </p:cNvSpPr>
          <p:nvPr/>
        </p:nvSpPr>
        <p:spPr bwMode="auto">
          <a:xfrm flipV="1">
            <a:off x="2938463" y="2873375"/>
            <a:ext cx="1828800" cy="1308100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00" name="Line 13"/>
          <p:cNvSpPr>
            <a:spLocks noChangeShapeType="1"/>
          </p:cNvSpPr>
          <p:nvPr/>
        </p:nvSpPr>
        <p:spPr bwMode="auto">
          <a:xfrm>
            <a:off x="4767263" y="2874963"/>
            <a:ext cx="1765300" cy="1241425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3501" name="Line 14"/>
          <p:cNvSpPr>
            <a:spLocks noChangeShapeType="1"/>
          </p:cNvSpPr>
          <p:nvPr/>
        </p:nvSpPr>
        <p:spPr bwMode="auto">
          <a:xfrm flipV="1">
            <a:off x="2938463" y="2544763"/>
            <a:ext cx="4049712" cy="1766887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02" name="Line 15"/>
          <p:cNvSpPr>
            <a:spLocks noChangeShapeType="1"/>
          </p:cNvSpPr>
          <p:nvPr/>
        </p:nvSpPr>
        <p:spPr bwMode="auto">
          <a:xfrm>
            <a:off x="6988175" y="2547938"/>
            <a:ext cx="1174750" cy="1568450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3503" name="Text Box 16"/>
          <p:cNvSpPr txBox="1">
            <a:spLocks noChangeArrowheads="1"/>
          </p:cNvSpPr>
          <p:nvPr/>
        </p:nvSpPr>
        <p:spPr bwMode="auto">
          <a:xfrm>
            <a:off x="3135313" y="4441825"/>
            <a:ext cx="1568450" cy="779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Sample uniformly with replacement</a:t>
            </a:r>
          </a:p>
        </p:txBody>
      </p:sp>
    </p:spTree>
    <p:extLst>
      <p:ext uri="{BB962C8B-B14F-4D97-AF65-F5344CB8AC3E}">
        <p14:creationId xmlns:p14="http://schemas.microsoft.com/office/powerpoint/2010/main" val="12386510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65538" name="Rectangle 3"/>
          <p:cNvSpPr>
            <a:spLocks noGrp="1"/>
          </p:cNvSpPr>
          <p:nvPr>
            <p:ph type="body" idx="1"/>
          </p:nvPr>
        </p:nvSpPr>
        <p:spPr>
          <a:xfrm>
            <a:off x="457200" y="1639888"/>
            <a:ext cx="8231188" cy="4527550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Bagging ensembles of regression trees</a:t>
            </a:r>
          </a:p>
        </p:txBody>
      </p:sp>
      <p:grpSp>
        <p:nvGrpSpPr>
          <p:cNvPr id="65539" name="Group 4"/>
          <p:cNvGrpSpPr>
            <a:grpSpLocks/>
          </p:cNvGrpSpPr>
          <p:nvPr/>
        </p:nvGrpSpPr>
        <p:grpSpPr bwMode="auto">
          <a:xfrm>
            <a:off x="457200" y="2808288"/>
            <a:ext cx="5191125" cy="2873375"/>
            <a:chOff x="317" y="1950"/>
            <a:chExt cx="3605" cy="1995"/>
          </a:xfrm>
        </p:grpSpPr>
        <p:sp>
          <p:nvSpPr>
            <p:cNvPr id="65542" name="AutoShape 5"/>
            <p:cNvSpPr>
              <a:spLocks noChangeArrowheads="1"/>
            </p:cNvSpPr>
            <p:nvPr/>
          </p:nvSpPr>
          <p:spPr bwMode="auto">
            <a:xfrm>
              <a:off x="1882" y="1950"/>
              <a:ext cx="1314" cy="407"/>
            </a:xfrm>
            <a:prstGeom prst="flowChartAlternateProcess">
              <a:avLst/>
            </a:prstGeom>
            <a:solidFill>
              <a:srgbClr val="00B8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81639" tIns="55221" rIns="81639" bIns="40820" anchor="ctr"/>
            <a:lstStyle/>
            <a:p>
              <a:pPr algn="ctr"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Functional Size</a:t>
              </a:r>
            </a:p>
          </p:txBody>
        </p:sp>
        <p:sp>
          <p:nvSpPr>
            <p:cNvPr id="65543" name="Line 6"/>
            <p:cNvSpPr>
              <a:spLocks noChangeShapeType="1"/>
            </p:cNvSpPr>
            <p:nvPr/>
          </p:nvSpPr>
          <p:spPr bwMode="auto">
            <a:xfrm>
              <a:off x="2655" y="2361"/>
              <a:ext cx="405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544" name="Line 7"/>
            <p:cNvSpPr>
              <a:spLocks noChangeShapeType="1"/>
            </p:cNvSpPr>
            <p:nvPr/>
          </p:nvSpPr>
          <p:spPr bwMode="auto">
            <a:xfrm flipH="1">
              <a:off x="2017" y="2361"/>
              <a:ext cx="407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545" name="AutoShape 8"/>
            <p:cNvSpPr>
              <a:spLocks noChangeArrowheads="1"/>
            </p:cNvSpPr>
            <p:nvPr/>
          </p:nvSpPr>
          <p:spPr bwMode="auto">
            <a:xfrm>
              <a:off x="1066" y="2766"/>
              <a:ext cx="1314" cy="407"/>
            </a:xfrm>
            <a:prstGeom prst="flowChartAlternateProcess">
              <a:avLst/>
            </a:prstGeom>
            <a:solidFill>
              <a:srgbClr val="00B8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81639" tIns="55221" rIns="81639" bIns="40820" anchor="ctr"/>
            <a:lstStyle/>
            <a:p>
              <a:pPr algn="ctr"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Functional Size</a:t>
              </a:r>
            </a:p>
          </p:txBody>
        </p:sp>
        <p:sp>
          <p:nvSpPr>
            <p:cNvPr id="65546" name="AutoShape 9"/>
            <p:cNvSpPr>
              <a:spLocks noChangeArrowheads="1"/>
            </p:cNvSpPr>
            <p:nvPr/>
          </p:nvSpPr>
          <p:spPr bwMode="auto">
            <a:xfrm>
              <a:off x="2608" y="2767"/>
              <a:ext cx="1314" cy="362"/>
            </a:xfrm>
            <a:prstGeom prst="roundRect">
              <a:avLst>
                <a:gd name="adj" fmla="val 273"/>
              </a:avLst>
            </a:prstGeom>
            <a:solidFill>
              <a:srgbClr val="FF950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1639" tIns="55221" rIns="81639" bIns="40820" anchor="ctr"/>
            <a:lstStyle/>
            <a:p>
              <a:pPr algn="ctr"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Effort = 5376</a:t>
              </a:r>
            </a:p>
          </p:txBody>
        </p:sp>
        <p:sp>
          <p:nvSpPr>
            <p:cNvPr id="65547" name="Line 10"/>
            <p:cNvSpPr>
              <a:spLocks noChangeShapeType="1"/>
            </p:cNvSpPr>
            <p:nvPr/>
          </p:nvSpPr>
          <p:spPr bwMode="auto">
            <a:xfrm flipH="1">
              <a:off x="1223" y="3177"/>
              <a:ext cx="407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548" name="Line 11"/>
            <p:cNvSpPr>
              <a:spLocks noChangeShapeType="1"/>
            </p:cNvSpPr>
            <p:nvPr/>
          </p:nvSpPr>
          <p:spPr bwMode="auto">
            <a:xfrm>
              <a:off x="1839" y="3177"/>
              <a:ext cx="405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549" name="AutoShape 12"/>
            <p:cNvSpPr>
              <a:spLocks noChangeArrowheads="1"/>
            </p:cNvSpPr>
            <p:nvPr/>
          </p:nvSpPr>
          <p:spPr bwMode="auto">
            <a:xfrm>
              <a:off x="317" y="3583"/>
              <a:ext cx="1314" cy="362"/>
            </a:xfrm>
            <a:prstGeom prst="roundRect">
              <a:avLst>
                <a:gd name="adj" fmla="val 273"/>
              </a:avLst>
            </a:prstGeom>
            <a:solidFill>
              <a:srgbClr val="FF950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1639" tIns="55221" rIns="81639" bIns="40820" anchor="ctr"/>
            <a:lstStyle/>
            <a:p>
              <a:pPr algn="ctr"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Effort = 1086</a:t>
              </a:r>
            </a:p>
          </p:txBody>
        </p:sp>
        <p:sp>
          <p:nvSpPr>
            <p:cNvPr id="65550" name="AutoShape 13"/>
            <p:cNvSpPr>
              <a:spLocks noChangeArrowheads="1"/>
            </p:cNvSpPr>
            <p:nvPr/>
          </p:nvSpPr>
          <p:spPr bwMode="auto">
            <a:xfrm>
              <a:off x="1791" y="3583"/>
              <a:ext cx="1314" cy="362"/>
            </a:xfrm>
            <a:prstGeom prst="roundRect">
              <a:avLst>
                <a:gd name="adj" fmla="val 273"/>
              </a:avLst>
            </a:prstGeom>
            <a:solidFill>
              <a:srgbClr val="FF950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81639" tIns="55221" rIns="81639" bIns="40820" anchor="ctr"/>
            <a:lstStyle/>
            <a:p>
              <a:pPr algn="ctr"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Effort = 2798</a:t>
              </a:r>
            </a:p>
          </p:txBody>
        </p:sp>
        <p:sp>
          <p:nvSpPr>
            <p:cNvPr id="65551" name="Text Box 14"/>
            <p:cNvSpPr txBox="1">
              <a:spLocks noChangeArrowheads="1"/>
            </p:cNvSpPr>
            <p:nvPr/>
          </p:nvSpPr>
          <p:spPr bwMode="auto">
            <a:xfrm>
              <a:off x="2925" y="2449"/>
              <a:ext cx="951" cy="2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1639" tIns="55221" rIns="81639" bIns="40820"/>
            <a:lstStyle/>
            <a:p>
              <a:pPr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&gt;= 253</a:t>
              </a:r>
            </a:p>
          </p:txBody>
        </p:sp>
        <p:sp>
          <p:nvSpPr>
            <p:cNvPr id="65552" name="Text Box 15"/>
            <p:cNvSpPr txBox="1">
              <a:spLocks noChangeArrowheads="1"/>
            </p:cNvSpPr>
            <p:nvPr/>
          </p:nvSpPr>
          <p:spPr bwMode="auto">
            <a:xfrm>
              <a:off x="1723" y="2449"/>
              <a:ext cx="951" cy="2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1639" tIns="55221" rIns="81639" bIns="40820"/>
            <a:lstStyle/>
            <a:p>
              <a:pPr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&lt; 253</a:t>
              </a:r>
            </a:p>
          </p:txBody>
        </p:sp>
        <p:sp>
          <p:nvSpPr>
            <p:cNvPr id="65553" name="Text Box 16"/>
            <p:cNvSpPr txBox="1">
              <a:spLocks noChangeArrowheads="1"/>
            </p:cNvSpPr>
            <p:nvPr/>
          </p:nvSpPr>
          <p:spPr bwMode="auto">
            <a:xfrm>
              <a:off x="884" y="3266"/>
              <a:ext cx="951" cy="2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1639" tIns="55221" rIns="81639" bIns="40820"/>
            <a:lstStyle/>
            <a:p>
              <a:pPr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&lt; 151</a:t>
              </a:r>
            </a:p>
          </p:txBody>
        </p:sp>
        <p:sp>
          <p:nvSpPr>
            <p:cNvPr id="65554" name="Text Box 17"/>
            <p:cNvSpPr txBox="1">
              <a:spLocks noChangeArrowheads="1"/>
            </p:cNvSpPr>
            <p:nvPr/>
          </p:nvSpPr>
          <p:spPr bwMode="auto">
            <a:xfrm>
              <a:off x="2064" y="3266"/>
              <a:ext cx="951" cy="2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1639" tIns="55221" rIns="81639" bIns="40820"/>
            <a:lstStyle/>
            <a:p>
              <a:pPr defTabSz="407988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57225" algn="l"/>
                  <a:tab pos="1312863" algn="l"/>
                </a:tabLst>
              </a:pPr>
              <a:r>
                <a:rPr lang="en-GB" sz="160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&gt;= 151</a:t>
              </a:r>
            </a:p>
          </p:txBody>
        </p:sp>
      </p:grpSp>
      <p:sp>
        <p:nvSpPr>
          <p:cNvPr id="65540" name="Text Box 18"/>
          <p:cNvSpPr txBox="1">
            <a:spLocks noChangeArrowheads="1"/>
          </p:cNvSpPr>
          <p:nvPr/>
        </p:nvSpPr>
        <p:spPr bwMode="auto">
          <a:xfrm>
            <a:off x="6138863" y="2220913"/>
            <a:ext cx="2547937" cy="3328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6821" rIns="81639" bIns="40820"/>
          <a:lstStyle/>
          <a:p>
            <a:pPr marL="195263" indent="-195263" defTabSz="407988" hangingPunct="0">
              <a:lnSpc>
                <a:spcPct val="93000"/>
              </a:lnSpc>
              <a:spcAft>
                <a:spcPts val="5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Regression trees:</a:t>
            </a:r>
          </a:p>
          <a:p>
            <a:pPr marL="195263" indent="-195263" defTabSz="407988" hangingPunct="0">
              <a:lnSpc>
                <a:spcPct val="93000"/>
              </a:lnSpc>
              <a:spcAft>
                <a:spcPts val="263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</a:tabLst>
            </a:pPr>
            <a:r>
              <a:rPr lang="en-GB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Estimation by analogy.</a:t>
            </a:r>
          </a:p>
          <a:p>
            <a:pPr marL="195263" indent="-195263" defTabSz="407988" hangingPunct="0">
              <a:lnSpc>
                <a:spcPct val="93000"/>
              </a:lnSpc>
              <a:spcAft>
                <a:spcPts val="263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</a:tabLst>
            </a:pPr>
            <a:r>
              <a:rPr lang="en-GB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Divide projects according to attribute value.</a:t>
            </a:r>
          </a:p>
          <a:p>
            <a:pPr marL="195263" indent="-195263" defTabSz="407988" hangingPunct="0">
              <a:lnSpc>
                <a:spcPct val="93000"/>
              </a:lnSpc>
              <a:spcAft>
                <a:spcPts val="263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</a:tabLst>
            </a:pPr>
            <a:r>
              <a:rPr lang="en-GB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Most impactful attributes are in higher levels.</a:t>
            </a:r>
          </a:p>
          <a:p>
            <a:pPr marL="195263" indent="-195263" defTabSz="407988" hangingPunct="0">
              <a:lnSpc>
                <a:spcPct val="93000"/>
              </a:lnSpc>
              <a:spcAft>
                <a:spcPts val="263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</a:tabLst>
            </a:pPr>
            <a:r>
              <a:rPr lang="en-GB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Attributes with insignificant impact are not used.</a:t>
            </a:r>
          </a:p>
          <a:p>
            <a:pPr marL="195263" indent="-195263" defTabSz="407988" hangingPunct="0">
              <a:lnSpc>
                <a:spcPct val="93000"/>
              </a:lnSpc>
              <a:spcAft>
                <a:spcPts val="263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</a:tabLst>
            </a:pPr>
            <a:r>
              <a:rPr lang="en-GB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E.g., REPTrees</a:t>
            </a:r>
            <a:r>
              <a:rPr lang="en-GB"/>
              <a:t>*.</a:t>
            </a:r>
          </a:p>
        </p:txBody>
      </p:sp>
      <p:sp>
        <p:nvSpPr>
          <p:cNvPr id="65541" name="Text Box 19"/>
          <p:cNvSpPr txBox="1">
            <a:spLocks noChangeArrowheads="1"/>
          </p:cNvSpPr>
          <p:nvPr/>
        </p:nvSpPr>
        <p:spPr bwMode="auto">
          <a:xfrm>
            <a:off x="228600" y="6142038"/>
            <a:ext cx="8686800" cy="700087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/>
              <a:t>*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M. Hall, E. Frank, G. Holmes, B. Pfahringer, P. Reutemann, I. H. Witten. 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The WEKA Data Mining Software: An Update. SIGKDD Explorations 11(1), 2009.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hlinkClick r:id="rId3"/>
              </a:rPr>
              <a:t>http://www.cs.waikato.ac.nz/ml/weka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79844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67586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31188" cy="4527550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Bagging ensembles of regression trees</a:t>
            </a:r>
          </a:p>
        </p:txBody>
      </p:sp>
      <p:pic>
        <p:nvPicPr>
          <p:cNvPr id="675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788" y="1947863"/>
            <a:ext cx="3687762" cy="2524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758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25450" y="3617913"/>
            <a:ext cx="10028238" cy="6381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7589" name="Text Box 6"/>
          <p:cNvSpPr txBox="1">
            <a:spLocks noChangeArrowheads="1"/>
          </p:cNvSpPr>
          <p:nvPr/>
        </p:nvSpPr>
        <p:spPr bwMode="auto">
          <a:xfrm>
            <a:off x="4179888" y="2519363"/>
            <a:ext cx="4506912" cy="649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21" rIns="81639" bIns="40820"/>
          <a:lstStyle/>
          <a:p>
            <a:pPr marL="392113" lvl="1" indent="-196850" defTabSz="407988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r>
              <a:rPr lang="en-GB" sz="2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Weka: classifiers – meta – bagging</a:t>
            </a:r>
          </a:p>
          <a:p>
            <a:pPr marL="587375" lvl="2" indent="-195263" defTabSz="407988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r>
              <a:rPr lang="en-GB" sz="2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classifiers –  trees – REPTree</a:t>
            </a:r>
          </a:p>
        </p:txBody>
      </p:sp>
    </p:spTree>
    <p:extLst>
      <p:ext uri="{BB962C8B-B14F-4D97-AF65-F5344CB8AC3E}">
        <p14:creationId xmlns:p14="http://schemas.microsoft.com/office/powerpoint/2010/main" val="3016751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69634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31188" cy="3757613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Multiple-objective Pareto ensembles</a:t>
            </a:r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smtClean="0"/>
              <a:t>There are different measures/metrics of performance for evaluating SEE models.</a:t>
            </a:r>
          </a:p>
          <a:p>
            <a:pPr marL="863600" lvl="1" indent="-323850" defTabSz="449263" eaLnBrk="1" hangingPunct="1"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smtClean="0"/>
              <a:t>Different measures capture different quality features of the models.</a:t>
            </a:r>
          </a:p>
        </p:txBody>
      </p:sp>
      <p:pic>
        <p:nvPicPr>
          <p:cNvPr id="6963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6025" y="3789363"/>
            <a:ext cx="4138613" cy="307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9636" name="Text Box 5"/>
          <p:cNvSpPr txBox="1">
            <a:spLocks noChangeArrowheads="1"/>
          </p:cNvSpPr>
          <p:nvPr/>
        </p:nvSpPr>
        <p:spPr bwMode="auto">
          <a:xfrm>
            <a:off x="5362575" y="3838575"/>
            <a:ext cx="3332163" cy="290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8421" rIns="81639" bIns="40820"/>
          <a:lstStyle/>
          <a:p>
            <a:pPr marL="587375" lvl="2" indent="-195263" defTabSz="407988" hangingPunct="0">
              <a:lnSpc>
                <a:spcPct val="93000"/>
              </a:lnSpc>
              <a:spcAft>
                <a:spcPts val="525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24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E.g.: MAE, standard deviation, PRED, etc.</a:t>
            </a:r>
          </a:p>
          <a:p>
            <a:pPr marL="587375" lvl="2" indent="-195263" defTabSz="407988" hangingPunct="0">
              <a:lnSpc>
                <a:spcPct val="93000"/>
              </a:lnSpc>
              <a:spcAft>
                <a:spcPts val="525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24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There is no agreed single measure.</a:t>
            </a:r>
          </a:p>
          <a:p>
            <a:pPr marL="587375" lvl="2" indent="-195263" defTabSz="407988" hangingPunct="0">
              <a:lnSpc>
                <a:spcPct val="93000"/>
              </a:lnSpc>
              <a:spcAft>
                <a:spcPts val="525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24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A model doing well for a certain measure may not do so well for another.</a:t>
            </a:r>
          </a:p>
        </p:txBody>
      </p:sp>
      <p:sp>
        <p:nvSpPr>
          <p:cNvPr id="69637" name="Text Box 6"/>
          <p:cNvSpPr txBox="1">
            <a:spLocks noChangeArrowheads="1"/>
          </p:cNvSpPr>
          <p:nvPr/>
        </p:nvSpPr>
        <p:spPr bwMode="auto">
          <a:xfrm>
            <a:off x="2776538" y="4997450"/>
            <a:ext cx="1674812" cy="782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3620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Multilayer Perceptron (MLP) models created using Cocomo81.</a:t>
            </a:r>
          </a:p>
        </p:txBody>
      </p:sp>
    </p:spTree>
    <p:extLst>
      <p:ext uri="{BB962C8B-B14F-4D97-AF65-F5344CB8AC3E}">
        <p14:creationId xmlns:p14="http://schemas.microsoft.com/office/powerpoint/2010/main" val="22115454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/>
          </p:cNvSpPr>
          <p:nvPr>
            <p:ph type="title"/>
          </p:nvPr>
        </p:nvSpPr>
        <p:spPr>
          <a:xfrm>
            <a:off x="457200" y="92075"/>
            <a:ext cx="8231188" cy="1144588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71682" name="Rectangle 3"/>
          <p:cNvSpPr>
            <a:spLocks noGrp="1"/>
          </p:cNvSpPr>
          <p:nvPr>
            <p:ph type="body" idx="1"/>
          </p:nvPr>
        </p:nvSpPr>
        <p:spPr>
          <a:xfrm>
            <a:off x="457200" y="1354138"/>
            <a:ext cx="8231188" cy="4116387"/>
          </a:xfrm>
        </p:spPr>
        <p:txBody>
          <a:bodyPr lIns="0" tIns="25602" rIns="0" bIns="0"/>
          <a:lstStyle/>
          <a:p>
            <a:pPr marL="431800" indent="-323850" defTabSz="449263" eaLnBrk="1" hangingPunct="1">
              <a:lnSpc>
                <a:spcPct val="90000"/>
              </a:lnSpc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3600" smtClean="0"/>
              <a:t>Multi-objective Pareto ensembles</a:t>
            </a:r>
            <a:r>
              <a:rPr lang="en-GB" baseline="30000" smtClean="0"/>
              <a:t>*</a:t>
            </a:r>
            <a:endParaRPr lang="en-GB" sz="3600" smtClean="0"/>
          </a:p>
          <a:p>
            <a:pPr marL="863600" lvl="1" indent="-323850" defTabSz="449263" eaLnBrk="1" hangingPunct="1">
              <a:lnSpc>
                <a:spcPct val="90000"/>
              </a:lnSpc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We can view SEE as a multi-objective learning problem.</a:t>
            </a:r>
          </a:p>
          <a:p>
            <a:pPr marL="863600" lvl="1" indent="-323850" defTabSz="449263" eaLnBrk="1" hangingPunct="1">
              <a:lnSpc>
                <a:spcPct val="90000"/>
              </a:lnSpc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A multi-objective approach (e.g. Multi-Objective Evolutionary Algorithm (MOEA)) can be used to:</a:t>
            </a:r>
          </a:p>
          <a:p>
            <a:pPr marL="1295400" lvl="2" indent="-287338" defTabSz="449263" eaLnBrk="1" hangingPunct="1">
              <a:lnSpc>
                <a:spcPct val="90000"/>
              </a:lnSpc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Better understand the relationship among measures.</a:t>
            </a:r>
          </a:p>
          <a:p>
            <a:pPr marL="1295400" lvl="2" indent="-287338" defTabSz="449263" eaLnBrk="1" hangingPunct="1">
              <a:lnSpc>
                <a:spcPct val="90000"/>
              </a:lnSpc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Create ensembles that do well for a set of measures, in particular for larger data sets (&gt;=60).</a:t>
            </a:r>
          </a:p>
          <a:p>
            <a:pPr marL="863600" lvl="1" indent="-323850" defTabSz="449263" eaLnBrk="1" hangingPunct="1">
              <a:lnSpc>
                <a:spcPct val="90000"/>
              </a:lnSpc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Sample result: Pareto ensemble of MLPs (ISBSG):</a:t>
            </a:r>
          </a:p>
        </p:txBody>
      </p:sp>
      <p:sp>
        <p:nvSpPr>
          <p:cNvPr id="71683" name="Text Box 4"/>
          <p:cNvSpPr txBox="1">
            <a:spLocks noChangeArrowheads="1"/>
          </p:cNvSpPr>
          <p:nvPr/>
        </p:nvSpPr>
        <p:spPr bwMode="auto">
          <a:xfrm>
            <a:off x="228600" y="6142038"/>
            <a:ext cx="8686800" cy="700087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/>
              <a:t>*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L. Minku, X. Yao. Software Effort Estimation as a Multi-objective Learning Problem. ACM Transactions on Software Engineering and Methodology, 2012 (accepted). Author's final version: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hlinkClick r:id="rId3"/>
              </a:rPr>
              <a:t>http://www.cs.bham.ac.uk/~minkull/publications/MinkuYaoTOSEM12.pdf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  </a:t>
            </a:r>
          </a:p>
        </p:txBody>
      </p:sp>
      <p:pic>
        <p:nvPicPr>
          <p:cNvPr id="7168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60475" y="5200650"/>
            <a:ext cx="6837363" cy="931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30870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Static Ensembles</a:t>
            </a:r>
          </a:p>
        </p:txBody>
      </p:sp>
      <p:sp>
        <p:nvSpPr>
          <p:cNvPr id="73730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31188" cy="4527550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Multi-objective Pareto ensembles</a:t>
            </a:r>
          </a:p>
        </p:txBody>
      </p:sp>
      <p:sp>
        <p:nvSpPr>
          <p:cNvPr id="73731" name="AutoShape 4"/>
          <p:cNvSpPr>
            <a:spLocks noChangeArrowheads="1"/>
          </p:cNvSpPr>
          <p:nvPr/>
        </p:nvSpPr>
        <p:spPr bwMode="auto">
          <a:xfrm>
            <a:off x="260350" y="2230438"/>
            <a:ext cx="2025650" cy="1438275"/>
          </a:xfrm>
          <a:prstGeom prst="flowChartMagneticDisk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Training data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(completed projects)</a:t>
            </a:r>
          </a:p>
        </p:txBody>
      </p:sp>
      <p:sp>
        <p:nvSpPr>
          <p:cNvPr id="73732" name="AutoShape 5"/>
          <p:cNvSpPr>
            <a:spLocks noChangeArrowheads="1"/>
          </p:cNvSpPr>
          <p:nvPr/>
        </p:nvSpPr>
        <p:spPr bwMode="auto">
          <a:xfrm>
            <a:off x="131763" y="4713288"/>
            <a:ext cx="2938462" cy="1828800"/>
          </a:xfrm>
          <a:prstGeom prst="roundRect">
            <a:avLst>
              <a:gd name="adj" fmla="val 79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endParaRPr lang="en-GB" sz="1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Ensemble</a:t>
            </a:r>
          </a:p>
        </p:txBody>
      </p:sp>
      <p:sp>
        <p:nvSpPr>
          <p:cNvPr id="73733" name="Oval 6"/>
          <p:cNvSpPr>
            <a:spLocks noChangeArrowheads="1"/>
          </p:cNvSpPr>
          <p:nvPr/>
        </p:nvSpPr>
        <p:spPr bwMode="auto">
          <a:xfrm>
            <a:off x="228600" y="5237163"/>
            <a:ext cx="849313" cy="849312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B1</a:t>
            </a:r>
          </a:p>
        </p:txBody>
      </p:sp>
      <p:sp>
        <p:nvSpPr>
          <p:cNvPr id="73734" name="Oval 7"/>
          <p:cNvSpPr>
            <a:spLocks noChangeArrowheads="1"/>
          </p:cNvSpPr>
          <p:nvPr/>
        </p:nvSpPr>
        <p:spPr bwMode="auto">
          <a:xfrm>
            <a:off x="1174750" y="5235575"/>
            <a:ext cx="849313" cy="849313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B2</a:t>
            </a:r>
          </a:p>
        </p:txBody>
      </p:sp>
      <p:sp>
        <p:nvSpPr>
          <p:cNvPr id="73735" name="Oval 8"/>
          <p:cNvSpPr>
            <a:spLocks noChangeArrowheads="1"/>
          </p:cNvSpPr>
          <p:nvPr/>
        </p:nvSpPr>
        <p:spPr bwMode="auto">
          <a:xfrm>
            <a:off x="2122488" y="5235575"/>
            <a:ext cx="849312" cy="849313"/>
          </a:xfrm>
          <a:prstGeom prst="ellipse">
            <a:avLst/>
          </a:prstGeom>
          <a:solidFill>
            <a:srgbClr val="99CCFF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B3</a:t>
            </a:r>
          </a:p>
        </p:txBody>
      </p:sp>
      <p:pic>
        <p:nvPicPr>
          <p:cNvPr id="7373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8338" y="2230438"/>
            <a:ext cx="5868987" cy="4573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3737" name="Line 10"/>
          <p:cNvSpPr>
            <a:spLocks noChangeShapeType="1"/>
          </p:cNvSpPr>
          <p:nvPr/>
        </p:nvSpPr>
        <p:spPr bwMode="auto">
          <a:xfrm flipH="1" flipV="1">
            <a:off x="4373563" y="2425700"/>
            <a:ext cx="852487" cy="263525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8" name="Line 11"/>
          <p:cNvSpPr>
            <a:spLocks noChangeShapeType="1"/>
          </p:cNvSpPr>
          <p:nvPr/>
        </p:nvSpPr>
        <p:spPr bwMode="auto">
          <a:xfrm flipV="1">
            <a:off x="2416175" y="2427288"/>
            <a:ext cx="1960563" cy="458787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9" name="Oval 12"/>
          <p:cNvSpPr>
            <a:spLocks noChangeArrowheads="1"/>
          </p:cNvSpPr>
          <p:nvPr/>
        </p:nvSpPr>
        <p:spPr bwMode="auto">
          <a:xfrm>
            <a:off x="6008688" y="4256088"/>
            <a:ext cx="327025" cy="327025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3740" name="Oval 13"/>
          <p:cNvSpPr>
            <a:spLocks noChangeArrowheads="1"/>
          </p:cNvSpPr>
          <p:nvPr/>
        </p:nvSpPr>
        <p:spPr bwMode="auto">
          <a:xfrm>
            <a:off x="4244975" y="3897313"/>
            <a:ext cx="327025" cy="327025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3741" name="Oval 14"/>
          <p:cNvSpPr>
            <a:spLocks noChangeArrowheads="1"/>
          </p:cNvSpPr>
          <p:nvPr/>
        </p:nvSpPr>
        <p:spPr bwMode="auto">
          <a:xfrm>
            <a:off x="7462838" y="4108450"/>
            <a:ext cx="325437" cy="327025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3742" name="Line 15"/>
          <p:cNvSpPr>
            <a:spLocks noChangeShapeType="1"/>
          </p:cNvSpPr>
          <p:nvPr/>
        </p:nvSpPr>
        <p:spPr bwMode="auto">
          <a:xfrm flipH="1">
            <a:off x="457200" y="4387850"/>
            <a:ext cx="5553075" cy="0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3" name="Line 16"/>
          <p:cNvSpPr>
            <a:spLocks noChangeShapeType="1"/>
          </p:cNvSpPr>
          <p:nvPr/>
        </p:nvSpPr>
        <p:spPr bwMode="auto">
          <a:xfrm flipH="1">
            <a:off x="1403350" y="4062413"/>
            <a:ext cx="2843213" cy="1587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4" name="Line 17"/>
          <p:cNvSpPr>
            <a:spLocks noChangeShapeType="1"/>
          </p:cNvSpPr>
          <p:nvPr/>
        </p:nvSpPr>
        <p:spPr bwMode="auto">
          <a:xfrm flipH="1" flipV="1">
            <a:off x="2414588" y="4222750"/>
            <a:ext cx="5048250" cy="68263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45" name="Line 18"/>
          <p:cNvSpPr>
            <a:spLocks noChangeShapeType="1"/>
          </p:cNvSpPr>
          <p:nvPr/>
        </p:nvSpPr>
        <p:spPr bwMode="auto">
          <a:xfrm>
            <a:off x="457200" y="4387850"/>
            <a:ext cx="130175" cy="849313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746" name="Line 19"/>
          <p:cNvSpPr>
            <a:spLocks noChangeShapeType="1"/>
          </p:cNvSpPr>
          <p:nvPr/>
        </p:nvSpPr>
        <p:spPr bwMode="auto">
          <a:xfrm>
            <a:off x="1403350" y="4062413"/>
            <a:ext cx="196850" cy="1173162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747" name="Line 20"/>
          <p:cNvSpPr>
            <a:spLocks noChangeShapeType="1"/>
          </p:cNvSpPr>
          <p:nvPr/>
        </p:nvSpPr>
        <p:spPr bwMode="auto">
          <a:xfrm>
            <a:off x="2416175" y="4222750"/>
            <a:ext cx="131763" cy="1012825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748" name="Text Box 21"/>
          <p:cNvSpPr txBox="1">
            <a:spLocks noChangeArrowheads="1"/>
          </p:cNvSpPr>
          <p:nvPr/>
        </p:nvSpPr>
        <p:spPr bwMode="auto">
          <a:xfrm>
            <a:off x="5257800" y="2328863"/>
            <a:ext cx="3135313" cy="849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Multi-objective evolutionary algorithm creates nondominated models with several different trade-offs.</a:t>
            </a:r>
          </a:p>
        </p:txBody>
      </p:sp>
      <p:sp>
        <p:nvSpPr>
          <p:cNvPr id="73749" name="Text Box 22"/>
          <p:cNvSpPr txBox="1">
            <a:spLocks noChangeArrowheads="1"/>
          </p:cNvSpPr>
          <p:nvPr/>
        </p:nvSpPr>
        <p:spPr bwMode="auto">
          <a:xfrm>
            <a:off x="3984625" y="4516438"/>
            <a:ext cx="3395663" cy="1243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The model with the best performance in terms of each particular measure can be picked to form an ensemble with a good trade-off.</a:t>
            </a:r>
          </a:p>
        </p:txBody>
      </p:sp>
    </p:spTree>
    <p:extLst>
      <p:ext uri="{BB962C8B-B14F-4D97-AF65-F5344CB8AC3E}">
        <p14:creationId xmlns:p14="http://schemas.microsoft.com/office/powerpoint/2010/main" val="18223970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Dynamic Adaptive Ensembles</a:t>
            </a:r>
          </a:p>
        </p:txBody>
      </p:sp>
      <p:sp>
        <p:nvSpPr>
          <p:cNvPr id="75778" name="Rectangle 3"/>
          <p:cNvSpPr>
            <a:spLocks noGrp="1"/>
          </p:cNvSpPr>
          <p:nvPr>
            <p:ph type="body" idx="1"/>
          </p:nvPr>
        </p:nvSpPr>
        <p:spPr>
          <a:xfrm>
            <a:off x="103188" y="1604963"/>
            <a:ext cx="4310062" cy="4640262"/>
          </a:xfrm>
        </p:spPr>
        <p:txBody>
          <a:bodyPr lIns="0" tIns="25602" rIns="0" bIns="0">
            <a:normAutofit lnSpcReduction="10000"/>
          </a:bodyPr>
          <a:lstStyle/>
          <a:p>
            <a:pPr marL="431800" indent="-323850" defTabSz="449263" eaLnBrk="1" hangingPunct="1">
              <a:lnSpc>
                <a:spcPct val="90000"/>
              </a:lnSpc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dirty="0" smtClean="0"/>
              <a:t>Companies are not static entities – they can change with time </a:t>
            </a:r>
            <a:r>
              <a:rPr lang="en-GB" i="1" dirty="0" smtClean="0"/>
              <a:t>(data set shift / concept drift</a:t>
            </a:r>
            <a:r>
              <a:rPr lang="en-GB" sz="2800" baseline="30000" dirty="0" smtClean="0"/>
              <a:t>*</a:t>
            </a:r>
            <a:r>
              <a:rPr lang="en-GB" i="1" dirty="0" smtClean="0"/>
              <a:t>)</a:t>
            </a:r>
            <a:r>
              <a:rPr lang="en-GB" dirty="0" smtClean="0"/>
              <a:t>.</a:t>
            </a:r>
          </a:p>
          <a:p>
            <a:pPr marL="863600" lvl="1" indent="-323850" defTabSz="449263" eaLnBrk="1" hangingPunct="1">
              <a:lnSpc>
                <a:spcPct val="90000"/>
              </a:lnSpc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400" dirty="0" smtClean="0"/>
              <a:t>Models need to learn new information and adapt to changes.</a:t>
            </a:r>
          </a:p>
          <a:p>
            <a:pPr marL="863600" lvl="1" indent="-323850" defTabSz="449263" eaLnBrk="1" hangingPunct="1">
              <a:lnSpc>
                <a:spcPct val="90000"/>
              </a:lnSpc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400" dirty="0" smtClean="0"/>
              <a:t>Companies can start behaving more or less similarly to other companies.</a:t>
            </a:r>
          </a:p>
        </p:txBody>
      </p:sp>
      <p:sp>
        <p:nvSpPr>
          <p:cNvPr id="75779" name="Text Box 4"/>
          <p:cNvSpPr txBox="1">
            <a:spLocks noChangeArrowheads="1"/>
          </p:cNvSpPr>
          <p:nvPr/>
        </p:nvSpPr>
        <p:spPr bwMode="auto">
          <a:xfrm>
            <a:off x="228600" y="6245225"/>
            <a:ext cx="8686800" cy="495300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/>
              <a:t>*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L. Minku, A. White, X. Yao. The Impact of Diversity on On-line Ensemble Learning in the Presence of Concept Drift. IEEE Transactions on Knowledge and Data Engineering, 22(5):730-742, 2010. </a:t>
            </a:r>
          </a:p>
        </p:txBody>
      </p:sp>
      <p:pic>
        <p:nvPicPr>
          <p:cNvPr id="7578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7363" y="2024063"/>
            <a:ext cx="4779962" cy="3789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5781" name="Text Box 6"/>
          <p:cNvSpPr txBox="1">
            <a:spLocks noChangeArrowheads="1"/>
          </p:cNvSpPr>
          <p:nvPr/>
        </p:nvSpPr>
        <p:spPr bwMode="auto">
          <a:xfrm>
            <a:off x="4767263" y="5748338"/>
            <a:ext cx="4114800" cy="44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2019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</a:pPr>
            <a:r>
              <a:rPr lang="en-GB" sz="13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Predicting effort for a single company from ISBSG based on its projects and other companies' projects.</a:t>
            </a:r>
          </a:p>
        </p:txBody>
      </p:sp>
    </p:spTree>
    <p:extLst>
      <p:ext uri="{BB962C8B-B14F-4D97-AF65-F5344CB8AC3E}">
        <p14:creationId xmlns:p14="http://schemas.microsoft.com/office/powerpoint/2010/main" val="16514578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Dynamic Adaptive Ensembles</a:t>
            </a:r>
          </a:p>
        </p:txBody>
      </p:sp>
      <p:sp>
        <p:nvSpPr>
          <p:cNvPr id="77826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31188" cy="3757613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Dynamic Cross-company Learning (DCL)</a:t>
            </a:r>
            <a:r>
              <a:rPr lang="en-GB" baseline="30000" smtClean="0"/>
              <a:t>*</a:t>
            </a:r>
          </a:p>
        </p:txBody>
      </p:sp>
      <p:sp>
        <p:nvSpPr>
          <p:cNvPr id="77827" name="AutoShape 4"/>
          <p:cNvSpPr>
            <a:spLocks noChangeArrowheads="1"/>
          </p:cNvSpPr>
          <p:nvPr/>
        </p:nvSpPr>
        <p:spPr bwMode="auto">
          <a:xfrm>
            <a:off x="228600" y="2220913"/>
            <a:ext cx="1992313" cy="1436687"/>
          </a:xfrm>
          <a:prstGeom prst="flowChartMagneticDisk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Cross-company 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Training Set 1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(completed projects)</a:t>
            </a:r>
          </a:p>
        </p:txBody>
      </p:sp>
      <p:sp>
        <p:nvSpPr>
          <p:cNvPr id="77828" name="AutoShape 5"/>
          <p:cNvSpPr>
            <a:spLocks noChangeArrowheads="1"/>
          </p:cNvSpPr>
          <p:nvPr/>
        </p:nvSpPr>
        <p:spPr bwMode="auto">
          <a:xfrm>
            <a:off x="228600" y="2416175"/>
            <a:ext cx="1992313" cy="1465263"/>
          </a:xfrm>
          <a:prstGeom prst="flowChartMagneticDisk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Cross-company 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Training Set 1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(completed projects)</a:t>
            </a:r>
          </a:p>
        </p:txBody>
      </p:sp>
      <p:sp>
        <p:nvSpPr>
          <p:cNvPr id="77829" name="AutoShape 6"/>
          <p:cNvSpPr>
            <a:spLocks noChangeArrowheads="1"/>
          </p:cNvSpPr>
          <p:nvPr/>
        </p:nvSpPr>
        <p:spPr bwMode="auto">
          <a:xfrm>
            <a:off x="228600" y="2613025"/>
            <a:ext cx="1990725" cy="1682750"/>
          </a:xfrm>
          <a:prstGeom prst="flowChartMagneticDisk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36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Cross-company (CC) 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training sets with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different productivity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</a:tabLst>
            </a:pP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(completed projects)</a:t>
            </a:r>
          </a:p>
        </p:txBody>
      </p:sp>
      <p:sp>
        <p:nvSpPr>
          <p:cNvPr id="77830" name="AutoShape 7"/>
          <p:cNvSpPr>
            <a:spLocks noChangeArrowheads="1"/>
          </p:cNvSpPr>
          <p:nvPr/>
        </p:nvSpPr>
        <p:spPr bwMode="auto">
          <a:xfrm>
            <a:off x="4054475" y="4295775"/>
            <a:ext cx="1606550" cy="1562100"/>
          </a:xfrm>
          <a:prstGeom prst="roundRect">
            <a:avLst>
              <a:gd name="adj" fmla="val 88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7831" name="AutoShape 8"/>
          <p:cNvSpPr>
            <a:spLocks noChangeArrowheads="1"/>
          </p:cNvSpPr>
          <p:nvPr/>
        </p:nvSpPr>
        <p:spPr bwMode="auto">
          <a:xfrm>
            <a:off x="2455863" y="2911475"/>
            <a:ext cx="1550987" cy="458788"/>
          </a:xfrm>
          <a:prstGeom prst="rightArrow">
            <a:avLst>
              <a:gd name="adj1" fmla="val 50000"/>
              <a:gd name="adj2" fmla="val 84515"/>
            </a:avLst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7832" name="AutoShape 10"/>
          <p:cNvSpPr>
            <a:spLocks noChangeArrowheads="1"/>
          </p:cNvSpPr>
          <p:nvPr/>
        </p:nvSpPr>
        <p:spPr bwMode="auto">
          <a:xfrm>
            <a:off x="4060825" y="2387600"/>
            <a:ext cx="4405313" cy="1606550"/>
          </a:xfrm>
          <a:prstGeom prst="roundRect">
            <a:avLst>
              <a:gd name="adj" fmla="val 88"/>
            </a:avLst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7833" name="AutoShape 11"/>
          <p:cNvSpPr>
            <a:spLocks noChangeArrowheads="1"/>
          </p:cNvSpPr>
          <p:nvPr/>
        </p:nvSpPr>
        <p:spPr bwMode="auto">
          <a:xfrm>
            <a:off x="4306888" y="2576513"/>
            <a:ext cx="1138237" cy="69215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81639" tIns="504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1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CC model 1</a:t>
            </a:r>
          </a:p>
        </p:txBody>
      </p:sp>
      <p:sp>
        <p:nvSpPr>
          <p:cNvPr id="77834" name="AutoShape 12"/>
          <p:cNvSpPr>
            <a:spLocks noChangeArrowheads="1"/>
          </p:cNvSpPr>
          <p:nvPr/>
        </p:nvSpPr>
        <p:spPr bwMode="auto">
          <a:xfrm>
            <a:off x="7094538" y="2576513"/>
            <a:ext cx="1138237" cy="69215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81639" tIns="50420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1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CC model m</a:t>
            </a:r>
          </a:p>
        </p:txBody>
      </p:sp>
      <p:sp>
        <p:nvSpPr>
          <p:cNvPr id="77835" name="Oval 13"/>
          <p:cNvSpPr>
            <a:spLocks noChangeArrowheads="1"/>
          </p:cNvSpPr>
          <p:nvPr/>
        </p:nvSpPr>
        <p:spPr bwMode="auto">
          <a:xfrm>
            <a:off x="4608513" y="3313113"/>
            <a:ext cx="501650" cy="503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81639" tIns="50420" rIns="81639" bIns="40820" anchor="ctr"/>
          <a:lstStyle/>
          <a:p>
            <a:pPr algn="ctr"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1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w1</a:t>
            </a:r>
          </a:p>
        </p:txBody>
      </p:sp>
      <p:sp>
        <p:nvSpPr>
          <p:cNvPr id="77836" name="Oval 14"/>
          <p:cNvSpPr>
            <a:spLocks noChangeArrowheads="1"/>
          </p:cNvSpPr>
          <p:nvPr/>
        </p:nvSpPr>
        <p:spPr bwMode="auto">
          <a:xfrm>
            <a:off x="7473950" y="3313113"/>
            <a:ext cx="501650" cy="503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lIns="81639" tIns="50420" rIns="81639" bIns="40820" anchor="ctr"/>
          <a:lstStyle/>
          <a:p>
            <a:pPr algn="ctr"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1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wm</a:t>
            </a:r>
          </a:p>
        </p:txBody>
      </p:sp>
      <p:sp>
        <p:nvSpPr>
          <p:cNvPr id="77837" name="Text Box 16"/>
          <p:cNvSpPr txBox="1">
            <a:spLocks noChangeArrowheads="1"/>
          </p:cNvSpPr>
          <p:nvPr/>
        </p:nvSpPr>
        <p:spPr bwMode="auto">
          <a:xfrm>
            <a:off x="5788025" y="2811463"/>
            <a:ext cx="938213" cy="442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0420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1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...</a:t>
            </a:r>
          </a:p>
        </p:txBody>
      </p:sp>
      <p:sp>
        <p:nvSpPr>
          <p:cNvPr id="77838" name="AutoShape 17"/>
          <p:cNvSpPr>
            <a:spLocks noChangeArrowheads="1"/>
          </p:cNvSpPr>
          <p:nvPr/>
        </p:nvSpPr>
        <p:spPr bwMode="auto">
          <a:xfrm>
            <a:off x="2455863" y="2911475"/>
            <a:ext cx="1550987" cy="458788"/>
          </a:xfrm>
          <a:prstGeom prst="rightArrow">
            <a:avLst>
              <a:gd name="adj1" fmla="val 50000"/>
              <a:gd name="adj2" fmla="val 84515"/>
            </a:avLst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7839" name="AutoShape 19"/>
          <p:cNvSpPr>
            <a:spLocks noChangeArrowheads="1"/>
          </p:cNvSpPr>
          <p:nvPr/>
        </p:nvSpPr>
        <p:spPr bwMode="auto">
          <a:xfrm>
            <a:off x="4060825" y="2387600"/>
            <a:ext cx="4405313" cy="1606550"/>
          </a:xfrm>
          <a:prstGeom prst="roundRect">
            <a:avLst>
              <a:gd name="adj" fmla="val 88"/>
            </a:avLst>
          </a:prstGeom>
          <a:solidFill>
            <a:srgbClr val="FFFFCC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7840" name="AutoShape 21"/>
          <p:cNvSpPr>
            <a:spLocks noChangeArrowheads="1"/>
          </p:cNvSpPr>
          <p:nvPr/>
        </p:nvSpPr>
        <p:spPr bwMode="auto">
          <a:xfrm>
            <a:off x="2455863" y="2911475"/>
            <a:ext cx="1550987" cy="458788"/>
          </a:xfrm>
          <a:prstGeom prst="rightArrow">
            <a:avLst>
              <a:gd name="adj1" fmla="val 50000"/>
              <a:gd name="adj2" fmla="val 84515"/>
            </a:avLst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7841" name="AutoShape 22"/>
          <p:cNvSpPr>
            <a:spLocks noChangeArrowheads="1"/>
          </p:cNvSpPr>
          <p:nvPr/>
        </p:nvSpPr>
        <p:spPr bwMode="auto">
          <a:xfrm>
            <a:off x="2444750" y="4892675"/>
            <a:ext cx="1193800" cy="468313"/>
          </a:xfrm>
          <a:custGeom>
            <a:avLst/>
            <a:gdLst>
              <a:gd name="T0" fmla="*/ 0 w 21600"/>
              <a:gd name="T1" fmla="*/ 5076794 h 21600"/>
              <a:gd name="T2" fmla="*/ 65979561 w 21600"/>
              <a:gd name="T3" fmla="*/ 5076794 h 21600"/>
              <a:gd name="T4" fmla="*/ 40320815 w 21600"/>
              <a:gd name="T5" fmla="*/ 0 h 21600"/>
              <a:gd name="T6" fmla="*/ 40320815 w 21600"/>
              <a:gd name="T7" fmla="*/ 1015356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000 w 21600"/>
              <a:gd name="T13" fmla="*/ 6400 h 21600"/>
              <a:gd name="T14" fmla="*/ 18178 w 21600"/>
              <a:gd name="T15" fmla="*/ 15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3200" y="0"/>
                </a:moveTo>
                <a:lnTo>
                  <a:pt x="21600" y="10800"/>
                </a:lnTo>
                <a:lnTo>
                  <a:pt x="13200" y="21800"/>
                </a:lnTo>
                <a:lnTo>
                  <a:pt x="13200" y="15200"/>
                </a:lnTo>
                <a:lnTo>
                  <a:pt x="4000" y="15200"/>
                </a:lnTo>
                <a:lnTo>
                  <a:pt x="4000" y="6400"/>
                </a:lnTo>
                <a:lnTo>
                  <a:pt x="13200" y="6400"/>
                </a:lnTo>
                <a:lnTo>
                  <a:pt x="13200" y="0"/>
                </a:lnTo>
                <a:moveTo>
                  <a:pt x="0" y="6400"/>
                </a:moveTo>
                <a:lnTo>
                  <a:pt x="0" y="15200"/>
                </a:lnTo>
                <a:lnTo>
                  <a:pt x="1000" y="15200"/>
                </a:lnTo>
                <a:lnTo>
                  <a:pt x="1000" y="6400"/>
                </a:lnTo>
                <a:lnTo>
                  <a:pt x="0" y="6400"/>
                </a:lnTo>
                <a:moveTo>
                  <a:pt x="2000" y="6400"/>
                </a:moveTo>
                <a:lnTo>
                  <a:pt x="2000" y="15200"/>
                </a:lnTo>
                <a:lnTo>
                  <a:pt x="3000" y="15200"/>
                </a:lnTo>
                <a:lnTo>
                  <a:pt x="3000" y="6400"/>
                </a:lnTo>
                <a:lnTo>
                  <a:pt x="2000" y="6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842" name="AutoShape 23"/>
          <p:cNvSpPr>
            <a:spLocks noChangeArrowheads="1"/>
          </p:cNvSpPr>
          <p:nvPr/>
        </p:nvSpPr>
        <p:spPr bwMode="auto">
          <a:xfrm>
            <a:off x="4060825" y="2387600"/>
            <a:ext cx="4405313" cy="1606550"/>
          </a:xfrm>
          <a:prstGeom prst="roundRect">
            <a:avLst>
              <a:gd name="adj" fmla="val 88"/>
            </a:avLst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7843" name="Line 24"/>
          <p:cNvSpPr>
            <a:spLocks noChangeShapeType="1"/>
          </p:cNvSpPr>
          <p:nvPr/>
        </p:nvSpPr>
        <p:spPr bwMode="auto">
          <a:xfrm>
            <a:off x="2890838" y="3687763"/>
            <a:ext cx="1614487" cy="0"/>
          </a:xfrm>
          <a:prstGeom prst="line">
            <a:avLst/>
          </a:prstGeom>
          <a:noFill/>
          <a:ln w="1080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44" name="Text Box 25"/>
          <p:cNvSpPr txBox="1">
            <a:spLocks noChangeArrowheads="1"/>
          </p:cNvSpPr>
          <p:nvPr/>
        </p:nvSpPr>
        <p:spPr bwMode="auto">
          <a:xfrm>
            <a:off x="5813425" y="2733675"/>
            <a:ext cx="914400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0420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1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...</a:t>
            </a:r>
          </a:p>
        </p:txBody>
      </p:sp>
      <p:sp>
        <p:nvSpPr>
          <p:cNvPr id="77845" name="Text Box 26"/>
          <p:cNvSpPr txBox="1">
            <a:spLocks noChangeArrowheads="1"/>
          </p:cNvSpPr>
          <p:nvPr/>
        </p:nvSpPr>
        <p:spPr bwMode="auto">
          <a:xfrm>
            <a:off x="5813425" y="3371850"/>
            <a:ext cx="914400" cy="52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0420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1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...</a:t>
            </a:r>
          </a:p>
        </p:txBody>
      </p:sp>
      <p:sp>
        <p:nvSpPr>
          <p:cNvPr id="77846" name="Text Box 27"/>
          <p:cNvSpPr txBox="1">
            <a:spLocks noChangeArrowheads="1"/>
          </p:cNvSpPr>
          <p:nvPr/>
        </p:nvSpPr>
        <p:spPr bwMode="auto">
          <a:xfrm>
            <a:off x="331788" y="4527550"/>
            <a:ext cx="1987550" cy="1011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Within-company (WC) training data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(projects arriving with time)</a:t>
            </a:r>
          </a:p>
        </p:txBody>
      </p:sp>
      <p:sp>
        <p:nvSpPr>
          <p:cNvPr id="77847" name="Line 28"/>
          <p:cNvSpPr>
            <a:spLocks noChangeShapeType="1"/>
          </p:cNvSpPr>
          <p:nvPr/>
        </p:nvSpPr>
        <p:spPr bwMode="auto">
          <a:xfrm flipV="1">
            <a:off x="2921000" y="3657600"/>
            <a:ext cx="0" cy="1363663"/>
          </a:xfrm>
          <a:prstGeom prst="line">
            <a:avLst/>
          </a:prstGeom>
          <a:noFill/>
          <a:ln w="1080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48" name="Oval 29"/>
          <p:cNvSpPr>
            <a:spLocks noChangeArrowheads="1"/>
          </p:cNvSpPr>
          <p:nvPr/>
        </p:nvSpPr>
        <p:spPr bwMode="auto">
          <a:xfrm>
            <a:off x="4376738" y="2557463"/>
            <a:ext cx="1044575" cy="979487"/>
          </a:xfrm>
          <a:prstGeom prst="ellipse">
            <a:avLst/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CC 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model 1</a:t>
            </a:r>
          </a:p>
        </p:txBody>
      </p:sp>
      <p:sp>
        <p:nvSpPr>
          <p:cNvPr id="77849" name="Oval 30"/>
          <p:cNvSpPr>
            <a:spLocks noChangeArrowheads="1"/>
          </p:cNvSpPr>
          <p:nvPr/>
        </p:nvSpPr>
        <p:spPr bwMode="auto">
          <a:xfrm>
            <a:off x="7183438" y="2541588"/>
            <a:ext cx="1046162" cy="979487"/>
          </a:xfrm>
          <a:prstGeom prst="ellipse">
            <a:avLst/>
          </a:prstGeom>
          <a:solidFill>
            <a:srgbClr val="CFE7F5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CC </a:t>
            </a: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model m</a:t>
            </a:r>
          </a:p>
        </p:txBody>
      </p:sp>
      <p:sp>
        <p:nvSpPr>
          <p:cNvPr id="77850" name="Text Box 31"/>
          <p:cNvSpPr txBox="1">
            <a:spLocks noChangeArrowheads="1"/>
          </p:cNvSpPr>
          <p:nvPr/>
        </p:nvSpPr>
        <p:spPr bwMode="auto">
          <a:xfrm>
            <a:off x="1050925" y="2298700"/>
            <a:ext cx="654050" cy="31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...</a:t>
            </a:r>
          </a:p>
        </p:txBody>
      </p:sp>
      <p:sp>
        <p:nvSpPr>
          <p:cNvPr id="77851" name="Oval 32"/>
          <p:cNvSpPr>
            <a:spLocks noChangeArrowheads="1"/>
          </p:cNvSpPr>
          <p:nvPr/>
        </p:nvSpPr>
        <p:spPr bwMode="auto">
          <a:xfrm>
            <a:off x="4376738" y="4459288"/>
            <a:ext cx="1044575" cy="9779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1639" tIns="55221" rIns="81639" bIns="40820" anchor="ctr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GB" sz="16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 </a:t>
            </a:r>
            <a:endParaRPr lang="en-GB" sz="160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</a:tabLst>
            </a:pPr>
            <a:r>
              <a:rPr lang="en-GB" sz="16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model 1</a:t>
            </a:r>
          </a:p>
        </p:txBody>
      </p:sp>
      <p:sp>
        <p:nvSpPr>
          <p:cNvPr id="77852" name="Oval 33"/>
          <p:cNvSpPr>
            <a:spLocks noChangeArrowheads="1"/>
          </p:cNvSpPr>
          <p:nvPr/>
        </p:nvSpPr>
        <p:spPr bwMode="auto">
          <a:xfrm>
            <a:off x="4637088" y="3416300"/>
            <a:ext cx="501650" cy="501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5221" rIns="81639" bIns="40820" anchor="ctr"/>
          <a:lstStyle/>
          <a:p>
            <a:pPr algn="ctr"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</a:p>
        </p:txBody>
      </p:sp>
      <p:sp>
        <p:nvSpPr>
          <p:cNvPr id="77853" name="Oval 34"/>
          <p:cNvSpPr>
            <a:spLocks noChangeArrowheads="1"/>
          </p:cNvSpPr>
          <p:nvPr/>
        </p:nvSpPr>
        <p:spPr bwMode="auto">
          <a:xfrm>
            <a:off x="7472363" y="3425825"/>
            <a:ext cx="501650" cy="5032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5221" rIns="81639" bIns="40820" anchor="ctr"/>
          <a:lstStyle/>
          <a:p>
            <a:pPr algn="ctr"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</a:t>
            </a:r>
          </a:p>
        </p:txBody>
      </p:sp>
      <p:sp>
        <p:nvSpPr>
          <p:cNvPr id="77854" name="Oval 35"/>
          <p:cNvSpPr>
            <a:spLocks noChangeArrowheads="1"/>
          </p:cNvSpPr>
          <p:nvPr/>
        </p:nvSpPr>
        <p:spPr bwMode="auto">
          <a:xfrm>
            <a:off x="4640263" y="5291138"/>
            <a:ext cx="501650" cy="501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1639" tIns="55221" rIns="81639" bIns="40820" anchor="ctr"/>
          <a:lstStyle/>
          <a:p>
            <a:pPr algn="ctr" defTabSz="41433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6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GB" sz="1600" baseline="-330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m+1</a:t>
            </a:r>
          </a:p>
        </p:txBody>
      </p:sp>
      <p:sp>
        <p:nvSpPr>
          <p:cNvPr id="77855" name="Text Box 36"/>
          <p:cNvSpPr txBox="1">
            <a:spLocks noChangeArrowheads="1"/>
          </p:cNvSpPr>
          <p:nvPr/>
        </p:nvSpPr>
        <p:spPr bwMode="auto">
          <a:xfrm>
            <a:off x="228600" y="6143625"/>
            <a:ext cx="8686800" cy="700088"/>
          </a:xfrm>
          <a:prstGeom prst="rect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/>
              <a:t>*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L. Minku, X. Yao. Can Cross-company Data Improve Performance in Software Effort Estimation? Proceedings of the 8th International Conference on Predictive Models in Software Engineering, p. 69-78, 2012. 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  <a:hlinkClick r:id="rId3"/>
              </a:rPr>
              <a:t>http://dx.doi.org/10.1145/2365324.2365334</a:t>
            </a:r>
            <a:r>
              <a:rPr lang="en-GB" sz="15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  <p:sp>
        <p:nvSpPr>
          <p:cNvPr id="77856" name="Text Box 37"/>
          <p:cNvSpPr txBox="1">
            <a:spLocks noChangeArrowheads="1"/>
          </p:cNvSpPr>
          <p:nvPr/>
        </p:nvSpPr>
        <p:spPr bwMode="auto">
          <a:xfrm>
            <a:off x="5842000" y="4325938"/>
            <a:ext cx="3206750" cy="162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5221" rIns="81639" bIns="40820"/>
          <a:lstStyle/>
          <a:p>
            <a:pPr defTabSz="407988" hangingPunct="0">
              <a:lnSpc>
                <a:spcPct val="93000"/>
              </a:lnSpc>
              <a:spcAft>
                <a:spcPct val="2000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r>
              <a:rPr lang="en-GB" sz="14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Dynamic weights control how much a certain model contributes to predictions:</a:t>
            </a:r>
          </a:p>
          <a:p>
            <a:pPr marL="392113" lvl="1" indent="-196850" defTabSz="407988" hangingPunct="0">
              <a:lnSpc>
                <a:spcPct val="93000"/>
              </a:lnSpc>
              <a:spcAft>
                <a:spcPct val="20000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r>
              <a:rPr lang="en-GB" sz="14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At each time step, “loser” models have weight multiplied by </a:t>
            </a:r>
            <a:r>
              <a:rPr lang="en-GB" sz="1400" i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Beta</a:t>
            </a:r>
            <a:r>
              <a:rPr lang="en-GB" sz="14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defTabSz="407988" hangingPunct="0">
              <a:lnSpc>
                <a:spcPct val="93000"/>
              </a:lnSpc>
              <a:spcAft>
                <a:spcPct val="20000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r>
              <a:rPr lang="en-GB" sz="140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Models trained with “very different” projects from the one to be predicted can be filtered out.</a:t>
            </a:r>
          </a:p>
        </p:txBody>
      </p:sp>
    </p:spTree>
    <p:extLst>
      <p:ext uri="{BB962C8B-B14F-4D97-AF65-F5344CB8AC3E}">
        <p14:creationId xmlns:p14="http://schemas.microsoft.com/office/powerpoint/2010/main" val="30624607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4587"/>
          </a:xfrm>
        </p:spPr>
        <p:txBody>
          <a:bodyPr lIns="0" tIns="35203" rIns="0" bIns="0">
            <a:normAutofit fontScale="90000"/>
          </a:bodyPr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Solutions to SE Model Problems/</a:t>
            </a:r>
            <a:br>
              <a:rPr lang="en-GB" smtClean="0"/>
            </a:br>
            <a:r>
              <a:rPr lang="en-GB" smtClean="0"/>
              <a:t>Dynamic Adaptive Ensembles</a:t>
            </a:r>
          </a:p>
        </p:txBody>
      </p:sp>
      <p:sp>
        <p:nvSpPr>
          <p:cNvPr id="79874" name="Rectangle 3"/>
          <p:cNvSpPr>
            <a:spLocks noGrp="1"/>
          </p:cNvSpPr>
          <p:nvPr>
            <p:ph type="body" idx="1"/>
          </p:nvPr>
        </p:nvSpPr>
        <p:spPr>
          <a:xfrm>
            <a:off x="457200" y="1604963"/>
            <a:ext cx="8228013" cy="5211762"/>
          </a:xfrm>
        </p:spPr>
        <p:txBody>
          <a:bodyPr lIns="0" tIns="25602" rIns="0" bIns="0"/>
          <a:lstStyle/>
          <a:p>
            <a:pPr marL="431800" indent="-323850" defTabSz="449263" eaLnBrk="1" hangingPunct="1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Dynamic Cross-company Learning (DCL)</a:t>
            </a:r>
          </a:p>
          <a:p>
            <a:pPr marL="863600" lvl="1" indent="-323850" defTabSz="449263" eaLnBrk="1" hangingPunct="1">
              <a:spcBef>
                <a:spcPct val="10000"/>
              </a:spcBef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smtClean="0"/>
              <a:t>DCL uses new completed projects that arrive with time.</a:t>
            </a:r>
          </a:p>
          <a:p>
            <a:pPr marL="863600" lvl="1" indent="-323850" defTabSz="449263" eaLnBrk="1" hangingPunct="1">
              <a:spcBef>
                <a:spcPct val="10000"/>
              </a:spcBef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smtClean="0"/>
              <a:t>DCL determines when CC data is useful.</a:t>
            </a:r>
          </a:p>
          <a:p>
            <a:pPr marL="863600" lvl="1" indent="-323850" defTabSz="449263" eaLnBrk="1" hangingPunct="1">
              <a:spcBef>
                <a:spcPct val="10000"/>
              </a:spcBef>
              <a:buSzPct val="75000"/>
              <a:buFont typeface="Symbol" pitchFamily="18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smtClean="0"/>
              <a:t>DCL adapts to changes by using CC data.</a:t>
            </a:r>
          </a:p>
        </p:txBody>
      </p:sp>
      <p:pic>
        <p:nvPicPr>
          <p:cNvPr id="798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468688"/>
            <a:ext cx="4310063" cy="307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98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4013" y="3338513"/>
            <a:ext cx="4021137" cy="3233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9877" name="Text Box 6"/>
          <p:cNvSpPr txBox="1">
            <a:spLocks noChangeArrowheads="1"/>
          </p:cNvSpPr>
          <p:nvPr/>
        </p:nvSpPr>
        <p:spPr bwMode="auto">
          <a:xfrm>
            <a:off x="719138" y="6486525"/>
            <a:ext cx="8162925" cy="263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52019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n-GB" sz="13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Predicting effort for a single company from ISBSG based on its projects and other companies' projects.</a:t>
            </a:r>
          </a:p>
        </p:txBody>
      </p:sp>
    </p:spTree>
    <p:extLst>
      <p:ext uri="{BB962C8B-B14F-4D97-AF65-F5344CB8AC3E}">
        <p14:creationId xmlns:p14="http://schemas.microsoft.com/office/powerpoint/2010/main" val="7543658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covered?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76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8779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Organizational Issues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2634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Data Issues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50323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Model Issues</a:t>
            </a:r>
            <a:endParaRPr lang="en-US" dirty="0"/>
          </a:p>
        </p:txBody>
      </p:sp>
      <p:pic>
        <p:nvPicPr>
          <p:cNvPr id="8" name="Picture 7" descr="Slide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" y="1417638"/>
            <a:ext cx="2283595" cy="1712696"/>
          </a:xfrm>
          <a:prstGeom prst="rect">
            <a:avLst/>
          </a:prstGeom>
        </p:spPr>
      </p:pic>
      <p:pic>
        <p:nvPicPr>
          <p:cNvPr id="9" name="Picture 8" descr="Slide0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95" y="1417638"/>
            <a:ext cx="2283595" cy="1712696"/>
          </a:xfrm>
          <a:prstGeom prst="rect">
            <a:avLst/>
          </a:prstGeom>
        </p:spPr>
      </p:pic>
      <p:pic>
        <p:nvPicPr>
          <p:cNvPr id="10" name="Picture 9" descr="Slide02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190" y="1417638"/>
            <a:ext cx="2283595" cy="1712696"/>
          </a:xfrm>
          <a:prstGeom prst="rect">
            <a:avLst/>
          </a:prstGeom>
        </p:spPr>
      </p:pic>
      <p:pic>
        <p:nvPicPr>
          <p:cNvPr id="11" name="Picture 10" descr="Slide02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305" y="1417638"/>
            <a:ext cx="2283595" cy="1712696"/>
          </a:xfrm>
          <a:prstGeom prst="rect">
            <a:avLst/>
          </a:prstGeom>
        </p:spPr>
      </p:pic>
      <p:pic>
        <p:nvPicPr>
          <p:cNvPr id="13" name="Picture 12" descr="Slide03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" y="3130334"/>
            <a:ext cx="2283595" cy="1712696"/>
          </a:xfrm>
          <a:prstGeom prst="rect">
            <a:avLst/>
          </a:prstGeom>
        </p:spPr>
      </p:pic>
      <p:pic>
        <p:nvPicPr>
          <p:cNvPr id="14" name="Picture 13" descr="Slide03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835" y="3130334"/>
            <a:ext cx="2283595" cy="1712696"/>
          </a:xfrm>
          <a:prstGeom prst="rect">
            <a:avLst/>
          </a:prstGeom>
        </p:spPr>
      </p:pic>
      <p:pic>
        <p:nvPicPr>
          <p:cNvPr id="15" name="Picture 14" descr="Slide04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190" y="3130334"/>
            <a:ext cx="2283595" cy="1712696"/>
          </a:xfrm>
          <a:prstGeom prst="rect">
            <a:avLst/>
          </a:prstGeom>
        </p:spPr>
      </p:pic>
      <p:pic>
        <p:nvPicPr>
          <p:cNvPr id="16" name="Picture 15" descr="Slide047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305" y="3130334"/>
            <a:ext cx="2283595" cy="1712696"/>
          </a:xfrm>
          <a:prstGeom prst="rect">
            <a:avLst/>
          </a:prstGeom>
        </p:spPr>
      </p:pic>
      <p:pic>
        <p:nvPicPr>
          <p:cNvPr id="19" name="Picture 18" descr="Slide084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" y="5008779"/>
            <a:ext cx="2283595" cy="1712696"/>
          </a:xfrm>
          <a:prstGeom prst="rect">
            <a:avLst/>
          </a:prstGeom>
        </p:spPr>
      </p:pic>
      <p:pic>
        <p:nvPicPr>
          <p:cNvPr id="20" name="Picture 19" descr="Slide087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95" y="5008779"/>
            <a:ext cx="2283595" cy="1712696"/>
          </a:xfrm>
          <a:prstGeom prst="rect">
            <a:avLst/>
          </a:prstGeom>
        </p:spPr>
      </p:pic>
      <p:pic>
        <p:nvPicPr>
          <p:cNvPr id="21" name="Picture 20" descr="Slide089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190" y="5008779"/>
            <a:ext cx="2283595" cy="1712696"/>
          </a:xfrm>
          <a:prstGeom prst="rect">
            <a:avLst/>
          </a:prstGeom>
        </p:spPr>
      </p:pic>
      <p:pic>
        <p:nvPicPr>
          <p:cNvPr id="22" name="Picture 21" descr="Slide098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305" y="5008779"/>
            <a:ext cx="2283595" cy="171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35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t>77</a:t>
            </a:fld>
            <a:endParaRPr lang="en-US"/>
          </a:p>
        </p:txBody>
      </p:sp>
      <p:pic>
        <p:nvPicPr>
          <p:cNvPr id="5" name="Picture 4" descr="thank-you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417" y="1379831"/>
            <a:ext cx="4305783" cy="38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96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5850</Words>
  <Application>Microsoft Macintosh PowerPoint</Application>
  <PresentationFormat>On-screen Show (4:3)</PresentationFormat>
  <Paragraphs>841</Paragraphs>
  <Slides>78</Slides>
  <Notes>40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Office Theme</vt:lpstr>
      <vt:lpstr>ICSE’15 Technical Briefing:  The Art and Science of  Analyzing Software Data Part2: Quantitative methods</vt:lpstr>
      <vt:lpstr>NOTE TO REVIEWERS</vt:lpstr>
      <vt:lpstr>Who we are…</vt:lpstr>
      <vt:lpstr>Topics (in this tutorial)</vt:lpstr>
      <vt:lpstr>How to Solve Lack or Scarcity of Local Data</vt:lpstr>
      <vt:lpstr>What are my options?</vt:lpstr>
      <vt:lpstr>Comparing options</vt:lpstr>
      <vt:lpstr>NN-Filtering</vt:lpstr>
      <vt:lpstr>More Comparisons: PD</vt:lpstr>
      <vt:lpstr>More Comparisons: PF</vt:lpstr>
      <vt:lpstr>External Validity</vt:lpstr>
      <vt:lpstr>PowerPoint Presentation</vt:lpstr>
      <vt:lpstr>Warning!</vt:lpstr>
      <vt:lpstr>“Theories can be learned from a very small sample of available data” </vt:lpstr>
      <vt:lpstr>How about mixing local and global?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Problems of SE Models</vt:lpstr>
      <vt:lpstr>Problems of SE Models/ Instability in Effort</vt:lpstr>
      <vt:lpstr>Problems of SE Models/ Instability in Effort</vt:lpstr>
      <vt:lpstr>Problems of SE Models/ Instability in Effort</vt:lpstr>
      <vt:lpstr>Problems of SE Models/ Instability in Effort</vt:lpstr>
      <vt:lpstr>Problems of SE Models/ Instability in Process: Dataset Shift/Concept Drift</vt:lpstr>
      <vt:lpstr>Instability in Process: Dataset Shift</vt:lpstr>
      <vt:lpstr>Dataset Shift: Covariate Shift</vt:lpstr>
      <vt:lpstr>Dataset Shift: Prior Probability Shift</vt:lpstr>
      <vt:lpstr>Dataset Shift: Usual Suspects</vt:lpstr>
      <vt:lpstr>Dataset Shift: Usual Suspects</vt:lpstr>
      <vt:lpstr>Dataset Shift</vt:lpstr>
      <vt:lpstr>PowerPoint Presentation</vt:lpstr>
      <vt:lpstr>Envy = The WisDOM Of the    COWs</vt:lpstr>
      <vt:lpstr>PowerPoint Presentation</vt:lpstr>
      <vt:lpstr>CAUTION: data may not divide neatly on raw dimensions </vt:lpstr>
      <vt:lpstr>Fastmap</vt:lpstr>
      <vt:lpstr>Hierarchical partitioning</vt:lpstr>
      <vt:lpstr>Q: why cluster Via FASTMAP?</vt:lpstr>
      <vt:lpstr>PowerPoint Presentation</vt:lpstr>
      <vt:lpstr>Envy = The WisDOM Of the    COWs</vt:lpstr>
      <vt:lpstr>Hierarchical partitioning</vt:lpstr>
      <vt:lpstr>Hierarchical partitioning</vt:lpstr>
      <vt:lpstr>Q: How to learn rules from neighboring clusters</vt:lpstr>
      <vt:lpstr>Data from  http://promisedata.googlecode.com</vt:lpstr>
      <vt:lpstr>By any measure,  Local BETTER THAN GLOBAL</vt:lpstr>
      <vt:lpstr>Rules learned in each cluster</vt:lpstr>
      <vt:lpstr>Solutions to SE Model Problems/ Ensembles of Learning Machines*</vt:lpstr>
      <vt:lpstr>Solutions to SE Model Problems/ Ensembles of Learning Machines</vt:lpstr>
      <vt:lpstr>Solutions to SE Model Problems/ Ensembles of Learning Machines</vt:lpstr>
      <vt:lpstr>Solutions to SE Model Problems/ Static Ensembles</vt:lpstr>
      <vt:lpstr>Solutions to SE Model Problems/ Static Ensembles</vt:lpstr>
      <vt:lpstr>Solutions to SE Model Problems/ Static Ensembles</vt:lpstr>
      <vt:lpstr>Solutions to SE Model Problems/ Static Ensembles</vt:lpstr>
      <vt:lpstr>Solutions to SE Model Problems/ Static Ensembles</vt:lpstr>
      <vt:lpstr>Solutions to SE Model Problems/ Static Ensembles</vt:lpstr>
      <vt:lpstr>Solutions to SE Model Problems/ Static Ensembles</vt:lpstr>
      <vt:lpstr>Solutions to SE Model Problems/ Static Ensembles</vt:lpstr>
      <vt:lpstr>Solutions to SE Model Problems/ Dynamic Adaptive Ensembles</vt:lpstr>
      <vt:lpstr>Solutions to SE Model Problems/ Dynamic Adaptive Ensembles</vt:lpstr>
      <vt:lpstr>Solutions to SE Model Problems/ Dynamic Adaptive Ensembles</vt:lpstr>
      <vt:lpstr>What have we covered?</vt:lpstr>
      <vt:lpstr>PowerPoint Presentation</vt:lpstr>
    </vt:vector>
  </TitlesOfParts>
  <Company>wvu/lcsee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for Software Engineering</dc:title>
  <dc:creator>Ekrem Kocaguneli</dc:creator>
  <cp:lastModifiedBy>Tim Menzies</cp:lastModifiedBy>
  <cp:revision>165</cp:revision>
  <dcterms:created xsi:type="dcterms:W3CDTF">2013-02-06T20:18:36Z</dcterms:created>
  <dcterms:modified xsi:type="dcterms:W3CDTF">2014-10-09T21:56:50Z</dcterms:modified>
</cp:coreProperties>
</file>