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441" r:id="rId2"/>
    <p:sldId id="584" r:id="rId3"/>
    <p:sldId id="438" r:id="rId4"/>
    <p:sldId id="599" r:id="rId5"/>
    <p:sldId id="585" r:id="rId6"/>
    <p:sldId id="440" r:id="rId7"/>
    <p:sldId id="592" r:id="rId8"/>
    <p:sldId id="586" r:id="rId9"/>
    <p:sldId id="436" r:id="rId10"/>
    <p:sldId id="594" r:id="rId11"/>
    <p:sldId id="581" r:id="rId12"/>
    <p:sldId id="434" r:id="rId13"/>
    <p:sldId id="583" r:id="rId14"/>
    <p:sldId id="437" r:id="rId15"/>
    <p:sldId id="444" r:id="rId16"/>
    <p:sldId id="588" r:id="rId17"/>
    <p:sldId id="580" r:id="rId18"/>
    <p:sldId id="589" r:id="rId19"/>
    <p:sldId id="590" r:id="rId20"/>
    <p:sldId id="598" r:id="rId21"/>
    <p:sldId id="597" r:id="rId22"/>
    <p:sldId id="601" r:id="rId23"/>
    <p:sldId id="602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15EA807-F18F-C543-8F62-7B2FD1240405}">
          <p14:sldIdLst>
            <p14:sldId id="441"/>
          </p14:sldIdLst>
        </p14:section>
        <p14:section name="sharing methods" id="{46884509-8124-CF48-AA53-CCEBA0BA59B2}">
          <p14:sldIdLst>
            <p14:sldId id="584"/>
            <p14:sldId id="438"/>
            <p14:sldId id="599"/>
          </p14:sldIdLst>
        </p14:section>
        <p14:section name="Sharing models" id="{E5778623-DDF7-644E-883F-0C2BD771CBA6}">
          <p14:sldIdLst>
            <p14:sldId id="585"/>
            <p14:sldId id="440"/>
            <p14:sldId id="592"/>
          </p14:sldIdLst>
        </p14:section>
        <p14:section name="Sharing data" id="{29E9A820-8390-1546-AAD5-C89015D8F258}">
          <p14:sldIdLst>
            <p14:sldId id="586"/>
            <p14:sldId id="436"/>
            <p14:sldId id="594"/>
            <p14:sldId id="581"/>
            <p14:sldId id="434"/>
          </p14:sldIdLst>
        </p14:section>
        <p14:section name="Sharing insight" id="{D66678E0-F19A-6B4D-97B2-35369D5DB6EA}">
          <p14:sldIdLst>
            <p14:sldId id="583"/>
            <p14:sldId id="437"/>
            <p14:sldId id="444"/>
            <p14:sldId id="588"/>
            <p14:sldId id="580"/>
            <p14:sldId id="589"/>
            <p14:sldId id="590"/>
          </p14:sldIdLst>
        </p14:section>
        <p14:section name="End" id="{369E458D-7AAE-7546-9C3C-95C407361A88}">
          <p14:sldIdLst>
            <p14:sldId id="598"/>
            <p14:sldId id="597"/>
            <p14:sldId id="601"/>
            <p14:sldId id="602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A66"/>
    <a:srgbClr val="1E45B4"/>
    <a:srgbClr val="F80E17"/>
    <a:srgbClr val="0B1CFA"/>
    <a:srgbClr val="C4D59D"/>
    <a:srgbClr val="FDCB9C"/>
    <a:srgbClr val="4780A3"/>
    <a:srgbClr val="234CB4"/>
    <a:srgbClr val="345525"/>
    <a:srgbClr val="FBA1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47" autoAdjust="0"/>
    <p:restoredTop sz="86364" autoAdjust="0"/>
  </p:normalViewPr>
  <p:slideViewPr>
    <p:cSldViewPr snapToGrid="0" snapToObjects="1">
      <p:cViewPr varScale="1">
        <p:scale>
          <a:sx n="94" d="100"/>
          <a:sy n="94" d="100"/>
        </p:scale>
        <p:origin x="-3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8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5" d="100"/>
        <a:sy n="9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B024B-BB3F-144A-9DDB-CA9428751C79}" type="datetimeFigureOut">
              <a:rPr lang="en-US" smtClean="0"/>
              <a:pPr/>
              <a:t>6/23/14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2E9E9-6843-E245-A1F1-FAB5F57C47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512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F36AF-7888-0E45-84AB-223D5B846806}" type="datetimeFigureOut">
              <a:rPr lang="en-US" smtClean="0"/>
              <a:pPr/>
              <a:t>6/23/14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9CE42-EE04-2848-97BC-2D8595F8C5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4973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BCBB-7499-B741-B035-DEA69D0E1BF4}" type="datetime1">
              <a:rPr lang="en-US" smtClean="0"/>
              <a:t>6/23/14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58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C2D3-8424-8347-B445-B7E0393AC6B2}" type="datetime1">
              <a:rPr lang="en-US" smtClean="0"/>
              <a:t>6/23/14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88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E6588-58AA-FA47-BC93-43C9E88AFFEF}" type="datetime1">
              <a:rPr lang="en-US" smtClean="0"/>
              <a:t>6/23/14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043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5978-EA3E-FC43-B452-8D94DDC7B6B5}" type="datetime1">
              <a:rPr lang="en-US" smtClean="0"/>
              <a:t>6/23/14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925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18672-3988-5C49-9F14-23BF6702007F}" type="datetime1">
              <a:rPr lang="en-US" smtClean="0"/>
              <a:t>6/23/14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45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D5EFE-9CCE-4044-8EB1-3DF010702432}" type="datetime1">
              <a:rPr lang="en-US" smtClean="0"/>
              <a:t>6/23/14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831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1D99D-854C-2946-A058-33C36640F9DF}" type="datetime1">
              <a:rPr lang="en-US" smtClean="0"/>
              <a:t>6/23/14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43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7C98A-3414-1140-8CCD-F2BE4C83D62F}" type="datetime1">
              <a:rPr lang="en-US" smtClean="0"/>
              <a:t>6/23/14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47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21797-FABC-C94C-8D3B-FA15B5F6314E}" type="datetime1">
              <a:rPr lang="en-US" smtClean="0"/>
              <a:t>6/23/14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70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3279-87D4-A742-9263-FD678B62D464}" type="datetime1">
              <a:rPr lang="en-US" smtClean="0"/>
              <a:t>6/23/14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1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46A56-A04D-6C40-AD82-1EE87A37D0EF}" type="datetime1">
              <a:rPr lang="en-US" smtClean="0"/>
              <a:t>6/23/14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27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F4C9-D1AF-3F47-8B72-353FCEDFEFB1}" type="datetime1">
              <a:rPr lang="en-US" smtClean="0"/>
              <a:t>6/23/14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3FBDB-460A-2C4D-8064-C249887F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724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goo.gl/i6caq7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3" Type="http://schemas.openxmlformats.org/officeDocument/2006/relationships/hyperlink" Target="http://research.microsoft.com/apps/pubs/default.aspx?id=193433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6" name="Picture 5" descr="image0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52" y="1925611"/>
            <a:ext cx="6394486" cy="479586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What </a:t>
            </a:r>
            <a:r>
              <a:rPr lang="en-US" dirty="0" smtClean="0"/>
              <a:t>can we learn </a:t>
            </a:r>
            <a:br>
              <a:rPr lang="en-US" dirty="0" smtClean="0"/>
            </a:br>
            <a:r>
              <a:rPr lang="en-US" dirty="0" smtClean="0"/>
              <a:t>from each other?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642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5" descr="image0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52" y="1925611"/>
            <a:ext cx="6394486" cy="479586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What can we learn </a:t>
            </a:r>
            <a:br>
              <a:rPr lang="en-US" dirty="0" smtClean="0"/>
            </a:br>
            <a:r>
              <a:rPr lang="en-US" dirty="0" smtClean="0"/>
              <a:t>from each other?</a:t>
            </a:r>
            <a:endParaRPr lang="en-US" dirty="0"/>
          </a:p>
        </p:txBody>
      </p:sp>
      <p:sp>
        <p:nvSpPr>
          <p:cNvPr id="2" name="Freeform 1"/>
          <p:cNvSpPr/>
          <p:nvPr/>
        </p:nvSpPr>
        <p:spPr>
          <a:xfrm>
            <a:off x="682420" y="3711141"/>
            <a:ext cx="4201779" cy="2930602"/>
          </a:xfrm>
          <a:custGeom>
            <a:avLst/>
            <a:gdLst>
              <a:gd name="connsiteX0" fmla="*/ 580088 w 3701362"/>
              <a:gd name="connsiteY0" fmla="*/ 85296 h 2826352"/>
              <a:gd name="connsiteX1" fmla="*/ 2760052 w 3701362"/>
              <a:gd name="connsiteY1" fmla="*/ 341183 h 2826352"/>
              <a:gd name="connsiteX2" fmla="*/ 3565691 w 3701362"/>
              <a:gd name="connsiteY2" fmla="*/ 1317343 h 2826352"/>
              <a:gd name="connsiteX3" fmla="*/ 3556213 w 3701362"/>
              <a:gd name="connsiteY3" fmla="*/ 2511481 h 2826352"/>
              <a:gd name="connsiteX4" fmla="*/ 2143975 w 3701362"/>
              <a:gd name="connsiteY4" fmla="*/ 2710504 h 2826352"/>
              <a:gd name="connsiteX5" fmla="*/ 362092 w 3701362"/>
              <a:gd name="connsiteY5" fmla="*/ 2672595 h 2826352"/>
              <a:gd name="connsiteX6" fmla="*/ 87227 w 3701362"/>
              <a:gd name="connsiteY6" fmla="*/ 871911 h 2826352"/>
              <a:gd name="connsiteX7" fmla="*/ 1471030 w 3701362"/>
              <a:gd name="connsiteY7" fmla="*/ 0 h 2826352"/>
              <a:gd name="connsiteX0" fmla="*/ 0 w 3889001"/>
              <a:gd name="connsiteY0" fmla="*/ 56864 h 2826352"/>
              <a:gd name="connsiteX1" fmla="*/ 2947691 w 3889001"/>
              <a:gd name="connsiteY1" fmla="*/ 341183 h 2826352"/>
              <a:gd name="connsiteX2" fmla="*/ 3753330 w 3889001"/>
              <a:gd name="connsiteY2" fmla="*/ 1317343 h 2826352"/>
              <a:gd name="connsiteX3" fmla="*/ 3743852 w 3889001"/>
              <a:gd name="connsiteY3" fmla="*/ 2511481 h 2826352"/>
              <a:gd name="connsiteX4" fmla="*/ 2331614 w 3889001"/>
              <a:gd name="connsiteY4" fmla="*/ 2710504 h 2826352"/>
              <a:gd name="connsiteX5" fmla="*/ 549731 w 3889001"/>
              <a:gd name="connsiteY5" fmla="*/ 2672595 h 2826352"/>
              <a:gd name="connsiteX6" fmla="*/ 274866 w 3889001"/>
              <a:gd name="connsiteY6" fmla="*/ 871911 h 2826352"/>
              <a:gd name="connsiteX7" fmla="*/ 1658669 w 3889001"/>
              <a:gd name="connsiteY7" fmla="*/ 0 h 2826352"/>
              <a:gd name="connsiteX0" fmla="*/ 0 w 3889001"/>
              <a:gd name="connsiteY0" fmla="*/ 454910 h 3224398"/>
              <a:gd name="connsiteX1" fmla="*/ 2947691 w 3889001"/>
              <a:gd name="connsiteY1" fmla="*/ 739229 h 3224398"/>
              <a:gd name="connsiteX2" fmla="*/ 3753330 w 3889001"/>
              <a:gd name="connsiteY2" fmla="*/ 1715389 h 3224398"/>
              <a:gd name="connsiteX3" fmla="*/ 3743852 w 3889001"/>
              <a:gd name="connsiteY3" fmla="*/ 2909527 h 3224398"/>
              <a:gd name="connsiteX4" fmla="*/ 2331614 w 3889001"/>
              <a:gd name="connsiteY4" fmla="*/ 3108550 h 3224398"/>
              <a:gd name="connsiteX5" fmla="*/ 549731 w 3889001"/>
              <a:gd name="connsiteY5" fmla="*/ 3070641 h 3224398"/>
              <a:gd name="connsiteX6" fmla="*/ 274866 w 3889001"/>
              <a:gd name="connsiteY6" fmla="*/ 1269957 h 3224398"/>
              <a:gd name="connsiteX7" fmla="*/ 1488063 w 3889001"/>
              <a:gd name="connsiteY7" fmla="*/ 0 h 3224398"/>
              <a:gd name="connsiteX0" fmla="*/ 0 w 4201779"/>
              <a:gd name="connsiteY0" fmla="*/ 748706 h 3224398"/>
              <a:gd name="connsiteX1" fmla="*/ 3260469 w 4201779"/>
              <a:gd name="connsiteY1" fmla="*/ 739229 h 3224398"/>
              <a:gd name="connsiteX2" fmla="*/ 4066108 w 4201779"/>
              <a:gd name="connsiteY2" fmla="*/ 1715389 h 3224398"/>
              <a:gd name="connsiteX3" fmla="*/ 4056630 w 4201779"/>
              <a:gd name="connsiteY3" fmla="*/ 2909527 h 3224398"/>
              <a:gd name="connsiteX4" fmla="*/ 2644392 w 4201779"/>
              <a:gd name="connsiteY4" fmla="*/ 3108550 h 3224398"/>
              <a:gd name="connsiteX5" fmla="*/ 862509 w 4201779"/>
              <a:gd name="connsiteY5" fmla="*/ 3070641 h 3224398"/>
              <a:gd name="connsiteX6" fmla="*/ 587644 w 4201779"/>
              <a:gd name="connsiteY6" fmla="*/ 1269957 h 3224398"/>
              <a:gd name="connsiteX7" fmla="*/ 1800841 w 4201779"/>
              <a:gd name="connsiteY7" fmla="*/ 0 h 3224398"/>
              <a:gd name="connsiteX0" fmla="*/ 0 w 4201779"/>
              <a:gd name="connsiteY0" fmla="*/ 454910 h 2930602"/>
              <a:gd name="connsiteX1" fmla="*/ 3260469 w 4201779"/>
              <a:gd name="connsiteY1" fmla="*/ 445433 h 2930602"/>
              <a:gd name="connsiteX2" fmla="*/ 4066108 w 4201779"/>
              <a:gd name="connsiteY2" fmla="*/ 1421593 h 2930602"/>
              <a:gd name="connsiteX3" fmla="*/ 4056630 w 4201779"/>
              <a:gd name="connsiteY3" fmla="*/ 2615731 h 2930602"/>
              <a:gd name="connsiteX4" fmla="*/ 2644392 w 4201779"/>
              <a:gd name="connsiteY4" fmla="*/ 2814754 h 2930602"/>
              <a:gd name="connsiteX5" fmla="*/ 862509 w 4201779"/>
              <a:gd name="connsiteY5" fmla="*/ 2776845 h 2930602"/>
              <a:gd name="connsiteX6" fmla="*/ 587644 w 4201779"/>
              <a:gd name="connsiteY6" fmla="*/ 976161 h 2930602"/>
              <a:gd name="connsiteX7" fmla="*/ 1677626 w 4201779"/>
              <a:gd name="connsiteY7" fmla="*/ 0 h 293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1779" h="2930602">
                <a:moveTo>
                  <a:pt x="0" y="454910"/>
                </a:moveTo>
                <a:cubicBezTo>
                  <a:pt x="841182" y="480183"/>
                  <a:pt x="2582784" y="284319"/>
                  <a:pt x="3260469" y="445433"/>
                </a:cubicBezTo>
                <a:cubicBezTo>
                  <a:pt x="3938154" y="606547"/>
                  <a:pt x="3933414" y="1059877"/>
                  <a:pt x="4066108" y="1421593"/>
                </a:cubicBezTo>
                <a:cubicBezTo>
                  <a:pt x="4198802" y="1783309"/>
                  <a:pt x="4293583" y="2383538"/>
                  <a:pt x="4056630" y="2615731"/>
                </a:cubicBezTo>
                <a:cubicBezTo>
                  <a:pt x="3819677" y="2847925"/>
                  <a:pt x="3176745" y="2787902"/>
                  <a:pt x="2644392" y="2814754"/>
                </a:cubicBezTo>
                <a:cubicBezTo>
                  <a:pt x="2112039" y="2841606"/>
                  <a:pt x="1205300" y="3083277"/>
                  <a:pt x="862509" y="2776845"/>
                </a:cubicBezTo>
                <a:cubicBezTo>
                  <a:pt x="519718" y="2470413"/>
                  <a:pt x="451791" y="1438968"/>
                  <a:pt x="587644" y="976161"/>
                </a:cubicBezTo>
                <a:cubicBezTo>
                  <a:pt x="723497" y="513354"/>
                  <a:pt x="1677626" y="0"/>
                  <a:pt x="1677626" y="0"/>
                </a:cubicBezTo>
              </a:path>
            </a:pathLst>
          </a:custGeom>
          <a:ln w="1270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94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share methods?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solidFill>
            <a:srgbClr val="4780A3"/>
          </a:solidFill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Write!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To really understand something..</a:t>
            </a:r>
          </a:p>
          <a:p>
            <a:r>
              <a:rPr lang="en-US" dirty="0" smtClean="0"/>
              <a:t>… try and explain it to someone else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solidFill>
            <a:srgbClr val="4780A3"/>
          </a:solidFill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Read!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lvl="1"/>
            <a:r>
              <a:rPr lang="en-US" dirty="0" smtClean="0"/>
              <a:t>MSR</a:t>
            </a:r>
            <a:endParaRPr lang="en-US" dirty="0"/>
          </a:p>
          <a:p>
            <a:pPr lvl="1"/>
            <a:r>
              <a:rPr lang="en-US" dirty="0" smtClean="0"/>
              <a:t>PROMISE</a:t>
            </a:r>
          </a:p>
          <a:p>
            <a:pPr lvl="1"/>
            <a:r>
              <a:rPr lang="en-US" dirty="0" smtClean="0"/>
              <a:t>ICSE</a:t>
            </a:r>
          </a:p>
          <a:p>
            <a:pPr lvl="1"/>
            <a:r>
              <a:rPr lang="en-US" dirty="0" smtClean="0"/>
              <a:t>FSE</a:t>
            </a:r>
          </a:p>
          <a:p>
            <a:pPr lvl="1"/>
            <a:r>
              <a:rPr lang="en-US" dirty="0" smtClean="0"/>
              <a:t>ASE</a:t>
            </a:r>
          </a:p>
          <a:p>
            <a:pPr lvl="1"/>
            <a:r>
              <a:rPr lang="en-US" dirty="0" smtClean="0"/>
              <a:t>EMSE</a:t>
            </a:r>
          </a:p>
          <a:p>
            <a:pPr lvl="1"/>
            <a:r>
              <a:rPr lang="en-US" dirty="0" smtClean="0"/>
              <a:t>TSE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Explosion 1 8"/>
          <p:cNvSpPr/>
          <p:nvPr/>
        </p:nvSpPr>
        <p:spPr>
          <a:xfrm>
            <a:off x="659639" y="4753360"/>
            <a:ext cx="3378333" cy="1639982"/>
          </a:xfrm>
          <a:prstGeom prst="irregularSeal1">
            <a:avLst/>
          </a:prstGeom>
          <a:solidFill>
            <a:srgbClr val="1E45B4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But how else can we better share methods?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84521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share methods?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Related questions:</a:t>
            </a:r>
          </a:p>
          <a:p>
            <a:pPr lvl="1"/>
            <a:r>
              <a:rPr lang="en-US" dirty="0" smtClean="0"/>
              <a:t>How to train newcomers?</a:t>
            </a:r>
          </a:p>
          <a:p>
            <a:pPr lvl="1"/>
            <a:r>
              <a:rPr lang="en-US" dirty="0" smtClean="0"/>
              <a:t>How to certify (say) a masters program in data science?</a:t>
            </a:r>
          </a:p>
          <a:p>
            <a:pPr lvl="1"/>
            <a:r>
              <a:rPr lang="en-US" dirty="0" smtClean="0"/>
              <a:t>If you are hiring, what core competencies should you expect in applications?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Explosion 1 8"/>
          <p:cNvSpPr/>
          <p:nvPr/>
        </p:nvSpPr>
        <p:spPr>
          <a:xfrm>
            <a:off x="659639" y="4753360"/>
            <a:ext cx="3378333" cy="1639982"/>
          </a:xfrm>
          <a:prstGeom prst="irregularSeal1">
            <a:avLst/>
          </a:prstGeom>
          <a:solidFill>
            <a:srgbClr val="1E45B4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But how else can we better share methods?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41287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5" descr="image0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52" y="1925611"/>
            <a:ext cx="6394486" cy="479586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What can we learn </a:t>
            </a:r>
            <a:br>
              <a:rPr lang="en-US" dirty="0" smtClean="0"/>
            </a:br>
            <a:r>
              <a:rPr lang="en-US" dirty="0" smtClean="0"/>
              <a:t>from each other?</a:t>
            </a:r>
            <a:endParaRPr lang="en-US" dirty="0"/>
          </a:p>
        </p:txBody>
      </p:sp>
      <p:sp>
        <p:nvSpPr>
          <p:cNvPr id="2" name="Freeform 1"/>
          <p:cNvSpPr/>
          <p:nvPr/>
        </p:nvSpPr>
        <p:spPr>
          <a:xfrm>
            <a:off x="3895497" y="1417638"/>
            <a:ext cx="4201779" cy="2930602"/>
          </a:xfrm>
          <a:custGeom>
            <a:avLst/>
            <a:gdLst>
              <a:gd name="connsiteX0" fmla="*/ 580088 w 3701362"/>
              <a:gd name="connsiteY0" fmla="*/ 85296 h 2826352"/>
              <a:gd name="connsiteX1" fmla="*/ 2760052 w 3701362"/>
              <a:gd name="connsiteY1" fmla="*/ 341183 h 2826352"/>
              <a:gd name="connsiteX2" fmla="*/ 3565691 w 3701362"/>
              <a:gd name="connsiteY2" fmla="*/ 1317343 h 2826352"/>
              <a:gd name="connsiteX3" fmla="*/ 3556213 w 3701362"/>
              <a:gd name="connsiteY3" fmla="*/ 2511481 h 2826352"/>
              <a:gd name="connsiteX4" fmla="*/ 2143975 w 3701362"/>
              <a:gd name="connsiteY4" fmla="*/ 2710504 h 2826352"/>
              <a:gd name="connsiteX5" fmla="*/ 362092 w 3701362"/>
              <a:gd name="connsiteY5" fmla="*/ 2672595 h 2826352"/>
              <a:gd name="connsiteX6" fmla="*/ 87227 w 3701362"/>
              <a:gd name="connsiteY6" fmla="*/ 871911 h 2826352"/>
              <a:gd name="connsiteX7" fmla="*/ 1471030 w 3701362"/>
              <a:gd name="connsiteY7" fmla="*/ 0 h 2826352"/>
              <a:gd name="connsiteX0" fmla="*/ 0 w 3889001"/>
              <a:gd name="connsiteY0" fmla="*/ 56864 h 2826352"/>
              <a:gd name="connsiteX1" fmla="*/ 2947691 w 3889001"/>
              <a:gd name="connsiteY1" fmla="*/ 341183 h 2826352"/>
              <a:gd name="connsiteX2" fmla="*/ 3753330 w 3889001"/>
              <a:gd name="connsiteY2" fmla="*/ 1317343 h 2826352"/>
              <a:gd name="connsiteX3" fmla="*/ 3743852 w 3889001"/>
              <a:gd name="connsiteY3" fmla="*/ 2511481 h 2826352"/>
              <a:gd name="connsiteX4" fmla="*/ 2331614 w 3889001"/>
              <a:gd name="connsiteY4" fmla="*/ 2710504 h 2826352"/>
              <a:gd name="connsiteX5" fmla="*/ 549731 w 3889001"/>
              <a:gd name="connsiteY5" fmla="*/ 2672595 h 2826352"/>
              <a:gd name="connsiteX6" fmla="*/ 274866 w 3889001"/>
              <a:gd name="connsiteY6" fmla="*/ 871911 h 2826352"/>
              <a:gd name="connsiteX7" fmla="*/ 1658669 w 3889001"/>
              <a:gd name="connsiteY7" fmla="*/ 0 h 2826352"/>
              <a:gd name="connsiteX0" fmla="*/ 0 w 3889001"/>
              <a:gd name="connsiteY0" fmla="*/ 454910 h 3224398"/>
              <a:gd name="connsiteX1" fmla="*/ 2947691 w 3889001"/>
              <a:gd name="connsiteY1" fmla="*/ 739229 h 3224398"/>
              <a:gd name="connsiteX2" fmla="*/ 3753330 w 3889001"/>
              <a:gd name="connsiteY2" fmla="*/ 1715389 h 3224398"/>
              <a:gd name="connsiteX3" fmla="*/ 3743852 w 3889001"/>
              <a:gd name="connsiteY3" fmla="*/ 2909527 h 3224398"/>
              <a:gd name="connsiteX4" fmla="*/ 2331614 w 3889001"/>
              <a:gd name="connsiteY4" fmla="*/ 3108550 h 3224398"/>
              <a:gd name="connsiteX5" fmla="*/ 549731 w 3889001"/>
              <a:gd name="connsiteY5" fmla="*/ 3070641 h 3224398"/>
              <a:gd name="connsiteX6" fmla="*/ 274866 w 3889001"/>
              <a:gd name="connsiteY6" fmla="*/ 1269957 h 3224398"/>
              <a:gd name="connsiteX7" fmla="*/ 1488063 w 3889001"/>
              <a:gd name="connsiteY7" fmla="*/ 0 h 3224398"/>
              <a:gd name="connsiteX0" fmla="*/ 0 w 4201779"/>
              <a:gd name="connsiteY0" fmla="*/ 748706 h 3224398"/>
              <a:gd name="connsiteX1" fmla="*/ 3260469 w 4201779"/>
              <a:gd name="connsiteY1" fmla="*/ 739229 h 3224398"/>
              <a:gd name="connsiteX2" fmla="*/ 4066108 w 4201779"/>
              <a:gd name="connsiteY2" fmla="*/ 1715389 h 3224398"/>
              <a:gd name="connsiteX3" fmla="*/ 4056630 w 4201779"/>
              <a:gd name="connsiteY3" fmla="*/ 2909527 h 3224398"/>
              <a:gd name="connsiteX4" fmla="*/ 2644392 w 4201779"/>
              <a:gd name="connsiteY4" fmla="*/ 3108550 h 3224398"/>
              <a:gd name="connsiteX5" fmla="*/ 862509 w 4201779"/>
              <a:gd name="connsiteY5" fmla="*/ 3070641 h 3224398"/>
              <a:gd name="connsiteX6" fmla="*/ 587644 w 4201779"/>
              <a:gd name="connsiteY6" fmla="*/ 1269957 h 3224398"/>
              <a:gd name="connsiteX7" fmla="*/ 1800841 w 4201779"/>
              <a:gd name="connsiteY7" fmla="*/ 0 h 3224398"/>
              <a:gd name="connsiteX0" fmla="*/ 0 w 4201779"/>
              <a:gd name="connsiteY0" fmla="*/ 454910 h 2930602"/>
              <a:gd name="connsiteX1" fmla="*/ 3260469 w 4201779"/>
              <a:gd name="connsiteY1" fmla="*/ 445433 h 2930602"/>
              <a:gd name="connsiteX2" fmla="*/ 4066108 w 4201779"/>
              <a:gd name="connsiteY2" fmla="*/ 1421593 h 2930602"/>
              <a:gd name="connsiteX3" fmla="*/ 4056630 w 4201779"/>
              <a:gd name="connsiteY3" fmla="*/ 2615731 h 2930602"/>
              <a:gd name="connsiteX4" fmla="*/ 2644392 w 4201779"/>
              <a:gd name="connsiteY4" fmla="*/ 2814754 h 2930602"/>
              <a:gd name="connsiteX5" fmla="*/ 862509 w 4201779"/>
              <a:gd name="connsiteY5" fmla="*/ 2776845 h 2930602"/>
              <a:gd name="connsiteX6" fmla="*/ 587644 w 4201779"/>
              <a:gd name="connsiteY6" fmla="*/ 976161 h 2930602"/>
              <a:gd name="connsiteX7" fmla="*/ 1677626 w 4201779"/>
              <a:gd name="connsiteY7" fmla="*/ 0 h 293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1779" h="2930602">
                <a:moveTo>
                  <a:pt x="0" y="454910"/>
                </a:moveTo>
                <a:cubicBezTo>
                  <a:pt x="841182" y="480183"/>
                  <a:pt x="2582784" y="284319"/>
                  <a:pt x="3260469" y="445433"/>
                </a:cubicBezTo>
                <a:cubicBezTo>
                  <a:pt x="3938154" y="606547"/>
                  <a:pt x="3933414" y="1059877"/>
                  <a:pt x="4066108" y="1421593"/>
                </a:cubicBezTo>
                <a:cubicBezTo>
                  <a:pt x="4198802" y="1783309"/>
                  <a:pt x="4293583" y="2383538"/>
                  <a:pt x="4056630" y="2615731"/>
                </a:cubicBezTo>
                <a:cubicBezTo>
                  <a:pt x="3819677" y="2847925"/>
                  <a:pt x="3176745" y="2787902"/>
                  <a:pt x="2644392" y="2814754"/>
                </a:cubicBezTo>
                <a:cubicBezTo>
                  <a:pt x="2112039" y="2841606"/>
                  <a:pt x="1205300" y="3083277"/>
                  <a:pt x="862509" y="2776845"/>
                </a:cubicBezTo>
                <a:cubicBezTo>
                  <a:pt x="519718" y="2470413"/>
                  <a:pt x="451791" y="1438968"/>
                  <a:pt x="587644" y="976161"/>
                </a:cubicBezTo>
                <a:cubicBezTo>
                  <a:pt x="723497" y="513354"/>
                  <a:pt x="1677626" y="0"/>
                  <a:pt x="1677626" y="0"/>
                </a:cubicBezTo>
              </a:path>
            </a:pathLst>
          </a:custGeom>
          <a:ln w="1270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329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creen Shot 2014-06-01 at 6.21.3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50" y="3608315"/>
            <a:ext cx="4044093" cy="31652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102" y="274638"/>
            <a:ext cx="8229600" cy="1143000"/>
          </a:xfrm>
        </p:spPr>
        <p:txBody>
          <a:bodyPr/>
          <a:lstStyle/>
          <a:p>
            <a:r>
              <a:rPr lang="en-US" dirty="0" smtClean="0"/>
              <a:t>How to represent models?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71122" y="1526164"/>
            <a:ext cx="4040188" cy="639762"/>
          </a:xfrm>
          <a:solidFill>
            <a:srgbClr val="4780A3"/>
          </a:solidFill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Less is more 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(contrast set learning)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023" y="2165926"/>
            <a:ext cx="4187825" cy="395128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Difference between N things</a:t>
            </a:r>
          </a:p>
          <a:p>
            <a:pPr lvl="1"/>
            <a:r>
              <a:rPr lang="en-US" sz="1800" dirty="0" smtClean="0"/>
              <a:t>Is smaller than that the things</a:t>
            </a:r>
          </a:p>
          <a:p>
            <a:r>
              <a:rPr lang="en-US" sz="2000" dirty="0" smtClean="0"/>
              <a:t>Useful for learning ..</a:t>
            </a:r>
          </a:p>
          <a:p>
            <a:pPr lvl="1"/>
            <a:r>
              <a:rPr lang="en-US" sz="1800" dirty="0" smtClean="0"/>
              <a:t>What to do</a:t>
            </a:r>
          </a:p>
          <a:p>
            <a:pPr lvl="1"/>
            <a:r>
              <a:rPr lang="en-US" sz="1800" dirty="0" smtClean="0"/>
              <a:t>What not to do</a:t>
            </a:r>
          </a:p>
          <a:p>
            <a:pPr lvl="1"/>
            <a:r>
              <a:rPr lang="en-US" sz="1800" dirty="0"/>
              <a:t>L</a:t>
            </a:r>
            <a:r>
              <a:rPr lang="en-US" sz="1800" dirty="0" smtClean="0"/>
              <a:t>ink modeling to optimization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1929" y="1526164"/>
            <a:ext cx="4041775" cy="639762"/>
          </a:xfrm>
          <a:solidFill>
            <a:srgbClr val="4780A3"/>
          </a:solidFill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Bayes nets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11929" y="2165926"/>
            <a:ext cx="4041775" cy="3951288"/>
          </a:xfrm>
        </p:spPr>
        <p:txBody>
          <a:bodyPr/>
          <a:lstStyle/>
          <a:p>
            <a:r>
              <a:rPr lang="en-US" dirty="0" smtClean="0"/>
              <a:t>New = old + now</a:t>
            </a:r>
          </a:p>
          <a:p>
            <a:r>
              <a:rPr lang="en-US" dirty="0" smtClean="0"/>
              <a:t>Graphical form, </a:t>
            </a:r>
            <a:r>
              <a:rPr lang="en-US" dirty="0" err="1" smtClean="0"/>
              <a:t>visualizable</a:t>
            </a:r>
            <a:endParaRPr lang="en-US" dirty="0" smtClean="0"/>
          </a:p>
          <a:p>
            <a:r>
              <a:rPr lang="en-US" dirty="0" smtClean="0"/>
              <a:t>Updatable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1" name="Picture 10" descr="Screen Shot 2014-06-01 at 6.13.09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592" y="4463734"/>
            <a:ext cx="2703260" cy="193433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616064" y="4462606"/>
            <a:ext cx="13677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A6A6A6"/>
                </a:solidFill>
              </a:rPr>
              <a:t>Tim Menzies and Ying Hu. 2003. Data Mining for Very Busy People. Computer 36, 11 (November 2003), 22-29.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05588" y="3522838"/>
            <a:ext cx="2063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A6A6A6"/>
                </a:solidFill>
              </a:rPr>
              <a:t>Tosun</a:t>
            </a:r>
            <a:r>
              <a:rPr lang="en-US" sz="1200" dirty="0">
                <a:solidFill>
                  <a:srgbClr val="A6A6A6"/>
                </a:solidFill>
              </a:rPr>
              <a:t> </a:t>
            </a:r>
            <a:r>
              <a:rPr lang="en-US" sz="1200" dirty="0" err="1">
                <a:solidFill>
                  <a:srgbClr val="A6A6A6"/>
                </a:solidFill>
              </a:rPr>
              <a:t>Misirli</a:t>
            </a:r>
            <a:r>
              <a:rPr lang="en-US" sz="1200" dirty="0">
                <a:solidFill>
                  <a:srgbClr val="A6A6A6"/>
                </a:solidFill>
              </a:rPr>
              <a:t>, A.; </a:t>
            </a:r>
            <a:r>
              <a:rPr lang="en-US" sz="1200" dirty="0" err="1">
                <a:solidFill>
                  <a:srgbClr val="A6A6A6"/>
                </a:solidFill>
              </a:rPr>
              <a:t>Basar</a:t>
            </a:r>
            <a:r>
              <a:rPr lang="en-US" sz="1200" dirty="0">
                <a:solidFill>
                  <a:srgbClr val="A6A6A6"/>
                </a:solidFill>
              </a:rPr>
              <a:t> </a:t>
            </a:r>
            <a:r>
              <a:rPr lang="en-US" sz="1200" dirty="0" err="1">
                <a:solidFill>
                  <a:srgbClr val="A6A6A6"/>
                </a:solidFill>
              </a:rPr>
              <a:t>Bener</a:t>
            </a:r>
            <a:r>
              <a:rPr lang="en-US" sz="1200" dirty="0">
                <a:solidFill>
                  <a:srgbClr val="A6A6A6"/>
                </a:solidFill>
              </a:rPr>
              <a:t>, A., "Bayesian Networks For Evidence-Based Decision-Making </a:t>
            </a:r>
            <a:r>
              <a:rPr lang="en-US" sz="1200" dirty="0" smtClean="0">
                <a:solidFill>
                  <a:srgbClr val="A6A6A6"/>
                </a:solidFill>
              </a:rPr>
              <a:t>in IEEE TSE, pre-print</a:t>
            </a:r>
            <a:endParaRPr lang="en-US" sz="1200" dirty="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994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share models?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solidFill>
            <a:srgbClr val="4780A3"/>
          </a:solidFill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Incremental adaption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Update N variants of the current model as new data arrives</a:t>
            </a:r>
          </a:p>
          <a:p>
            <a:r>
              <a:rPr lang="en-US" dirty="0" smtClean="0"/>
              <a:t>For estimation, use the M&lt;N models scoring best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rgbClr val="4780A3"/>
          </a:solidFill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Ensemble learning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Build N different opinions</a:t>
            </a:r>
          </a:p>
          <a:p>
            <a:r>
              <a:rPr lang="en-US" dirty="0" smtClean="0"/>
              <a:t>Vote across the committee</a:t>
            </a:r>
          </a:p>
          <a:p>
            <a:r>
              <a:rPr lang="en-US" dirty="0" smtClean="0"/>
              <a:t>Ensemble out-performs solos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34240" y="6231588"/>
            <a:ext cx="4054062" cy="500739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 anchorCtr="1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baseline="30000" dirty="0" smtClean="0">
                <a:solidFill>
                  <a:srgbClr val="A6A6A6"/>
                </a:solidFill>
              </a:rPr>
              <a:t> </a:t>
            </a:r>
            <a:r>
              <a:rPr lang="en-GB" sz="1200" dirty="0">
                <a:solidFill>
                  <a:srgbClr val="A6A6A6"/>
                </a:solidFill>
              </a:rPr>
              <a:t>L. L. </a:t>
            </a:r>
            <a:r>
              <a:rPr lang="en-GB" sz="1200" dirty="0" err="1">
                <a:solidFill>
                  <a:srgbClr val="A6A6A6"/>
                </a:solidFill>
              </a:rPr>
              <a:t>Minku</a:t>
            </a:r>
            <a:r>
              <a:rPr lang="en-GB" sz="1200" dirty="0">
                <a:solidFill>
                  <a:srgbClr val="A6A6A6"/>
                </a:solidFill>
              </a:rPr>
              <a:t> and X. Yao. Ensembles and locality: Insight on improving software effort estimation. Information and Software Technology (IST), 55(8):1512–1528, 2013.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759231" y="6231587"/>
            <a:ext cx="3587937" cy="50074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 anchorCtr="1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baseline="30000" dirty="0" err="1">
                <a:solidFill>
                  <a:srgbClr val="A6A6A6"/>
                </a:solidFill>
              </a:rPr>
              <a:t>Kocaguneli</a:t>
            </a:r>
            <a:r>
              <a:rPr lang="en-GB" baseline="30000" dirty="0">
                <a:solidFill>
                  <a:srgbClr val="A6A6A6"/>
                </a:solidFill>
              </a:rPr>
              <a:t>, E.; Menzies, T.; Keung, J.W., "On the Value of Ensemble Effort Estimation," </a:t>
            </a:r>
            <a:r>
              <a:rPr lang="en-GB" baseline="30000" dirty="0" smtClean="0">
                <a:solidFill>
                  <a:srgbClr val="A6A6A6"/>
                </a:solidFill>
              </a:rPr>
              <a:t>IEEE TSE,  38(6) </a:t>
            </a:r>
            <a:r>
              <a:rPr lang="en-GB" baseline="30000" dirty="0">
                <a:solidFill>
                  <a:srgbClr val="A6A6A6"/>
                </a:solidFill>
              </a:rPr>
              <a:t>pp.1403,1416, Nov.-Dec. </a:t>
            </a:r>
            <a:r>
              <a:rPr lang="en-GB" baseline="30000" dirty="0" smtClean="0">
                <a:solidFill>
                  <a:srgbClr val="A6A6A6"/>
                </a:solidFill>
              </a:rPr>
              <a:t>2012</a:t>
            </a:r>
            <a:endParaRPr lang="en-GB" baseline="30000" dirty="0">
              <a:solidFill>
                <a:srgbClr val="A6A6A6"/>
              </a:solidFill>
            </a:endParaRPr>
          </a:p>
        </p:txBody>
      </p:sp>
      <p:pic>
        <p:nvPicPr>
          <p:cNvPr id="10" name="Picture 9" descr="tim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95" y="4287938"/>
            <a:ext cx="2875802" cy="1371428"/>
          </a:xfrm>
          <a:prstGeom prst="rect">
            <a:avLst/>
          </a:prstGeom>
        </p:spPr>
      </p:pic>
      <p:cxnSp>
        <p:nvCxnSpPr>
          <p:cNvPr id="12" name="Straight Arrow Connector 11"/>
          <p:cNvCxnSpPr>
            <a:stCxn id="13" idx="1"/>
          </p:cNvCxnSpPr>
          <p:nvPr/>
        </p:nvCxnSpPr>
        <p:spPr>
          <a:xfrm flipH="1">
            <a:off x="2561785" y="4478101"/>
            <a:ext cx="587887" cy="4069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49672" y="4201102"/>
            <a:ext cx="18093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i="1" dirty="0" smtClean="0"/>
              <a:t>Re-learn when each </a:t>
            </a:r>
            <a:br>
              <a:rPr lang="en-US" sz="1500" b="1" i="1" dirty="0" smtClean="0"/>
            </a:br>
            <a:r>
              <a:rPr lang="en-US" sz="1500" b="1" i="1" dirty="0" smtClean="0"/>
              <a:t>new record arrives</a:t>
            </a:r>
            <a:endParaRPr lang="en-US" sz="1500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1172772" y="5842308"/>
            <a:ext cx="31589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smtClean="0"/>
              <a:t>New: listen to N-variants</a:t>
            </a:r>
          </a:p>
          <a:p>
            <a:r>
              <a:rPr lang="en-US" sz="1500" b="1" i="1" dirty="0" smtClean="0"/>
              <a:t> 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966476" y="5091258"/>
            <a:ext cx="0" cy="859974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xplosion 1 15"/>
          <p:cNvSpPr/>
          <p:nvPr/>
        </p:nvSpPr>
        <p:spPr>
          <a:xfrm>
            <a:off x="4901050" y="3935109"/>
            <a:ext cx="3575606" cy="1639982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But how else can we better share models?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1736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 descr="image0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52" y="1925611"/>
            <a:ext cx="6394486" cy="479586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What can we learn </a:t>
            </a:r>
            <a:br>
              <a:rPr lang="en-US" dirty="0" smtClean="0"/>
            </a:br>
            <a:r>
              <a:rPr lang="en-US" dirty="0" smtClean="0"/>
              <a:t>from each other?</a:t>
            </a:r>
            <a:endParaRPr lang="en-US" dirty="0"/>
          </a:p>
        </p:txBody>
      </p:sp>
      <p:sp>
        <p:nvSpPr>
          <p:cNvPr id="2" name="Freeform 1"/>
          <p:cNvSpPr/>
          <p:nvPr/>
        </p:nvSpPr>
        <p:spPr>
          <a:xfrm>
            <a:off x="3971322" y="3654277"/>
            <a:ext cx="4201779" cy="2930602"/>
          </a:xfrm>
          <a:custGeom>
            <a:avLst/>
            <a:gdLst>
              <a:gd name="connsiteX0" fmla="*/ 580088 w 3701362"/>
              <a:gd name="connsiteY0" fmla="*/ 85296 h 2826352"/>
              <a:gd name="connsiteX1" fmla="*/ 2760052 w 3701362"/>
              <a:gd name="connsiteY1" fmla="*/ 341183 h 2826352"/>
              <a:gd name="connsiteX2" fmla="*/ 3565691 w 3701362"/>
              <a:gd name="connsiteY2" fmla="*/ 1317343 h 2826352"/>
              <a:gd name="connsiteX3" fmla="*/ 3556213 w 3701362"/>
              <a:gd name="connsiteY3" fmla="*/ 2511481 h 2826352"/>
              <a:gd name="connsiteX4" fmla="*/ 2143975 w 3701362"/>
              <a:gd name="connsiteY4" fmla="*/ 2710504 h 2826352"/>
              <a:gd name="connsiteX5" fmla="*/ 362092 w 3701362"/>
              <a:gd name="connsiteY5" fmla="*/ 2672595 h 2826352"/>
              <a:gd name="connsiteX6" fmla="*/ 87227 w 3701362"/>
              <a:gd name="connsiteY6" fmla="*/ 871911 h 2826352"/>
              <a:gd name="connsiteX7" fmla="*/ 1471030 w 3701362"/>
              <a:gd name="connsiteY7" fmla="*/ 0 h 2826352"/>
              <a:gd name="connsiteX0" fmla="*/ 0 w 3889001"/>
              <a:gd name="connsiteY0" fmla="*/ 56864 h 2826352"/>
              <a:gd name="connsiteX1" fmla="*/ 2947691 w 3889001"/>
              <a:gd name="connsiteY1" fmla="*/ 341183 h 2826352"/>
              <a:gd name="connsiteX2" fmla="*/ 3753330 w 3889001"/>
              <a:gd name="connsiteY2" fmla="*/ 1317343 h 2826352"/>
              <a:gd name="connsiteX3" fmla="*/ 3743852 w 3889001"/>
              <a:gd name="connsiteY3" fmla="*/ 2511481 h 2826352"/>
              <a:gd name="connsiteX4" fmla="*/ 2331614 w 3889001"/>
              <a:gd name="connsiteY4" fmla="*/ 2710504 h 2826352"/>
              <a:gd name="connsiteX5" fmla="*/ 549731 w 3889001"/>
              <a:gd name="connsiteY5" fmla="*/ 2672595 h 2826352"/>
              <a:gd name="connsiteX6" fmla="*/ 274866 w 3889001"/>
              <a:gd name="connsiteY6" fmla="*/ 871911 h 2826352"/>
              <a:gd name="connsiteX7" fmla="*/ 1658669 w 3889001"/>
              <a:gd name="connsiteY7" fmla="*/ 0 h 2826352"/>
              <a:gd name="connsiteX0" fmla="*/ 0 w 3889001"/>
              <a:gd name="connsiteY0" fmla="*/ 454910 h 3224398"/>
              <a:gd name="connsiteX1" fmla="*/ 2947691 w 3889001"/>
              <a:gd name="connsiteY1" fmla="*/ 739229 h 3224398"/>
              <a:gd name="connsiteX2" fmla="*/ 3753330 w 3889001"/>
              <a:gd name="connsiteY2" fmla="*/ 1715389 h 3224398"/>
              <a:gd name="connsiteX3" fmla="*/ 3743852 w 3889001"/>
              <a:gd name="connsiteY3" fmla="*/ 2909527 h 3224398"/>
              <a:gd name="connsiteX4" fmla="*/ 2331614 w 3889001"/>
              <a:gd name="connsiteY4" fmla="*/ 3108550 h 3224398"/>
              <a:gd name="connsiteX5" fmla="*/ 549731 w 3889001"/>
              <a:gd name="connsiteY5" fmla="*/ 3070641 h 3224398"/>
              <a:gd name="connsiteX6" fmla="*/ 274866 w 3889001"/>
              <a:gd name="connsiteY6" fmla="*/ 1269957 h 3224398"/>
              <a:gd name="connsiteX7" fmla="*/ 1488063 w 3889001"/>
              <a:gd name="connsiteY7" fmla="*/ 0 h 3224398"/>
              <a:gd name="connsiteX0" fmla="*/ 0 w 4201779"/>
              <a:gd name="connsiteY0" fmla="*/ 748706 h 3224398"/>
              <a:gd name="connsiteX1" fmla="*/ 3260469 w 4201779"/>
              <a:gd name="connsiteY1" fmla="*/ 739229 h 3224398"/>
              <a:gd name="connsiteX2" fmla="*/ 4066108 w 4201779"/>
              <a:gd name="connsiteY2" fmla="*/ 1715389 h 3224398"/>
              <a:gd name="connsiteX3" fmla="*/ 4056630 w 4201779"/>
              <a:gd name="connsiteY3" fmla="*/ 2909527 h 3224398"/>
              <a:gd name="connsiteX4" fmla="*/ 2644392 w 4201779"/>
              <a:gd name="connsiteY4" fmla="*/ 3108550 h 3224398"/>
              <a:gd name="connsiteX5" fmla="*/ 862509 w 4201779"/>
              <a:gd name="connsiteY5" fmla="*/ 3070641 h 3224398"/>
              <a:gd name="connsiteX6" fmla="*/ 587644 w 4201779"/>
              <a:gd name="connsiteY6" fmla="*/ 1269957 h 3224398"/>
              <a:gd name="connsiteX7" fmla="*/ 1800841 w 4201779"/>
              <a:gd name="connsiteY7" fmla="*/ 0 h 3224398"/>
              <a:gd name="connsiteX0" fmla="*/ 0 w 4201779"/>
              <a:gd name="connsiteY0" fmla="*/ 454910 h 2930602"/>
              <a:gd name="connsiteX1" fmla="*/ 3260469 w 4201779"/>
              <a:gd name="connsiteY1" fmla="*/ 445433 h 2930602"/>
              <a:gd name="connsiteX2" fmla="*/ 4066108 w 4201779"/>
              <a:gd name="connsiteY2" fmla="*/ 1421593 h 2930602"/>
              <a:gd name="connsiteX3" fmla="*/ 4056630 w 4201779"/>
              <a:gd name="connsiteY3" fmla="*/ 2615731 h 2930602"/>
              <a:gd name="connsiteX4" fmla="*/ 2644392 w 4201779"/>
              <a:gd name="connsiteY4" fmla="*/ 2814754 h 2930602"/>
              <a:gd name="connsiteX5" fmla="*/ 862509 w 4201779"/>
              <a:gd name="connsiteY5" fmla="*/ 2776845 h 2930602"/>
              <a:gd name="connsiteX6" fmla="*/ 587644 w 4201779"/>
              <a:gd name="connsiteY6" fmla="*/ 976161 h 2930602"/>
              <a:gd name="connsiteX7" fmla="*/ 1677626 w 4201779"/>
              <a:gd name="connsiteY7" fmla="*/ 0 h 293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1779" h="2930602">
                <a:moveTo>
                  <a:pt x="0" y="454910"/>
                </a:moveTo>
                <a:cubicBezTo>
                  <a:pt x="841182" y="480183"/>
                  <a:pt x="2582784" y="284319"/>
                  <a:pt x="3260469" y="445433"/>
                </a:cubicBezTo>
                <a:cubicBezTo>
                  <a:pt x="3938154" y="606547"/>
                  <a:pt x="3933414" y="1059877"/>
                  <a:pt x="4066108" y="1421593"/>
                </a:cubicBezTo>
                <a:cubicBezTo>
                  <a:pt x="4198802" y="1783309"/>
                  <a:pt x="4293583" y="2383538"/>
                  <a:pt x="4056630" y="2615731"/>
                </a:cubicBezTo>
                <a:cubicBezTo>
                  <a:pt x="3819677" y="2847925"/>
                  <a:pt x="3176745" y="2787902"/>
                  <a:pt x="2644392" y="2814754"/>
                </a:cubicBezTo>
                <a:cubicBezTo>
                  <a:pt x="2112039" y="2841606"/>
                  <a:pt x="1205300" y="3083277"/>
                  <a:pt x="862509" y="2776845"/>
                </a:cubicBezTo>
                <a:cubicBezTo>
                  <a:pt x="519718" y="2470413"/>
                  <a:pt x="451791" y="1438968"/>
                  <a:pt x="587644" y="976161"/>
                </a:cubicBezTo>
                <a:cubicBezTo>
                  <a:pt x="723497" y="513354"/>
                  <a:pt x="1677626" y="0"/>
                  <a:pt x="1677626" y="0"/>
                </a:cubicBezTo>
              </a:path>
            </a:pathLst>
          </a:custGeom>
          <a:ln w="1270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919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64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How to share data?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4668322" y="1417638"/>
            <a:ext cx="4040188" cy="639762"/>
          </a:xfrm>
          <a:solidFill>
            <a:srgbClr val="4780A3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Relevancy filtering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2" y="2057400"/>
            <a:ext cx="4040188" cy="3951288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TEAK: </a:t>
            </a:r>
          </a:p>
          <a:p>
            <a:pPr lvl="1"/>
            <a:r>
              <a:rPr lang="en-US" sz="2000" dirty="0" smtClean="0"/>
              <a:t>prune </a:t>
            </a:r>
            <a:r>
              <a:rPr lang="en-US" sz="2000" dirty="0"/>
              <a:t>regions of noisy instances; </a:t>
            </a:r>
            <a:endParaRPr lang="en-US" sz="2000" dirty="0" smtClean="0"/>
          </a:p>
          <a:p>
            <a:pPr lvl="1"/>
            <a:r>
              <a:rPr lang="en-US" sz="2000" dirty="0" smtClean="0"/>
              <a:t>cluster </a:t>
            </a:r>
            <a:r>
              <a:rPr lang="en-US" sz="2000" dirty="0"/>
              <a:t>the </a:t>
            </a:r>
            <a:r>
              <a:rPr lang="en-US" sz="2000" dirty="0" smtClean="0"/>
              <a:t>rest</a:t>
            </a:r>
            <a:endParaRPr lang="en-US" sz="2000" dirty="0"/>
          </a:p>
          <a:p>
            <a:r>
              <a:rPr lang="en-US" sz="2400" dirty="0"/>
              <a:t>For new examples, </a:t>
            </a:r>
            <a:endParaRPr lang="en-US" sz="2400" dirty="0" smtClean="0"/>
          </a:p>
          <a:p>
            <a:pPr lvl="1"/>
            <a:r>
              <a:rPr lang="en-US" sz="2000" dirty="0" smtClean="0"/>
              <a:t>only </a:t>
            </a:r>
            <a:r>
              <a:rPr lang="en-US" sz="2000" dirty="0"/>
              <a:t>use data in nearest </a:t>
            </a:r>
            <a:r>
              <a:rPr lang="en-US" sz="2000" dirty="0" smtClean="0"/>
              <a:t>cluster</a:t>
            </a:r>
            <a:endParaRPr lang="en-US" sz="2000" dirty="0"/>
          </a:p>
          <a:p>
            <a:r>
              <a:rPr lang="en-US" sz="2400" dirty="0"/>
              <a:t>Finds useful data from projects either </a:t>
            </a:r>
            <a:endParaRPr lang="en-US" sz="2400" dirty="0" smtClean="0"/>
          </a:p>
          <a:p>
            <a:pPr lvl="1"/>
            <a:r>
              <a:rPr lang="en-US" sz="2000" dirty="0" smtClean="0"/>
              <a:t>decades</a:t>
            </a:r>
            <a:r>
              <a:rPr lang="en-US" sz="2000" dirty="0"/>
              <a:t>-old </a:t>
            </a:r>
            <a:endParaRPr lang="en-US" sz="2000" dirty="0" smtClean="0"/>
          </a:p>
          <a:p>
            <a:pPr lvl="1"/>
            <a:r>
              <a:rPr lang="en-US" sz="2000" dirty="0" smtClean="0"/>
              <a:t>or </a:t>
            </a:r>
            <a:r>
              <a:rPr lang="en-US" sz="2000" dirty="0"/>
              <a:t>geographically remote</a:t>
            </a:r>
          </a:p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>
          <a:xfrm>
            <a:off x="360858" y="1417638"/>
            <a:ext cx="4041775" cy="639762"/>
          </a:xfrm>
          <a:solidFill>
            <a:srgbClr val="4780A3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Transfer learning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360858" y="2057400"/>
            <a:ext cx="4041775" cy="395128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Map </a:t>
            </a:r>
            <a:r>
              <a:rPr lang="en-US" sz="2400" dirty="0"/>
              <a:t>terms in old and new language to a new set of dimensions</a:t>
            </a:r>
          </a:p>
          <a:p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" name="Picture 7" descr="Screen Shot 2014-05-24 at 4.04.4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33" y="3345197"/>
            <a:ext cx="3911600" cy="1550937"/>
          </a:xfrm>
          <a:prstGeom prst="rect">
            <a:avLst/>
          </a:prstGeom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760157" y="6114113"/>
            <a:ext cx="4054062" cy="500739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 anchorCtr="1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baseline="30000" dirty="0" smtClean="0">
                <a:solidFill>
                  <a:srgbClr val="A6A6A6"/>
                </a:solidFill>
              </a:rPr>
              <a:t> </a:t>
            </a:r>
            <a:r>
              <a:rPr lang="en-GB" sz="1200" dirty="0" err="1" smtClean="0">
                <a:solidFill>
                  <a:srgbClr val="A6A6A6"/>
                </a:solidFill>
              </a:rPr>
              <a:t>Kocaguneli</a:t>
            </a:r>
            <a:r>
              <a:rPr lang="en-GB" sz="1200" dirty="0">
                <a:solidFill>
                  <a:srgbClr val="A6A6A6"/>
                </a:solidFill>
              </a:rPr>
              <a:t>, </a:t>
            </a:r>
            <a:r>
              <a:rPr lang="en-GB" sz="1200" dirty="0" smtClean="0">
                <a:solidFill>
                  <a:srgbClr val="A6A6A6"/>
                </a:solidFill>
              </a:rPr>
              <a:t> Menzies</a:t>
            </a:r>
            <a:r>
              <a:rPr lang="en-GB" sz="1200" dirty="0">
                <a:solidFill>
                  <a:srgbClr val="A6A6A6"/>
                </a:solidFill>
              </a:rPr>
              <a:t>, </a:t>
            </a:r>
            <a:r>
              <a:rPr lang="en-GB" sz="1200" dirty="0" smtClean="0">
                <a:solidFill>
                  <a:srgbClr val="A6A6A6"/>
                </a:solidFill>
              </a:rPr>
              <a:t> Mendes, Transfer </a:t>
            </a:r>
            <a:r>
              <a:rPr lang="en-GB" sz="1200" dirty="0">
                <a:solidFill>
                  <a:srgbClr val="A6A6A6"/>
                </a:solidFill>
              </a:rPr>
              <a:t>learning in effort </a:t>
            </a:r>
            <a:r>
              <a:rPr lang="en-GB" sz="1200" dirty="0" smtClean="0">
                <a:solidFill>
                  <a:srgbClr val="A6A6A6"/>
                </a:solidFill>
              </a:rPr>
              <a:t>estimation, Empirical </a:t>
            </a:r>
            <a:r>
              <a:rPr lang="en-GB" sz="1200" dirty="0">
                <a:solidFill>
                  <a:srgbClr val="A6A6A6"/>
                </a:solidFill>
              </a:rPr>
              <a:t>Software </a:t>
            </a:r>
            <a:r>
              <a:rPr lang="en-GB" sz="1200" dirty="0" smtClean="0">
                <a:solidFill>
                  <a:srgbClr val="A6A6A6"/>
                </a:solidFill>
              </a:rPr>
              <a:t>Engineering, March 2014</a:t>
            </a:r>
            <a:endParaRPr lang="en-GB" sz="1200" dirty="0">
              <a:solidFill>
                <a:srgbClr val="A6A6A6"/>
              </a:solidFill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213221" y="6114113"/>
            <a:ext cx="4423652" cy="50074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 anchorCtr="1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baseline="30000" dirty="0">
                <a:solidFill>
                  <a:srgbClr val="A6A6A6"/>
                </a:solidFill>
              </a:rPr>
              <a:t> </a:t>
            </a:r>
            <a:r>
              <a:rPr lang="en-GB" sz="1200" dirty="0" smtClean="0">
                <a:solidFill>
                  <a:srgbClr val="A6A6A6"/>
                </a:solidFill>
              </a:rPr>
              <a:t>Nam</a:t>
            </a:r>
            <a:r>
              <a:rPr lang="en-GB" sz="1200" dirty="0">
                <a:solidFill>
                  <a:srgbClr val="A6A6A6"/>
                </a:solidFill>
              </a:rPr>
              <a:t>,   Pan and  </a:t>
            </a:r>
            <a:r>
              <a:rPr lang="en-GB" sz="1200" dirty="0" smtClean="0">
                <a:solidFill>
                  <a:srgbClr val="A6A6A6"/>
                </a:solidFill>
              </a:rPr>
              <a:t>Kim, "</a:t>
            </a:r>
            <a:r>
              <a:rPr lang="en-GB" sz="1200" dirty="0">
                <a:solidFill>
                  <a:srgbClr val="A6A6A6"/>
                </a:solidFill>
              </a:rPr>
              <a:t>Transfer Defect Learning" </a:t>
            </a:r>
            <a:r>
              <a:rPr lang="en-GB" sz="1200" dirty="0" smtClean="0">
                <a:solidFill>
                  <a:srgbClr val="A6A6A6"/>
                </a:solidFill>
              </a:rPr>
              <a:t/>
            </a:r>
            <a:br>
              <a:rPr lang="en-GB" sz="1200" dirty="0" smtClean="0">
                <a:solidFill>
                  <a:srgbClr val="A6A6A6"/>
                </a:solidFill>
              </a:rPr>
            </a:br>
            <a:r>
              <a:rPr lang="en-GB" sz="1200" dirty="0" smtClean="0">
                <a:solidFill>
                  <a:srgbClr val="A6A6A6"/>
                </a:solidFill>
              </a:rPr>
              <a:t>ICSE’13  </a:t>
            </a:r>
            <a:r>
              <a:rPr lang="en-GB" sz="1200" dirty="0">
                <a:solidFill>
                  <a:srgbClr val="A6A6A6"/>
                </a:solidFill>
              </a:rPr>
              <a:t>San Francisco, May 18-26, 2013</a:t>
            </a:r>
            <a:endParaRPr lang="en-GB" sz="1100" dirty="0">
              <a:solidFill>
                <a:srgbClr val="A6A6A6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3" name="Picture 12" descr="Screen Shot 2013-10-11 at 6.35.2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3" y="5059351"/>
            <a:ext cx="3749880" cy="94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568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64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Handling Suspect Data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360859" y="1609597"/>
            <a:ext cx="3326124" cy="395128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  <a:ea typeface="Calibri"/>
                <a:cs typeface="Calibri"/>
              </a:rPr>
              <a:t>Dealing </a:t>
            </a: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with "holes" in the data</a:t>
            </a:r>
          </a:p>
          <a:p>
            <a:r>
              <a:rPr lang="en-US" dirty="0" smtClean="0">
                <a:solidFill>
                  <a:srgbClr val="000000"/>
                </a:solidFill>
                <a:ea typeface="Calibri"/>
                <a:cs typeface="Calibri"/>
              </a:rPr>
              <a:t>Effectiveness </a:t>
            </a: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of quick &amp; dirty techniques to narrow a big search space</a:t>
            </a:r>
            <a:endParaRPr lang="en-US" sz="2000" dirty="0"/>
          </a:p>
          <a:p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903862" y="6125517"/>
            <a:ext cx="7392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</a:rPr>
              <a:t>"Software </a:t>
            </a:r>
            <a:r>
              <a:rPr lang="en-US" sz="1200" dirty="0" err="1">
                <a:solidFill>
                  <a:srgbClr val="A6A6A6"/>
                </a:solidFill>
              </a:rPr>
              <a:t>Bertillonage</a:t>
            </a:r>
            <a:r>
              <a:rPr lang="en-US" sz="1200" dirty="0">
                <a:solidFill>
                  <a:srgbClr val="A6A6A6"/>
                </a:solidFill>
              </a:rPr>
              <a:t>: Determining the Provenance of Software Development Artifacts", by Julius Davies, Daniel M. German, Michael W. Godfrey, and Abram </a:t>
            </a:r>
            <a:r>
              <a:rPr lang="en-US" sz="1200" dirty="0" err="1">
                <a:solidFill>
                  <a:srgbClr val="A6A6A6"/>
                </a:solidFill>
              </a:rPr>
              <a:t>Hindle</a:t>
            </a:r>
            <a:r>
              <a:rPr lang="en-US" sz="1200" dirty="0">
                <a:solidFill>
                  <a:srgbClr val="A6A6A6"/>
                </a:solidFill>
              </a:rPr>
              <a:t>, Empirical Software Engineering, 18(6), December 2013.</a:t>
            </a:r>
          </a:p>
        </p:txBody>
      </p:sp>
      <p:pic>
        <p:nvPicPr>
          <p:cNvPr id="3" name="Picture 2" descr="Screen Shot 2014-06-01 at 6.30.0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293" y="1197090"/>
            <a:ext cx="4704119" cy="46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229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64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And sometimes, data breeds data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360859" y="1450854"/>
            <a:ext cx="3326124" cy="395128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Sum greater than parts</a:t>
            </a:r>
          </a:p>
          <a:p>
            <a:r>
              <a:rPr lang="en-US" sz="2400" dirty="0" smtClean="0"/>
              <a:t>E.g. </a:t>
            </a:r>
            <a:r>
              <a:rPr lang="en-US" dirty="0"/>
              <a:t>Mining and correlating different types of artifacts </a:t>
            </a:r>
            <a:endParaRPr lang="en-US" dirty="0" smtClean="0"/>
          </a:p>
          <a:p>
            <a:pPr lvl="1"/>
            <a:r>
              <a:rPr lang="en-US" dirty="0" smtClean="0"/>
              <a:t>e.g</a:t>
            </a:r>
            <a:r>
              <a:rPr lang="en-US" dirty="0"/>
              <a:t>., bugs and design/architecture (anti)</a:t>
            </a:r>
            <a:r>
              <a:rPr lang="en-US" dirty="0" smtClean="0"/>
              <a:t>patterns</a:t>
            </a:r>
          </a:p>
          <a:p>
            <a:pPr lvl="1"/>
            <a:r>
              <a:rPr lang="en-US" dirty="0" smtClean="0"/>
              <a:t>E.g. Learning common error patters</a:t>
            </a:r>
          </a:p>
          <a:p>
            <a:r>
              <a:rPr lang="en-US" dirty="0" smtClean="0"/>
              <a:t>Visualizations</a:t>
            </a:r>
          </a:p>
          <a:p>
            <a:pPr lvl="1"/>
            <a:endParaRPr lang="en-US" sz="2000" dirty="0"/>
          </a:p>
          <a:p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57200" y="5838223"/>
            <a:ext cx="3342904" cy="687763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 anchorCtr="1"/>
          <a:lstStyle/>
          <a:p>
            <a:r>
              <a:rPr lang="en-GB" sz="1200" baseline="30000" dirty="0">
                <a:solidFill>
                  <a:srgbClr val="A6A6A6"/>
                </a:solidFill>
              </a:rPr>
              <a:t> </a:t>
            </a:r>
            <a:r>
              <a:rPr lang="en-US" sz="1200" dirty="0">
                <a:solidFill>
                  <a:srgbClr val="A6A6A6"/>
                </a:solidFill>
                <a:ea typeface="Calibri"/>
                <a:cs typeface="Calibri"/>
              </a:rPr>
              <a:t>J Garcia, I </a:t>
            </a:r>
            <a:r>
              <a:rPr lang="en-US" sz="1200" dirty="0" err="1">
                <a:solidFill>
                  <a:srgbClr val="A6A6A6"/>
                </a:solidFill>
                <a:ea typeface="Calibri"/>
                <a:cs typeface="Calibri"/>
              </a:rPr>
              <a:t>Ivkovic</a:t>
            </a:r>
            <a:r>
              <a:rPr lang="en-US" sz="1200" dirty="0">
                <a:solidFill>
                  <a:srgbClr val="A6A6A6"/>
                </a:solidFill>
                <a:ea typeface="Calibri"/>
                <a:cs typeface="Calibri"/>
              </a:rPr>
              <a:t>, N </a:t>
            </a:r>
            <a:r>
              <a:rPr lang="en-US" sz="1200" dirty="0" err="1">
                <a:solidFill>
                  <a:srgbClr val="A6A6A6"/>
                </a:solidFill>
                <a:ea typeface="Calibri"/>
                <a:cs typeface="Calibri"/>
              </a:rPr>
              <a:t>Medvidovic</a:t>
            </a:r>
            <a:r>
              <a:rPr lang="en-US" sz="1200" dirty="0">
                <a:solidFill>
                  <a:srgbClr val="A6A6A6"/>
                </a:solidFill>
                <a:ea typeface="Calibri"/>
                <a:cs typeface="Calibri"/>
              </a:rPr>
              <a:t>. A comparative analysis of software architecture recovery techniques</a:t>
            </a:r>
            <a:r>
              <a:rPr lang="en-US" sz="1200" dirty="0" smtClean="0">
                <a:solidFill>
                  <a:srgbClr val="A6A6A6"/>
                </a:solidFill>
                <a:ea typeface="Calibri"/>
                <a:cs typeface="Calibri"/>
              </a:rPr>
              <a:t>. 28th </a:t>
            </a:r>
            <a:r>
              <a:rPr lang="en-US" sz="1200" dirty="0">
                <a:solidFill>
                  <a:srgbClr val="A6A6A6"/>
                </a:solidFill>
                <a:ea typeface="Calibri"/>
                <a:cs typeface="Calibri"/>
              </a:rPr>
              <a:t>IEEE/ACM International Conference on Automated Software Engineering (ASE), 2013.</a:t>
            </a:r>
            <a:endParaRPr lang="en-GB" sz="1200" dirty="0">
              <a:solidFill>
                <a:srgbClr val="A6A6A6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45445" y="4772137"/>
            <a:ext cx="4088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</a:rPr>
              <a:t>Benjamin </a:t>
            </a:r>
            <a:r>
              <a:rPr lang="en-US" sz="1200" dirty="0" err="1">
                <a:solidFill>
                  <a:srgbClr val="A6A6A6"/>
                </a:solidFill>
              </a:rPr>
              <a:t>Livshits</a:t>
            </a:r>
            <a:r>
              <a:rPr lang="en-US" sz="1200" dirty="0">
                <a:solidFill>
                  <a:srgbClr val="A6A6A6"/>
                </a:solidFill>
              </a:rPr>
              <a:t> and Thomas Zimmermann. 2005. </a:t>
            </a:r>
            <a:r>
              <a:rPr lang="en-US" sz="1200" dirty="0" err="1">
                <a:solidFill>
                  <a:srgbClr val="A6A6A6"/>
                </a:solidFill>
              </a:rPr>
              <a:t>DynaMine</a:t>
            </a:r>
            <a:r>
              <a:rPr lang="en-US" sz="1200" dirty="0">
                <a:solidFill>
                  <a:srgbClr val="A6A6A6"/>
                </a:solidFill>
              </a:rPr>
              <a:t>: finding common error patterns by mining software revision histories. SIGSOFT </a:t>
            </a:r>
            <a:r>
              <a:rPr lang="en-US" sz="1200" dirty="0" err="1">
                <a:solidFill>
                  <a:srgbClr val="A6A6A6"/>
                </a:solidFill>
              </a:rPr>
              <a:t>Softw</a:t>
            </a:r>
            <a:r>
              <a:rPr lang="en-US" sz="1200" dirty="0">
                <a:solidFill>
                  <a:srgbClr val="A6A6A6"/>
                </a:solidFill>
              </a:rPr>
              <a:t>. Eng. Notes 30, 5 (September 2005), 296-305. </a:t>
            </a:r>
          </a:p>
        </p:txBody>
      </p:sp>
      <p:pic>
        <p:nvPicPr>
          <p:cNvPr id="15" name="Picture 14" descr="Screen Shot 2014-06-01 at 4.09.5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083" y="1554273"/>
            <a:ext cx="5044626" cy="305168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435751" y="5838223"/>
            <a:ext cx="3886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A6A6A6"/>
                </a:solidFill>
              </a:rPr>
              <a:t>Jian-Guang</a:t>
            </a:r>
            <a:r>
              <a:rPr lang="en-US" sz="1200" dirty="0">
                <a:solidFill>
                  <a:srgbClr val="A6A6A6"/>
                </a:solidFill>
              </a:rPr>
              <a:t> Lou, </a:t>
            </a:r>
            <a:r>
              <a:rPr lang="en-US" sz="1200" dirty="0" err="1">
                <a:solidFill>
                  <a:srgbClr val="A6A6A6"/>
                </a:solidFill>
              </a:rPr>
              <a:t>Qiang</a:t>
            </a:r>
            <a:r>
              <a:rPr lang="en-US" sz="1200" dirty="0">
                <a:solidFill>
                  <a:srgbClr val="A6A6A6"/>
                </a:solidFill>
              </a:rPr>
              <a:t> Fu, </a:t>
            </a:r>
            <a:r>
              <a:rPr lang="en-US" sz="1200" dirty="0" err="1">
                <a:solidFill>
                  <a:srgbClr val="A6A6A6"/>
                </a:solidFill>
              </a:rPr>
              <a:t>Shengqi</a:t>
            </a:r>
            <a:r>
              <a:rPr lang="en-US" sz="1200" dirty="0">
                <a:solidFill>
                  <a:srgbClr val="A6A6A6"/>
                </a:solidFill>
              </a:rPr>
              <a:t> Yang, Ye </a:t>
            </a:r>
            <a:r>
              <a:rPr lang="en-US" sz="1200" dirty="0" err="1">
                <a:solidFill>
                  <a:srgbClr val="A6A6A6"/>
                </a:solidFill>
              </a:rPr>
              <a:t>Xu</a:t>
            </a:r>
            <a:r>
              <a:rPr lang="en-US" sz="1200" dirty="0">
                <a:solidFill>
                  <a:srgbClr val="A6A6A6"/>
                </a:solidFill>
              </a:rPr>
              <a:t>, and Jiang Li, Mining Invariants from Console Logs for System Problem Detection, in Proceedings of the 2010 USENIX Annual Technical Conference, USENIX, June 2010.</a:t>
            </a:r>
          </a:p>
        </p:txBody>
      </p:sp>
    </p:spTree>
    <p:extLst>
      <p:ext uri="{BB962C8B-B14F-4D97-AF65-F5344CB8AC3E}">
        <p14:creationId xmlns:p14="http://schemas.microsoft.com/office/powerpoint/2010/main" val="3263166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share data?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"/>
          </p:nvPr>
        </p:nvSpPr>
        <p:spPr>
          <a:xfrm>
            <a:off x="4827935" y="1417638"/>
            <a:ext cx="4040188" cy="639762"/>
          </a:xfrm>
          <a:solidFill>
            <a:srgbClr val="4780A3"/>
          </a:solidFill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FFFFFF"/>
                </a:solidFill>
              </a:rPr>
              <a:t>Privacy preserving data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827935" y="2057400"/>
            <a:ext cx="4040188" cy="39512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dirty="0" smtClean="0"/>
              <a:t>C</a:t>
            </a:r>
            <a:r>
              <a:rPr lang="en-US" sz="2400" dirty="0" smtClean="0"/>
              <a:t>ompress data by X%, </a:t>
            </a:r>
          </a:p>
          <a:p>
            <a:pPr lvl="1">
              <a:lnSpc>
                <a:spcPct val="80000"/>
              </a:lnSpc>
              <a:spcBef>
                <a:spcPts val="300"/>
              </a:spcBef>
            </a:pPr>
            <a:r>
              <a:rPr lang="en-US" sz="2000" dirty="0" smtClean="0"/>
              <a:t>now, 100-X is private </a:t>
            </a:r>
            <a:r>
              <a:rPr lang="en-US" sz="2000" b="1" baseline="30000" dirty="0" smtClean="0">
                <a:solidFill>
                  <a:srgbClr val="FDCB9C"/>
                </a:solidFill>
              </a:rPr>
              <a:t>^</a:t>
            </a:r>
            <a:r>
              <a:rPr lang="en-US" sz="2000" b="1" baseline="30000" dirty="0" smtClean="0">
                <a:solidFill>
                  <a:srgbClr val="C4D59D"/>
                </a:solidFill>
              </a:rPr>
              <a:t>*</a:t>
            </a:r>
          </a:p>
          <a:p>
            <a:pPr lvl="1">
              <a:lnSpc>
                <a:spcPct val="80000"/>
              </a:lnSpc>
              <a:spcBef>
                <a:spcPts val="1000"/>
              </a:spcBef>
            </a:pPr>
            <a:endParaRPr lang="en-US" sz="2000" b="1" baseline="30000" dirty="0" smtClean="0">
              <a:solidFill>
                <a:srgbClr val="C4D59D"/>
              </a:solidFill>
            </a:endParaRPr>
          </a:p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dirty="0" smtClean="0"/>
              <a:t>More space between data</a:t>
            </a:r>
          </a:p>
          <a:p>
            <a:pPr lvl="1">
              <a:lnSpc>
                <a:spcPct val="80000"/>
              </a:lnSpc>
              <a:spcBef>
                <a:spcPts val="300"/>
              </a:spcBef>
            </a:pPr>
            <a:r>
              <a:rPr lang="en-US" dirty="0" smtClean="0"/>
              <a:t>Elbow room to mutate/obfuscate data</a:t>
            </a:r>
            <a:r>
              <a:rPr lang="en-US" b="1" baseline="30000" dirty="0" smtClean="0">
                <a:solidFill>
                  <a:srgbClr val="C4D59D"/>
                </a:solidFill>
              </a:rPr>
              <a:t>*</a:t>
            </a:r>
            <a:endParaRPr lang="en-US" dirty="0" smtClean="0"/>
          </a:p>
          <a:p>
            <a:pPr lvl="1">
              <a:lnSpc>
                <a:spcPct val="80000"/>
              </a:lnSpc>
              <a:spcBef>
                <a:spcPts val="2000"/>
              </a:spcBef>
            </a:pPr>
            <a:endParaRPr lang="en-US" sz="2000" b="1" baseline="30000" dirty="0" smtClean="0">
              <a:solidFill>
                <a:srgbClr val="C4D59D"/>
              </a:solidFill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3"/>
          </p:nvPr>
        </p:nvSpPr>
        <p:spPr>
          <a:xfrm>
            <a:off x="457200" y="1417638"/>
            <a:ext cx="4041775" cy="639762"/>
          </a:xfrm>
          <a:solidFill>
            <a:srgbClr val="4780A3"/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SE </a:t>
            </a:r>
            <a:r>
              <a:rPr lang="en-US" dirty="0">
                <a:solidFill>
                  <a:srgbClr val="FFFFFF"/>
                </a:solidFill>
              </a:rPr>
              <a:t>data </a:t>
            </a:r>
            <a:r>
              <a:rPr lang="en-US" dirty="0" smtClean="0">
                <a:solidFill>
                  <a:srgbClr val="FFFFFF"/>
                </a:solidFill>
              </a:rPr>
              <a:t>compression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4"/>
          </p:nvPr>
        </p:nvSpPr>
        <p:spPr>
          <a:xfrm>
            <a:off x="457200" y="2057400"/>
            <a:ext cx="4041775" cy="39512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2400" dirty="0"/>
              <a:t>Most SE data can be greatly compressed </a:t>
            </a:r>
            <a:endParaRPr lang="en-US" sz="2400" dirty="0" smtClean="0"/>
          </a:p>
          <a:p>
            <a:pPr lvl="1">
              <a:lnSpc>
                <a:spcPct val="80000"/>
              </a:lnSpc>
              <a:spcBef>
                <a:spcPts val="300"/>
              </a:spcBef>
            </a:pPr>
            <a:r>
              <a:rPr lang="en-US" sz="2000" dirty="0" smtClean="0"/>
              <a:t>without </a:t>
            </a:r>
            <a:r>
              <a:rPr lang="en-US" sz="2000" dirty="0"/>
              <a:t>losing its </a:t>
            </a:r>
            <a:r>
              <a:rPr lang="en-US" sz="2000" dirty="0" smtClean="0"/>
              <a:t>signal</a:t>
            </a:r>
          </a:p>
          <a:p>
            <a:pPr lvl="1">
              <a:lnSpc>
                <a:spcPct val="80000"/>
              </a:lnSpc>
              <a:spcBef>
                <a:spcPts val="300"/>
              </a:spcBef>
            </a:pPr>
            <a:r>
              <a:rPr lang="en-US" sz="2000" dirty="0"/>
              <a:t>m</a:t>
            </a:r>
            <a:r>
              <a:rPr lang="en-US" sz="2000" dirty="0" smtClean="0"/>
              <a:t>edian: </a:t>
            </a:r>
            <a:r>
              <a:rPr lang="en-US" sz="2000" dirty="0"/>
              <a:t>90% to 98</a:t>
            </a:r>
            <a:r>
              <a:rPr lang="en-US" sz="2000" dirty="0" smtClean="0"/>
              <a:t>% </a:t>
            </a:r>
            <a:r>
              <a:rPr lang="en-US" sz="2000" b="1" baseline="30000" dirty="0">
                <a:solidFill>
                  <a:srgbClr val="FDCB9C"/>
                </a:solidFill>
              </a:rPr>
              <a:t>%</a:t>
            </a:r>
            <a:r>
              <a:rPr lang="en-US" sz="2000" b="1" baseline="30000" dirty="0" smtClean="0">
                <a:solidFill>
                  <a:srgbClr val="C4D59D"/>
                </a:solidFill>
              </a:rPr>
              <a:t>&amp;</a:t>
            </a:r>
          </a:p>
          <a:p>
            <a:pPr>
              <a:lnSpc>
                <a:spcPct val="80000"/>
              </a:lnSpc>
              <a:spcBef>
                <a:spcPts val="2000"/>
              </a:spcBef>
            </a:pPr>
            <a:r>
              <a:rPr lang="en-US" sz="2400" dirty="0" smtClean="0"/>
              <a:t>Share </a:t>
            </a:r>
            <a:r>
              <a:rPr lang="en-US" sz="2400" dirty="0"/>
              <a:t>less,  preserve </a:t>
            </a:r>
            <a:r>
              <a:rPr lang="en-US" sz="2400" dirty="0" smtClean="0"/>
              <a:t>privacy</a:t>
            </a:r>
          </a:p>
          <a:p>
            <a:pPr>
              <a:lnSpc>
                <a:spcPct val="80000"/>
              </a:lnSpc>
              <a:spcBef>
                <a:spcPts val="2000"/>
              </a:spcBef>
            </a:pPr>
            <a:r>
              <a:rPr lang="en-US" sz="2400" dirty="0" smtClean="0"/>
              <a:t>Store </a:t>
            </a:r>
            <a:r>
              <a:rPr lang="en-US" sz="2400" dirty="0"/>
              <a:t>less, visualize faster</a:t>
            </a:r>
          </a:p>
          <a:p>
            <a:pPr>
              <a:lnSpc>
                <a:spcPct val="80000"/>
              </a:lnSpc>
            </a:pP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965122" y="5666563"/>
            <a:ext cx="3591521" cy="54864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 anchorCtr="1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baseline="30000" dirty="0" smtClean="0">
                <a:solidFill>
                  <a:srgbClr val="A6A6A6"/>
                </a:solidFill>
              </a:rPr>
              <a:t> ^ </a:t>
            </a:r>
            <a:r>
              <a:rPr lang="en-GB" sz="1200" dirty="0" err="1" smtClean="0">
                <a:solidFill>
                  <a:srgbClr val="A6A6A6"/>
                </a:solidFill>
              </a:rPr>
              <a:t>Boyang</a:t>
            </a:r>
            <a:r>
              <a:rPr lang="en-GB" sz="1200" dirty="0" smtClean="0">
                <a:solidFill>
                  <a:srgbClr val="A6A6A6"/>
                </a:solidFill>
              </a:rPr>
              <a:t> </a:t>
            </a:r>
            <a:r>
              <a:rPr lang="en-GB" sz="1200" dirty="0">
                <a:solidFill>
                  <a:srgbClr val="A6A6A6"/>
                </a:solidFill>
              </a:rPr>
              <a:t>Li, Mark </a:t>
            </a:r>
            <a:r>
              <a:rPr lang="en-GB" sz="1200" dirty="0" err="1">
                <a:solidFill>
                  <a:srgbClr val="A6A6A6"/>
                </a:solidFill>
              </a:rPr>
              <a:t>Grechanik</a:t>
            </a:r>
            <a:r>
              <a:rPr lang="en-GB" sz="1200" dirty="0">
                <a:solidFill>
                  <a:srgbClr val="A6A6A6"/>
                </a:solidFill>
              </a:rPr>
              <a:t>, and Denys </a:t>
            </a:r>
            <a:r>
              <a:rPr lang="en-GB" sz="1200" dirty="0" err="1">
                <a:solidFill>
                  <a:srgbClr val="A6A6A6"/>
                </a:solidFill>
              </a:rPr>
              <a:t>Poshyvanyk</a:t>
            </a:r>
            <a:r>
              <a:rPr lang="en-GB" sz="1200" dirty="0">
                <a:solidFill>
                  <a:srgbClr val="A6A6A6"/>
                </a:solidFill>
              </a:rPr>
              <a:t>. Sanitizing And  </a:t>
            </a:r>
            <a:r>
              <a:rPr lang="en-GB" sz="1200" dirty="0" smtClean="0">
                <a:solidFill>
                  <a:srgbClr val="A6A6A6"/>
                </a:solidFill>
              </a:rPr>
              <a:t>Minimizing DBS For </a:t>
            </a:r>
            <a:r>
              <a:rPr lang="en-GB" sz="1200" dirty="0">
                <a:solidFill>
                  <a:srgbClr val="A6A6A6"/>
                </a:solidFill>
              </a:rPr>
              <a:t>Software Application Test Outsourcing. </a:t>
            </a:r>
            <a:r>
              <a:rPr lang="en-GB" sz="1200" dirty="0" smtClean="0">
                <a:solidFill>
                  <a:srgbClr val="A6A6A6"/>
                </a:solidFill>
              </a:rPr>
              <a:t>ICST14</a:t>
            </a:r>
            <a:endParaRPr lang="en-GB" sz="1100" dirty="0">
              <a:solidFill>
                <a:srgbClr val="A6A6A6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4856369" y="6229697"/>
            <a:ext cx="3591521" cy="54864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 anchorCtr="1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200" baseline="30000" dirty="0">
                <a:solidFill>
                  <a:srgbClr val="A6A6A6"/>
                </a:solidFill>
              </a:rPr>
              <a:t> </a:t>
            </a:r>
            <a:r>
              <a:rPr lang="en-GB" sz="1200" baseline="30000" dirty="0" smtClean="0">
                <a:solidFill>
                  <a:srgbClr val="A6A6A6"/>
                </a:solidFill>
              </a:rPr>
              <a:t>* </a:t>
            </a:r>
            <a:r>
              <a:rPr lang="en-GB" sz="1200" dirty="0" smtClean="0">
                <a:solidFill>
                  <a:srgbClr val="A6A6A6"/>
                </a:solidFill>
              </a:rPr>
              <a:t> Peters</a:t>
            </a:r>
            <a:r>
              <a:rPr lang="en-GB" sz="1200" dirty="0">
                <a:solidFill>
                  <a:srgbClr val="A6A6A6"/>
                </a:solidFill>
              </a:rPr>
              <a:t>, </a:t>
            </a:r>
            <a:r>
              <a:rPr lang="en-GB" sz="1200" dirty="0" smtClean="0">
                <a:solidFill>
                  <a:srgbClr val="A6A6A6"/>
                </a:solidFill>
              </a:rPr>
              <a:t> Menzies</a:t>
            </a:r>
            <a:r>
              <a:rPr lang="en-GB" sz="1200" dirty="0">
                <a:solidFill>
                  <a:srgbClr val="A6A6A6"/>
                </a:solidFill>
              </a:rPr>
              <a:t>, </a:t>
            </a:r>
            <a:r>
              <a:rPr lang="en-GB" sz="1200" dirty="0" smtClean="0">
                <a:solidFill>
                  <a:srgbClr val="A6A6A6"/>
                </a:solidFill>
              </a:rPr>
              <a:t> Gong</a:t>
            </a:r>
            <a:r>
              <a:rPr lang="en-GB" sz="1200" dirty="0">
                <a:solidFill>
                  <a:srgbClr val="A6A6A6"/>
                </a:solidFill>
              </a:rPr>
              <a:t>, </a:t>
            </a:r>
            <a:r>
              <a:rPr lang="en-GB" sz="1200" dirty="0" smtClean="0">
                <a:solidFill>
                  <a:srgbClr val="A6A6A6"/>
                </a:solidFill>
              </a:rPr>
              <a:t> Zhang</a:t>
            </a:r>
            <a:r>
              <a:rPr lang="en-GB" sz="1200" dirty="0">
                <a:solidFill>
                  <a:srgbClr val="A6A6A6"/>
                </a:solidFill>
              </a:rPr>
              <a:t>, "Balancing Privacy and Utility in Cross-Company Defect Prediction</a:t>
            </a:r>
            <a:r>
              <a:rPr lang="en-GB" sz="1200" dirty="0" smtClean="0">
                <a:solidFill>
                  <a:srgbClr val="A6A6A6"/>
                </a:solidFill>
              </a:rPr>
              <a:t>,”</a:t>
            </a:r>
            <a:r>
              <a:rPr lang="en-GB" sz="1200" dirty="0">
                <a:solidFill>
                  <a:srgbClr val="A6A6A6"/>
                </a:solidFill>
              </a:rPr>
              <a:t> </a:t>
            </a:r>
            <a:r>
              <a:rPr lang="en-GB" sz="1200" dirty="0" smtClean="0">
                <a:solidFill>
                  <a:srgbClr val="A6A6A6"/>
                </a:solidFill>
              </a:rPr>
              <a:t>IEEE TSE, 39(8) Aug</a:t>
            </a:r>
            <a:r>
              <a:rPr lang="en-GB" sz="1200" dirty="0">
                <a:solidFill>
                  <a:srgbClr val="A6A6A6"/>
                </a:solidFill>
              </a:rPr>
              <a:t>., 2013 </a:t>
            </a:r>
            <a:endParaRPr lang="en-GB" sz="1100" dirty="0">
              <a:solidFill>
                <a:srgbClr val="A6A6A6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76484" y="5619103"/>
            <a:ext cx="4688638" cy="54864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 anchorCtr="1"/>
          <a:lstStyle/>
          <a:p>
            <a:pPr algn="ctr"/>
            <a:r>
              <a:rPr lang="en-GB" sz="1200" dirty="0" smtClean="0">
                <a:solidFill>
                  <a:srgbClr val="A6A6A6"/>
                </a:solidFill>
              </a:rPr>
              <a:t> </a:t>
            </a:r>
            <a:r>
              <a:rPr lang="en-GB" sz="1200" baseline="30000" dirty="0" smtClean="0">
                <a:solidFill>
                  <a:srgbClr val="A6A6A6"/>
                </a:solidFill>
              </a:rPr>
              <a:t> % </a:t>
            </a:r>
            <a:r>
              <a:rPr lang="en-US" sz="1200" dirty="0" err="1" smtClean="0">
                <a:solidFill>
                  <a:srgbClr val="A6A6A6"/>
                </a:solidFill>
              </a:rPr>
              <a:t>Vasil</a:t>
            </a:r>
            <a:r>
              <a:rPr lang="en-US" sz="1200" dirty="0" smtClean="0">
                <a:solidFill>
                  <a:srgbClr val="A6A6A6"/>
                </a:solidFill>
              </a:rPr>
              <a:t> </a:t>
            </a:r>
            <a:r>
              <a:rPr lang="en-US" sz="1200" dirty="0" err="1">
                <a:solidFill>
                  <a:srgbClr val="A6A6A6"/>
                </a:solidFill>
              </a:rPr>
              <a:t>Papakroni</a:t>
            </a:r>
            <a:r>
              <a:rPr lang="en-US" sz="1200" dirty="0">
                <a:solidFill>
                  <a:srgbClr val="A6A6A6"/>
                </a:solidFill>
              </a:rPr>
              <a:t>, Data Carving: Identifying and Removing Irrelevancies in the Data by Masters thesis, WVU, 2013  </a:t>
            </a:r>
            <a:r>
              <a:rPr lang="en-US" sz="1200" dirty="0">
                <a:solidFill>
                  <a:srgbClr val="A6A6A6"/>
                </a:solidFill>
                <a:hlinkClick r:id="rId2"/>
              </a:rPr>
              <a:t>http://goo.gl/i6caq7</a:t>
            </a:r>
            <a:endParaRPr lang="en-US" sz="1200" dirty="0">
              <a:solidFill>
                <a:srgbClr val="A6A6A6"/>
              </a:solidFill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276484" y="6107804"/>
            <a:ext cx="4688638" cy="54864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 anchorCtr="1"/>
          <a:lstStyle/>
          <a:p>
            <a:pPr algn="ctr"/>
            <a:r>
              <a:rPr lang="en-GB" sz="1200" baseline="30000" dirty="0" smtClean="0">
                <a:solidFill>
                  <a:srgbClr val="A6A6A6"/>
                </a:solidFill>
              </a:rPr>
              <a:t>&amp;</a:t>
            </a:r>
            <a:r>
              <a:rPr lang="en-GB" sz="1200" dirty="0" smtClean="0">
                <a:solidFill>
                  <a:srgbClr val="A6A6A6"/>
                </a:solidFill>
              </a:rPr>
              <a:t> </a:t>
            </a:r>
            <a:r>
              <a:rPr lang="en-US" sz="1200" dirty="0" smtClean="0">
                <a:solidFill>
                  <a:srgbClr val="A6A6A6"/>
                </a:solidFill>
              </a:rPr>
              <a:t> </a:t>
            </a:r>
            <a:r>
              <a:rPr lang="en-US" sz="1200" dirty="0" err="1" smtClean="0">
                <a:solidFill>
                  <a:srgbClr val="A6A6A6"/>
                </a:solidFill>
              </a:rPr>
              <a:t>Kocaguneli</a:t>
            </a:r>
            <a:r>
              <a:rPr lang="en-US" sz="1200" dirty="0">
                <a:solidFill>
                  <a:srgbClr val="A6A6A6"/>
                </a:solidFill>
              </a:rPr>
              <a:t>, </a:t>
            </a:r>
            <a:r>
              <a:rPr lang="en-US" sz="1200" dirty="0" smtClean="0">
                <a:solidFill>
                  <a:srgbClr val="A6A6A6"/>
                </a:solidFill>
              </a:rPr>
              <a:t> Menzies</a:t>
            </a:r>
            <a:r>
              <a:rPr lang="en-US" sz="1200" dirty="0">
                <a:solidFill>
                  <a:srgbClr val="A6A6A6"/>
                </a:solidFill>
              </a:rPr>
              <a:t>, </a:t>
            </a:r>
            <a:r>
              <a:rPr lang="en-US" sz="1200" dirty="0" smtClean="0">
                <a:solidFill>
                  <a:srgbClr val="A6A6A6"/>
                </a:solidFill>
              </a:rPr>
              <a:t> Keung</a:t>
            </a:r>
            <a:r>
              <a:rPr lang="en-US" sz="1200" dirty="0">
                <a:solidFill>
                  <a:srgbClr val="A6A6A6"/>
                </a:solidFill>
              </a:rPr>
              <a:t>, </a:t>
            </a:r>
            <a:r>
              <a:rPr lang="en-US" sz="1200" dirty="0" smtClean="0">
                <a:solidFill>
                  <a:srgbClr val="A6A6A6"/>
                </a:solidFill>
              </a:rPr>
              <a:t> </a:t>
            </a:r>
            <a:r>
              <a:rPr lang="en-US" sz="1200" dirty="0" err="1" smtClean="0">
                <a:solidFill>
                  <a:srgbClr val="A6A6A6"/>
                </a:solidFill>
              </a:rPr>
              <a:t>Cok</a:t>
            </a:r>
            <a:r>
              <a:rPr lang="en-US" sz="1200" dirty="0">
                <a:solidFill>
                  <a:srgbClr val="A6A6A6"/>
                </a:solidFill>
              </a:rPr>
              <a:t>, </a:t>
            </a:r>
            <a:r>
              <a:rPr lang="en-US" sz="1200" dirty="0" smtClean="0">
                <a:solidFill>
                  <a:srgbClr val="A6A6A6"/>
                </a:solidFill>
              </a:rPr>
              <a:t> </a:t>
            </a:r>
            <a:r>
              <a:rPr lang="en-US" sz="1200" dirty="0" err="1" smtClean="0">
                <a:solidFill>
                  <a:srgbClr val="A6A6A6"/>
                </a:solidFill>
              </a:rPr>
              <a:t>Madachy</a:t>
            </a:r>
            <a:r>
              <a:rPr lang="en-US" sz="1200" dirty="0">
                <a:solidFill>
                  <a:srgbClr val="A6A6A6"/>
                </a:solidFill>
              </a:rPr>
              <a:t>:  </a:t>
            </a:r>
            <a:r>
              <a:rPr lang="en-US" sz="1200" dirty="0" smtClean="0">
                <a:solidFill>
                  <a:srgbClr val="A6A6A6"/>
                </a:solidFill>
              </a:rPr>
              <a:t>Active </a:t>
            </a:r>
            <a:r>
              <a:rPr lang="en-US" sz="1200" dirty="0">
                <a:solidFill>
                  <a:srgbClr val="A6A6A6"/>
                </a:solidFill>
              </a:rPr>
              <a:t>Learning and Effort Estimation IEEE TSE. 39(8): 1040-1053 (2013)</a:t>
            </a:r>
          </a:p>
        </p:txBody>
      </p:sp>
      <p:sp>
        <p:nvSpPr>
          <p:cNvPr id="12" name="Explosion 1 11"/>
          <p:cNvSpPr/>
          <p:nvPr/>
        </p:nvSpPr>
        <p:spPr>
          <a:xfrm>
            <a:off x="4981037" y="3953110"/>
            <a:ext cx="3575606" cy="1493597"/>
          </a:xfrm>
          <a:prstGeom prst="irregularSeal1">
            <a:avLst/>
          </a:prstGeom>
          <a:solidFill>
            <a:srgbClr val="1E45B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But how else can we better share data?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10578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5" descr="image0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52" y="1925611"/>
            <a:ext cx="6394486" cy="479586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What can we learn </a:t>
            </a:r>
            <a:br>
              <a:rPr lang="en-US" dirty="0" smtClean="0"/>
            </a:br>
            <a:r>
              <a:rPr lang="en-US" dirty="0" smtClean="0"/>
              <a:t>from each other?</a:t>
            </a:r>
            <a:endParaRPr lang="en-US" dirty="0"/>
          </a:p>
        </p:txBody>
      </p:sp>
      <p:sp>
        <p:nvSpPr>
          <p:cNvPr id="2" name="Freeform 1"/>
          <p:cNvSpPr/>
          <p:nvPr/>
        </p:nvSpPr>
        <p:spPr>
          <a:xfrm>
            <a:off x="502336" y="1364730"/>
            <a:ext cx="4201779" cy="2930602"/>
          </a:xfrm>
          <a:custGeom>
            <a:avLst/>
            <a:gdLst>
              <a:gd name="connsiteX0" fmla="*/ 580088 w 3701362"/>
              <a:gd name="connsiteY0" fmla="*/ 85296 h 2826352"/>
              <a:gd name="connsiteX1" fmla="*/ 2760052 w 3701362"/>
              <a:gd name="connsiteY1" fmla="*/ 341183 h 2826352"/>
              <a:gd name="connsiteX2" fmla="*/ 3565691 w 3701362"/>
              <a:gd name="connsiteY2" fmla="*/ 1317343 h 2826352"/>
              <a:gd name="connsiteX3" fmla="*/ 3556213 w 3701362"/>
              <a:gd name="connsiteY3" fmla="*/ 2511481 h 2826352"/>
              <a:gd name="connsiteX4" fmla="*/ 2143975 w 3701362"/>
              <a:gd name="connsiteY4" fmla="*/ 2710504 h 2826352"/>
              <a:gd name="connsiteX5" fmla="*/ 362092 w 3701362"/>
              <a:gd name="connsiteY5" fmla="*/ 2672595 h 2826352"/>
              <a:gd name="connsiteX6" fmla="*/ 87227 w 3701362"/>
              <a:gd name="connsiteY6" fmla="*/ 871911 h 2826352"/>
              <a:gd name="connsiteX7" fmla="*/ 1471030 w 3701362"/>
              <a:gd name="connsiteY7" fmla="*/ 0 h 2826352"/>
              <a:gd name="connsiteX0" fmla="*/ 0 w 3889001"/>
              <a:gd name="connsiteY0" fmla="*/ 56864 h 2826352"/>
              <a:gd name="connsiteX1" fmla="*/ 2947691 w 3889001"/>
              <a:gd name="connsiteY1" fmla="*/ 341183 h 2826352"/>
              <a:gd name="connsiteX2" fmla="*/ 3753330 w 3889001"/>
              <a:gd name="connsiteY2" fmla="*/ 1317343 h 2826352"/>
              <a:gd name="connsiteX3" fmla="*/ 3743852 w 3889001"/>
              <a:gd name="connsiteY3" fmla="*/ 2511481 h 2826352"/>
              <a:gd name="connsiteX4" fmla="*/ 2331614 w 3889001"/>
              <a:gd name="connsiteY4" fmla="*/ 2710504 h 2826352"/>
              <a:gd name="connsiteX5" fmla="*/ 549731 w 3889001"/>
              <a:gd name="connsiteY5" fmla="*/ 2672595 h 2826352"/>
              <a:gd name="connsiteX6" fmla="*/ 274866 w 3889001"/>
              <a:gd name="connsiteY6" fmla="*/ 871911 h 2826352"/>
              <a:gd name="connsiteX7" fmla="*/ 1658669 w 3889001"/>
              <a:gd name="connsiteY7" fmla="*/ 0 h 2826352"/>
              <a:gd name="connsiteX0" fmla="*/ 0 w 3889001"/>
              <a:gd name="connsiteY0" fmla="*/ 454910 h 3224398"/>
              <a:gd name="connsiteX1" fmla="*/ 2947691 w 3889001"/>
              <a:gd name="connsiteY1" fmla="*/ 739229 h 3224398"/>
              <a:gd name="connsiteX2" fmla="*/ 3753330 w 3889001"/>
              <a:gd name="connsiteY2" fmla="*/ 1715389 h 3224398"/>
              <a:gd name="connsiteX3" fmla="*/ 3743852 w 3889001"/>
              <a:gd name="connsiteY3" fmla="*/ 2909527 h 3224398"/>
              <a:gd name="connsiteX4" fmla="*/ 2331614 w 3889001"/>
              <a:gd name="connsiteY4" fmla="*/ 3108550 h 3224398"/>
              <a:gd name="connsiteX5" fmla="*/ 549731 w 3889001"/>
              <a:gd name="connsiteY5" fmla="*/ 3070641 h 3224398"/>
              <a:gd name="connsiteX6" fmla="*/ 274866 w 3889001"/>
              <a:gd name="connsiteY6" fmla="*/ 1269957 h 3224398"/>
              <a:gd name="connsiteX7" fmla="*/ 1488063 w 3889001"/>
              <a:gd name="connsiteY7" fmla="*/ 0 h 3224398"/>
              <a:gd name="connsiteX0" fmla="*/ 0 w 4201779"/>
              <a:gd name="connsiteY0" fmla="*/ 748706 h 3224398"/>
              <a:gd name="connsiteX1" fmla="*/ 3260469 w 4201779"/>
              <a:gd name="connsiteY1" fmla="*/ 739229 h 3224398"/>
              <a:gd name="connsiteX2" fmla="*/ 4066108 w 4201779"/>
              <a:gd name="connsiteY2" fmla="*/ 1715389 h 3224398"/>
              <a:gd name="connsiteX3" fmla="*/ 4056630 w 4201779"/>
              <a:gd name="connsiteY3" fmla="*/ 2909527 h 3224398"/>
              <a:gd name="connsiteX4" fmla="*/ 2644392 w 4201779"/>
              <a:gd name="connsiteY4" fmla="*/ 3108550 h 3224398"/>
              <a:gd name="connsiteX5" fmla="*/ 862509 w 4201779"/>
              <a:gd name="connsiteY5" fmla="*/ 3070641 h 3224398"/>
              <a:gd name="connsiteX6" fmla="*/ 587644 w 4201779"/>
              <a:gd name="connsiteY6" fmla="*/ 1269957 h 3224398"/>
              <a:gd name="connsiteX7" fmla="*/ 1800841 w 4201779"/>
              <a:gd name="connsiteY7" fmla="*/ 0 h 3224398"/>
              <a:gd name="connsiteX0" fmla="*/ 0 w 4201779"/>
              <a:gd name="connsiteY0" fmla="*/ 454910 h 2930602"/>
              <a:gd name="connsiteX1" fmla="*/ 3260469 w 4201779"/>
              <a:gd name="connsiteY1" fmla="*/ 445433 h 2930602"/>
              <a:gd name="connsiteX2" fmla="*/ 4066108 w 4201779"/>
              <a:gd name="connsiteY2" fmla="*/ 1421593 h 2930602"/>
              <a:gd name="connsiteX3" fmla="*/ 4056630 w 4201779"/>
              <a:gd name="connsiteY3" fmla="*/ 2615731 h 2930602"/>
              <a:gd name="connsiteX4" fmla="*/ 2644392 w 4201779"/>
              <a:gd name="connsiteY4" fmla="*/ 2814754 h 2930602"/>
              <a:gd name="connsiteX5" fmla="*/ 862509 w 4201779"/>
              <a:gd name="connsiteY5" fmla="*/ 2776845 h 2930602"/>
              <a:gd name="connsiteX6" fmla="*/ 587644 w 4201779"/>
              <a:gd name="connsiteY6" fmla="*/ 976161 h 2930602"/>
              <a:gd name="connsiteX7" fmla="*/ 1677626 w 4201779"/>
              <a:gd name="connsiteY7" fmla="*/ 0 h 293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1779" h="2930602">
                <a:moveTo>
                  <a:pt x="0" y="454910"/>
                </a:moveTo>
                <a:cubicBezTo>
                  <a:pt x="841182" y="480183"/>
                  <a:pt x="2582784" y="284319"/>
                  <a:pt x="3260469" y="445433"/>
                </a:cubicBezTo>
                <a:cubicBezTo>
                  <a:pt x="3938154" y="606547"/>
                  <a:pt x="3933414" y="1059877"/>
                  <a:pt x="4066108" y="1421593"/>
                </a:cubicBezTo>
                <a:cubicBezTo>
                  <a:pt x="4198802" y="1783309"/>
                  <a:pt x="4293583" y="2383538"/>
                  <a:pt x="4056630" y="2615731"/>
                </a:cubicBezTo>
                <a:cubicBezTo>
                  <a:pt x="3819677" y="2847925"/>
                  <a:pt x="3176745" y="2787902"/>
                  <a:pt x="2644392" y="2814754"/>
                </a:cubicBezTo>
                <a:cubicBezTo>
                  <a:pt x="2112039" y="2841606"/>
                  <a:pt x="1205300" y="3083277"/>
                  <a:pt x="862509" y="2776845"/>
                </a:cubicBezTo>
                <a:cubicBezTo>
                  <a:pt x="519718" y="2470413"/>
                  <a:pt x="451791" y="1438968"/>
                  <a:pt x="587644" y="976161"/>
                </a:cubicBezTo>
                <a:cubicBezTo>
                  <a:pt x="723497" y="513354"/>
                  <a:pt x="1677626" y="0"/>
                  <a:pt x="1677626" y="0"/>
                </a:cubicBezTo>
              </a:path>
            </a:pathLst>
          </a:custGeom>
          <a:ln w="1270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87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>
              <a:tabLst>
                <a:tab pos="1317625" algn="l"/>
              </a:tabLst>
            </a:pPr>
            <a:r>
              <a:rPr lang="en-US" dirty="0" smtClean="0"/>
              <a:t>How to </a:t>
            </a:r>
            <a:br>
              <a:rPr lang="en-US" dirty="0" smtClean="0"/>
            </a:br>
            <a:r>
              <a:rPr lang="en-US" dirty="0" smtClean="0"/>
              <a:t>share insight?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3400389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Open issue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We don’t even know how to measure “insight”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But how to share it?</a:t>
            </a:r>
          </a:p>
          <a:p>
            <a:pPr lvl="1"/>
            <a:r>
              <a:rPr lang="en-US" sz="1600" dirty="0" smtClean="0"/>
              <a:t>Elevators?</a:t>
            </a:r>
          </a:p>
          <a:p>
            <a:pPr lvl="1"/>
            <a:r>
              <a:rPr lang="en-US" sz="1600" dirty="0" smtClean="0"/>
              <a:t>Number of times the users invite you back?</a:t>
            </a:r>
          </a:p>
          <a:p>
            <a:pPr lvl="1"/>
            <a:r>
              <a:rPr lang="en-US" sz="1600" dirty="0" smtClean="0"/>
              <a:t>Number of issues visited and retired in a meeting?</a:t>
            </a:r>
          </a:p>
          <a:p>
            <a:pPr lvl="1"/>
            <a:r>
              <a:rPr lang="en-US" sz="1600" dirty="0" smtClean="0"/>
              <a:t>Number of hypotheses rejected?</a:t>
            </a:r>
            <a:endParaRPr lang="en-US" dirty="0" smtClean="0"/>
          </a:p>
          <a:p>
            <a:pPr lvl="1"/>
            <a:r>
              <a:rPr lang="en-US" sz="1600" dirty="0" smtClean="0"/>
              <a:t>Repertory grids?</a:t>
            </a:r>
          </a:p>
          <a:p>
            <a:pPr lvl="1"/>
            <a:endParaRPr lang="en-US" sz="1600" dirty="0" smtClean="0"/>
          </a:p>
        </p:txBody>
      </p:sp>
      <p:pic>
        <p:nvPicPr>
          <p:cNvPr id="11" name="Picture 10" descr="Screen Shot 2014-05-24 at 5.11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106" y="3189423"/>
            <a:ext cx="4316062" cy="313351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199" y="6398720"/>
            <a:ext cx="8176779" cy="322755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 anchorCtr="1"/>
          <a:lstStyle>
            <a:defPPr>
              <a:defRPr lang="en-US"/>
            </a:defPPr>
            <a:lvl1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  <a:defRPr sz="1200" baseline="30000"/>
            </a:lvl1pPr>
          </a:lstStyle>
          <a:p>
            <a:r>
              <a:rPr lang="en-US" sz="2400" dirty="0">
                <a:solidFill>
                  <a:srgbClr val="A6A6A6"/>
                </a:solidFill>
              </a:rPr>
              <a:t>Nathalie GIRARD . Categorizing stakeholders’ practices with repertory </a:t>
            </a:r>
            <a:r>
              <a:rPr lang="en-US" sz="2400" baseline="0" dirty="0" smtClean="0">
                <a:solidFill>
                  <a:srgbClr val="A6A6A6"/>
                </a:solidFill>
              </a:rPr>
              <a:t> </a:t>
            </a:r>
            <a:r>
              <a:rPr lang="en-US" sz="2400" dirty="0" smtClean="0">
                <a:solidFill>
                  <a:srgbClr val="A6A6A6"/>
                </a:solidFill>
              </a:rPr>
              <a:t>grids </a:t>
            </a:r>
            <a:r>
              <a:rPr lang="en-US" sz="2400" dirty="0">
                <a:solidFill>
                  <a:srgbClr val="A6A6A6"/>
                </a:solidFill>
              </a:rPr>
              <a:t>for sustainable development, Management, 16(1), 31-48, 2013</a:t>
            </a:r>
          </a:p>
        </p:txBody>
      </p:sp>
      <p:pic>
        <p:nvPicPr>
          <p:cNvPr id="3" name="Picture 2" descr="mad-men-season-6-finale-bob-pete-elevat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637" y="246971"/>
            <a:ext cx="4023315" cy="2679815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3222555" y="2483049"/>
            <a:ext cx="1401551" cy="12225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672825" y="4691257"/>
            <a:ext cx="2597000" cy="1014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9919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mage0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161" y="4515119"/>
            <a:ext cx="5570875" cy="22770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4254" y="278008"/>
            <a:ext cx="6388377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/>
              <a:t>Q: How to share insight</a:t>
            </a:r>
            <a:br>
              <a:rPr lang="en-US" sz="3200" b="1" dirty="0" smtClean="0"/>
            </a:br>
            <a:r>
              <a:rPr lang="en-US" sz="3200" b="1" dirty="0" smtClean="0"/>
              <a:t>A: </a:t>
            </a:r>
            <a:r>
              <a:rPr lang="en-US" sz="3200" dirty="0"/>
              <a:t>D</a:t>
            </a:r>
            <a:r>
              <a:rPr lang="en-US" sz="3200" b="1" dirty="0" smtClean="0"/>
              <a:t>o it again and again and again…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952175" cy="4525963"/>
          </a:xfrm>
        </p:spPr>
        <p:txBody>
          <a:bodyPr>
            <a:noAutofit/>
          </a:bodyPr>
          <a:lstStyle/>
          <a:p>
            <a:r>
              <a:rPr lang="en-US" sz="1800" dirty="0"/>
              <a:t>“A conclusion is simply the place </a:t>
            </a:r>
            <a:br>
              <a:rPr lang="en-US" sz="1800" dirty="0"/>
            </a:br>
            <a:r>
              <a:rPr lang="en-US" sz="1800" dirty="0"/>
              <a:t>where you got tired of thinking.” : Dan </a:t>
            </a:r>
            <a:r>
              <a:rPr lang="en-US" sz="1800" dirty="0" err="1"/>
              <a:t>Chaon</a:t>
            </a:r>
            <a:r>
              <a:rPr lang="en-US" sz="1800" dirty="0"/>
              <a:t> </a:t>
            </a:r>
            <a:endParaRPr lang="en-US" sz="1800" dirty="0" smtClean="0"/>
          </a:p>
          <a:p>
            <a:r>
              <a:rPr lang="en-US" sz="1800" dirty="0" smtClean="0"/>
              <a:t>Experience is  adaptive and  accumulative. </a:t>
            </a:r>
          </a:p>
          <a:p>
            <a:pPr lvl="1"/>
            <a:r>
              <a:rPr lang="en-US" sz="1600" dirty="0" smtClean="0"/>
              <a:t>And data science is “just” how we report our  experiences.</a:t>
            </a:r>
          </a:p>
          <a:p>
            <a:r>
              <a:rPr lang="en-US" sz="1800" dirty="0" smtClean="0"/>
              <a:t>For an individual to find better conclusions: </a:t>
            </a:r>
          </a:p>
          <a:p>
            <a:pPr lvl="1"/>
            <a:r>
              <a:rPr lang="en-US" sz="1600" dirty="0" smtClean="0"/>
              <a:t>Just keep looking</a:t>
            </a:r>
          </a:p>
          <a:p>
            <a:r>
              <a:rPr lang="en-US" sz="1800" dirty="0" smtClean="0"/>
              <a:t>For a community to find better conclusions</a:t>
            </a:r>
          </a:p>
          <a:p>
            <a:pPr lvl="1"/>
            <a:r>
              <a:rPr lang="en-US" sz="1600" dirty="0" smtClean="0"/>
              <a:t>Discuss more, share more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5359986" y="1615880"/>
            <a:ext cx="3568387" cy="4525963"/>
          </a:xfrm>
        </p:spPr>
        <p:txBody>
          <a:bodyPr>
            <a:normAutofit/>
          </a:bodyPr>
          <a:lstStyle/>
          <a:p>
            <a:pPr marL="169863" lvl="1" indent="-169863">
              <a:buFont typeface="Arial"/>
              <a:buChar char="•"/>
            </a:pPr>
            <a:r>
              <a:rPr lang="en-US" sz="2000" dirty="0"/>
              <a:t>Theobald </a:t>
            </a:r>
            <a:r>
              <a:rPr lang="en-US" sz="2000" dirty="0" smtClean="0"/>
              <a:t>Smith</a:t>
            </a:r>
            <a:br>
              <a:rPr lang="en-US" sz="2000" dirty="0" smtClean="0"/>
            </a:br>
            <a:r>
              <a:rPr lang="en-US" sz="2000" dirty="0" smtClean="0"/>
              <a:t> </a:t>
            </a:r>
            <a:r>
              <a:rPr lang="en-US" sz="2000" dirty="0"/>
              <a:t>(American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pathologist </a:t>
            </a:r>
            <a:r>
              <a:rPr lang="en-US" sz="2000" dirty="0"/>
              <a:t>and microbiologist). </a:t>
            </a:r>
          </a:p>
          <a:p>
            <a:pPr marL="398463" lvl="1" indent="-171450"/>
            <a:r>
              <a:rPr lang="en-US" sz="1600" dirty="0" smtClean="0"/>
              <a:t>“Research </a:t>
            </a:r>
            <a:r>
              <a:rPr lang="en-US" sz="1600" dirty="0"/>
              <a:t>has 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deserted </a:t>
            </a:r>
            <a:r>
              <a:rPr lang="en-US" sz="1600" dirty="0"/>
              <a:t>the individual and entered the group. </a:t>
            </a:r>
            <a:endParaRPr lang="en-US" sz="1600" dirty="0" smtClean="0"/>
          </a:p>
          <a:p>
            <a:pPr marL="398463" lvl="1" indent="-171450"/>
            <a:r>
              <a:rPr lang="en-US" sz="1600" dirty="0" smtClean="0"/>
              <a:t>“The </a:t>
            </a:r>
            <a:r>
              <a:rPr lang="en-US" sz="1600" dirty="0"/>
              <a:t>individual worker find the problem too large, not too difficult. </a:t>
            </a:r>
            <a:endParaRPr lang="en-US" sz="1600" dirty="0" smtClean="0"/>
          </a:p>
          <a:p>
            <a:pPr marL="398463" lvl="1" indent="-171450"/>
            <a:r>
              <a:rPr lang="en-US" sz="1600" dirty="0" smtClean="0"/>
              <a:t>“(</a:t>
            </a:r>
            <a:r>
              <a:rPr lang="en-US" sz="1600" dirty="0"/>
              <a:t>They) must learn to work with others. </a:t>
            </a:r>
            <a:r>
              <a:rPr lang="en-US" sz="1600" dirty="0" smtClean="0"/>
              <a:t>“</a:t>
            </a:r>
            <a:endParaRPr lang="en-US" sz="1600" dirty="0"/>
          </a:p>
          <a:p>
            <a:pPr lvl="1"/>
            <a:endParaRPr lang="en-US" sz="2000" dirty="0"/>
          </a:p>
          <a:p>
            <a:pPr marL="0" indent="0">
              <a:buNone/>
            </a:pPr>
            <a:endParaRPr lang="en-US" sz="2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15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5301939" y="1724790"/>
            <a:ext cx="0" cy="27054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heobald_Smit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525" y="1600200"/>
            <a:ext cx="1258398" cy="1469180"/>
          </a:xfrm>
          <a:prstGeom prst="rect">
            <a:avLst/>
          </a:prstGeom>
        </p:spPr>
      </p:pic>
      <p:sp>
        <p:nvSpPr>
          <p:cNvPr id="4" name="Explosion 1 3"/>
          <p:cNvSpPr/>
          <p:nvPr/>
        </p:nvSpPr>
        <p:spPr>
          <a:xfrm>
            <a:off x="154121" y="117139"/>
            <a:ext cx="2509089" cy="1483061"/>
          </a:xfrm>
          <a:prstGeom prst="irregularSeal1">
            <a:avLst/>
          </a:prstGeom>
          <a:solidFill>
            <a:srgbClr val="1E45B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Insight is a cyclic process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35291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64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Learning to ask</a:t>
            </a:r>
            <a:br>
              <a:rPr lang="en-US" dirty="0" smtClean="0"/>
            </a:br>
            <a:r>
              <a:rPr lang="en-US" dirty="0" smtClean="0"/>
              <a:t>the right questions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360858" y="2251969"/>
            <a:ext cx="4117836" cy="395128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  <a:ea typeface="Calibri"/>
                <a:cs typeface="Calibri"/>
              </a:rPr>
              <a:t>actionable </a:t>
            </a: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mining, </a:t>
            </a:r>
          </a:p>
          <a:p>
            <a:r>
              <a:rPr lang="en-US" dirty="0" smtClean="0">
                <a:solidFill>
                  <a:srgbClr val="000000"/>
                </a:solidFill>
                <a:ea typeface="Calibri"/>
                <a:cs typeface="Calibri"/>
              </a:rPr>
              <a:t>tools </a:t>
            </a: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for analytics, </a:t>
            </a:r>
          </a:p>
          <a:p>
            <a:r>
              <a:rPr lang="en-US" dirty="0" smtClean="0">
                <a:solidFill>
                  <a:srgbClr val="000000"/>
                </a:solidFill>
                <a:ea typeface="Calibri"/>
                <a:cs typeface="Calibri"/>
              </a:rPr>
              <a:t>domain </a:t>
            </a: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specific analytics (mobile data, personal data, </a:t>
            </a:r>
            <a:r>
              <a:rPr lang="en-US" dirty="0" err="1">
                <a:solidFill>
                  <a:srgbClr val="000000"/>
                </a:solidFill>
                <a:ea typeface="Calibri"/>
                <a:cs typeface="Calibri"/>
              </a:rPr>
              <a:t>etc</a:t>
            </a: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), </a:t>
            </a:r>
            <a:endParaRPr lang="en-US" dirty="0" smtClean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 smtClean="0">
                <a:solidFill>
                  <a:srgbClr val="000000"/>
                </a:solidFill>
                <a:ea typeface="Calibri"/>
                <a:cs typeface="Calibri"/>
              </a:rPr>
              <a:t>programming </a:t>
            </a: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by examples for analytics.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282706" y="5357038"/>
            <a:ext cx="4321578" cy="1364437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81639" tIns="53620" rIns="81639" bIns="40820" anchor="ctr" anchorCtr="1"/>
          <a:lstStyle/>
          <a:p>
            <a:pPr defTabSz="407988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  <a:tab pos="8535988" algn="l"/>
              </a:tabLst>
            </a:pPr>
            <a:r>
              <a:rPr lang="en-GB" sz="1400" dirty="0">
                <a:solidFill>
                  <a:srgbClr val="A6A6A6"/>
                </a:solidFill>
                <a:ea typeface="Arial Unicode MS" pitchFamily="34" charset="-128"/>
                <a:cs typeface="Arial Unicode MS" pitchFamily="34" charset="-128"/>
              </a:rPr>
              <a:t>Kim, M.; Zimmermann, T.; </a:t>
            </a:r>
            <a:r>
              <a:rPr lang="en-GB" sz="1400" dirty="0" err="1">
                <a:solidFill>
                  <a:srgbClr val="A6A6A6"/>
                </a:solidFill>
                <a:ea typeface="Arial Unicode MS" pitchFamily="34" charset="-128"/>
                <a:cs typeface="Arial Unicode MS" pitchFamily="34" charset="-128"/>
              </a:rPr>
              <a:t>Nagappan</a:t>
            </a:r>
            <a:r>
              <a:rPr lang="en-GB" sz="1400" dirty="0">
                <a:solidFill>
                  <a:srgbClr val="A6A6A6"/>
                </a:solidFill>
                <a:ea typeface="Arial Unicode MS" pitchFamily="34" charset="-128"/>
                <a:cs typeface="Arial Unicode MS" pitchFamily="34" charset="-128"/>
              </a:rPr>
              <a:t>, N., "An Empirical Study of Refactoring Challenges and Benefits at Microsoft," </a:t>
            </a:r>
            <a:r>
              <a:rPr lang="en-GB" sz="1400" dirty="0" smtClean="0">
                <a:solidFill>
                  <a:srgbClr val="A6A6A6"/>
                </a:solidFill>
                <a:ea typeface="Arial Unicode MS" pitchFamily="34" charset="-128"/>
                <a:cs typeface="Arial Unicode MS" pitchFamily="34" charset="-128"/>
              </a:rPr>
              <a:t>IEEE TSE, pre-print 2014</a:t>
            </a:r>
            <a:endParaRPr lang="en-GB" sz="1400" dirty="0">
              <a:solidFill>
                <a:srgbClr val="A6A6A6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6" name="Picture 15" descr="image0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778" y="132307"/>
            <a:ext cx="4178028" cy="1707712"/>
          </a:xfrm>
          <a:prstGeom prst="rect">
            <a:avLst/>
          </a:prstGeom>
        </p:spPr>
      </p:pic>
      <p:pic>
        <p:nvPicPr>
          <p:cNvPr id="17" name="Picture 16" descr="Screen Shot 2014-06-01 at 5.05.5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694" y="2029685"/>
            <a:ext cx="4539716" cy="373666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943222" y="5677728"/>
            <a:ext cx="38972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Linares-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Vásquez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, M.,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Bavota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, G., Bernal-Cárdenas, C., Di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Penta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, M.,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Oliveto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, R., and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Poshyvanyk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, D., "API Change and Fault Proneness: A Threat to Success of Android Apps",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820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934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Q: How to share insights</a:t>
            </a:r>
            <a:br>
              <a:rPr lang="en-US" dirty="0" smtClean="0"/>
            </a:br>
            <a:r>
              <a:rPr lang="en-US" dirty="0" smtClean="0"/>
              <a:t>A: Step1- find them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9614"/>
            <a:ext cx="40386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One tool is card sorting.</a:t>
            </a:r>
          </a:p>
          <a:p>
            <a:r>
              <a:rPr lang="en-US" sz="2000" dirty="0" smtClean="0"/>
              <a:t>Labor intensive, but insightful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705" y="1429614"/>
            <a:ext cx="4237781" cy="452596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1800" dirty="0" smtClean="0"/>
              <a:t>E.g. we routinely use cross-</a:t>
            </a:r>
            <a:r>
              <a:rPr lang="en-US" sz="1800" dirty="0" err="1" smtClean="0"/>
              <a:t>val</a:t>
            </a:r>
            <a:r>
              <a:rPr lang="en-US" sz="1800" dirty="0" smtClean="0"/>
              <a:t> to verify data mining results , which is a statement on how well the part predicts for new future data.</a:t>
            </a:r>
            <a:br>
              <a:rPr lang="en-US" sz="1800" dirty="0" smtClean="0"/>
            </a:br>
            <a:endParaRPr lang="en-US" sz="1800" dirty="0" smtClean="0"/>
          </a:p>
          <a:p>
            <a:pPr>
              <a:lnSpc>
                <a:spcPct val="90000"/>
              </a:lnSpc>
            </a:pPr>
            <a:r>
              <a:rPr lang="en-US" sz="1800" dirty="0" smtClean="0"/>
              <a:t>Yet two-thirds of the information needs for Software Developers are for insights into the  past and present. </a:t>
            </a: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42" y="2302986"/>
            <a:ext cx="4157368" cy="311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776966" y="5996678"/>
            <a:ext cx="3928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</a:rPr>
              <a:t>Raymond P.L. </a:t>
            </a:r>
            <a:r>
              <a:rPr lang="en-US" sz="1200" dirty="0" err="1">
                <a:solidFill>
                  <a:srgbClr val="A6A6A6"/>
                </a:solidFill>
              </a:rPr>
              <a:t>Buse</a:t>
            </a:r>
            <a:r>
              <a:rPr lang="en-US" sz="1200" dirty="0">
                <a:solidFill>
                  <a:srgbClr val="A6A6A6"/>
                </a:solidFill>
              </a:rPr>
              <a:t>, Thomas Zimmermann. Information Needs for Software Development Analytics.  </a:t>
            </a:r>
            <a:r>
              <a:rPr lang="en-US" sz="1200" dirty="0" smtClean="0">
                <a:solidFill>
                  <a:srgbClr val="A6A6A6"/>
                </a:solidFill>
              </a:rPr>
              <a:t>ICSE </a:t>
            </a:r>
            <a:r>
              <a:rPr lang="en-US" sz="1200" dirty="0">
                <a:solidFill>
                  <a:srgbClr val="A6A6A6"/>
                </a:solidFill>
              </a:rPr>
              <a:t>2012 </a:t>
            </a:r>
            <a:r>
              <a:rPr lang="en-US" sz="1200" dirty="0" smtClean="0">
                <a:solidFill>
                  <a:srgbClr val="A6A6A6"/>
                </a:solidFill>
              </a:rPr>
              <a:t>SEIP.</a:t>
            </a:r>
            <a:endParaRPr lang="en-US" sz="1200" dirty="0">
              <a:solidFill>
                <a:srgbClr val="A6A6A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2943" y="5499068"/>
            <a:ext cx="4142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</a:rPr>
              <a:t>Andrew </a:t>
            </a:r>
            <a:r>
              <a:rPr lang="en-US" sz="1200" dirty="0" err="1">
                <a:solidFill>
                  <a:srgbClr val="A6A6A6"/>
                </a:solidFill>
              </a:rPr>
              <a:t>Begel</a:t>
            </a:r>
            <a:r>
              <a:rPr lang="en-US" sz="1200" dirty="0">
                <a:solidFill>
                  <a:srgbClr val="A6A6A6"/>
                </a:solidFill>
              </a:rPr>
              <a:t> and Thomas </a:t>
            </a:r>
            <a:r>
              <a:rPr lang="en-US" sz="1200" dirty="0" smtClean="0">
                <a:solidFill>
                  <a:srgbClr val="A6A6A6"/>
                </a:solidFill>
              </a:rPr>
              <a:t>Zimmermann, Analyze </a:t>
            </a:r>
            <a:r>
              <a:rPr lang="en-US" sz="1200" dirty="0">
                <a:solidFill>
                  <a:srgbClr val="A6A6A6"/>
                </a:solidFill>
              </a:rPr>
              <a:t>This! 145 Questions for Data Scientists in Software </a:t>
            </a:r>
            <a:r>
              <a:rPr lang="en-US" sz="1200" dirty="0" smtClean="0">
                <a:solidFill>
                  <a:srgbClr val="A6A6A6"/>
                </a:solidFill>
              </a:rPr>
              <a:t>Engineering, ICSE’14</a:t>
            </a:r>
            <a:endParaRPr lang="en-US" sz="1200" dirty="0">
              <a:solidFill>
                <a:srgbClr val="A6A6A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2942" y="6027003"/>
            <a:ext cx="4142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</a:rPr>
              <a:t>Alberto </a:t>
            </a:r>
            <a:r>
              <a:rPr lang="en-US" sz="1200" dirty="0" err="1">
                <a:solidFill>
                  <a:srgbClr val="A6A6A6"/>
                </a:solidFill>
              </a:rPr>
              <a:t>Bacchelli</a:t>
            </a:r>
            <a:r>
              <a:rPr lang="en-US" sz="1200" dirty="0">
                <a:solidFill>
                  <a:srgbClr val="A6A6A6"/>
                </a:solidFill>
              </a:rPr>
              <a:t> and Christian Bird, Expectations, Outcomes, and Challenges of Modern Code Review, in Proceedings of the International Conference on Software Engineering, IEEE, May 2013</a:t>
            </a:r>
          </a:p>
        </p:txBody>
      </p:sp>
      <p:graphicFrame>
        <p:nvGraphicFramePr>
          <p:cNvPr id="11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4910358"/>
              </p:ext>
            </p:extLst>
          </p:nvPr>
        </p:nvGraphicFramePr>
        <p:xfrm>
          <a:off x="4672707" y="3613758"/>
          <a:ext cx="4152477" cy="2168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022"/>
                <a:gridCol w="995201"/>
                <a:gridCol w="938332"/>
                <a:gridCol w="929922"/>
              </a:tblGrid>
              <a:tr h="434365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Past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Present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Future</a:t>
                      </a:r>
                      <a:endParaRPr lang="en-US" sz="1400" dirty="0"/>
                    </a:p>
                  </a:txBody>
                  <a:tcPr/>
                </a:tc>
              </a:tr>
              <a:tr h="41035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Exploration (find)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Trends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Alerts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Forecasts</a:t>
                      </a:r>
                      <a:endParaRPr lang="en-US" sz="1400" dirty="0"/>
                    </a:p>
                  </a:txBody>
                  <a:tcPr/>
                </a:tc>
              </a:tr>
              <a:tr h="41035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Analysis</a:t>
                      </a:r>
                      <a:r>
                        <a:rPr lang="en-US" sz="1400" baseline="0" dirty="0" smtClean="0"/>
                        <a:t> (explain)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Summarize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Overlays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Goals</a:t>
                      </a:r>
                      <a:endParaRPr lang="en-US" sz="1400" dirty="0"/>
                    </a:p>
                  </a:txBody>
                  <a:tcPr/>
                </a:tc>
              </a:tr>
              <a:tr h="6976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Experiment (what-if)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Model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Bench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marks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Simulate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7221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222"/>
            <a:ext cx="8229600" cy="1143000"/>
          </a:xfrm>
        </p:spPr>
        <p:txBody>
          <a:bodyPr/>
          <a:lstStyle/>
          <a:p>
            <a:r>
              <a:rPr lang="en-US" dirty="0" smtClean="0"/>
              <a:t>Finding insights (more)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Picture 5" descr="Screen Shot 2014-06-01 at 5.18.1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127" y="1304840"/>
            <a:ext cx="5257673" cy="3818977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94375" y="1233086"/>
            <a:ext cx="2994697" cy="452596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ea typeface="Calibri"/>
                <a:cs typeface="Calibri"/>
              </a:rPr>
              <a:t>nterpretation 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of data</a:t>
            </a:r>
            <a:r>
              <a:rPr lang="en-US" sz="2400" dirty="0" smtClean="0">
                <a:solidFill>
                  <a:srgbClr val="000000"/>
                </a:solidFill>
                <a:ea typeface="Calibri"/>
                <a:cs typeface="Calibri"/>
              </a:rPr>
              <a:t>,</a:t>
            </a:r>
          </a:p>
          <a:p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V</a:t>
            </a:r>
            <a:r>
              <a:rPr lang="en-US" sz="2400" dirty="0" smtClean="0">
                <a:solidFill>
                  <a:srgbClr val="000000"/>
                </a:solidFill>
                <a:ea typeface="Calibri"/>
                <a:cs typeface="Calibri"/>
              </a:rPr>
              <a:t>isualization  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  <a:ea typeface="Calibri"/>
                <a:cs typeface="Calibri"/>
              </a:rPr>
              <a:t>To (e.g.) avoid (</a:t>
            </a:r>
            <a:r>
              <a:rPr lang="en-US" sz="2000" dirty="0">
                <a:solidFill>
                  <a:srgbClr val="000000"/>
                </a:solidFill>
                <a:ea typeface="Calibri"/>
                <a:cs typeface="Calibri"/>
              </a:rPr>
              <a:t>sub-</a:t>
            </a:r>
            <a:r>
              <a:rPr lang="en-US" sz="2000" dirty="0" smtClean="0">
                <a:solidFill>
                  <a:srgbClr val="000000"/>
                </a:solidFill>
                <a:ea typeface="Calibri"/>
                <a:cs typeface="Calibri"/>
              </a:rPr>
              <a:t>) optimization </a:t>
            </a:r>
            <a:r>
              <a:rPr lang="en-US" sz="2000" dirty="0">
                <a:solidFill>
                  <a:srgbClr val="000000"/>
                </a:solidFill>
                <a:ea typeface="Calibri"/>
                <a:cs typeface="Calibri"/>
              </a:rPr>
              <a:t>based on data</a:t>
            </a:r>
            <a:r>
              <a:rPr lang="en-US" sz="2000" dirty="0" smtClean="0">
                <a:solidFill>
                  <a:srgbClr val="000000"/>
                </a:solidFill>
                <a:ea typeface="Calibri"/>
                <a:cs typeface="Calibri"/>
              </a:rPr>
              <a:t>,</a:t>
            </a:r>
          </a:p>
          <a:p>
            <a:r>
              <a:rPr lang="en-US" sz="2400" dirty="0" smtClean="0">
                <a:solidFill>
                  <a:srgbClr val="000000"/>
                </a:solidFill>
                <a:ea typeface="Calibri"/>
                <a:cs typeface="Calibri"/>
              </a:rPr>
              <a:t>But how to capture/aggregate diverse aspects of software quality?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4375" y="5174273"/>
            <a:ext cx="839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Engström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E., M.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Mäntylä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P.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Runeson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and M. Borg (2014). Supporting Regression Test Scoping with 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Visual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Analytics, 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IEEE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International Conference on Software Testing, Verification, and Validation, pp.283–292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Diversity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in Software Engineering 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Research 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  <a:hlinkClick r:id="rId3"/>
              </a:rPr>
              <a:t>http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  <a:hlinkClick r:id="rId3"/>
              </a:rPr>
              <a:t>://research.microsoft.com/apps/pubs/default.aspx?id=193433</a:t>
            </a:r>
            <a:endParaRPr lang="en-US" sz="1200" dirty="0">
              <a:solidFill>
                <a:schemeClr val="bg1">
                  <a:lumMod val="65000"/>
                </a:schemeClr>
              </a:solidFill>
              <a:ea typeface="Calibri"/>
              <a:cs typeface="Calibri"/>
            </a:endParaRP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 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(Collecting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a Heap of 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Shapes)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http://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research.microsoft.com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/apps/pubs/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default.aspx?id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=196194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6085" y="6187482"/>
            <a:ext cx="53399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A6A6A6"/>
                </a:solidFill>
              </a:rPr>
              <a:t>Wagner et al. The </a:t>
            </a:r>
            <a:r>
              <a:rPr lang="en-US" sz="1200" dirty="0" err="1" smtClean="0">
                <a:solidFill>
                  <a:srgbClr val="A6A6A6"/>
                </a:solidFill>
              </a:rPr>
              <a:t>Quamocao</a:t>
            </a:r>
            <a:r>
              <a:rPr lang="en-US" sz="1200" dirty="0" smtClean="0">
                <a:solidFill>
                  <a:srgbClr val="A6A6A6"/>
                </a:solidFill>
              </a:rPr>
              <a:t> Quality Modeling and Assessment Approach , ICSE’12</a:t>
            </a:r>
            <a:endParaRPr lang="en-US" sz="1200" dirty="0">
              <a:solidFill>
                <a:srgbClr val="A6A6A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4375" y="6496747"/>
            <a:ext cx="795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</a:rPr>
              <a:t>An Industrial Case Study on the Risk of Software Changes, E. </a:t>
            </a:r>
            <a:r>
              <a:rPr lang="en-US" sz="1200" dirty="0" err="1">
                <a:solidFill>
                  <a:srgbClr val="A6A6A6"/>
                </a:solidFill>
              </a:rPr>
              <a:t>Shihab</a:t>
            </a:r>
            <a:r>
              <a:rPr lang="en-US" sz="1200" dirty="0">
                <a:solidFill>
                  <a:srgbClr val="A6A6A6"/>
                </a:solidFill>
              </a:rPr>
              <a:t>, A. E. Hassan, B. Adams and J. Jiang, In FSE'12, Nov. 2012</a:t>
            </a:r>
          </a:p>
        </p:txBody>
      </p:sp>
    </p:spTree>
    <p:extLst>
      <p:ext uri="{BB962C8B-B14F-4D97-AF65-F5344CB8AC3E}">
        <p14:creationId xmlns:p14="http://schemas.microsoft.com/office/powerpoint/2010/main" val="2107123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Building big insight </a:t>
            </a:r>
            <a:br>
              <a:rPr lang="en-US" dirty="0" smtClean="0"/>
            </a:br>
            <a:r>
              <a:rPr lang="en-US" dirty="0" smtClean="0"/>
              <a:t>from little parts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4921"/>
            <a:ext cx="4265669" cy="4481242"/>
          </a:xfrm>
        </p:spPr>
        <p:txBody>
          <a:bodyPr>
            <a:normAutofit/>
          </a:bodyPr>
          <a:lstStyle/>
          <a:p>
            <a:r>
              <a:rPr lang="en-US" sz="2400" dirty="0"/>
              <a:t>How to go from simple predictions to explanations and theory </a:t>
            </a:r>
            <a:r>
              <a:rPr lang="en-US" sz="2400" dirty="0" smtClean="0"/>
              <a:t>formation?</a:t>
            </a:r>
          </a:p>
          <a:p>
            <a:r>
              <a:rPr lang="en-US" sz="2400" dirty="0" smtClean="0"/>
              <a:t>How </a:t>
            </a:r>
            <a:r>
              <a:rPr lang="en-US" sz="2400" dirty="0"/>
              <a:t>to make analysis generalizable and </a:t>
            </a:r>
            <a:r>
              <a:rPr lang="en-US" sz="2400" dirty="0" smtClean="0"/>
              <a:t>repeatable?</a:t>
            </a:r>
          </a:p>
          <a:p>
            <a:r>
              <a:rPr lang="en-US" sz="2400" dirty="0" smtClean="0">
                <a:solidFill>
                  <a:srgbClr val="000000"/>
                </a:solidFill>
                <a:ea typeface="Calibri"/>
                <a:cs typeface="Calibri"/>
              </a:rPr>
              <a:t>Qualitative 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data analysis methods</a:t>
            </a:r>
          </a:p>
          <a:p>
            <a:r>
              <a:rPr lang="en-US" sz="2400" dirty="0" smtClean="0">
                <a:solidFill>
                  <a:srgbClr val="000000"/>
                </a:solidFill>
                <a:ea typeface="Calibri"/>
                <a:cs typeface="Calibri"/>
              </a:rPr>
              <a:t>Falsifiability 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of </a:t>
            </a:r>
            <a:r>
              <a:rPr lang="en-US" sz="2400" dirty="0" smtClean="0">
                <a:solidFill>
                  <a:srgbClr val="000000"/>
                </a:solidFill>
                <a:ea typeface="Calibri"/>
                <a:cs typeface="Calibri"/>
              </a:rPr>
              <a:t>results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5677" y="5073932"/>
            <a:ext cx="7359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</a:rPr>
              <a:t>Patrick </a:t>
            </a:r>
            <a:r>
              <a:rPr lang="en-US" sz="1200" dirty="0" err="1">
                <a:solidFill>
                  <a:srgbClr val="A6A6A6"/>
                </a:solidFill>
              </a:rPr>
              <a:t>Wagstrom</a:t>
            </a:r>
            <a:r>
              <a:rPr lang="en-US" sz="1200" dirty="0">
                <a:solidFill>
                  <a:srgbClr val="A6A6A6"/>
                </a:solidFill>
              </a:rPr>
              <a:t>, Corey </a:t>
            </a:r>
            <a:r>
              <a:rPr lang="en-US" sz="1200" dirty="0" err="1">
                <a:solidFill>
                  <a:srgbClr val="A6A6A6"/>
                </a:solidFill>
              </a:rPr>
              <a:t>Jergensen</a:t>
            </a:r>
            <a:r>
              <a:rPr lang="en-US" sz="1200" dirty="0">
                <a:solidFill>
                  <a:srgbClr val="A6A6A6"/>
                </a:solidFill>
              </a:rPr>
              <a:t>, Anita </a:t>
            </a:r>
            <a:r>
              <a:rPr lang="en-US" sz="1200" dirty="0" err="1">
                <a:solidFill>
                  <a:srgbClr val="A6A6A6"/>
                </a:solidFill>
              </a:rPr>
              <a:t>Sarma</a:t>
            </a:r>
            <a:r>
              <a:rPr lang="en-US" sz="1200" dirty="0">
                <a:solidFill>
                  <a:srgbClr val="A6A6A6"/>
                </a:solidFill>
              </a:rPr>
              <a:t>: A network of rails: a graph dataset of ruby on rails and associated projects. MSR 2013: 229-232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6172" y="5664498"/>
            <a:ext cx="7565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A6A6A6"/>
                </a:solidFill>
              </a:rPr>
              <a:t>Walid</a:t>
            </a:r>
            <a:r>
              <a:rPr lang="en-US" sz="1200" dirty="0">
                <a:solidFill>
                  <a:srgbClr val="A6A6A6"/>
                </a:solidFill>
              </a:rPr>
              <a:t> </a:t>
            </a:r>
            <a:r>
              <a:rPr lang="en-US" sz="1200" dirty="0" err="1">
                <a:solidFill>
                  <a:srgbClr val="A6A6A6"/>
                </a:solidFill>
              </a:rPr>
              <a:t>Maalej</a:t>
            </a:r>
            <a:r>
              <a:rPr lang="en-US" sz="1200" dirty="0">
                <a:solidFill>
                  <a:srgbClr val="A6A6A6"/>
                </a:solidFill>
              </a:rPr>
              <a:t> and Martin P. </a:t>
            </a:r>
            <a:r>
              <a:rPr lang="en-US" sz="1200" dirty="0" err="1">
                <a:solidFill>
                  <a:srgbClr val="A6A6A6"/>
                </a:solidFill>
              </a:rPr>
              <a:t>Robillard</a:t>
            </a:r>
            <a:r>
              <a:rPr lang="en-US" sz="1200" dirty="0">
                <a:solidFill>
                  <a:srgbClr val="A6A6A6"/>
                </a:solidFill>
              </a:rPr>
              <a:t>. Patterns of Knowledge in API Reference Documentation. IEEE Transactions on Software Engineering, 39(9):1264-1282, September 2013. http://</a:t>
            </a:r>
            <a:r>
              <a:rPr lang="en-US" sz="1200" dirty="0" err="1">
                <a:solidFill>
                  <a:srgbClr val="A6A6A6"/>
                </a:solidFill>
              </a:rPr>
              <a:t>www.cs.mcgill.ca</a:t>
            </a:r>
            <a:r>
              <a:rPr lang="en-US" sz="1200" dirty="0">
                <a:solidFill>
                  <a:srgbClr val="A6A6A6"/>
                </a:solidFill>
              </a:rPr>
              <a:t>/~martin/papers/tse2013a.pdf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2869" y="791508"/>
            <a:ext cx="4020874" cy="404157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5677" y="6159516"/>
            <a:ext cx="6865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A6A6A6"/>
                </a:solidFill>
              </a:rPr>
              <a:t>Categorizing bugs with social networks: A case study on four open source software communities, ICSE’13, </a:t>
            </a:r>
            <a:r>
              <a:rPr lang="en-US" sz="1200" dirty="0" err="1">
                <a:solidFill>
                  <a:srgbClr val="A6A6A6"/>
                </a:solidFill>
              </a:rPr>
              <a:t>Zanetti</a:t>
            </a:r>
            <a:r>
              <a:rPr lang="en-US" sz="1200" dirty="0">
                <a:solidFill>
                  <a:srgbClr val="A6A6A6"/>
                </a:solidFill>
              </a:rPr>
              <a:t>, Marcelo Serrano; </a:t>
            </a:r>
            <a:r>
              <a:rPr lang="en-US" sz="1200" dirty="0" err="1">
                <a:solidFill>
                  <a:srgbClr val="A6A6A6"/>
                </a:solidFill>
              </a:rPr>
              <a:t>Scholtes</a:t>
            </a:r>
            <a:r>
              <a:rPr lang="en-US" sz="1200" dirty="0">
                <a:solidFill>
                  <a:srgbClr val="A6A6A6"/>
                </a:solidFill>
              </a:rPr>
              <a:t>, Ingo; </a:t>
            </a:r>
            <a:r>
              <a:rPr lang="en-US" sz="1200" dirty="0" err="1">
                <a:solidFill>
                  <a:srgbClr val="A6A6A6"/>
                </a:solidFill>
              </a:rPr>
              <a:t>Tessone</a:t>
            </a:r>
            <a:r>
              <a:rPr lang="en-US" sz="1200" dirty="0">
                <a:solidFill>
                  <a:srgbClr val="A6A6A6"/>
                </a:solidFill>
              </a:rPr>
              <a:t>, Claudio Juan; Schweitzer, Frank</a:t>
            </a:r>
          </a:p>
        </p:txBody>
      </p:sp>
    </p:spTree>
    <p:extLst>
      <p:ext uri="{BB962C8B-B14F-4D97-AF65-F5344CB8AC3E}">
        <p14:creationId xmlns:p14="http://schemas.microsoft.com/office/powerpoint/2010/main" val="2680415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6" name="Picture 5" descr="image0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52" y="1925611"/>
            <a:ext cx="6394486" cy="479586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What can we learn </a:t>
            </a:r>
            <a:br>
              <a:rPr lang="en-US" dirty="0" smtClean="0"/>
            </a:br>
            <a:r>
              <a:rPr lang="en-US" dirty="0" smtClean="0"/>
              <a:t>from each other?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065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Words for a fledgling Manifesto?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Vilfredo</a:t>
            </a:r>
            <a:r>
              <a:rPr lang="en-US" dirty="0"/>
              <a:t> Pareto</a:t>
            </a:r>
          </a:p>
          <a:p>
            <a:pPr lvl="1"/>
            <a:r>
              <a:rPr lang="en-US" dirty="0"/>
              <a:t>“Give me the fruitful error any time, full of seeds, bursting with its own corrections. You can keep your sterile truth for yourself.”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/>
              <a:t>Susan Sontag:</a:t>
            </a:r>
          </a:p>
          <a:p>
            <a:pPr lvl="1"/>
            <a:r>
              <a:rPr lang="en-US" dirty="0"/>
              <a:t>““The only interesting answers are those which destroy the questions. “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2" name="Content Placeholder 9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Martin </a:t>
            </a:r>
            <a:r>
              <a:rPr lang="en-US" dirty="0"/>
              <a:t>H. Fischer</a:t>
            </a:r>
          </a:p>
          <a:p>
            <a:pPr lvl="1"/>
            <a:r>
              <a:rPr lang="en-US" dirty="0"/>
              <a:t>“A machine has value only as it produces more than it consumes, so check your value to the community.</a:t>
            </a:r>
            <a:r>
              <a:rPr lang="en-US" dirty="0" smtClean="0"/>
              <a:t>”</a:t>
            </a:r>
            <a:br>
              <a:rPr lang="en-US" dirty="0" smtClean="0"/>
            </a:b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Tim Menzies</a:t>
            </a:r>
          </a:p>
          <a:p>
            <a:pPr lvl="1"/>
            <a:r>
              <a:rPr lang="en-US" dirty="0"/>
              <a:t>“More conversations, less conclusions.”</a:t>
            </a:r>
          </a:p>
          <a:p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4495800" y="1600200"/>
            <a:ext cx="0" cy="47561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7484" y="4313677"/>
            <a:ext cx="83693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3063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6" name="Picture 5" descr="image0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52" y="1925611"/>
            <a:ext cx="6394486" cy="479586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What can we learn </a:t>
            </a:r>
            <a:br>
              <a:rPr lang="en-US" dirty="0" smtClean="0"/>
            </a:br>
            <a:r>
              <a:rPr lang="en-US" dirty="0" smtClean="0"/>
              <a:t>from each other?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095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schedule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Day 1:</a:t>
            </a:r>
          </a:p>
          <a:p>
            <a:pPr lvl="1"/>
            <a:r>
              <a:rPr lang="en-US" sz="2000" dirty="0" smtClean="0"/>
              <a:t>Find (any) initial common ground</a:t>
            </a:r>
          </a:p>
          <a:p>
            <a:pPr lvl="1"/>
            <a:r>
              <a:rPr lang="en-US" sz="2000" dirty="0" smtClean="0"/>
              <a:t>Breakout groups to explore a shared question</a:t>
            </a:r>
          </a:p>
          <a:p>
            <a:pPr lvl="2"/>
            <a:r>
              <a:rPr lang="en-US" sz="1800" dirty="0" smtClean="0"/>
              <a:t>How </a:t>
            </a:r>
            <a:r>
              <a:rPr lang="en-US" sz="1800" dirty="0"/>
              <a:t>to share insights, models, methods, data about </a:t>
            </a:r>
            <a:r>
              <a:rPr lang="en-US" sz="1800" dirty="0" smtClean="0"/>
              <a:t>software?</a:t>
            </a:r>
            <a:r>
              <a:rPr lang="en-US" sz="1800" dirty="0"/>
              <a:t/>
            </a:r>
            <a:br>
              <a:rPr lang="en-US" sz="1800" dirty="0"/>
            </a:br>
            <a:endParaRPr lang="en-US" sz="1600" dirty="0" smtClean="0"/>
          </a:p>
          <a:p>
            <a:r>
              <a:rPr lang="en-US" sz="2400" dirty="0" smtClean="0"/>
              <a:t>Day 2,3:</a:t>
            </a:r>
          </a:p>
          <a:p>
            <a:pPr lvl="1"/>
            <a:r>
              <a:rPr lang="en-US" sz="2000" dirty="0" smtClean="0"/>
              <a:t>Review, reassess, reevaluate,   re-task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400" dirty="0" smtClean="0"/>
              <a:t>Day 4:</a:t>
            </a:r>
          </a:p>
          <a:p>
            <a:pPr lvl="1"/>
            <a:r>
              <a:rPr lang="en-US" sz="2000" dirty="0" smtClean="0"/>
              <a:t>Lets write a manifesto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400" dirty="0" smtClean="0"/>
              <a:t>Day 5:</a:t>
            </a:r>
          </a:p>
          <a:p>
            <a:pPr lvl="1"/>
            <a:r>
              <a:rPr lang="en-US" sz="2000" dirty="0" smtClean="0"/>
              <a:t>Some report writing tasks.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FBDB-460A-2C4D-8064-C249887F4FC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60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5796</TotalTime>
  <Words>1623</Words>
  <Application>Microsoft Macintosh PowerPoint</Application>
  <PresentationFormat>On-screen Show (4:3)</PresentationFormat>
  <Paragraphs>217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How to share methods?</vt:lpstr>
      <vt:lpstr>How to share methods?</vt:lpstr>
      <vt:lpstr>PowerPoint Presentation</vt:lpstr>
      <vt:lpstr>How to represent models?</vt:lpstr>
      <vt:lpstr>How to share models?</vt:lpstr>
      <vt:lpstr>PowerPoint Presentation</vt:lpstr>
      <vt:lpstr>How to share data?</vt:lpstr>
      <vt:lpstr>Handling Suspect Data</vt:lpstr>
      <vt:lpstr>And sometimes, data breeds data</vt:lpstr>
      <vt:lpstr>How to share data?</vt:lpstr>
      <vt:lpstr>PowerPoint Presentation</vt:lpstr>
      <vt:lpstr>How to  share insight?</vt:lpstr>
      <vt:lpstr>Q: How to share insight A: Do it again and again and again…</vt:lpstr>
      <vt:lpstr>Learning to ask the right questions</vt:lpstr>
      <vt:lpstr>Q: How to share insights A: Step1- find them</vt:lpstr>
      <vt:lpstr>Finding insights (more)</vt:lpstr>
      <vt:lpstr>Building big insight  from little parts</vt:lpstr>
      <vt:lpstr>PowerPoint Presentation</vt:lpstr>
      <vt:lpstr>Words for a fledgling Manifesto?</vt:lpstr>
      <vt:lpstr>PowerPoint Presentation</vt:lpstr>
      <vt:lpstr>Our schedule</vt:lpstr>
    </vt:vector>
  </TitlesOfParts>
  <Company>wvu/lcsee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Science for Software Engineering</dc:title>
  <dc:creator>Ekrem Kocaguneli</dc:creator>
  <cp:lastModifiedBy>Tim Menzies</cp:lastModifiedBy>
  <cp:revision>484</cp:revision>
  <cp:lastPrinted>2014-05-31T16:58:59Z</cp:lastPrinted>
  <dcterms:created xsi:type="dcterms:W3CDTF">2013-02-06T20:18:36Z</dcterms:created>
  <dcterms:modified xsi:type="dcterms:W3CDTF">2014-06-23T09:32:18Z</dcterms:modified>
</cp:coreProperties>
</file>