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57" r:id="rId4"/>
    <p:sldId id="264" r:id="rId5"/>
    <p:sldId id="267" r:id="rId6"/>
    <p:sldId id="265" r:id="rId7"/>
    <p:sldId id="269" r:id="rId8"/>
    <p:sldId id="271" r:id="rId9"/>
    <p:sldId id="274" r:id="rId10"/>
    <p:sldId id="272" r:id="rId11"/>
    <p:sldId id="27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212319"/>
    <a:srgbClr val="2B2B34"/>
    <a:srgbClr val="0D0B0B"/>
    <a:srgbClr val="293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6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1ED0-4ECD-0F41-9C61-C440F6B91204}" type="datetimeFigureOut">
              <a:rPr lang="en-US" smtClean="0"/>
              <a:t>6/25/14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83380-0D7D-3942-88C2-357BF846A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220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4E146-D543-D443-B1C6-D12EF42D9336}" type="datetimeFigureOut">
              <a:rPr lang="en-US" smtClean="0"/>
              <a:t>6/25/14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ADA40-31F6-5E46-8FBD-678F1E893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034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750A2-6F24-4C40-90C4-193C168285D5}" type="datetime1">
              <a:rPr lang="en-US" smtClean="0"/>
              <a:t>6/25/14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27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41B7-0470-8E41-9837-B6AEC5E513C9}" type="datetime1">
              <a:rPr lang="en-US" smtClean="0"/>
              <a:t>6/25/14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92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B244-DE77-F648-9639-07337187CBC0}" type="datetime1">
              <a:rPr lang="en-US" smtClean="0"/>
              <a:t>6/25/14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11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24F2-9EBE-8942-9599-F9A9E08FD773}" type="datetime1">
              <a:rPr lang="en-US" smtClean="0"/>
              <a:t>6/25/14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1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2EE61-C327-A649-930A-E4AB75531957}" type="datetime1">
              <a:rPr lang="en-US" smtClean="0"/>
              <a:t>6/25/14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24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9100-9ECD-5C45-B790-7EF8EAD94F54}" type="datetime1">
              <a:rPr lang="en-US" smtClean="0"/>
              <a:t>6/25/14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6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22E97-5B38-C341-8C08-83A32EA320E1}" type="datetime1">
              <a:rPr lang="en-US" smtClean="0"/>
              <a:t>6/25/14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0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1353D-3731-FB49-88D2-24827F3DE226}" type="datetime1">
              <a:rPr lang="en-US" smtClean="0"/>
              <a:t>6/25/14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24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6EBD-0958-BA44-B4AB-2F7270D60B27}" type="datetime1">
              <a:rPr lang="en-US" smtClean="0"/>
              <a:t>6/25/14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2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CB24-20AF-144C-BE83-B541225EF66C}" type="datetime1">
              <a:rPr lang="en-US" smtClean="0"/>
              <a:t>6/25/14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05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A3EB-D9F7-CB48-AC0B-BBF10C526221}" type="datetime1">
              <a:rPr lang="en-US" smtClean="0"/>
              <a:t>6/25/14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18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5562F-E4C4-DA4E-90CC-62922C0E7370}" type="datetime1">
              <a:rPr lang="en-US" smtClean="0"/>
              <a:t>6/25/14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722E-9CAD-4C45-87B8-A301A78C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8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5603" y="2579405"/>
            <a:ext cx="7772400" cy="14700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 dirty="0" smtClean="0"/>
              <a:t>Comments, panel session: ICSE’14: </a:t>
            </a:r>
            <a:br>
              <a:rPr lang="en-US" sz="3600" dirty="0" smtClean="0"/>
            </a:br>
            <a:r>
              <a:rPr lang="en-US" sz="3600" dirty="0" smtClean="0"/>
              <a:t>“After the gold rush”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7061" y="3899028"/>
            <a:ext cx="6400800" cy="17526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400" dirty="0" smtClean="0"/>
              <a:t>tim.menzies@gmail.com</a:t>
            </a:r>
          </a:p>
          <a:p>
            <a:pPr>
              <a:lnSpc>
                <a:spcPct val="70000"/>
              </a:lnSpc>
            </a:pPr>
            <a:r>
              <a:rPr lang="en-US" sz="2400" dirty="0" err="1" smtClean="0"/>
              <a:t>Dagstuhl</a:t>
            </a:r>
            <a:r>
              <a:rPr lang="en-US" sz="2400" dirty="0" smtClean="0"/>
              <a:t> workshop on SA</a:t>
            </a:r>
          </a:p>
          <a:p>
            <a:pPr>
              <a:lnSpc>
                <a:spcPct val="70000"/>
              </a:lnSpc>
            </a:pPr>
            <a:r>
              <a:rPr lang="en-US" sz="2400" dirty="0" smtClean="0"/>
              <a:t>June 23, 2014</a:t>
            </a:r>
          </a:p>
          <a:p>
            <a:pPr>
              <a:lnSpc>
                <a:spcPct val="80000"/>
              </a:lnSpc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238" y="-52200"/>
            <a:ext cx="6751452" cy="2761958"/>
          </a:xfrm>
          <a:prstGeom prst="rect">
            <a:avLst/>
          </a:prstGeom>
        </p:spPr>
      </p:pic>
      <p:pic>
        <p:nvPicPr>
          <p:cNvPr id="6" name="Picture 5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125" y="5116033"/>
            <a:ext cx="1280160" cy="1280160"/>
          </a:xfrm>
          <a:prstGeom prst="rect">
            <a:avLst/>
          </a:prstGeom>
        </p:spPr>
      </p:pic>
      <p:pic>
        <p:nvPicPr>
          <p:cNvPr id="7" name="Picture 6" descr="imgr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86" y="5112734"/>
            <a:ext cx="950118" cy="1280160"/>
          </a:xfrm>
          <a:prstGeom prst="rect">
            <a:avLst/>
          </a:prstGeom>
        </p:spPr>
      </p:pic>
      <p:pic>
        <p:nvPicPr>
          <p:cNvPr id="8" name="Picture 7" descr="imgr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557" y="5112734"/>
            <a:ext cx="1280160" cy="1280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7982" y="6386044"/>
            <a:ext cx="203175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Organized by…. 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97886" y="6383104"/>
            <a:ext cx="950117" cy="292388"/>
          </a:xfrm>
          <a:prstGeom prst="rect">
            <a:avLst/>
          </a:prstGeom>
          <a:solidFill>
            <a:srgbClr val="29305E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</a:rPr>
              <a:t>Da bird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24557" y="6375886"/>
            <a:ext cx="1280160" cy="299605"/>
          </a:xfrm>
          <a:prstGeom prst="rect">
            <a:avLst/>
          </a:prstGeom>
          <a:solidFill>
            <a:srgbClr val="21231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</a:rPr>
              <a:t>Da Men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0125" y="6376494"/>
            <a:ext cx="1280160" cy="298998"/>
          </a:xfrm>
          <a:prstGeom prst="rect">
            <a:avLst/>
          </a:prstGeom>
          <a:solidFill>
            <a:srgbClr val="2B2B3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/>
                </a:solidFill>
              </a:rPr>
              <a:t>Da Mann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49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17"/>
    </mc:Choice>
    <mc:Fallback xmlns="">
      <p:transition xmlns:p14="http://schemas.microsoft.com/office/powerpoint/2010/main" spd="slow" advTm="1901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391" y="4897745"/>
            <a:ext cx="3912089" cy="1909809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the Wild West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605" y="1607862"/>
            <a:ext cx="4537705" cy="4708641"/>
          </a:xfrm>
        </p:spPr>
        <p:txBody>
          <a:bodyPr>
            <a:normAutofit/>
          </a:bodyPr>
          <a:lstStyle/>
          <a:p>
            <a:r>
              <a:rPr lang="en-US" dirty="0" smtClean="0"/>
              <a:t>Gold rush:</a:t>
            </a:r>
          </a:p>
          <a:p>
            <a:pPr lvl="1"/>
            <a:r>
              <a:rPr lang="en-US" dirty="0" smtClean="0"/>
              <a:t>To extract </a:t>
            </a:r>
            <a:r>
              <a:rPr lang="en-US" dirty="0"/>
              <a:t>nuggets of insight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Too many inexperienced “</a:t>
            </a:r>
            <a:r>
              <a:rPr lang="en-US" dirty="0"/>
              <a:t>cowboys</a:t>
            </a:r>
            <a:r>
              <a:rPr lang="en-US" dirty="0" smtClean="0"/>
              <a:t>”:</a:t>
            </a:r>
          </a:p>
          <a:p>
            <a:pPr lvl="1"/>
            <a:r>
              <a:rPr lang="en-US" dirty="0" smtClean="0"/>
              <a:t>No use of best </a:t>
            </a:r>
            <a:r>
              <a:rPr lang="en-US" dirty="0"/>
              <a:t>or safe practices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“Goldfish bowl” panel: 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est practices, what not to do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733" y="87241"/>
            <a:ext cx="3899260" cy="354123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1748" y="3104535"/>
            <a:ext cx="3909074" cy="1726691"/>
          </a:xfrm>
          <a:prstGeom prst="rect">
            <a:avLst/>
          </a:prstGeom>
          <a:ln w="762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2056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46"/>
    </mc:Choice>
    <mc:Fallback xmlns="">
      <p:transition xmlns:p14="http://schemas.microsoft.com/office/powerpoint/2010/main" spd="slow" advTm="566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Street light effect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01086" y="1600200"/>
            <a:ext cx="3285714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Moral #1: </a:t>
            </a:r>
          </a:p>
          <a:p>
            <a:pPr lvl="1"/>
            <a:r>
              <a:rPr lang="en-US" sz="1600" dirty="0" smtClean="0"/>
              <a:t>look at the real data, not just the conveniently available data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“</a:t>
            </a:r>
            <a:r>
              <a:rPr lang="en-US" sz="2000" dirty="0"/>
              <a:t>Before we collect the data, need to redefine the right data to collect.</a:t>
            </a:r>
            <a:r>
              <a:rPr lang="en-US" sz="2000" dirty="0" smtClean="0"/>
              <a:t>”</a:t>
            </a:r>
            <a:br>
              <a:rPr lang="en-US" sz="2000" dirty="0" smtClean="0"/>
            </a:br>
            <a:endParaRPr lang="en-US" sz="2000" dirty="0"/>
          </a:p>
          <a:p>
            <a:r>
              <a:rPr lang="en-US" sz="2000" dirty="0" smtClean="0"/>
              <a:t>“Garbage </a:t>
            </a:r>
            <a:r>
              <a:rPr lang="en-US" sz="2000" dirty="0"/>
              <a:t>in, </a:t>
            </a:r>
            <a:r>
              <a:rPr lang="en-US" sz="2000" dirty="0" smtClean="0"/>
              <a:t>garbage out”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“Before analyzing terabytes of data, reflect some on user goals.”  </a:t>
            </a:r>
          </a:p>
        </p:txBody>
      </p:sp>
      <p:pic>
        <p:nvPicPr>
          <p:cNvPr id="7" name="Picture 6" descr="Screen Shot 2014-06-22 at 3.03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6" y="2088460"/>
            <a:ext cx="4658349" cy="35942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9949" y="5395374"/>
            <a:ext cx="451587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Lucida Calligraphy"/>
                <a:cs typeface="Lucida Calligraphy"/>
              </a:rPr>
              <a:t>“I’m looking for my keys.”</a:t>
            </a:r>
            <a:endParaRPr lang="en-US" sz="1400" dirty="0">
              <a:latin typeface="Lucida Calligraphy"/>
              <a:cs typeface="Lucida Calligraphy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3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32"/>
    </mc:Choice>
    <mc:Fallback xmlns="">
      <p:transition xmlns:p14="http://schemas.microsoft.com/office/powerpoint/2010/main" spd="slow" advTm="3043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we reason about data, without detailed background knowledge?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696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Traditional view:</a:t>
            </a:r>
          </a:p>
          <a:p>
            <a:pPr lvl="1"/>
            <a:r>
              <a:rPr lang="en-US" dirty="0" smtClean="0"/>
              <a:t>GQM</a:t>
            </a:r>
          </a:p>
          <a:p>
            <a:pPr lvl="1"/>
            <a:r>
              <a:rPr lang="en-US" dirty="0"/>
              <a:t>Traditional science:</a:t>
            </a:r>
          </a:p>
          <a:p>
            <a:pPr lvl="2"/>
            <a:r>
              <a:rPr lang="en-US" dirty="0"/>
              <a:t>Define data to collected</a:t>
            </a:r>
          </a:p>
          <a:p>
            <a:pPr lvl="2"/>
            <a:r>
              <a:rPr lang="en-US" dirty="0"/>
              <a:t>Collect</a:t>
            </a:r>
          </a:p>
          <a:p>
            <a:pPr lvl="2"/>
            <a:r>
              <a:rPr lang="en-US" dirty="0"/>
              <a:t>Infer</a:t>
            </a:r>
            <a:br>
              <a:rPr lang="en-US" dirty="0"/>
            </a:b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“Newer” view:</a:t>
            </a:r>
          </a:p>
          <a:p>
            <a:pPr lvl="1"/>
            <a:r>
              <a:rPr lang="en-US" dirty="0" smtClean="0"/>
              <a:t>Operational science (</a:t>
            </a:r>
            <a:r>
              <a:rPr lang="en-US" dirty="0" err="1" smtClean="0"/>
              <a:t>Mockus</a:t>
            </a:r>
            <a:r>
              <a:rPr lang="en-US" dirty="0" smtClean="0"/>
              <a:t>, keynote, MSR, 2014)</a:t>
            </a:r>
          </a:p>
          <a:p>
            <a:pPr lvl="2"/>
            <a:r>
              <a:rPr lang="en-US" dirty="0" smtClean="0"/>
              <a:t>Find data</a:t>
            </a:r>
          </a:p>
          <a:p>
            <a:pPr lvl="2"/>
            <a:r>
              <a:rPr lang="en-US" dirty="0" smtClean="0"/>
              <a:t>Reason about it</a:t>
            </a:r>
          </a:p>
          <a:p>
            <a:pPr lvl="2"/>
            <a:r>
              <a:rPr lang="en-US" dirty="0" smtClean="0"/>
              <a:t>Prone to “streetlight effect”</a:t>
            </a:r>
          </a:p>
          <a:p>
            <a:endParaRPr lang="en-US" dirty="0"/>
          </a:p>
        </p:txBody>
      </p:sp>
      <p:pic>
        <p:nvPicPr>
          <p:cNvPr id="5" name="Picture 4" descr="Screen Shot 2014-06-22 at 4.37.2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656" y="1770220"/>
            <a:ext cx="4000144" cy="284606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4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2"/>
    </mc:Choice>
    <mc:Fallback xmlns="">
      <p:transition xmlns:p14="http://schemas.microsoft.com/office/powerpoint/2010/main" spd="slow" advTm="8000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Empiricists </a:t>
            </a:r>
            <a:r>
              <a:rPr lang="en-US" dirty="0" smtClean="0"/>
              <a:t>: </a:t>
            </a:r>
            <a:r>
              <a:rPr lang="en-US" dirty="0">
                <a:solidFill>
                  <a:srgbClr val="FF0000"/>
                </a:solidFill>
              </a:rPr>
              <a:t>Rationalists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Observation 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use of background knowledge</a:t>
            </a:r>
          </a:p>
          <a:p>
            <a:pPr lvl="1"/>
            <a:r>
              <a:rPr lang="en-US" dirty="0" err="1" smtClean="0"/>
              <a:t>Mockus</a:t>
            </a:r>
            <a:r>
              <a:rPr lang="en-US" dirty="0" smtClean="0"/>
              <a:t> : </a:t>
            </a:r>
            <a:r>
              <a:rPr lang="en-US" dirty="0" err="1" smtClean="0">
                <a:solidFill>
                  <a:srgbClr val="FF0000"/>
                </a:solidFill>
              </a:rPr>
              <a:t>Basili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err="1" smtClean="0"/>
              <a:t>Norvig</a:t>
            </a:r>
            <a:r>
              <a:rPr lang="en-US" dirty="0" smtClean="0"/>
              <a:t> : </a:t>
            </a:r>
            <a:r>
              <a:rPr lang="en-US" dirty="0" smtClean="0">
                <a:solidFill>
                  <a:srgbClr val="FF0000"/>
                </a:solidFill>
              </a:rPr>
              <a:t>Chomsky</a:t>
            </a:r>
          </a:p>
          <a:p>
            <a:pPr lvl="1"/>
            <a:r>
              <a:rPr lang="en-US" dirty="0" smtClean="0"/>
              <a:t>Locke : </a:t>
            </a:r>
            <a:r>
              <a:rPr lang="en-US" dirty="0" smtClean="0">
                <a:solidFill>
                  <a:srgbClr val="FF0000"/>
                </a:solidFill>
              </a:rPr>
              <a:t>Leibnitz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Aristotle : </a:t>
            </a:r>
            <a:r>
              <a:rPr lang="en-US" dirty="0" smtClean="0">
                <a:solidFill>
                  <a:srgbClr val="FF0000"/>
                </a:solidFill>
              </a:rPr>
              <a:t>Plato</a:t>
            </a:r>
          </a:p>
          <a:p>
            <a:pPr lvl="1"/>
            <a:r>
              <a:rPr lang="en-US" dirty="0" smtClean="0"/>
              <a:t>Newton : </a:t>
            </a:r>
            <a:r>
              <a:rPr lang="en-US" dirty="0" smtClean="0">
                <a:solidFill>
                  <a:srgbClr val="FF0000"/>
                </a:solidFill>
              </a:rPr>
              <a:t>Descartes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en-US" dirty="0" smtClean="0"/>
              <a:t>Ike said:</a:t>
            </a:r>
            <a:endParaRPr lang="en-US" dirty="0"/>
          </a:p>
          <a:p>
            <a:pPr lvl="3"/>
            <a:r>
              <a:rPr lang="en-US" dirty="0" smtClean="0"/>
              <a:t>“I </a:t>
            </a:r>
            <a:r>
              <a:rPr lang="en-US" dirty="0"/>
              <a:t>make no </a:t>
            </a:r>
            <a:r>
              <a:rPr lang="en-US" dirty="0" smtClean="0"/>
              <a:t>hypotheses.”</a:t>
            </a:r>
            <a:endParaRPr lang="en-US" dirty="0"/>
          </a:p>
          <a:p>
            <a:pPr lvl="3"/>
            <a:r>
              <a:rPr lang="en-US" dirty="0" smtClean="0"/>
              <a:t>“I </a:t>
            </a:r>
            <a:r>
              <a:rPr lang="en-US" dirty="0"/>
              <a:t>feign no </a:t>
            </a:r>
            <a:r>
              <a:rPr lang="en-US" dirty="0" smtClean="0"/>
              <a:t>hypotheses.”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3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80"/>
    </mc:Choice>
    <mc:Fallback xmlns="">
      <p:transition xmlns:p14="http://schemas.microsoft.com/office/powerpoint/2010/main" spd="slow" advTm="1100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Working in </a:t>
            </a:r>
            <a:r>
              <a:rPr lang="en-US" smtClean="0"/>
              <a:t>the light</a:t>
            </a:r>
            <a:endParaRPr lang="en-US" dirty="0"/>
          </a:p>
        </p:txBody>
      </p:sp>
      <p:pic>
        <p:nvPicPr>
          <p:cNvPr id="7" name="Picture 6" descr="Screen Shot 2014-06-22 at 3.03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6" y="2088460"/>
            <a:ext cx="4658349" cy="3594204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5747474" y="1632448"/>
            <a:ext cx="3285714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Moral #2: </a:t>
            </a:r>
          </a:p>
          <a:p>
            <a:pPr lvl="1"/>
            <a:r>
              <a:rPr lang="en-US" sz="1600" dirty="0"/>
              <a:t>“before we rush to the new, lets reflect on what we can learn from what we can see right now. </a:t>
            </a:r>
            <a:r>
              <a:rPr lang="en-US" sz="1600" dirty="0" smtClean="0"/>
              <a:t>“</a:t>
            </a:r>
          </a:p>
          <a:p>
            <a:r>
              <a:rPr lang="en-US" sz="2400" dirty="0" smtClean="0"/>
              <a:t>“</a:t>
            </a:r>
            <a:r>
              <a:rPr lang="en-US" sz="2000" dirty="0" smtClean="0"/>
              <a:t>Too </a:t>
            </a:r>
            <a:r>
              <a:rPr lang="en-US" sz="2000" dirty="0"/>
              <a:t>fast, too early  to expect actionable data for some specific area. </a:t>
            </a:r>
            <a:r>
              <a:rPr lang="en-US" sz="2000" dirty="0" smtClean="0"/>
              <a:t>“</a:t>
            </a:r>
          </a:p>
          <a:p>
            <a:r>
              <a:rPr lang="en-US" sz="2000" dirty="0" smtClean="0"/>
              <a:t>“Building  models on </a:t>
            </a:r>
            <a:r>
              <a:rPr lang="en-US" sz="2000" dirty="0"/>
              <a:t>what we have before pushing ahead</a:t>
            </a:r>
            <a:r>
              <a:rPr lang="en-US" sz="2000" dirty="0" smtClean="0"/>
              <a:t>.”</a:t>
            </a:r>
          </a:p>
          <a:p>
            <a:r>
              <a:rPr lang="en-US" sz="2000" dirty="0" smtClean="0"/>
              <a:t>“Need </a:t>
            </a:r>
            <a:r>
              <a:rPr lang="en-US" sz="2000" dirty="0"/>
              <a:t>to invest more in data science </a:t>
            </a:r>
            <a:r>
              <a:rPr lang="en-US" sz="2000" dirty="0" smtClean="0"/>
              <a:t>infrastructure”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9949" y="5395374"/>
            <a:ext cx="45158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Lucida Calligraphy"/>
                <a:cs typeface="Lucida Calligraphy"/>
              </a:rPr>
              <a:t>“I’m exploring the data </a:t>
            </a:r>
            <a:br>
              <a:rPr lang="en-US" sz="1400" dirty="0" smtClean="0">
                <a:latin typeface="Lucida Calligraphy"/>
                <a:cs typeface="Lucida Calligraphy"/>
              </a:rPr>
            </a:br>
            <a:r>
              <a:rPr lang="en-US" sz="1400" dirty="0" smtClean="0">
                <a:latin typeface="Lucida Calligraphy"/>
                <a:cs typeface="Lucida Calligraphy"/>
              </a:rPr>
              <a:t>without pre-conceived biases.”</a:t>
            </a:r>
            <a:endParaRPr lang="en-US" sz="1400" dirty="0">
              <a:latin typeface="Lucida Calligraphy"/>
              <a:cs typeface="Lucida Calligraphy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0"/>
    </mc:Choice>
    <mc:Fallback xmlns="">
      <p:transition xmlns:p14="http://schemas.microsoft.com/office/powerpoint/2010/main" spd="slow" advTm="1116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disclosure: Menzies is not rational (he’s an empiricist)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19123" y="1659183"/>
            <a:ext cx="4040188" cy="639762"/>
          </a:xfrm>
          <a:solidFill>
            <a:schemeClr val="tx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Accidental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discoveries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19123" y="2311773"/>
            <a:ext cx="4174134" cy="440970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America</a:t>
            </a:r>
          </a:p>
          <a:p>
            <a:r>
              <a:rPr lang="en-US" dirty="0" smtClean="0"/>
              <a:t>Penicillin</a:t>
            </a:r>
          </a:p>
          <a:p>
            <a:r>
              <a:rPr lang="en-US" dirty="0" smtClean="0"/>
              <a:t>Anesthesia</a:t>
            </a:r>
          </a:p>
          <a:p>
            <a:r>
              <a:rPr lang="en-US" dirty="0" smtClean="0"/>
              <a:t>Big bang radiation</a:t>
            </a:r>
          </a:p>
          <a:p>
            <a:r>
              <a:rPr lang="en-US" dirty="0" smtClean="0"/>
              <a:t>Internal pacemakers</a:t>
            </a:r>
          </a:p>
          <a:p>
            <a:r>
              <a:rPr lang="en-US" dirty="0" smtClean="0"/>
              <a:t>Microwave ovens</a:t>
            </a:r>
          </a:p>
          <a:p>
            <a:r>
              <a:rPr lang="en-US" dirty="0" smtClean="0"/>
              <a:t>X-rays</a:t>
            </a:r>
          </a:p>
          <a:p>
            <a:r>
              <a:rPr lang="en-US" dirty="0" smtClean="0"/>
              <a:t>Safety glass</a:t>
            </a:r>
          </a:p>
          <a:p>
            <a:r>
              <a:rPr lang="en-US" dirty="0" smtClean="0"/>
              <a:t>Plastics (non-conductive heat resistant polymer)</a:t>
            </a:r>
          </a:p>
          <a:p>
            <a:r>
              <a:rPr lang="en-US" dirty="0" err="1" smtClean="0"/>
              <a:t>Vulcanised</a:t>
            </a:r>
            <a:r>
              <a:rPr lang="en-US" dirty="0" smtClean="0"/>
              <a:t> rubber</a:t>
            </a:r>
          </a:p>
          <a:p>
            <a:r>
              <a:rPr lang="en-US" dirty="0" smtClean="0"/>
              <a:t>Viagra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200" y="1626476"/>
            <a:ext cx="4041775" cy="639762"/>
          </a:xfrm>
          <a:solidFill>
            <a:schemeClr val="tx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Wikipedia lists of human cognitive biases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57200" y="2279066"/>
            <a:ext cx="4041775" cy="3951288"/>
          </a:xfrm>
        </p:spPr>
        <p:txBody>
          <a:bodyPr/>
          <a:lstStyle/>
          <a:p>
            <a:r>
              <a:rPr lang="en-US" dirty="0" smtClean="0"/>
              <a:t>100+ entries</a:t>
            </a:r>
          </a:p>
          <a:p>
            <a:pPr lvl="1"/>
            <a:r>
              <a:rPr lang="en-US" dirty="0" smtClean="0"/>
              <a:t>The way we routinely get it wrong, every day.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67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 (current) conclusions </a:t>
            </a:r>
            <a:br>
              <a:rPr lang="en-US" dirty="0" smtClean="0"/>
            </a:br>
            <a:r>
              <a:rPr lang="en-US" dirty="0" smtClean="0"/>
              <a:t>are wrong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Prone to revisions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By </a:t>
            </a:r>
            <a:r>
              <a:rPr lang="en-US" sz="2800" dirty="0"/>
              <a:t>subsequent </a:t>
            </a:r>
            <a:r>
              <a:rPr lang="en-US" sz="2800" dirty="0" smtClean="0"/>
              <a:t>analysis</a:t>
            </a:r>
          </a:p>
          <a:p>
            <a:r>
              <a:rPr lang="en-US" sz="2800" dirty="0" smtClean="0"/>
              <a:t>Any current models is</a:t>
            </a:r>
          </a:p>
          <a:p>
            <a:pPr lvl="1"/>
            <a:r>
              <a:rPr lang="en-US" dirty="0" smtClean="0"/>
              <a:t>Wrong, but useful</a:t>
            </a:r>
          </a:p>
          <a:p>
            <a:r>
              <a:rPr lang="en-US" sz="2800" dirty="0" err="1" smtClean="0"/>
              <a:t>Timm’s</a:t>
            </a:r>
            <a:r>
              <a:rPr lang="en-US" sz="2800" dirty="0" smtClean="0"/>
              <a:t> Law: </a:t>
            </a:r>
          </a:p>
          <a:p>
            <a:pPr lvl="1"/>
            <a:r>
              <a:rPr lang="en-US" dirty="0" smtClean="0"/>
              <a:t>Less conclusions, More conversation</a:t>
            </a:r>
            <a:r>
              <a:rPr lang="en-US" sz="1600" dirty="0" smtClean="0"/>
              <a:t>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 find better conclusions 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800" dirty="0" smtClean="0"/>
              <a:t>Just keep looking</a:t>
            </a:r>
          </a:p>
          <a:p>
            <a:r>
              <a:rPr lang="en-US" sz="2800" dirty="0" smtClean="0"/>
              <a:t>For </a:t>
            </a:r>
            <a:r>
              <a:rPr lang="en-US" sz="2800" dirty="0"/>
              <a:t>a community to find better conclusions</a:t>
            </a:r>
          </a:p>
          <a:p>
            <a:pPr lvl="1"/>
            <a:r>
              <a:rPr lang="en-US" sz="2400" dirty="0"/>
              <a:t>Discuss more, share more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 descr="image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291" y="5055617"/>
            <a:ext cx="5570875" cy="2277019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175725"/>
            <a:ext cx="7689332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/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8230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anna-static-map-wor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42999"/>
            <a:ext cx="6649526" cy="3673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1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Between Turkish Toasters </a:t>
            </a:r>
            <a:br>
              <a:rPr lang="en-US" dirty="0" smtClean="0"/>
            </a:br>
            <a:r>
              <a:rPr lang="en-US" dirty="0" smtClean="0"/>
              <a:t>AND NASA Space Ships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822" y="4368800"/>
            <a:ext cx="4289778" cy="2413000"/>
          </a:xfrm>
          <a:prstGeom prst="rect">
            <a:avLst/>
          </a:prstGeom>
        </p:spPr>
      </p:pic>
      <p:pic>
        <p:nvPicPr>
          <p:cNvPr id="10" name="Picture 9" descr="rocketshi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3962399"/>
            <a:ext cx="2895601" cy="289560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2895600" y="2743200"/>
            <a:ext cx="2209800" cy="0"/>
          </a:xfrm>
          <a:prstGeom prst="straightConnector1">
            <a:avLst/>
          </a:prstGeom>
          <a:ln w="76200" cmpd="sng">
            <a:solidFill>
              <a:schemeClr val="tx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082312" y="5715000"/>
            <a:ext cx="2209800" cy="0"/>
          </a:xfrm>
          <a:prstGeom prst="straightConnector1">
            <a:avLst/>
          </a:prstGeom>
          <a:ln w="76200" cmpd="sng">
            <a:solidFill>
              <a:schemeClr val="tx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0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Raw dimensions less informative than underlying dimensions</a:t>
            </a:r>
            <a:endParaRPr lang="en-US" sz="3600" dirty="0"/>
          </a:p>
        </p:txBody>
      </p:sp>
      <p:pic>
        <p:nvPicPr>
          <p:cNvPr id="6" name="Picture 5" descr="Picture 31.pn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8575" y="1865440"/>
            <a:ext cx="2282952" cy="2209800"/>
          </a:xfrm>
          <a:prstGeom prst="rect">
            <a:avLst/>
          </a:prstGeom>
        </p:spPr>
      </p:pic>
      <p:pic>
        <p:nvPicPr>
          <p:cNvPr id="7" name="Picture 6" descr="Picture 32.png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47285" y="1887970"/>
            <a:ext cx="2209800" cy="2057400"/>
          </a:xfrm>
          <a:prstGeom prst="rect">
            <a:avLst/>
          </a:prstGeom>
        </p:spPr>
      </p:pic>
      <p:pic>
        <p:nvPicPr>
          <p:cNvPr id="8" name="Picture 7" descr="Screen Shot 2013-10-11 at 6.32.5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9" y="4586110"/>
            <a:ext cx="4502205" cy="18285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10</a:t>
            </a:fld>
            <a:endParaRPr lang="en-US"/>
          </a:p>
        </p:txBody>
      </p:sp>
      <p:pic>
        <p:nvPicPr>
          <p:cNvPr id="9" name="Picture 8" descr="639px-GaussianScatterPC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000" y="2407639"/>
            <a:ext cx="3504000" cy="329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67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89230" cy="1066482"/>
          </a:xfrm>
        </p:spPr>
        <p:txBody>
          <a:bodyPr>
            <a:noAutofit/>
          </a:bodyPr>
          <a:lstStyle/>
          <a:p>
            <a:r>
              <a:rPr lang="en-US" sz="3200" dirty="0" smtClean="0"/>
              <a:t>Q: How to TRANSFER </a:t>
            </a:r>
            <a:br>
              <a:rPr lang="en-US" sz="3200" dirty="0" smtClean="0"/>
            </a:br>
            <a:r>
              <a:rPr lang="en-US" sz="3200" dirty="0" smtClean="0"/>
              <a:t>Lessons Learned?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7620000" cy="4373563"/>
          </a:xfrm>
        </p:spPr>
        <p:txBody>
          <a:bodyPr>
            <a:noAutofit/>
          </a:bodyPr>
          <a:lstStyle/>
          <a:p>
            <a:r>
              <a:rPr lang="en-US" sz="2400" b="1" u="sng" dirty="0" smtClean="0">
                <a:solidFill>
                  <a:schemeClr val="tx2"/>
                </a:solidFill>
              </a:rPr>
              <a:t>Ignore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most of the data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relevancy filtering</a:t>
            </a:r>
            <a:r>
              <a:rPr lang="en-US" sz="2400" i="1" dirty="0" smtClean="0"/>
              <a:t>: </a:t>
            </a:r>
            <a:r>
              <a:rPr lang="en-US" sz="2400" i="1" dirty="0" err="1" smtClean="0"/>
              <a:t>Turhan</a:t>
            </a:r>
            <a:r>
              <a:rPr lang="en-US" sz="2400" i="1" dirty="0" smtClean="0"/>
              <a:t> ESEj’09; Peters TSE’13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variance filtering:  </a:t>
            </a:r>
            <a:r>
              <a:rPr lang="en-US" sz="2400" i="1" dirty="0" err="1" smtClean="0"/>
              <a:t>Kocaguneli</a:t>
            </a:r>
            <a:r>
              <a:rPr lang="en-US" sz="2400" i="1" dirty="0" smtClean="0"/>
              <a:t>  TSE’12,TSE’13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performance similarities:  </a:t>
            </a:r>
            <a:r>
              <a:rPr lang="en-US" sz="2400" i="1" dirty="0" smtClean="0"/>
              <a:t>He </a:t>
            </a:r>
            <a:r>
              <a:rPr lang="en-US" sz="2400" i="1" dirty="0"/>
              <a:t>ESEM’</a:t>
            </a:r>
            <a:r>
              <a:rPr lang="en-US" sz="2400" i="1" dirty="0" smtClean="0"/>
              <a:t>13</a:t>
            </a:r>
            <a:r>
              <a:rPr lang="en-US" sz="2400" i="1" dirty="0"/>
              <a:t/>
            </a:r>
            <a:br>
              <a:rPr lang="en-US" sz="2400" i="1" dirty="0"/>
            </a:br>
            <a:endParaRPr lang="en-US" sz="2400" i="1" dirty="0" smtClean="0"/>
          </a:p>
          <a:p>
            <a:r>
              <a:rPr lang="en-US" sz="2400" b="1" u="sng" dirty="0" smtClean="0">
                <a:solidFill>
                  <a:srgbClr val="D1282E"/>
                </a:solidFill>
              </a:rPr>
              <a:t>Contort</a:t>
            </a:r>
            <a:r>
              <a:rPr lang="en-US" sz="2400" dirty="0" smtClean="0"/>
              <a:t> the data</a:t>
            </a:r>
            <a:endParaRPr lang="en-US" sz="2400"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/>
              <a:t>spectral learning (working in PCA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space </a:t>
            </a:r>
            <a:r>
              <a:rPr lang="en-US" sz="2400" dirty="0"/>
              <a:t>or some other </a:t>
            </a:r>
            <a:r>
              <a:rPr lang="en-US" sz="2400" dirty="0" smtClean="0"/>
              <a:t>rotation) </a:t>
            </a:r>
            <a:br>
              <a:rPr lang="en-US" sz="2400" dirty="0" smtClean="0"/>
            </a:br>
            <a:r>
              <a:rPr lang="en-US" sz="2400" i="1" dirty="0" smtClean="0"/>
              <a:t>Menzies</a:t>
            </a:r>
            <a:r>
              <a:rPr lang="en-US" sz="2400" i="1" dirty="0"/>
              <a:t>, TSE’</a:t>
            </a:r>
            <a:r>
              <a:rPr lang="en-US" sz="2400" i="1" dirty="0" smtClean="0"/>
              <a:t>13; Nam</a:t>
            </a:r>
            <a:r>
              <a:rPr lang="en-US" sz="2400" i="1" dirty="0"/>
              <a:t>, ICSE’</a:t>
            </a:r>
            <a:r>
              <a:rPr lang="en-US" sz="2400" i="1" dirty="0" smtClean="0"/>
              <a:t>13</a:t>
            </a:r>
            <a:br>
              <a:rPr lang="en-US" sz="2400" i="1" dirty="0" smtClean="0"/>
            </a:br>
            <a:endParaRPr lang="en-US" sz="2400" i="1" dirty="0"/>
          </a:p>
          <a:p>
            <a:r>
              <a:rPr lang="en-US" sz="2400" dirty="0" smtClean="0"/>
              <a:t>Build a </a:t>
            </a:r>
            <a:r>
              <a:rPr lang="en-US" sz="2400" b="1" u="sng" dirty="0" smtClean="0">
                <a:solidFill>
                  <a:srgbClr val="D1282E"/>
                </a:solidFill>
              </a:rPr>
              <a:t>bickering committee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dirty="0" smtClean="0"/>
              <a:t>Ensembles </a:t>
            </a:r>
            <a:r>
              <a:rPr lang="en-US" sz="2400" i="1" dirty="0" err="1" smtClean="0"/>
              <a:t>Minku</a:t>
            </a:r>
            <a:r>
              <a:rPr lang="en-US" sz="2400" i="1" dirty="0"/>
              <a:t>, PROMISE’</a:t>
            </a:r>
            <a:r>
              <a:rPr lang="en-US" sz="2400" i="1" dirty="0" smtClean="0"/>
              <a:t>12       </a:t>
            </a:r>
            <a:endParaRPr lang="en-US" sz="2400" i="1" dirty="0"/>
          </a:p>
        </p:txBody>
      </p:sp>
      <p:pic>
        <p:nvPicPr>
          <p:cNvPr id="6" name="Picture 5" descr="Screen Shot 2013-10-11 at 6.32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793" y="2971800"/>
            <a:ext cx="4127607" cy="1676400"/>
          </a:xfrm>
          <a:prstGeom prst="rect">
            <a:avLst/>
          </a:prstGeom>
        </p:spPr>
      </p:pic>
      <p:pic>
        <p:nvPicPr>
          <p:cNvPr id="7" name="Picture 6" descr="Screen Shot 2013-10-11 at 6.35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724399"/>
            <a:ext cx="3855561" cy="200152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DA5-B333-9E4B-A6B4-9D9DDC8D6D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5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little bit of this, </a:t>
            </a:r>
            <a:br>
              <a:rPr lang="en-US" dirty="0" smtClean="0"/>
            </a:br>
            <a:r>
              <a:rPr lang="en-US" dirty="0" smtClean="0"/>
              <a:t>a little bit of that</a:t>
            </a:r>
            <a:endParaRPr lang="en-US" dirty="0"/>
          </a:p>
        </p:txBody>
      </p:sp>
      <p:pic>
        <p:nvPicPr>
          <p:cNvPr id="7" name="Picture 6" descr="Screen Shot 2014-06-22 at 3.03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6" y="2088460"/>
            <a:ext cx="4658349" cy="3594204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5747474" y="1632448"/>
            <a:ext cx="3285714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Moral #3: </a:t>
            </a:r>
          </a:p>
          <a:p>
            <a:pPr lvl="1"/>
            <a:r>
              <a:rPr lang="en-US" sz="1600" dirty="0" smtClean="0"/>
              <a:t>“My Father’s house has many rooms.”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“Fal</a:t>
            </a:r>
            <a:r>
              <a:rPr lang="en-US" sz="2000" dirty="0"/>
              <a:t>s</a:t>
            </a:r>
            <a:r>
              <a:rPr lang="en-US" sz="2000" dirty="0" smtClean="0"/>
              <a:t>e </a:t>
            </a:r>
            <a:r>
              <a:rPr lang="en-US" sz="2000" dirty="0"/>
              <a:t>dichotomy between these two </a:t>
            </a:r>
            <a:r>
              <a:rPr lang="en-US" sz="2000" dirty="0" smtClean="0"/>
              <a:t>approaches. Really </a:t>
            </a:r>
            <a:r>
              <a:rPr lang="en-US" sz="2000" dirty="0"/>
              <a:t>need to bridge these two </a:t>
            </a:r>
            <a:r>
              <a:rPr lang="en-US" sz="2000" dirty="0" smtClean="0"/>
              <a:t>modes.“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200" dirty="0"/>
              <a:t>“</a:t>
            </a:r>
            <a:r>
              <a:rPr lang="en-US" sz="2000" dirty="0"/>
              <a:t>Not the scientific method but scientific methods (plural).”</a:t>
            </a:r>
          </a:p>
          <a:p>
            <a:pPr lvl="1"/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79949" y="5395374"/>
            <a:ext cx="45158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Lucida Calligraphy"/>
                <a:cs typeface="Lucida Calligraphy"/>
              </a:rPr>
              <a:t>“Aha!  Bus tracks! I can follow these to the bus stop and not drive home drunk.”</a:t>
            </a:r>
            <a:endParaRPr lang="en-US" sz="1400" dirty="0">
              <a:latin typeface="Lucida Calligraphy"/>
              <a:cs typeface="Lucida Calligraphy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722E-9CAD-4C45-87B8-A301A78C66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5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66"/>
    </mc:Choice>
    <mc:Fallback xmlns="">
      <p:transition xmlns:p14="http://schemas.microsoft.com/office/powerpoint/2010/main" spd="slow" advTm="5046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418</Words>
  <Application>Microsoft Macintosh PowerPoint</Application>
  <PresentationFormat>On-screen Show (4:3)</PresentationFormat>
  <Paragraphs>110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Comments, panel session: ICSE’14:  “After the gold rush”</vt:lpstr>
      <vt:lpstr>Welcome to  the Wild West</vt:lpstr>
      <vt:lpstr>Street light effect</vt:lpstr>
      <vt:lpstr>Can we reason about data, without detailed background knowledge?</vt:lpstr>
      <vt:lpstr>Empiricists : Rationalists</vt:lpstr>
      <vt:lpstr>Working in the light</vt:lpstr>
      <vt:lpstr>Full disclosure: Menzies is not rational (he’s an empiricist)</vt:lpstr>
      <vt:lpstr>All (current) conclusions  are wrong</vt:lpstr>
      <vt:lpstr>Between Turkish Toasters  AND NASA Space Ships</vt:lpstr>
      <vt:lpstr>Raw dimensions less informative than underlying dimensions</vt:lpstr>
      <vt:lpstr>Q: How to TRANSFER  Lessons Learned?</vt:lpstr>
      <vt:lpstr>A little bit of this,  a little bit of that</vt:lpstr>
    </vt:vector>
  </TitlesOfParts>
  <Company>wvu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 panel session: ICSE’14:  “After the gold rush”</dc:title>
  <dc:creator>Tim Menzies</dc:creator>
  <cp:lastModifiedBy>Tim Menzies</cp:lastModifiedBy>
  <cp:revision>118</cp:revision>
  <dcterms:created xsi:type="dcterms:W3CDTF">2014-06-22T00:46:14Z</dcterms:created>
  <dcterms:modified xsi:type="dcterms:W3CDTF">2014-06-24T22:26:23Z</dcterms:modified>
</cp:coreProperties>
</file>