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71" r:id="rId2"/>
    <p:sldId id="268" r:id="rId3"/>
    <p:sldId id="349" r:id="rId4"/>
    <p:sldId id="356" r:id="rId5"/>
    <p:sldId id="357" r:id="rId6"/>
    <p:sldId id="319" r:id="rId7"/>
    <p:sldId id="320" r:id="rId8"/>
    <p:sldId id="322" r:id="rId9"/>
    <p:sldId id="321" r:id="rId10"/>
    <p:sldId id="323" r:id="rId11"/>
    <p:sldId id="324" r:id="rId12"/>
    <p:sldId id="325" r:id="rId13"/>
    <p:sldId id="326" r:id="rId14"/>
    <p:sldId id="328" r:id="rId15"/>
    <p:sldId id="305" r:id="rId16"/>
    <p:sldId id="309" r:id="rId17"/>
    <p:sldId id="310" r:id="rId18"/>
    <p:sldId id="311" r:id="rId19"/>
    <p:sldId id="312" r:id="rId20"/>
    <p:sldId id="329" r:id="rId21"/>
    <p:sldId id="316" r:id="rId22"/>
    <p:sldId id="317" r:id="rId23"/>
    <p:sldId id="353" r:id="rId24"/>
    <p:sldId id="331" r:id="rId25"/>
    <p:sldId id="318" r:id="rId26"/>
    <p:sldId id="358" r:id="rId27"/>
    <p:sldId id="335" r:id="rId28"/>
    <p:sldId id="336" r:id="rId29"/>
    <p:sldId id="332" r:id="rId30"/>
    <p:sldId id="306" r:id="rId31"/>
    <p:sldId id="307" r:id="rId32"/>
    <p:sldId id="308" r:id="rId33"/>
    <p:sldId id="333" r:id="rId34"/>
    <p:sldId id="286" r:id="rId35"/>
    <p:sldId id="279" r:id="rId36"/>
    <p:sldId id="297" r:id="rId37"/>
    <p:sldId id="352" r:id="rId38"/>
    <p:sldId id="280" r:id="rId39"/>
    <p:sldId id="334" r:id="rId40"/>
    <p:sldId id="282" r:id="rId41"/>
    <p:sldId id="283" r:id="rId42"/>
    <p:sldId id="284" r:id="rId43"/>
    <p:sldId id="344" r:id="rId44"/>
    <p:sldId id="345" r:id="rId45"/>
    <p:sldId id="355" r:id="rId46"/>
    <p:sldId id="340" r:id="rId47"/>
    <p:sldId id="341" r:id="rId48"/>
    <p:sldId id="342" r:id="rId49"/>
    <p:sldId id="343" r:id="rId50"/>
    <p:sldId id="354" r:id="rId51"/>
    <p:sldId id="350" r:id="rId52"/>
    <p:sldId id="346" r:id="rId53"/>
    <p:sldId id="292" r:id="rId54"/>
    <p:sldId id="288" r:id="rId55"/>
    <p:sldId id="289" r:id="rId56"/>
    <p:sldId id="290" r:id="rId57"/>
    <p:sldId id="291" r:id="rId58"/>
    <p:sldId id="348" r:id="rId59"/>
    <p:sldId id="347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2" autoAdjust="0"/>
  </p:normalViewPr>
  <p:slideViewPr>
    <p:cSldViewPr snapToGrid="0" snapToObjects="1">
      <p:cViewPr varScale="1">
        <p:scale>
          <a:sx n="115" d="100"/>
          <a:sy n="115" d="100"/>
        </p:scale>
        <p:origin x="-120" y="-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4316-3556-5F45-B516-578A4918F384}" type="datetimeFigureOut">
              <a:rPr lang="en-US" smtClean="0"/>
              <a:t>6/3/14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63438-7646-0648-B03A-2CD8DA239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39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D8D91-8BB9-4F40-AA18-0F375A00D728}" type="datetimeFigureOut">
              <a:rPr lang="en-US" smtClean="0"/>
              <a:t>6/3/14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3635F-F272-AB42-8837-C3AE27D83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72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81732-BB48-0A45-9818-00D02D56590C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1EF6-D3DE-9E4B-BEB5-B56E81AF26EC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1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1616-06C9-8C4D-9C55-AE268B7AECA2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FC9B-B494-C04C-B8AE-B694E265D911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9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D702E-9BB3-FE42-A1C3-DD38CA27D088}" type="datetime1">
              <a:rPr lang="en-US" smtClean="0"/>
              <a:t>6/3/14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0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BDF8-3536-7947-A05D-732D112BA3F5}" type="datetime1">
              <a:rPr lang="en-US" smtClean="0"/>
              <a:t>6/3/14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1AF18-C34B-AC44-B139-4696387FF61D}" type="datetime1">
              <a:rPr lang="en-US" smtClean="0"/>
              <a:t>6/3/14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5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44F1F-27BF-0B4C-86C9-47C437EE1849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2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CA7A-55EC-2D4C-96AE-13CC77D07AC7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2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54910-DB82-4548-8BAE-7BF3FFAB5801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6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A7753-BFD5-4741-BCC7-A2D72AF8216A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9F658-AE62-6E4C-A9C5-37E8133BD192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7DA5-B333-9E4B-A6B4-9D9DDC8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mailto:tim.menzies@gmail.com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hyperlink" Target="http://goo.gl/i6caq7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Relationship Id="rId3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45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gi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image" Target="../media/image47.gi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47.gi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image" Target="../media/image47.g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image" Target="../media/image47.gi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757" y="-194254"/>
            <a:ext cx="5481243" cy="6189123"/>
          </a:xfrm>
          <a:prstGeom prst="rect">
            <a:avLst/>
          </a:prstGeom>
        </p:spPr>
      </p:pic>
      <p:pic>
        <p:nvPicPr>
          <p:cNvPr id="7" name="Picture 6" descr="CSC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2" y="4944967"/>
            <a:ext cx="1794344" cy="8971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901" y="1087836"/>
            <a:ext cx="3596994" cy="800871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000" b="1" dirty="0" smtClean="0">
                <a:solidFill>
                  <a:srgbClr val="FF6600"/>
                </a:solidFill>
              </a:rPr>
              <a:t>ICSE’14 Workshop Keynote Address:</a:t>
            </a:r>
            <a:r>
              <a:rPr lang="en-US" sz="2000" b="1" dirty="0">
                <a:solidFill>
                  <a:srgbClr val="FF6600"/>
                </a:solidFill>
              </a:rPr>
              <a:t> </a:t>
            </a:r>
            <a:r>
              <a:rPr lang="en-US" sz="2000" b="1" dirty="0" smtClean="0">
                <a:solidFill>
                  <a:srgbClr val="FF6600"/>
                </a:solidFill>
              </a:rPr>
              <a:t>Emerging Trends in Software Metrics (WeTSOM’14)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86142" y="2666991"/>
            <a:ext cx="4054893" cy="146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tabLst>
                <a:tab pos="2170113" algn="l"/>
              </a:tabLst>
            </a:pPr>
            <a:r>
              <a:rPr lang="en-US" sz="3600" dirty="0" smtClean="0">
                <a:solidFill>
                  <a:srgbClr val="FF6600"/>
                </a:solidFill>
              </a:rPr>
              <a:t>What </a:t>
            </a:r>
            <a:r>
              <a:rPr lang="en-US" sz="3600" dirty="0">
                <a:solidFill>
                  <a:srgbClr val="FF6600"/>
                </a:solidFill>
              </a:rPr>
              <a:t>Metrics Matter? </a:t>
            </a:r>
            <a:r>
              <a:rPr lang="en-US" sz="3600" dirty="0" smtClean="0">
                <a:solidFill>
                  <a:srgbClr val="FF6600"/>
                </a:solidFill>
              </a:rPr>
              <a:t/>
            </a:r>
            <a:br>
              <a:rPr lang="en-US" sz="3600" dirty="0" smtClean="0">
                <a:solidFill>
                  <a:srgbClr val="FF6600"/>
                </a:solidFill>
              </a:rPr>
            </a:br>
            <a:r>
              <a:rPr lang="en-US" sz="3600" dirty="0" smtClean="0">
                <a:solidFill>
                  <a:srgbClr val="FF6600"/>
                </a:solidFill>
              </a:rPr>
              <a:t>(</a:t>
            </a:r>
            <a:r>
              <a:rPr lang="en-US" sz="3600" dirty="0">
                <a:solidFill>
                  <a:srgbClr val="FF6600"/>
                </a:solidFill>
              </a:rPr>
              <a:t>And the answer may surprise you</a:t>
            </a:r>
            <a:r>
              <a:rPr lang="en-US" sz="3600" dirty="0" smtClean="0">
                <a:solidFill>
                  <a:srgbClr val="FF6600"/>
                </a:solidFill>
              </a:rPr>
              <a:t>)</a:t>
            </a:r>
          </a:p>
          <a:p>
            <a:pPr algn="l">
              <a:lnSpc>
                <a:spcPct val="80000"/>
              </a:lnSpc>
              <a:tabLst>
                <a:tab pos="2170113" algn="l"/>
              </a:tabLst>
            </a:pPr>
            <a:r>
              <a:rPr lang="en-US" sz="2400" dirty="0">
                <a:solidFill>
                  <a:srgbClr val="FF6600"/>
                </a:solidFill>
                <a:hlinkClick r:id="rId4"/>
              </a:rPr>
              <a:t>t</a:t>
            </a:r>
            <a:r>
              <a:rPr lang="en-US" sz="2400" dirty="0" smtClean="0">
                <a:solidFill>
                  <a:srgbClr val="FF6600"/>
                </a:solidFill>
                <a:hlinkClick r:id="rId4"/>
              </a:rPr>
              <a:t>im.menzies@gmail.com</a:t>
            </a:r>
            <a:endParaRPr lang="en-US" sz="2400" dirty="0" smtClean="0">
              <a:solidFill>
                <a:srgbClr val="FF6600"/>
              </a:solidFill>
            </a:endParaRPr>
          </a:p>
          <a:p>
            <a:pPr algn="l">
              <a:tabLst>
                <a:tab pos="2170113" algn="l"/>
              </a:tabLst>
            </a:pPr>
            <a:r>
              <a:rPr lang="en-US" sz="2400" dirty="0" smtClean="0">
                <a:solidFill>
                  <a:srgbClr val="FF6600"/>
                </a:solidFill>
              </a:rPr>
              <a:t>            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884321" y="5994869"/>
            <a:ext cx="2959638" cy="899916"/>
            <a:chOff x="5884321" y="5994869"/>
            <a:chExt cx="2959638" cy="899916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6568671" y="6236664"/>
              <a:ext cx="2275288" cy="385520"/>
            </a:xfrm>
            <a:prstGeom prst="rect">
              <a:avLst/>
            </a:prstGeom>
            <a:solidFill>
              <a:srgbClr val="FBA124"/>
            </a:solidFill>
            <a:ln>
              <a:solidFill>
                <a:schemeClr val="bg1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 smtClean="0">
                  <a:solidFill>
                    <a:srgbClr val="800000"/>
                  </a:solidFill>
                </a:rPr>
                <a:t> </a:t>
              </a:r>
              <a:r>
                <a:rPr lang="en-US" sz="1400" dirty="0" smtClean="0">
                  <a:solidFill>
                    <a:srgbClr val="800000"/>
                  </a:solidFill>
                </a:rPr>
                <a:t>http</a:t>
              </a:r>
              <a:r>
                <a:rPr lang="en-US" sz="1400" dirty="0">
                  <a:solidFill>
                    <a:srgbClr val="800000"/>
                  </a:solidFill>
                </a:rPr>
                <a:t>:/</a:t>
              </a:r>
              <a:r>
                <a:rPr lang="en-US" sz="1400" dirty="0" smtClean="0">
                  <a:solidFill>
                    <a:srgbClr val="800000"/>
                  </a:solidFill>
                </a:rPr>
                <a:t>/</a:t>
              </a:r>
              <a:r>
                <a:rPr lang="en-US" sz="1400" dirty="0" err="1" smtClean="0">
                  <a:solidFill>
                    <a:srgbClr val="800000"/>
                  </a:solidFill>
                </a:rPr>
                <a:t>bit.ly</a:t>
              </a:r>
              <a:r>
                <a:rPr lang="en-US" sz="1400" dirty="0" smtClean="0">
                  <a:solidFill>
                    <a:srgbClr val="800000"/>
                  </a:solidFill>
                </a:rPr>
                <a:t>/</a:t>
              </a:r>
              <a:r>
                <a:rPr lang="en-US" sz="1400" dirty="0" smtClean="0">
                  <a:solidFill>
                    <a:srgbClr val="800000"/>
                  </a:solidFill>
                </a:rPr>
                <a:t>icse14metrics</a:t>
              </a:r>
              <a:endParaRPr lang="en-US" sz="1400" dirty="0">
                <a:solidFill>
                  <a:srgbClr val="80000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4321" y="5994869"/>
              <a:ext cx="899916" cy="899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27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97" y="1270000"/>
            <a:ext cx="3689865" cy="4550833"/>
          </a:xfrm>
          <a:prstGeom prst="rect">
            <a:avLst/>
          </a:prstGeom>
        </p:spPr>
      </p:pic>
      <p:pic>
        <p:nvPicPr>
          <p:cNvPr id="9" name="Picture 8" descr="Cover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75" y="863301"/>
            <a:ext cx="4017762" cy="5199456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1386418" y="6027704"/>
            <a:ext cx="1818990" cy="588132"/>
          </a:xfrm>
          <a:prstGeom prst="rect">
            <a:avLst/>
          </a:prstGeom>
          <a:solidFill>
            <a:srgbClr val="345525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Late 2014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730613" y="6040098"/>
            <a:ext cx="1818990" cy="588132"/>
          </a:xfrm>
          <a:prstGeom prst="rect">
            <a:avLst/>
          </a:prstGeom>
          <a:solidFill>
            <a:srgbClr val="626A66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Late 2015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45899"/>
            <a:ext cx="8229600" cy="62131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4000" dirty="0" smtClean="0"/>
              <a:t>Coming soon to an Amazon near you</a:t>
            </a:r>
            <a:endParaRPr 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This talk is in two parts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4520" y="3886200"/>
            <a:ext cx="8494394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Part1: a little history </a:t>
            </a:r>
          </a:p>
          <a:p>
            <a:r>
              <a:rPr lang="en-US" dirty="0" smtClean="0"/>
              <a:t>(my unhappiness with past “results”)</a:t>
            </a:r>
          </a:p>
          <a:p>
            <a:endParaRPr lang="en-US" dirty="0"/>
          </a:p>
          <a:p>
            <a:r>
              <a:rPr lang="en-US" dirty="0" smtClean="0"/>
              <a:t>Part2: a new view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87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639px-GaussianScatterP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2902818"/>
            <a:ext cx="4028015" cy="37821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229601" cy="461805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But is shared between them </a:t>
            </a:r>
            <a:br>
              <a:rPr lang="en-US" dirty="0" smtClean="0"/>
            </a:br>
            <a:r>
              <a:rPr lang="en-US" dirty="0" smtClean="0"/>
              <a:t>in some shared, underlying,</a:t>
            </a:r>
            <a:br>
              <a:rPr lang="en-US" dirty="0" smtClean="0"/>
            </a:br>
            <a:r>
              <a:rPr lang="en-US" dirty="0" smtClean="0"/>
              <a:t>shape.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Not every project has the</a:t>
            </a:r>
            <a:br>
              <a:rPr lang="en-US" dirty="0" smtClean="0"/>
            </a:br>
            <a:r>
              <a:rPr lang="en-US" dirty="0" smtClean="0"/>
              <a:t>same underlying simple shape</a:t>
            </a:r>
          </a:p>
          <a:p>
            <a:pPr lvl="1"/>
            <a:r>
              <a:rPr lang="en-US" dirty="0" smtClean="0"/>
              <a:t>Many projects have different, </a:t>
            </a:r>
            <a:br>
              <a:rPr lang="en-US" dirty="0" smtClean="0"/>
            </a:br>
            <a:r>
              <a:rPr lang="en-US" dirty="0" smtClean="0"/>
              <a:t>albeit simple, shapes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can exploit that shape, </a:t>
            </a:r>
            <a:br>
              <a:rPr lang="en-US" dirty="0" smtClean="0"/>
            </a:br>
            <a:r>
              <a:rPr lang="en-US" dirty="0" smtClean="0"/>
              <a:t>to great effect:</a:t>
            </a:r>
          </a:p>
          <a:p>
            <a:pPr lvl="1"/>
            <a:r>
              <a:rPr lang="en-US" dirty="0" smtClean="0"/>
              <a:t>For better local predictions</a:t>
            </a:r>
          </a:p>
          <a:p>
            <a:pPr lvl="1"/>
            <a:r>
              <a:rPr lang="en-US" dirty="0" smtClean="0"/>
              <a:t>For transferring lessons learned</a:t>
            </a:r>
          </a:p>
          <a:p>
            <a:pPr lvl="1"/>
            <a:r>
              <a:rPr lang="en-US" dirty="0" smtClean="0"/>
              <a:t>For privacy-preserving data mining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13732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D</a:t>
            </a:r>
            <a:r>
              <a:rPr lang="en-US" sz="2800" b="1" dirty="0" smtClean="0"/>
              <a:t>ata about software projects is </a:t>
            </a:r>
            <a:br>
              <a:rPr lang="en-US" sz="2800" b="1" dirty="0" smtClean="0"/>
            </a:br>
            <a:r>
              <a:rPr lang="en-US" sz="2800" b="1" dirty="0" smtClean="0"/>
              <a:t>not stored in metrc1, metric2,…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765" y="-4188"/>
            <a:ext cx="3521234" cy="233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65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So,  what metrics </a:t>
            </a:r>
            <a:br>
              <a:rPr lang="en-US" b="1" dirty="0" smtClean="0"/>
            </a:br>
            <a:r>
              <a:rPr lang="en-US" b="1" dirty="0" smtClean="0"/>
              <a:t>to collect?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9531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Whatever you can get, quickly, cheaply: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Then model within the  reduced </a:t>
            </a:r>
            <a:r>
              <a:rPr lang="en-US" sz="2000" dirty="0" smtClean="0"/>
              <a:t>dimensions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Then cycle back to the users, for sanity, for clarity, for questions for the next round of analysis</a:t>
            </a:r>
            <a:endParaRPr lang="en-US" sz="2000" dirty="0"/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image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96" y="3797025"/>
            <a:ext cx="7340777" cy="3000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765" y="-4188"/>
            <a:ext cx="3521234" cy="233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68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02" y="-1013629"/>
            <a:ext cx="5648364" cy="637782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Part1: </a:t>
            </a:r>
            <a:br>
              <a:rPr lang="en-US" dirty="0" smtClean="0"/>
            </a:br>
            <a:r>
              <a:rPr lang="en-US" dirty="0" smtClean="0"/>
              <a:t>Ye </a:t>
            </a:r>
            <a:r>
              <a:rPr lang="en-US" dirty="0" err="1" smtClean="0"/>
              <a:t>Olde</a:t>
            </a:r>
            <a:r>
              <a:rPr lang="en-US" dirty="0" smtClean="0"/>
              <a:t> “results” </a:t>
            </a:r>
            <a:br>
              <a:rPr lang="en-US" dirty="0" smtClean="0"/>
            </a:br>
            <a:r>
              <a:rPr lang="en-US" dirty="0" smtClean="0"/>
              <a:t>(from the 1990s)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330177"/>
            <a:ext cx="4206533" cy="2076724"/>
          </a:xfrm>
        </p:spPr>
        <p:txBody>
          <a:bodyPr>
            <a:noAutofit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33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10" y="2312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Along time ago…</a:t>
            </a:r>
            <a:br>
              <a:rPr lang="en-US" dirty="0" smtClean="0"/>
            </a:br>
            <a:r>
              <a:rPr lang="en-US" dirty="0" smtClean="0"/>
              <a:t>In a century far, far away…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74217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We thought the “right name” was inherently power</a:t>
            </a:r>
          </a:p>
          <a:p>
            <a:pPr lvl="1"/>
            <a:r>
              <a:rPr lang="en-US" dirty="0" smtClean="0"/>
              <a:t>Stranger in a Strange Land (</a:t>
            </a:r>
            <a:r>
              <a:rPr lang="en-US" dirty="0" err="1" smtClean="0"/>
              <a:t>Heinlien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Wizard of </a:t>
            </a:r>
            <a:r>
              <a:rPr lang="en-US" dirty="0" err="1" smtClean="0"/>
              <a:t>Earthsea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LeGuin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Snow Crash (Stephenson</a:t>
            </a:r>
            <a:r>
              <a:rPr lang="en-US" dirty="0"/>
              <a:t>)</a:t>
            </a:r>
            <a:r>
              <a:rPr lang="en-US" dirty="0" smtClean="0"/>
              <a:t> 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Sapir-Whorf hypothesis:</a:t>
            </a:r>
          </a:p>
          <a:p>
            <a:pPr lvl="1"/>
            <a:r>
              <a:rPr lang="en-US" dirty="0" smtClean="0"/>
              <a:t>The right words let you think better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And we need such power </a:t>
            </a:r>
          </a:p>
          <a:p>
            <a:pPr lvl="1"/>
            <a:r>
              <a:rPr lang="en-US" dirty="0" smtClean="0"/>
              <a:t>to avoid the lies and illusions of a cruel and confusing world.</a:t>
            </a:r>
          </a:p>
        </p:txBody>
      </p:sp>
      <p:pic>
        <p:nvPicPr>
          <p:cNvPr id="4" name="Picture 3" descr="earths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417" y="1687048"/>
            <a:ext cx="2728383" cy="444543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1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Shotgun </a:t>
            </a:r>
            <a:br>
              <a:rPr lang="en-US" dirty="0" smtClean="0"/>
            </a:br>
            <a:r>
              <a:rPr lang="en-US" dirty="0" smtClean="0"/>
              <a:t>correlations</a:t>
            </a:r>
            <a:endParaRPr lang="en-US" dirty="0"/>
          </a:p>
        </p:txBody>
      </p:sp>
      <p:pic>
        <p:nvPicPr>
          <p:cNvPr id="4" name="Picture 3" descr="Screen Shot 2014-05-26 at 10.13.0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1" y="3169730"/>
            <a:ext cx="7160381" cy="377409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794000" y="4700490"/>
            <a:ext cx="3125412" cy="2044096"/>
            <a:chOff x="2794000" y="4700490"/>
            <a:chExt cx="3125412" cy="2044096"/>
          </a:xfrm>
        </p:grpSpPr>
        <p:sp>
          <p:nvSpPr>
            <p:cNvPr id="5" name="Rectangle 4"/>
            <p:cNvSpPr/>
            <p:nvPr/>
          </p:nvSpPr>
          <p:spPr>
            <a:xfrm>
              <a:off x="2794000" y="4700490"/>
              <a:ext cx="483810" cy="2044095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30209" y="4864985"/>
              <a:ext cx="483810" cy="1879600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119638" y="5203652"/>
              <a:ext cx="483810" cy="1540933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799392" y="5573766"/>
              <a:ext cx="483810" cy="1170819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35602" y="6076928"/>
              <a:ext cx="483810" cy="667658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Screen Shot 2014-05-26 at 10.17.2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16" y="49130"/>
            <a:ext cx="4443411" cy="3389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199" y="1823734"/>
            <a:ext cx="311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Courtney, R.E.; Gustafson, D.A., "Shotgun correlations in software measures," Software Engineering Journal , vol.8, no.1, pp.5,13, Jan 1993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7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05-26 at 2.29.4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78838"/>
            <a:ext cx="7042803" cy="521406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99306" y="4532189"/>
            <a:ext cx="3418761" cy="149131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 Shot 2014-05-26 at 2.30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82" y="1815848"/>
            <a:ext cx="8328992" cy="3521449"/>
          </a:xfrm>
          <a:prstGeom prst="rect">
            <a:avLst/>
          </a:prstGeom>
          <a:solidFill>
            <a:schemeClr val="bg1"/>
          </a:solidFill>
          <a:ln w="2540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1584686" y="6205916"/>
            <a:ext cx="5977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A6A6A6"/>
                </a:solidFill>
              </a:rPr>
              <a:t>Norman F. </a:t>
            </a:r>
            <a:r>
              <a:rPr lang="en-US" sz="1400" dirty="0" err="1">
                <a:solidFill>
                  <a:srgbClr val="A6A6A6"/>
                </a:solidFill>
              </a:rPr>
              <a:t>Schneidewind</a:t>
            </a:r>
            <a:r>
              <a:rPr lang="en-US" sz="1400" dirty="0">
                <a:solidFill>
                  <a:srgbClr val="A6A6A6"/>
                </a:solidFill>
              </a:rPr>
              <a:t>. 1992. Methodology for Validating Software Metrics. IEEE Trans. </a:t>
            </a:r>
            <a:r>
              <a:rPr lang="en-US" sz="1400" dirty="0" err="1">
                <a:solidFill>
                  <a:srgbClr val="A6A6A6"/>
                </a:solidFill>
              </a:rPr>
              <a:t>Softw</a:t>
            </a:r>
            <a:r>
              <a:rPr lang="en-US" sz="1400" dirty="0">
                <a:solidFill>
                  <a:srgbClr val="A6A6A6"/>
                </a:solidFill>
              </a:rPr>
              <a:t>. Eng. 18, 5 (May 1992), 410-422.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3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The 1990’s  obsession: </a:t>
            </a:r>
            <a:br>
              <a:rPr lang="en-US" sz="3200" dirty="0" smtClean="0"/>
            </a:br>
            <a:r>
              <a:rPr lang="en-US" sz="3200" dirty="0" smtClean="0"/>
              <a:t>What metrics to collect?</a:t>
            </a:r>
            <a:endParaRPr lang="en-US" sz="3200" dirty="0"/>
          </a:p>
        </p:txBody>
      </p:sp>
      <p:pic>
        <p:nvPicPr>
          <p:cNvPr id="4" name="Picture 3" descr="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78" y="1817536"/>
            <a:ext cx="3020825" cy="4624803"/>
          </a:xfrm>
          <a:prstGeom prst="rect">
            <a:avLst/>
          </a:prstGeom>
        </p:spPr>
      </p:pic>
      <p:pic>
        <p:nvPicPr>
          <p:cNvPr id="8" name="Picture 7" descr="Screen Shot 2014-05-26 at 2.45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202" y="0"/>
            <a:ext cx="4281183" cy="7148470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09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Design a </a:t>
            </a:r>
            <a:br>
              <a:rPr lang="en-US" dirty="0" smtClean="0"/>
            </a:br>
            <a:r>
              <a:rPr lang="en-US" dirty="0" smtClean="0"/>
              <a:t>Metrics Repository (mid-1990s)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RA-1  : process-centric [1]</a:t>
            </a:r>
          </a:p>
          <a:p>
            <a:r>
              <a:rPr lang="en-US" dirty="0" smtClean="0"/>
              <a:t>TAME resource model: resource-centric [2]</a:t>
            </a:r>
          </a:p>
          <a:p>
            <a:r>
              <a:rPr lang="en-US" dirty="0" smtClean="0"/>
              <a:t>Harrison model : product centric [3]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191372"/>
            <a:ext cx="6571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[1] </a:t>
            </a:r>
            <a:r>
              <a:rPr lang="en-US" sz="1400" dirty="0" err="1" smtClean="0">
                <a:solidFill>
                  <a:srgbClr val="A6A6A6"/>
                </a:solidFill>
              </a:rPr>
              <a:t>Ramakishanan</a:t>
            </a:r>
            <a:r>
              <a:rPr lang="en-US" sz="1400" dirty="0" smtClean="0">
                <a:solidFill>
                  <a:srgbClr val="A6A6A6"/>
                </a:solidFill>
              </a:rPr>
              <a:t> et al, Building an effective measure systems, TR96, SD, </a:t>
            </a:r>
            <a:r>
              <a:rPr lang="en-US" sz="1400" dirty="0" err="1" smtClean="0">
                <a:solidFill>
                  <a:srgbClr val="A6A6A6"/>
                </a:solidFill>
              </a:rPr>
              <a:t>Monash</a:t>
            </a:r>
            <a:r>
              <a:rPr lang="en-US" sz="1400" dirty="0" smtClean="0">
                <a:solidFill>
                  <a:srgbClr val="A6A6A6"/>
                </a:solidFill>
              </a:rPr>
              <a:t>, 1996</a:t>
            </a:r>
            <a:endParaRPr lang="en-US" sz="1400" dirty="0">
              <a:solidFill>
                <a:srgbClr val="A6A6A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713924"/>
            <a:ext cx="4752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[2] Jeffrey, </a:t>
            </a:r>
            <a:r>
              <a:rPr lang="en-US" sz="1400" dirty="0" err="1" smtClean="0">
                <a:solidFill>
                  <a:srgbClr val="A6A6A6"/>
                </a:solidFill>
              </a:rPr>
              <a:t>Basili</a:t>
            </a:r>
            <a:r>
              <a:rPr lang="en-US" sz="1400" dirty="0" smtClean="0">
                <a:solidFill>
                  <a:srgbClr val="A6A6A6"/>
                </a:solidFill>
              </a:rPr>
              <a:t>, Validating the TAME resource model, ICSE’88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126163"/>
            <a:ext cx="766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A6A6A6"/>
                </a:solidFill>
              </a:rPr>
              <a:t>[3] W. Harrison, Towards Well-Defined Shareable Product Data, Workshop SE : Future Directions, 1992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0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Battle lines  were drawn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497388" y="1454131"/>
            <a:ext cx="4040188" cy="639762"/>
          </a:xfrm>
          <a:solidFill>
            <a:srgbClr val="1F497D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And again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497388" y="2134619"/>
            <a:ext cx="4040188" cy="395128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700" dirty="0"/>
              <a:t>Measurement theory is used to highlight both weaknesses and strengths of software metrics work, including work on metrics validation. </a:t>
            </a:r>
            <a:r>
              <a:rPr lang="en-US" sz="1700" dirty="0" smtClean="0"/>
              <a:t/>
            </a:r>
            <a:br>
              <a:rPr lang="en-US" sz="1700" dirty="0" smtClean="0"/>
            </a:br>
            <a:endParaRPr lang="en-US" sz="1700" dirty="0"/>
          </a:p>
          <a:p>
            <a:pPr>
              <a:lnSpc>
                <a:spcPct val="80000"/>
              </a:lnSpc>
            </a:pPr>
            <a:r>
              <a:rPr lang="en-US" sz="1700" dirty="0"/>
              <a:t>We identify a problem with the well-known </a:t>
            </a:r>
            <a:r>
              <a:rPr lang="en-US" sz="1700" dirty="0" err="1"/>
              <a:t>Weyuker</a:t>
            </a:r>
            <a:r>
              <a:rPr lang="en-US" sz="1700" dirty="0"/>
              <a:t> properties, but also show that a criticism of these properties by </a:t>
            </a:r>
            <a:r>
              <a:rPr lang="en-US" sz="1700" dirty="0" err="1"/>
              <a:t>Cherniavsky</a:t>
            </a:r>
            <a:r>
              <a:rPr lang="en-US" sz="1700" dirty="0"/>
              <a:t> and  Smith is invalid. </a:t>
            </a:r>
            <a:r>
              <a:rPr lang="en-US" sz="1700" dirty="0" smtClean="0"/>
              <a:t/>
            </a:r>
            <a:br>
              <a:rPr lang="en-US" sz="1700" dirty="0" smtClean="0"/>
            </a:br>
            <a:endParaRPr lang="en-US" sz="1700" dirty="0"/>
          </a:p>
          <a:p>
            <a:pPr>
              <a:lnSpc>
                <a:spcPct val="80000"/>
              </a:lnSpc>
            </a:pPr>
            <a:r>
              <a:rPr lang="en-US" sz="1700" dirty="0"/>
              <a:t>We show that the search for general software  complexity measures is doomed to failure.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234552" y="1454131"/>
            <a:ext cx="4041775" cy="639762"/>
          </a:xfrm>
          <a:solidFill>
            <a:srgbClr val="1F497D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was split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152987" y="2145300"/>
            <a:ext cx="4041775" cy="395128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It is shown that a collection of nine properties suggested by E.J. </a:t>
            </a:r>
            <a:r>
              <a:rPr lang="en-US" dirty="0" err="1"/>
              <a:t>Weyuker</a:t>
            </a:r>
            <a:r>
              <a:rPr lang="en-US" dirty="0"/>
              <a:t> is inadequate for determining the quality of a software complexity measure.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A complexity measure which satisfies all nine of the properties, but which has absolutely no practical utility in measuring the complexity of a program is presented.</a:t>
            </a:r>
            <a:br>
              <a:rPr lang="en-US" dirty="0"/>
            </a:br>
            <a:endParaRPr lang="en-US" dirty="0"/>
          </a:p>
          <a:p>
            <a:r>
              <a:rPr lang="en-US" dirty="0"/>
              <a:t> It is concluded that satisfying all of the nine properties is a necessary, but not sufficient, condition for a good complexity measure.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6721" y="5551196"/>
            <a:ext cx="3588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John C.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Cherniavsky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and Carl H. Smith. 1991. On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Weyuker's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Axioms for Software Complexity Measures. IEEE Trans.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Softw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Eng. 17, 6 (June 1991), 636-638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5474" y="5797417"/>
            <a:ext cx="3588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Software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measurement: A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Necessary Scientific  Basis, Norman Fenton, IEEE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TSE 30(3), 1994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4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3" grpId="0" build="p"/>
      <p:bldP spid="6" grpId="0" build="p" animBg="1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p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74638"/>
            <a:ext cx="2361975" cy="3616121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And the eventual </a:t>
            </a:r>
            <a:br>
              <a:rPr lang="en-US" dirty="0" smtClean="0"/>
            </a:br>
            <a:r>
              <a:rPr lang="en-US" dirty="0" smtClean="0"/>
              <a:t>winner?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 one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the dust settled,  no one really cared.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Norman Fenton abandoned, renounced,  his prior work on metrics.</a:t>
            </a:r>
          </a:p>
          <a:p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IEEE Metrics conference got cancelled</a:t>
            </a:r>
          </a:p>
          <a:p>
            <a:pPr lvl="1"/>
            <a:r>
              <a:rPr lang="en-US" dirty="0" smtClean="0"/>
              <a:t>subsumed by EMSE</a:t>
            </a:r>
          </a:p>
          <a:p>
            <a:pPr lvl="1"/>
            <a:r>
              <a:rPr lang="en-US" dirty="0" smtClean="0"/>
              <a:t>R.I.P.</a:t>
            </a:r>
            <a:endParaRPr lang="en-US" dirty="0"/>
          </a:p>
        </p:txBody>
      </p:sp>
      <p:pic>
        <p:nvPicPr>
          <p:cNvPr id="10" name="Picture 9" descr="Screen Shot 2014-05-26 at 2.44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05" y="3041647"/>
            <a:ext cx="3461027" cy="367982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55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02" y="-1013629"/>
            <a:ext cx="5648364" cy="637782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Part2: </a:t>
            </a:r>
            <a:br>
              <a:rPr lang="en-US" dirty="0" smtClean="0"/>
            </a:br>
            <a:r>
              <a:rPr lang="en-US" dirty="0" smtClean="0"/>
              <a:t>A new view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330177"/>
            <a:ext cx="4206533" cy="2076724"/>
          </a:xfrm>
        </p:spPr>
        <p:txBody>
          <a:bodyPr>
            <a:noAutofit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2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417" y="6668"/>
            <a:ext cx="82296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/>
              <a:t>L</a:t>
            </a:r>
            <a:r>
              <a:rPr lang="en-US" dirty="0" smtClean="0"/>
              <a:t>ooking  in </a:t>
            </a:r>
            <a:r>
              <a:rPr lang="en-US" dirty="0"/>
              <a:t>the wrong </a:t>
            </a:r>
            <a:r>
              <a:rPr lang="en-US" dirty="0" smtClean="0"/>
              <a:t>direction?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76225"/>
            <a:ext cx="7924800" cy="1782763"/>
          </a:xfrm>
        </p:spPr>
        <p:txBody>
          <a:bodyPr>
            <a:normAutofit/>
          </a:bodyPr>
          <a:lstStyle/>
          <a:p>
            <a:pPr marL="400050">
              <a:lnSpc>
                <a:spcPct val="80000"/>
              </a:lnSpc>
            </a:pPr>
            <a:r>
              <a:rPr lang="en-US" sz="2400" dirty="0" smtClean="0"/>
              <a:t>SE project data = surface features of an underlying effect</a:t>
            </a:r>
          </a:p>
          <a:p>
            <a:pPr marL="400050">
              <a:lnSpc>
                <a:spcPct val="80000"/>
              </a:lnSpc>
            </a:pPr>
            <a:r>
              <a:rPr lang="en-US" sz="2400" dirty="0" smtClean="0"/>
              <a:t>Stop fussing on surface details (mere metrics)</a:t>
            </a:r>
          </a:p>
          <a:p>
            <a:pPr marL="400050">
              <a:lnSpc>
                <a:spcPct val="80000"/>
              </a:lnSpc>
            </a:pPr>
            <a:r>
              <a:rPr lang="en-US" sz="2400" dirty="0" smtClean="0"/>
              <a:t>Go beneath the surface</a:t>
            </a:r>
          </a:p>
          <a:p>
            <a:pPr marL="800100" lvl="1">
              <a:lnSpc>
                <a:spcPct val="80000"/>
              </a:lnSpc>
            </a:pPr>
            <a:endParaRPr lang="en-US" sz="2000" dirty="0" smtClean="0"/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342900" indent="-342900">
              <a:lnSpc>
                <a:spcPct val="80000"/>
              </a:lnSpc>
              <a:buFont typeface="Arial"/>
              <a:buChar char="•"/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169" y="1244826"/>
            <a:ext cx="5519024" cy="42194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33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Reflect </a:t>
            </a:r>
            <a:r>
              <a:rPr lang="en-US" sz="3600" u="sng" dirty="0" smtClean="0"/>
              <a:t>LESS</a:t>
            </a:r>
            <a:r>
              <a:rPr lang="en-US" sz="3600" dirty="0" smtClean="0"/>
              <a:t> on raw dimensions</a:t>
            </a:r>
            <a:endParaRPr lang="en-US" sz="3600" dirty="0"/>
          </a:p>
        </p:txBody>
      </p:sp>
      <p:pic>
        <p:nvPicPr>
          <p:cNvPr id="6" name="Picture 5" descr="Picture 31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84247" y="1828800"/>
            <a:ext cx="2282952" cy="2209800"/>
          </a:xfrm>
          <a:prstGeom prst="rect">
            <a:avLst/>
          </a:prstGeom>
        </p:spPr>
      </p:pic>
      <p:pic>
        <p:nvPicPr>
          <p:cNvPr id="7" name="Picture 6" descr="Picture 32.pn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2910"/>
            <a:ext cx="2209800" cy="2057400"/>
          </a:xfrm>
          <a:prstGeom prst="rect">
            <a:avLst/>
          </a:prstGeom>
        </p:spPr>
      </p:pic>
      <p:pic>
        <p:nvPicPr>
          <p:cNvPr id="8" name="Picture 7" descr="Screen Shot 2013-10-11 at 6.32.5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572000"/>
            <a:ext cx="4502205" cy="18285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00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Reflect </a:t>
            </a:r>
            <a:r>
              <a:rPr lang="en-US" sz="3600" u="sng" dirty="0" smtClean="0"/>
              <a:t>MORE</a:t>
            </a:r>
            <a:r>
              <a:rPr lang="en-US" sz="3600" dirty="0" smtClean="0"/>
              <a:t>  on </a:t>
            </a:r>
            <a:r>
              <a:rPr lang="en-US" sz="3600" u="sng" dirty="0" smtClean="0"/>
              <a:t>INTRINSIC</a:t>
            </a:r>
            <a:r>
              <a:rPr lang="en-US" sz="3600" dirty="0" smtClean="0"/>
              <a:t> dimensions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7414"/>
            <a:ext cx="3562781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Levina</a:t>
            </a:r>
            <a:r>
              <a:rPr lang="en-US" sz="2400" dirty="0"/>
              <a:t> and Bickel report that it is possible to </a:t>
            </a:r>
            <a:r>
              <a:rPr lang="en-US" sz="2400" dirty="0" smtClean="0"/>
              <a:t>simplify </a:t>
            </a:r>
            <a:r>
              <a:rPr lang="en-US" sz="2400" dirty="0"/>
              <a:t>seemingly complex data: </a:t>
            </a:r>
          </a:p>
          <a:p>
            <a:endParaRPr lang="en-US" sz="2400" dirty="0" smtClean="0"/>
          </a:p>
          <a:p>
            <a:pPr lvl="1"/>
            <a:r>
              <a:rPr lang="en-US" sz="1800" dirty="0" smtClean="0"/>
              <a:t>“</a:t>
            </a:r>
            <a:r>
              <a:rPr lang="en-US" sz="1800" dirty="0"/>
              <a:t>... the only </a:t>
            </a:r>
            <a:r>
              <a:rPr lang="en-US" sz="1800" dirty="0" smtClean="0"/>
              <a:t>reason any </a:t>
            </a:r>
            <a:r>
              <a:rPr lang="en-US" sz="1800" dirty="0"/>
              <a:t>methods work in very high dimensions is that, </a:t>
            </a:r>
            <a:r>
              <a:rPr lang="en-US" sz="1800" dirty="0" smtClean="0"/>
              <a:t>in fact</a:t>
            </a:r>
            <a:r>
              <a:rPr lang="en-US" sz="1800" dirty="0"/>
              <a:t>, the data are not truly high-dimensional. Rather</a:t>
            </a:r>
            <a:r>
              <a:rPr lang="en-US" sz="1800" dirty="0" smtClean="0"/>
              <a:t>, they </a:t>
            </a:r>
            <a:r>
              <a:rPr lang="en-US" sz="1800" dirty="0"/>
              <a:t>are embedded in a high-dimensional space, </a:t>
            </a:r>
            <a:r>
              <a:rPr lang="en-US" sz="1800" dirty="0" smtClean="0"/>
              <a:t>but can </a:t>
            </a:r>
            <a:r>
              <a:rPr lang="en-US" sz="1800" dirty="0"/>
              <a:t>be </a:t>
            </a:r>
            <a:r>
              <a:rPr lang="en-US" sz="1800" i="1" dirty="0"/>
              <a:t>efficiently summarized in a space of a </a:t>
            </a:r>
            <a:r>
              <a:rPr lang="en-US" sz="1800" i="1" dirty="0" smtClean="0"/>
              <a:t>much lower </a:t>
            </a:r>
            <a:r>
              <a:rPr lang="en-US" sz="1800" i="1" dirty="0"/>
              <a:t>dimension </a:t>
            </a:r>
            <a:r>
              <a:rPr lang="en-US" sz="1800" dirty="0"/>
              <a:t>... </a:t>
            </a:r>
            <a:r>
              <a:rPr lang="en-US" sz="1800" dirty="0" smtClean="0"/>
              <a:t>“</a:t>
            </a:r>
            <a:endParaRPr lang="en-US" sz="1800" dirty="0"/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41908" y="6506164"/>
            <a:ext cx="6233883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Elizaveta</a:t>
            </a:r>
            <a:r>
              <a:rPr lang="en-US" sz="16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</a:t>
            </a:r>
            <a:r>
              <a:rPr lang="en-US" sz="16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Levina</a:t>
            </a:r>
            <a:r>
              <a:rPr lang="en-US" sz="16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and Peter J. Bickel. Maximum likelihood estimation of intrinsic dimension. In NIPS, 2004.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 descr="639px-GaussianScatterP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38" y="1587414"/>
            <a:ext cx="4611193" cy="4329759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7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SE data compresses </a:t>
            </a:r>
            <a:br>
              <a:rPr lang="en-US" dirty="0" smtClean="0"/>
            </a:br>
            <a:r>
              <a:rPr lang="en-US" dirty="0" smtClean="0"/>
              <a:t>in this way then….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809" y="1856519"/>
            <a:ext cx="5566945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In </a:t>
            </a:r>
            <a:r>
              <a:rPr lang="en-US" sz="2000" dirty="0" smtClean="0"/>
              <a:t>compressed space, many </a:t>
            </a:r>
            <a:r>
              <a:rPr lang="en-US" sz="2000" dirty="0"/>
              <a:t>measures </a:t>
            </a:r>
            <a:r>
              <a:rPr lang="en-US" sz="2000" dirty="0" smtClean="0"/>
              <a:t> tightly associated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</a:t>
            </a:r>
            <a:r>
              <a:rPr lang="en-US" sz="2000" dirty="0" smtClean="0"/>
              <a:t>oes not matter exactly what you collect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Since they will map the same structures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So collect what you can 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As fast as you can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Then model within the </a:t>
            </a:r>
            <a:r>
              <a:rPr lang="en-US" sz="2000" dirty="0" smtClean="0"/>
              <a:t> reduced dimensions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The “7M” </a:t>
            </a:r>
            <a:r>
              <a:rPr lang="en-US" sz="2000" b="1" dirty="0" smtClean="0">
                <a:solidFill>
                  <a:srgbClr val="FF0000"/>
                </a:solidFill>
              </a:rPr>
              <a:t>Hypothesis</a:t>
            </a:r>
            <a:r>
              <a:rPr lang="en-US" sz="2000" dirty="0" smtClean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u="sng" dirty="0" smtClean="0"/>
              <a:t>M</a:t>
            </a:r>
            <a:r>
              <a:rPr lang="en-US" sz="2000" dirty="0" smtClean="0"/>
              <a:t>enzies </a:t>
            </a:r>
            <a:r>
              <a:rPr lang="en-US" sz="2000" u="sng" dirty="0"/>
              <a:t>m</a:t>
            </a:r>
            <a:r>
              <a:rPr lang="en-US" sz="2000" dirty="0"/>
              <a:t>entions that </a:t>
            </a:r>
            <a:r>
              <a:rPr lang="en-US" sz="2000" u="sng" dirty="0"/>
              <a:t>m</a:t>
            </a:r>
            <a:r>
              <a:rPr lang="en-US" sz="2000" dirty="0"/>
              <a:t>any </a:t>
            </a:r>
            <a:r>
              <a:rPr lang="en-US" sz="2000" u="sng" dirty="0"/>
              <a:t>m</a:t>
            </a:r>
            <a:r>
              <a:rPr lang="en-US" sz="2000" dirty="0"/>
              <a:t>easures </a:t>
            </a:r>
            <a:br>
              <a:rPr lang="en-US" sz="2000" dirty="0"/>
            </a:br>
            <a:r>
              <a:rPr lang="en-US" sz="2000" u="sng" dirty="0"/>
              <a:t>m</a:t>
            </a:r>
            <a:r>
              <a:rPr lang="en-US" sz="2000" dirty="0"/>
              <a:t>ean </a:t>
            </a:r>
            <a:r>
              <a:rPr lang="en-US" sz="2000" u="sng" dirty="0"/>
              <a:t>m</a:t>
            </a:r>
            <a:r>
              <a:rPr lang="en-US" sz="2000" dirty="0"/>
              <a:t>uch the sa</a:t>
            </a:r>
            <a:r>
              <a:rPr lang="en-US" sz="2000" u="sng" dirty="0"/>
              <a:t>m</a:t>
            </a:r>
            <a:r>
              <a:rPr lang="en-US" sz="2000" dirty="0"/>
              <a:t>e thing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811" y="2478713"/>
            <a:ext cx="2994597" cy="299459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76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69" y="515953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Specifics do not matter</a:t>
            </a:r>
          </a:p>
          <a:p>
            <a:r>
              <a:rPr lang="en-US" dirty="0" smtClean="0"/>
              <a:t>But  general shape does</a:t>
            </a:r>
          </a:p>
          <a:p>
            <a:r>
              <a:rPr lang="en-US" dirty="0" smtClean="0"/>
              <a:t>Examples : </a:t>
            </a:r>
          </a:p>
          <a:p>
            <a:pPr lvl="1"/>
            <a:r>
              <a:rPr lang="en-US" dirty="0" smtClean="0"/>
              <a:t>Instability in “what matters most”</a:t>
            </a:r>
          </a:p>
          <a:p>
            <a:pPr lvl="1"/>
            <a:r>
              <a:rPr lang="en-US" dirty="0" smtClean="0"/>
              <a:t>Intrinsic dimensionality</a:t>
            </a:r>
          </a:p>
          <a:p>
            <a:pPr lvl="1"/>
            <a:r>
              <a:rPr lang="en-US" dirty="0" smtClean="0"/>
              <a:t>Active learning</a:t>
            </a:r>
          </a:p>
          <a:p>
            <a:pPr lvl="1"/>
            <a:r>
              <a:rPr lang="en-US" dirty="0" smtClean="0"/>
              <a:t>Transfer learning</a:t>
            </a:r>
          </a:p>
          <a:p>
            <a:pPr lvl="1"/>
            <a:r>
              <a:rPr lang="en-US" dirty="0" smtClean="0"/>
              <a:t>Filtering and wrapping</a:t>
            </a:r>
          </a:p>
          <a:p>
            <a:pPr lvl="1"/>
            <a:r>
              <a:rPr lang="en-US" dirty="0" smtClean="0"/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0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69" y="541104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Examples :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Instability in “what matters most”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Intrinsic dimensionality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Transfer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Filtering and wrapping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Privacy algorithms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Active learning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65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3721" y="9662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Raw dimensions problematic</a:t>
            </a:r>
            <a:br>
              <a:rPr lang="en-US" dirty="0" smtClean="0"/>
            </a:br>
            <a:r>
              <a:rPr lang="en-US" dirty="0" smtClean="0"/>
              <a:t>(for effort estimation)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9558" cy="4525963"/>
          </a:xfrm>
        </p:spPr>
        <p:txBody>
          <a:bodyPr/>
          <a:lstStyle/>
          <a:p>
            <a:r>
              <a:rPr lang="en-US" dirty="0" smtClean="0"/>
              <a:t>Conclusion instability</a:t>
            </a:r>
          </a:p>
          <a:p>
            <a:r>
              <a:rPr lang="en-US" dirty="0" smtClean="0"/>
              <a:t>Learning </a:t>
            </a:r>
            <a:r>
              <a:rPr lang="en-US" dirty="0"/>
              <a:t> </a:t>
            </a:r>
            <a:r>
              <a:rPr lang="en-US" dirty="0" smtClean="0"/>
              <a:t>effort = </a:t>
            </a:r>
            <a:br>
              <a:rPr lang="en-US" dirty="0" smtClean="0"/>
            </a:br>
            <a:r>
              <a:rPr lang="en-US" dirty="0" smtClean="0"/>
              <a:t>    b0 + b1*x1+b2*x3+</a:t>
            </a:r>
          </a:p>
          <a:p>
            <a:r>
              <a:rPr lang="en-US" dirty="0" smtClean="0"/>
              <a:t>20 times * 66% of the data</a:t>
            </a:r>
          </a:p>
          <a:p>
            <a:pPr lvl="1"/>
            <a:r>
              <a:rPr lang="en-US" dirty="0" smtClean="0"/>
              <a:t>Record the </a:t>
            </a:r>
            <a:r>
              <a:rPr lang="en-US" dirty="0" err="1" smtClean="0"/>
              <a:t>learned“b</a:t>
            </a:r>
            <a:r>
              <a:rPr lang="en-US" dirty="0" smtClean="0"/>
              <a:t>” values</a:t>
            </a:r>
          </a:p>
          <a:p>
            <a:r>
              <a:rPr lang="en-US" dirty="0" smtClean="0"/>
              <a:t>NASA93 (effort data)</a:t>
            </a:r>
          </a:p>
          <a:p>
            <a:endParaRPr lang="en-US" dirty="0"/>
          </a:p>
        </p:txBody>
      </p:sp>
      <p:pic>
        <p:nvPicPr>
          <p:cNvPr id="7" name="Picture 6" descr="Screen Shot 2014-05-26 at 8.17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69" y="990325"/>
            <a:ext cx="3553731" cy="596088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6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Raw dimensions problematic</a:t>
            </a:r>
            <a:br>
              <a:rPr lang="en-US" dirty="0"/>
            </a:br>
            <a:r>
              <a:rPr lang="en-US" dirty="0"/>
              <a:t>(for </a:t>
            </a:r>
            <a:r>
              <a:rPr lang="en-US" dirty="0" smtClean="0"/>
              <a:t>defect prediction)</a:t>
            </a:r>
            <a:endParaRPr lang="en-US" dirty="0"/>
          </a:p>
        </p:txBody>
      </p:sp>
      <p:pic>
        <p:nvPicPr>
          <p:cNvPr id="5" name="Picture 4" descr="Screen Shot 2014-05-26 at 8.19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6" y="1564770"/>
            <a:ext cx="6324530" cy="50995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84489" y="2692330"/>
            <a:ext cx="179442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A6A6A6"/>
                </a:solidFill>
              </a:rPr>
              <a:t>Tim Menzies, Andrew Butcher, David R. </a:t>
            </a:r>
            <a:r>
              <a:rPr lang="en-US" sz="1400" dirty="0" err="1">
                <a:solidFill>
                  <a:srgbClr val="A6A6A6"/>
                </a:solidFill>
              </a:rPr>
              <a:t>Cok</a:t>
            </a:r>
            <a:r>
              <a:rPr lang="en-US" sz="1400" dirty="0">
                <a:solidFill>
                  <a:srgbClr val="A6A6A6"/>
                </a:solidFill>
              </a:rPr>
              <a:t>, </a:t>
            </a:r>
            <a:r>
              <a:rPr lang="en-US" sz="1400" dirty="0" err="1">
                <a:solidFill>
                  <a:srgbClr val="A6A6A6"/>
                </a:solidFill>
              </a:rPr>
              <a:t>Andrian</a:t>
            </a:r>
            <a:r>
              <a:rPr lang="en-US" sz="1400" dirty="0">
                <a:solidFill>
                  <a:srgbClr val="A6A6A6"/>
                </a:solidFill>
              </a:rPr>
              <a:t> Marcus, Lucas Layman, Forrest Shull, </a:t>
            </a:r>
            <a:r>
              <a:rPr lang="en-US" sz="1400" dirty="0" err="1">
                <a:solidFill>
                  <a:srgbClr val="A6A6A6"/>
                </a:solidFill>
              </a:rPr>
              <a:t>Burak</a:t>
            </a:r>
            <a:r>
              <a:rPr lang="en-US" sz="1400" dirty="0">
                <a:solidFill>
                  <a:srgbClr val="A6A6A6"/>
                </a:solidFill>
              </a:rPr>
              <a:t> </a:t>
            </a:r>
            <a:r>
              <a:rPr lang="en-US" sz="1400" dirty="0" err="1">
                <a:solidFill>
                  <a:srgbClr val="A6A6A6"/>
                </a:solidFill>
              </a:rPr>
              <a:t>Turhan</a:t>
            </a:r>
            <a:r>
              <a:rPr lang="en-US" sz="1400" dirty="0">
                <a:solidFill>
                  <a:srgbClr val="A6A6A6"/>
                </a:solidFill>
              </a:rPr>
              <a:t>, Thomas Zimmermann: Local versus Global Lessons for Defect Prediction and Effort Estimation. IEEE Trans. Software Eng. 39(6): 822-834 (2013)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7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By the way, same instabilities </a:t>
            </a:r>
            <a:br>
              <a:rPr lang="en-US" dirty="0" smtClean="0"/>
            </a:br>
            <a:r>
              <a:rPr lang="en-US" dirty="0" smtClean="0"/>
              <a:t>for social metrics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from Helix repo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296583"/>
            <a:ext cx="3903133" cy="382958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Many classes </a:t>
            </a:r>
            <a:br>
              <a:rPr lang="en-US" sz="2400" dirty="0" smtClean="0"/>
            </a:br>
            <a:r>
              <a:rPr lang="en-US" sz="2400" dirty="0" smtClean="0"/>
              <a:t>are “write once”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 few OO classes are “rewrite many”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Defect defectors that take into account this developer   social interaction 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perform very well indeed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Near optimum</a:t>
            </a:r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87357" y="1535113"/>
            <a:ext cx="4041775" cy="639762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for AT&amp;T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5025" y="2264834"/>
            <a:ext cx="4041775" cy="382958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Studied patterns of programmer interaction with the code</a:t>
            </a:r>
            <a:br>
              <a:rPr lang="en-US" sz="2400" dirty="0" smtClean="0"/>
            </a:b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Not a major influence </a:t>
            </a:r>
            <a:br>
              <a:rPr lang="en-US" sz="2400" dirty="0" smtClean="0"/>
            </a:br>
            <a:r>
              <a:rPr lang="en-US" sz="2400" dirty="0" smtClean="0"/>
              <a:t>on defects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5946" y="6043395"/>
            <a:ext cx="4289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Lumpe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Vasa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Menzies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Rush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Turhan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,  Learning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better inspection optimization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policies International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Journal of Software Engineering and Knowledge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Engineering 22(05),  621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644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2012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60362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Weyuker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Ostrand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Bell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 2008. Do too many cooks spoil the broth? Using the number of developers to enhance defect prediction models. Empirical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Softw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Eng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 13, 5 (October 2008), 539-559</a:t>
            </a:r>
          </a:p>
        </p:txBody>
      </p:sp>
    </p:spTree>
    <p:extLst>
      <p:ext uri="{BB962C8B-B14F-4D97-AF65-F5344CB8AC3E}">
        <p14:creationId xmlns:p14="http://schemas.microsoft.com/office/powerpoint/2010/main" val="269429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356" y="402781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Examples :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Instability in “what matters most”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Intrinsic dimensionality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Active learning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Transfer learning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Filtering and wrapping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68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5-26 at 7.55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45" y="3411235"/>
            <a:ext cx="7574032" cy="3236266"/>
          </a:xfrm>
          <a:prstGeom prst="rect">
            <a:avLst/>
          </a:prstGeom>
        </p:spPr>
      </p:pic>
      <p:pic>
        <p:nvPicPr>
          <p:cNvPr id="5" name="Picture 4" descr="Screen Shot 2014-05-26 at 7.5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61" y="1765947"/>
            <a:ext cx="3858572" cy="687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00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Intrinsic dimensionality (in theory)</a:t>
            </a:r>
            <a:endParaRPr lang="en-US" sz="3600" dirty="0"/>
          </a:p>
        </p:txBody>
      </p:sp>
      <p:pic>
        <p:nvPicPr>
          <p:cNvPr id="4" name="Picture 3" descr="Screen Shot 2014-05-26 at 7.53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79" y="1401004"/>
            <a:ext cx="2592742" cy="18005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30761" y="2590949"/>
            <a:ext cx="3076159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Elizaveta</a:t>
            </a:r>
            <a:r>
              <a:rPr lang="en-US" sz="14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</a:t>
            </a:r>
            <a:r>
              <a:rPr lang="en-US" sz="14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Levina</a:t>
            </a:r>
            <a:r>
              <a:rPr lang="en-US" sz="14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and Peter J. Bickel. Maximum likelihood estimation of intrinsic dimension. In NIPS, 2004.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8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4-05-27 at 6.37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7" y="841590"/>
            <a:ext cx="2645961" cy="6016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67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Intrinsic dimensionality (in practice)</a:t>
            </a:r>
            <a:endParaRPr lang="en-US" sz="36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831"/>
            <a:ext cx="5035703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Defect projects, open source JAVA projects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TRAIN:</a:t>
            </a:r>
          </a:p>
          <a:p>
            <a:pPr lvl="1"/>
            <a:r>
              <a:rPr lang="en-US" dirty="0" smtClean="0"/>
              <a:t>Project 21 features onto two synthesized</a:t>
            </a:r>
          </a:p>
          <a:p>
            <a:pPr lvl="2"/>
            <a:r>
              <a:rPr lang="en-US" dirty="0" smtClean="0"/>
              <a:t>using FASTMAP</a:t>
            </a:r>
          </a:p>
          <a:p>
            <a:pPr lvl="2"/>
            <a:r>
              <a:rPr lang="en-US" dirty="0" smtClean="0"/>
              <a:t>X= First PCA component</a:t>
            </a:r>
          </a:p>
          <a:p>
            <a:pPr lvl="2"/>
            <a:r>
              <a:rPr lang="en-US" dirty="0" smtClean="0"/>
              <a:t>Y= right angles to X</a:t>
            </a:r>
          </a:p>
          <a:p>
            <a:pPr lvl="1"/>
            <a:r>
              <a:rPr lang="en-US" dirty="0" smtClean="0"/>
              <a:t>Recursively divide two dimensions (at median)</a:t>
            </a:r>
          </a:p>
          <a:p>
            <a:pPr lvl="2"/>
            <a:r>
              <a:rPr lang="en-US" dirty="0" smtClean="0"/>
              <a:t>Stopping a SQRT(N)</a:t>
            </a:r>
          </a:p>
          <a:p>
            <a:pPr lvl="1"/>
            <a:r>
              <a:rPr lang="en-US" dirty="0" smtClean="0"/>
              <a:t>In each grid, replace N projects with median centroid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TEST: </a:t>
            </a:r>
          </a:p>
          <a:p>
            <a:pPr lvl="1"/>
            <a:r>
              <a:rPr lang="en-US" dirty="0" smtClean="0"/>
              <a:t>Estimate = interpolate between 2 near centroids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For 10 data sets, 5*5 cross-</a:t>
            </a:r>
            <a:r>
              <a:rPr lang="en-US" dirty="0" err="1" smtClean="0"/>
              <a:t>val</a:t>
            </a:r>
            <a:endParaRPr lang="en-US" dirty="0" smtClean="0"/>
          </a:p>
          <a:p>
            <a:pPr lvl="1"/>
            <a:r>
              <a:rPr lang="en-US" dirty="0" smtClean="0"/>
              <a:t>Performs no worse, and sometimes better, than </a:t>
            </a:r>
            <a:r>
              <a:rPr lang="en-US" dirty="0"/>
              <a:t>R</a:t>
            </a:r>
            <a:r>
              <a:rPr lang="en-US" dirty="0" smtClean="0"/>
              <a:t>andom forests, </a:t>
            </a:r>
            <a:r>
              <a:rPr lang="en-US" dirty="0" err="1" smtClean="0"/>
              <a:t>NaiveBayes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Conclusion: </a:t>
            </a:r>
          </a:p>
          <a:p>
            <a:pPr lvl="1"/>
            <a:r>
              <a:rPr lang="en-US" dirty="0" smtClean="0"/>
              <a:t>21 dimensions can map to two without loss of signal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73974" y="6094740"/>
            <a:ext cx="53030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solidFill>
                  <a:srgbClr val="A6A6A6"/>
                </a:solidFill>
              </a:rPr>
              <a:t>Vasil</a:t>
            </a:r>
            <a:r>
              <a:rPr lang="en-US" sz="1400" dirty="0">
                <a:solidFill>
                  <a:srgbClr val="A6A6A6"/>
                </a:solidFill>
              </a:rPr>
              <a:t> </a:t>
            </a:r>
            <a:r>
              <a:rPr lang="en-US" sz="1400" dirty="0" err="1">
                <a:solidFill>
                  <a:srgbClr val="A6A6A6"/>
                </a:solidFill>
              </a:rPr>
              <a:t>Papakroni</a:t>
            </a:r>
            <a:r>
              <a:rPr lang="en-US" sz="1400" dirty="0">
                <a:solidFill>
                  <a:srgbClr val="A6A6A6"/>
                </a:solidFill>
              </a:rPr>
              <a:t>, Data Carving: Identifying and Removing Irrelevancies in the Data by Masters thesis, WVU, 2013  </a:t>
            </a:r>
            <a:r>
              <a:rPr lang="en-US" sz="1400" dirty="0">
                <a:solidFill>
                  <a:srgbClr val="A6A6A6"/>
                </a:solidFill>
                <a:hlinkClick r:id="rId3"/>
              </a:rPr>
              <a:t>http://goo.gl/i6caq7</a:t>
            </a:r>
            <a:endParaRPr lang="en-US" sz="14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0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69" y="409068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Examples :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Instability in “what matters most”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Intrinsic dimensionality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Active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Transfer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Filtering and wrapping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3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Active learning in effort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If difficult to find actual project effort, ask that for fewest projects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Put aside a hold-out set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Prune columns that are most often other column’s nearest neighbors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Sort rows by how often they are other people’s nearest neighbor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For first “I” rows in sort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Train (then test on hold out)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Stop when no performance gain after N new rows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Screen Shot 2014-05-26 at 8.37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842" y="3565014"/>
            <a:ext cx="4986819" cy="1797398"/>
          </a:xfrm>
          <a:prstGeom prst="rect">
            <a:avLst/>
          </a:prstGeom>
        </p:spPr>
      </p:pic>
      <p:pic>
        <p:nvPicPr>
          <p:cNvPr id="7" name="Picture 6" descr="Screen Shot 2014-05-26 at 8.43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77" y="3565014"/>
            <a:ext cx="4471712" cy="28315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4071" y="6279813"/>
            <a:ext cx="9246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Ekrem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Kocaguneli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Tim Menzies, Jacky Keung, David R.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Cok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Raymond J.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Madachy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: Active Learning and Effort Estimation: Finding the Essential Content of Software Effort Estimation Data. IEEE Trans. Software Eng. 39(8): 1040-1053 (2013)</a:t>
            </a:r>
          </a:p>
        </p:txBody>
      </p:sp>
    </p:spTree>
    <p:extLst>
      <p:ext uri="{BB962C8B-B14F-4D97-AF65-F5344CB8AC3E}">
        <p14:creationId xmlns:p14="http://schemas.microsoft.com/office/powerpoint/2010/main" val="47034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68" y="503379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Examples :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Instability in “what matters most”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Intrinsic dimensionality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Active learning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Transfer learning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Filtering and wrapping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76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anna-static-map-wor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2999"/>
            <a:ext cx="6649526" cy="3673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1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Between Turkish Toasters </a:t>
            </a:r>
            <a:br>
              <a:rPr lang="en-US" dirty="0" smtClean="0"/>
            </a:br>
            <a:r>
              <a:rPr lang="en-US" dirty="0" smtClean="0"/>
              <a:t>AND NASA Space Ships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822" y="4368800"/>
            <a:ext cx="4289778" cy="2413000"/>
          </a:xfrm>
          <a:prstGeom prst="rect">
            <a:avLst/>
          </a:prstGeom>
        </p:spPr>
      </p:pic>
      <p:pic>
        <p:nvPicPr>
          <p:cNvPr id="10" name="Picture 9" descr="rocketshi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962399"/>
            <a:ext cx="2895601" cy="289560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895600" y="2743200"/>
            <a:ext cx="2209800" cy="0"/>
          </a:xfrm>
          <a:prstGeom prst="straightConnector1">
            <a:avLst/>
          </a:prstGeom>
          <a:ln w="76200" cmpd="sng">
            <a:solidFill>
              <a:schemeClr val="tx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082312" y="5715000"/>
            <a:ext cx="2209800" cy="0"/>
          </a:xfrm>
          <a:prstGeom prst="straightConnector1">
            <a:avLst/>
          </a:prstGeom>
          <a:ln w="76200" cmpd="sng">
            <a:solidFill>
              <a:schemeClr val="tx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23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89230" cy="1066482"/>
          </a:xfrm>
        </p:spPr>
        <p:txBody>
          <a:bodyPr>
            <a:noAutofit/>
          </a:bodyPr>
          <a:lstStyle/>
          <a:p>
            <a:r>
              <a:rPr lang="en-US" sz="3200" dirty="0" smtClean="0"/>
              <a:t>Q: How to TRANSFER </a:t>
            </a:r>
            <a:br>
              <a:rPr lang="en-US" sz="3200" dirty="0" smtClean="0"/>
            </a:br>
            <a:r>
              <a:rPr lang="en-US" sz="3200" dirty="0" smtClean="0"/>
              <a:t>Lessons Learned?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7620000" cy="4373563"/>
          </a:xfrm>
        </p:spPr>
        <p:txBody>
          <a:bodyPr>
            <a:noAutofit/>
          </a:bodyPr>
          <a:lstStyle/>
          <a:p>
            <a:r>
              <a:rPr lang="en-US" sz="2400" b="1" u="sng" dirty="0" smtClean="0">
                <a:solidFill>
                  <a:schemeClr val="tx2"/>
                </a:solidFill>
              </a:rPr>
              <a:t>Ignore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most of the data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relevancy filtering</a:t>
            </a:r>
            <a:r>
              <a:rPr lang="en-US" sz="2400" i="1" dirty="0" smtClean="0"/>
              <a:t>: </a:t>
            </a:r>
            <a:r>
              <a:rPr lang="en-US" sz="2400" i="1" dirty="0" err="1" smtClean="0"/>
              <a:t>Turhan</a:t>
            </a:r>
            <a:r>
              <a:rPr lang="en-US" sz="2400" i="1" dirty="0" smtClean="0"/>
              <a:t> ESEj’09; Peters TSE’13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variance filtering:  </a:t>
            </a:r>
            <a:r>
              <a:rPr lang="en-US" sz="2400" i="1" dirty="0" err="1" smtClean="0"/>
              <a:t>Kocaguneli</a:t>
            </a:r>
            <a:r>
              <a:rPr lang="en-US" sz="2400" i="1" dirty="0" smtClean="0"/>
              <a:t>  TSE’12,TSE’13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performance similarities:  </a:t>
            </a:r>
            <a:r>
              <a:rPr lang="en-US" sz="2400" i="1" dirty="0" smtClean="0"/>
              <a:t>He </a:t>
            </a:r>
            <a:r>
              <a:rPr lang="en-US" sz="2400" i="1" dirty="0"/>
              <a:t>ESEM’</a:t>
            </a:r>
            <a:r>
              <a:rPr lang="en-US" sz="2400" i="1" dirty="0" smtClean="0"/>
              <a:t>13</a:t>
            </a:r>
            <a:r>
              <a:rPr lang="en-US" sz="2400" i="1" dirty="0"/>
              <a:t/>
            </a:r>
            <a:br>
              <a:rPr lang="en-US" sz="2400" i="1" dirty="0"/>
            </a:br>
            <a:endParaRPr lang="en-US" sz="2400" i="1" dirty="0" smtClean="0"/>
          </a:p>
          <a:p>
            <a:r>
              <a:rPr lang="en-US" sz="2400" b="1" u="sng" dirty="0" smtClean="0">
                <a:solidFill>
                  <a:srgbClr val="D1282E"/>
                </a:solidFill>
              </a:rPr>
              <a:t>Contort</a:t>
            </a:r>
            <a:r>
              <a:rPr lang="en-US" sz="2400" dirty="0" smtClean="0"/>
              <a:t> the data</a:t>
            </a: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/>
              <a:t>spectral learning (working in PCA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space </a:t>
            </a:r>
            <a:r>
              <a:rPr lang="en-US" sz="2400" dirty="0"/>
              <a:t>or some other </a:t>
            </a:r>
            <a:r>
              <a:rPr lang="en-US" sz="2400" dirty="0" smtClean="0"/>
              <a:t>rotation) </a:t>
            </a:r>
            <a:br>
              <a:rPr lang="en-US" sz="2400" dirty="0" smtClean="0"/>
            </a:br>
            <a:r>
              <a:rPr lang="en-US" sz="2400" i="1" dirty="0" smtClean="0"/>
              <a:t>Menzies</a:t>
            </a:r>
            <a:r>
              <a:rPr lang="en-US" sz="2400" i="1" dirty="0"/>
              <a:t>, TSE’</a:t>
            </a:r>
            <a:r>
              <a:rPr lang="en-US" sz="2400" i="1" dirty="0" smtClean="0"/>
              <a:t>13; Nam</a:t>
            </a:r>
            <a:r>
              <a:rPr lang="en-US" sz="2400" i="1" dirty="0"/>
              <a:t>, ICSE’</a:t>
            </a:r>
            <a:r>
              <a:rPr lang="en-US" sz="2400" i="1" dirty="0" smtClean="0"/>
              <a:t>13</a:t>
            </a:r>
            <a:br>
              <a:rPr lang="en-US" sz="2400" i="1" dirty="0" smtClean="0"/>
            </a:br>
            <a:endParaRPr lang="en-US" sz="2400" i="1" dirty="0"/>
          </a:p>
          <a:p>
            <a:r>
              <a:rPr lang="en-US" sz="2400" dirty="0" smtClean="0"/>
              <a:t>Build a </a:t>
            </a:r>
            <a:r>
              <a:rPr lang="en-US" sz="2400" b="1" u="sng" dirty="0" smtClean="0">
                <a:solidFill>
                  <a:srgbClr val="D1282E"/>
                </a:solidFill>
              </a:rPr>
              <a:t>bickering committee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Ensembles </a:t>
            </a:r>
            <a:r>
              <a:rPr lang="en-US" sz="2400" i="1" dirty="0" err="1" smtClean="0"/>
              <a:t>Minku</a:t>
            </a:r>
            <a:r>
              <a:rPr lang="en-US" sz="2400" i="1" dirty="0"/>
              <a:t>, PROMISE’</a:t>
            </a:r>
            <a:r>
              <a:rPr lang="en-US" sz="2400" i="1" dirty="0" smtClean="0"/>
              <a:t>12       </a:t>
            </a:r>
            <a:endParaRPr lang="en-US" sz="2400" i="1" dirty="0"/>
          </a:p>
        </p:txBody>
      </p:sp>
      <p:pic>
        <p:nvPicPr>
          <p:cNvPr id="6" name="Picture 5" descr="Screen Shot 2013-10-11 at 6.32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93" y="2971800"/>
            <a:ext cx="4127607" cy="1676400"/>
          </a:xfrm>
          <a:prstGeom prst="rect">
            <a:avLst/>
          </a:prstGeom>
        </p:spPr>
      </p:pic>
      <p:pic>
        <p:nvPicPr>
          <p:cNvPr id="7" name="Picture 6" descr="Screen Shot 2013-10-11 at 6.35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724399"/>
            <a:ext cx="3855561" cy="200152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8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BTW, Sometimes, TRANFER better than   LOCAL </a:t>
            </a:r>
            <a:endParaRPr lang="en-US" dirty="0"/>
          </a:p>
        </p:txBody>
      </p:sp>
      <p:pic>
        <p:nvPicPr>
          <p:cNvPr id="8" name="Picture 7" descr="Screen Shot 2013-10-11 at 6.35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61" y="1905000"/>
            <a:ext cx="4792613" cy="1213320"/>
          </a:xfrm>
          <a:prstGeom prst="rect">
            <a:avLst/>
          </a:prstGeom>
        </p:spPr>
      </p:pic>
      <p:pic>
        <p:nvPicPr>
          <p:cNvPr id="9" name="Picture 8" descr="Screen Shot 2013-10-11 at 7.25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71833"/>
            <a:ext cx="8686800" cy="2333767"/>
          </a:xfrm>
          <a:prstGeom prst="rect">
            <a:avLst/>
          </a:prstGeom>
        </p:spPr>
      </p:pic>
      <p:pic>
        <p:nvPicPr>
          <p:cNvPr id="10" name="Picture 9" descr="Screen Shot 2013-10-11 at 6.35.0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08479"/>
            <a:ext cx="3855561" cy="20015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" y="1524000"/>
            <a:ext cx="223713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i="1" dirty="0" smtClean="0"/>
              <a:t>Minku:PROMISE</a:t>
            </a:r>
            <a:r>
              <a:rPr lang="en-US" dirty="0" smtClean="0"/>
              <a:t>’12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1491734"/>
            <a:ext cx="158296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i="1" dirty="0" smtClean="0"/>
              <a:t>Nam:ICSE</a:t>
            </a:r>
            <a:r>
              <a:rPr lang="en-US" dirty="0" smtClean="0"/>
              <a:t>’13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30491" y="3974068"/>
            <a:ext cx="172730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i="1" dirty="0" smtClean="0"/>
              <a:t>Peters:TSE’13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58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69" y="409068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Examples :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Instability in “what matters most”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Intrinsic dimensionality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Active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Transfer learning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Filtering and wrapping</a:t>
            </a:r>
          </a:p>
          <a:p>
            <a:pPr lvl="1"/>
            <a:r>
              <a:rPr lang="en-US" dirty="0" smtClean="0">
                <a:solidFill>
                  <a:srgbClr val="A6A6A6"/>
                </a:solidFill>
              </a:rPr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98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technology:</a:t>
            </a:r>
            <a:br>
              <a:rPr lang="en-US" dirty="0" smtClean="0"/>
            </a:br>
            <a:r>
              <a:rPr lang="en-US" dirty="0" smtClean="0"/>
              <a:t>feature selectors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solidFill>
            <a:srgbClr val="1F497D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Wrappers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solidFill>
            <a:srgbClr val="1F497D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Filters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wrapper-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69" y="2822032"/>
            <a:ext cx="2886274" cy="2331657"/>
          </a:xfrm>
          <a:prstGeom prst="rect">
            <a:avLst/>
          </a:prstGeom>
        </p:spPr>
      </p:pic>
      <p:pic>
        <p:nvPicPr>
          <p:cNvPr id="12" name="Picture 11" descr="filter-i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07" y="2822032"/>
            <a:ext cx="3485990" cy="21179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6163316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M.A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 Hall and G.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Holmes, Benchmarking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Attribute Selection Techniques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for Discrete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Class Data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Mining,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IEEE Transactions On Knowledge And Data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Engineering 15)6) 1437-1447. 2--3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969" y="5315861"/>
            <a:ext cx="3621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Slow: O(2</a:t>
            </a:r>
            <a:r>
              <a:rPr lang="en-US" baseline="30000" dirty="0" smtClean="0"/>
              <a:t>N</a:t>
            </a:r>
            <a:r>
              <a:rPr lang="en-US" dirty="0" smtClean="0"/>
              <a:t>) for N features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Selection biased by target learner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19807" y="5353873"/>
            <a:ext cx="4163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Faster (some even linear time)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Selection may confuse target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32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Filter</a:t>
            </a:r>
            <a:br>
              <a:rPr lang="en-US" dirty="0" smtClean="0"/>
            </a:b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239" y="1711600"/>
            <a:ext cx="3288108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Data from Norman Fenton’s Bayes nets discussing software defects = </a:t>
            </a:r>
            <a:r>
              <a:rPr lang="en-US" sz="2400" b="1" dirty="0" smtClean="0">
                <a:solidFill>
                  <a:srgbClr val="F80E17"/>
                </a:solidFill>
              </a:rPr>
              <a:t>yes</a:t>
            </a:r>
            <a:r>
              <a:rPr lang="en-US" sz="2400" b="1" dirty="0" smtClean="0"/>
              <a:t>, </a:t>
            </a:r>
            <a:r>
              <a:rPr lang="en-US" sz="2400" b="1" dirty="0" smtClean="0">
                <a:solidFill>
                  <a:srgbClr val="0B1CFA"/>
                </a:solidFill>
              </a:rPr>
              <a:t>no</a:t>
            </a:r>
            <a:br>
              <a:rPr lang="en-US" sz="2400" b="1" dirty="0" smtClean="0">
                <a:solidFill>
                  <a:srgbClr val="0B1CFA"/>
                </a:solidFill>
              </a:rPr>
            </a:br>
            <a:endParaRPr lang="en-US" sz="2400" b="1" dirty="0" smtClean="0">
              <a:solidFill>
                <a:srgbClr val="0B1CFA"/>
              </a:solidFill>
            </a:endParaRPr>
          </a:p>
          <a:p>
            <a:r>
              <a:rPr lang="en-US" sz="2400" dirty="0" smtClean="0"/>
              <a:t>Give classes </a:t>
            </a:r>
            <a:r>
              <a:rPr lang="en-US" sz="2400" b="1" dirty="0" err="1" smtClean="0">
                <a:solidFill>
                  <a:srgbClr val="F80E17"/>
                </a:solidFill>
              </a:rPr>
              <a:t>x</a:t>
            </a:r>
            <a:r>
              <a:rPr lang="en-US" sz="2400" b="1" dirty="0" err="1" smtClean="0"/>
              <a:t>,</a:t>
            </a:r>
            <a:r>
              <a:rPr lang="en-US" sz="2400" b="1" dirty="0" err="1" smtClean="0">
                <a:solidFill>
                  <a:srgbClr val="0B1CFA"/>
                </a:solidFill>
              </a:rPr>
              <a:t>y</a:t>
            </a:r>
            <a:r>
              <a:rPr lang="en-US" sz="2400" dirty="0" smtClean="0"/>
              <a:t>	</a:t>
            </a:r>
          </a:p>
          <a:p>
            <a:pPr lvl="1"/>
            <a:r>
              <a:rPr lang="en-US" sz="2400" b="1" dirty="0" err="1">
                <a:solidFill>
                  <a:srgbClr val="F80E17"/>
                </a:solidFill>
              </a:rPr>
              <a:t>Fx</a:t>
            </a:r>
            <a:r>
              <a:rPr lang="en-US" sz="2000" dirty="0" smtClean="0"/>
              <a:t>, </a:t>
            </a:r>
            <a:r>
              <a:rPr lang="en-US" sz="2400" b="1" dirty="0" err="1">
                <a:solidFill>
                  <a:srgbClr val="0B1CFA"/>
                </a:solidFill>
              </a:rPr>
              <a:t>Fy</a:t>
            </a:r>
            <a:r>
              <a:rPr lang="en-US" sz="2000" dirty="0" smtClean="0"/>
              <a:t> </a:t>
            </a:r>
          </a:p>
          <a:p>
            <a:pPr lvl="2"/>
            <a:r>
              <a:rPr lang="en-US" sz="1600" dirty="0" smtClean="0"/>
              <a:t>frequency of discretized ranges in </a:t>
            </a:r>
            <a:r>
              <a:rPr lang="en-US" sz="1600" b="1" dirty="0" err="1">
                <a:solidFill>
                  <a:srgbClr val="F80E17"/>
                </a:solidFill>
              </a:rPr>
              <a:t>x</a:t>
            </a:r>
            <a:r>
              <a:rPr lang="en-US" sz="1600" b="1" dirty="0" err="1"/>
              <a:t>,</a:t>
            </a:r>
            <a:r>
              <a:rPr lang="en-US" sz="1600" b="1" dirty="0" err="1" smtClean="0">
                <a:solidFill>
                  <a:srgbClr val="0B1CFA"/>
                </a:solidFill>
              </a:rPr>
              <a:t>y</a:t>
            </a:r>
            <a:r>
              <a:rPr lang="en-US" sz="1600" b="1" dirty="0" smtClean="0">
                <a:solidFill>
                  <a:srgbClr val="0B1CFA"/>
                </a:solidFill>
              </a:rPr>
              <a:t/>
            </a:r>
            <a:br>
              <a:rPr lang="en-US" sz="1600" b="1" dirty="0" smtClean="0">
                <a:solidFill>
                  <a:srgbClr val="0B1CFA"/>
                </a:solidFill>
              </a:rPr>
            </a:br>
            <a:endParaRPr lang="en-US" sz="1600" dirty="0" smtClean="0"/>
          </a:p>
          <a:p>
            <a:pPr lvl="1"/>
            <a:r>
              <a:rPr lang="en-US" sz="2000" dirty="0" smtClean="0"/>
              <a:t>Log Odds Ratio [1]</a:t>
            </a:r>
          </a:p>
          <a:p>
            <a:pPr lvl="2"/>
            <a:r>
              <a:rPr lang="en-US" sz="1600" dirty="0" smtClean="0"/>
              <a:t>log(</a:t>
            </a:r>
            <a:r>
              <a:rPr lang="en-US" sz="1600" b="1" dirty="0" err="1">
                <a:solidFill>
                  <a:srgbClr val="F80E17"/>
                </a:solidFill>
              </a:rPr>
              <a:t>Fx</a:t>
            </a:r>
            <a:r>
              <a:rPr lang="en-US" sz="1600" dirty="0" smtClean="0"/>
              <a:t>/</a:t>
            </a:r>
            <a:r>
              <a:rPr lang="en-US" sz="1600" b="1" dirty="0" err="1">
                <a:solidFill>
                  <a:srgbClr val="0B1CFA"/>
                </a:solidFill>
              </a:rPr>
              <a:t>Fy</a:t>
            </a:r>
            <a:r>
              <a:rPr lang="en-US" sz="1600" dirty="0"/>
              <a:t> </a:t>
            </a:r>
            <a:r>
              <a:rPr lang="en-US" sz="1600" dirty="0" smtClean="0"/>
              <a:t>)</a:t>
            </a:r>
          </a:p>
          <a:p>
            <a:pPr lvl="2"/>
            <a:r>
              <a:rPr lang="en-US" sz="1600" dirty="0" smtClean="0"/>
              <a:t>Is zero  if no difference in </a:t>
            </a:r>
            <a:r>
              <a:rPr lang="en-US" sz="1600" b="1" dirty="0" err="1">
                <a:solidFill>
                  <a:srgbClr val="F80E17"/>
                </a:solidFill>
              </a:rPr>
              <a:t>x</a:t>
            </a:r>
            <a:r>
              <a:rPr lang="en-US" sz="1600" b="1" dirty="0" err="1"/>
              <a:t>,</a:t>
            </a:r>
            <a:r>
              <a:rPr lang="en-US" sz="1600" b="1" dirty="0" err="1" smtClean="0">
                <a:solidFill>
                  <a:srgbClr val="0B1CFA"/>
                </a:solidFill>
              </a:rPr>
              <a:t>y</a:t>
            </a:r>
            <a:r>
              <a:rPr lang="en-US" sz="1600" b="1" dirty="0" smtClean="0">
                <a:solidFill>
                  <a:srgbClr val="0B1CFA"/>
                </a:solidFill>
              </a:rPr>
              <a:t/>
            </a:r>
            <a:br>
              <a:rPr lang="en-US" sz="1600" b="1" dirty="0" smtClean="0">
                <a:solidFill>
                  <a:srgbClr val="0B1CFA"/>
                </a:solidFill>
              </a:rPr>
            </a:br>
            <a:endParaRPr lang="en-US" sz="1600" b="1" dirty="0" smtClean="0">
              <a:solidFill>
                <a:srgbClr val="0B1CFA"/>
              </a:solidFill>
            </a:endParaRPr>
          </a:p>
          <a:p>
            <a:r>
              <a:rPr lang="en-US" sz="2400" dirty="0" smtClean="0"/>
              <a:t>Most variables do not contribute to determination of defects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21" y="448467"/>
            <a:ext cx="5476679" cy="5440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39312"/>
            <a:ext cx="8410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Martin </a:t>
            </a:r>
            <a:r>
              <a:rPr lang="en-US" sz="1200" dirty="0" err="1">
                <a:solidFill>
                  <a:srgbClr val="A6A6A6"/>
                </a:solidFill>
              </a:rPr>
              <a:t>Možina</a:t>
            </a:r>
            <a:r>
              <a:rPr lang="en-US" sz="1200" dirty="0">
                <a:solidFill>
                  <a:srgbClr val="A6A6A6"/>
                </a:solidFill>
              </a:rPr>
              <a:t>, </a:t>
            </a:r>
            <a:r>
              <a:rPr lang="en-US" sz="1200" dirty="0" err="1">
                <a:solidFill>
                  <a:srgbClr val="A6A6A6"/>
                </a:solidFill>
              </a:rPr>
              <a:t>Janez</a:t>
            </a:r>
            <a:r>
              <a:rPr lang="en-US" sz="1200" dirty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Demšar</a:t>
            </a:r>
            <a:r>
              <a:rPr lang="en-US" sz="1200" dirty="0">
                <a:solidFill>
                  <a:srgbClr val="A6A6A6"/>
                </a:solidFill>
              </a:rPr>
              <a:t>, Michael </a:t>
            </a:r>
            <a:r>
              <a:rPr lang="en-US" sz="1200" dirty="0" err="1">
                <a:solidFill>
                  <a:srgbClr val="A6A6A6"/>
                </a:solidFill>
              </a:rPr>
              <a:t>Kattan</a:t>
            </a:r>
            <a:r>
              <a:rPr lang="en-US" sz="1200" dirty="0">
                <a:solidFill>
                  <a:srgbClr val="A6A6A6"/>
                </a:solidFill>
              </a:rPr>
              <a:t>, and </a:t>
            </a:r>
            <a:r>
              <a:rPr lang="en-US" sz="1200" dirty="0" err="1">
                <a:solidFill>
                  <a:srgbClr val="A6A6A6"/>
                </a:solidFill>
              </a:rPr>
              <a:t>Blaž</a:t>
            </a:r>
            <a:r>
              <a:rPr lang="en-US" sz="1200" dirty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Zupan</a:t>
            </a:r>
            <a:r>
              <a:rPr lang="en-US" sz="1200" dirty="0">
                <a:solidFill>
                  <a:srgbClr val="A6A6A6"/>
                </a:solidFill>
              </a:rPr>
              <a:t>. 2004. </a:t>
            </a:r>
            <a:r>
              <a:rPr lang="en-US" sz="1200" dirty="0" err="1">
                <a:solidFill>
                  <a:srgbClr val="A6A6A6"/>
                </a:solidFill>
              </a:rPr>
              <a:t>Nomograms</a:t>
            </a:r>
            <a:r>
              <a:rPr lang="en-US" sz="1200" dirty="0">
                <a:solidFill>
                  <a:srgbClr val="A6A6A6"/>
                </a:solidFill>
              </a:rPr>
              <a:t> for visualization of naive Bayesian classifier. In Proceedings of the 8th European Conference on Principles and Practice of Knowledge Discovery in Databases (PKDD '04),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97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Filter </a:t>
            </a:r>
            <a:br>
              <a:rPr lang="en-US" dirty="0" smtClean="0"/>
            </a:br>
            <a:r>
              <a:rPr lang="en-US" dirty="0" smtClean="0"/>
              <a:t>results (more)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417638"/>
            <a:ext cx="3388001" cy="427495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Defect prediction, NASA data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Baseline= learn defect model on all data (</a:t>
            </a:r>
            <a:r>
              <a:rPr lang="en-US" sz="2000" dirty="0" err="1" smtClean="0"/>
              <a:t>McCabes</a:t>
            </a:r>
            <a:r>
              <a:rPr lang="en-US" sz="2000" dirty="0" smtClean="0"/>
              <a:t> + Halstead + </a:t>
            </a:r>
            <a:br>
              <a:rPr lang="en-US" sz="2000" dirty="0" smtClean="0"/>
            </a:br>
            <a:r>
              <a:rPr lang="en-US" sz="2000" dirty="0" smtClean="0"/>
              <a:t>LOC measures)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Filter = sort  columns on “info gain”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Experiment = use the first N items in the sort, stopping when recall, false alarm, same as baseline</a:t>
            </a:r>
          </a:p>
        </p:txBody>
      </p:sp>
      <p:pic>
        <p:nvPicPr>
          <p:cNvPr id="4" name="Picture 3" descr="Screen Shot 2014-05-26 at 7.30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98" y="3215643"/>
            <a:ext cx="4886074" cy="33438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" name="Picture 4" descr="Screen Shot 2014-05-26 at 7.30.4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023" y="101949"/>
            <a:ext cx="4208926" cy="29185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396169" y="5775663"/>
            <a:ext cx="3775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>
                    <a:lumMod val="65000"/>
                  </a:schemeClr>
                </a:solidFill>
              </a:rPr>
              <a:t>Tim Menzies, Jeremy Greenwald, Art Frank: Data Mining Static Code Attributes to Learn Defect Predictors. IEEE Trans. Software Eng. 33(1): 2-13 (2007)</a:t>
            </a:r>
          </a:p>
        </p:txBody>
      </p:sp>
      <p:sp>
        <p:nvSpPr>
          <p:cNvPr id="9" name="Freeform 8"/>
          <p:cNvSpPr/>
          <p:nvPr/>
        </p:nvSpPr>
        <p:spPr>
          <a:xfrm>
            <a:off x="8193949" y="1561217"/>
            <a:ext cx="542020" cy="2108811"/>
          </a:xfrm>
          <a:custGeom>
            <a:avLst/>
            <a:gdLst>
              <a:gd name="connsiteX0" fmla="*/ 0 w 542020"/>
              <a:gd name="connsiteY0" fmla="*/ 0 h 1759283"/>
              <a:gd name="connsiteX1" fmla="*/ 535997 w 542020"/>
              <a:gd name="connsiteY1" fmla="*/ 978674 h 1759283"/>
              <a:gd name="connsiteX2" fmla="*/ 302955 w 542020"/>
              <a:gd name="connsiteY2" fmla="*/ 1759283 h 175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020" h="1759283">
                <a:moveTo>
                  <a:pt x="0" y="0"/>
                </a:moveTo>
                <a:cubicBezTo>
                  <a:pt x="242752" y="342730"/>
                  <a:pt x="485505" y="685460"/>
                  <a:pt x="535997" y="978674"/>
                </a:cubicBezTo>
                <a:cubicBezTo>
                  <a:pt x="586490" y="1271888"/>
                  <a:pt x="302955" y="1759283"/>
                  <a:pt x="302955" y="1759283"/>
                </a:cubicBezTo>
              </a:path>
            </a:pathLst>
          </a:custGeom>
          <a:ln w="76200" cmpd="sng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3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Filter results on defect </a:t>
            </a:r>
            <a:r>
              <a:rPr lang="en-US" sz="3600" dirty="0" smtClean="0"/>
              <a:t>data:</a:t>
            </a:r>
            <a:br>
              <a:rPr lang="en-US" sz="3600" dirty="0" smtClean="0"/>
            </a:br>
            <a:r>
              <a:rPr lang="en-US" sz="3600" dirty="0" smtClean="0"/>
              <a:t>many </a:t>
            </a:r>
            <a:r>
              <a:rPr lang="en-US" sz="3600" dirty="0"/>
              <a:t>different features </a:t>
            </a:r>
            <a:r>
              <a:rPr lang="en-US" sz="3600" dirty="0" smtClean="0"/>
              <a:t>equally </a:t>
            </a:r>
            <a:br>
              <a:rPr lang="en-US" sz="3600" dirty="0" smtClean="0"/>
            </a:br>
            <a:r>
              <a:rPr lang="en-US" sz="3600" dirty="0" smtClean="0"/>
              <a:t>as good </a:t>
            </a:r>
            <a:r>
              <a:rPr lang="en-US" sz="3600" dirty="0"/>
              <a:t>for </a:t>
            </a:r>
            <a:r>
              <a:rPr lang="en-US" sz="3600" dirty="0" smtClean="0"/>
              <a:t>prediction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4686"/>
            <a:ext cx="2441358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Consistent with this data “pinging” a much lower dimensional space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 descr="Screen Shot 2014-05-27 at 7.04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056" y="2044686"/>
            <a:ext cx="5788242" cy="32279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169" y="6201834"/>
            <a:ext cx="81974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>
                    <a:lumMod val="65000"/>
                  </a:schemeClr>
                </a:solidFill>
              </a:rPr>
              <a:t>Tim Menzies, Jeremy Greenwald, Art Frank: Data Mining Static Code Attributes to Learn Defect Predictors. IEEE Trans. Software Eng. 33(1): 2-13 (2007)</a:t>
            </a:r>
          </a:p>
        </p:txBody>
      </p:sp>
    </p:spTree>
    <p:extLst>
      <p:ext uri="{BB962C8B-B14F-4D97-AF65-F5344CB8AC3E}">
        <p14:creationId xmlns:p14="http://schemas.microsoft.com/office/powerpoint/2010/main" val="321161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Some Wrapper</a:t>
            </a:r>
            <a:br>
              <a:rPr lang="en-US" sz="3200" dirty="0" smtClean="0"/>
            </a:br>
            <a:r>
              <a:rPr lang="en-US" sz="3200" dirty="0" smtClean="0"/>
              <a:t>results: effort</a:t>
            </a:r>
            <a:br>
              <a:rPr lang="en-US" sz="3200" dirty="0" smtClean="0"/>
            </a:br>
            <a:r>
              <a:rPr lang="en-US" sz="3200" dirty="0" smtClean="0"/>
              <a:t>estimation, </a:t>
            </a:r>
            <a:br>
              <a:rPr lang="en-US" sz="3200" dirty="0" smtClean="0"/>
            </a:br>
            <a:r>
              <a:rPr lang="en-US" sz="3200" dirty="0" smtClean="0"/>
              <a:t>NASA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5033"/>
            <a:ext cx="3163635" cy="369112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X = f (</a:t>
            </a:r>
            <a:r>
              <a:rPr lang="en-US" sz="2000" dirty="0" err="1" smtClean="0"/>
              <a:t>a,b,c</a:t>
            </a:r>
            <a:r>
              <a:rPr lang="en-US" sz="2000" dirty="0" smtClean="0"/>
              <a:t>,..)</a:t>
            </a:r>
          </a:p>
          <a:p>
            <a:r>
              <a:rPr lang="en-US" sz="2000" dirty="0" smtClean="0"/>
              <a:t>X’s variance comes </a:t>
            </a:r>
            <a:br>
              <a:rPr lang="en-US" sz="2000" dirty="0" smtClean="0"/>
            </a:br>
            <a:r>
              <a:rPr lang="en-US" sz="2000" dirty="0" smtClean="0"/>
              <a:t>from </a:t>
            </a:r>
            <a:r>
              <a:rPr lang="en-US" sz="2000" dirty="0" err="1" smtClean="0"/>
              <a:t>a,b,c</a:t>
            </a:r>
            <a:endParaRPr lang="en-US" sz="2000" dirty="0" smtClean="0"/>
          </a:p>
          <a:p>
            <a:r>
              <a:rPr lang="en-US" sz="2000" dirty="0" smtClean="0"/>
              <a:t>If less </a:t>
            </a:r>
            <a:r>
              <a:rPr lang="en-US" sz="2000" dirty="0" err="1" smtClean="0"/>
              <a:t>a,b,c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1600" dirty="0" smtClean="0"/>
              <a:t>then less confusion </a:t>
            </a:r>
            <a:br>
              <a:rPr lang="en-US" sz="1600" dirty="0" smtClean="0"/>
            </a:br>
            <a:r>
              <a:rPr lang="en-US" sz="1600" dirty="0" smtClean="0"/>
              <a:t>about  X</a:t>
            </a:r>
          </a:p>
          <a:p>
            <a:r>
              <a:rPr lang="en-US" sz="2000" dirty="0" err="1" smtClean="0"/>
              <a:t>E.g</a:t>
            </a:r>
            <a:r>
              <a:rPr lang="en-US" sz="2000" dirty="0" smtClean="0"/>
              <a:t> effort estimation</a:t>
            </a:r>
          </a:p>
          <a:p>
            <a:r>
              <a:rPr lang="en-US" sz="2000" dirty="0" err="1" smtClean="0"/>
              <a:t>Pred</a:t>
            </a:r>
            <a:r>
              <a:rPr lang="en-US" sz="2000" dirty="0" smtClean="0"/>
              <a:t>(30) = %estimates within 30% of actual</a:t>
            </a:r>
            <a:endParaRPr lang="en-US" sz="2000" dirty="0"/>
          </a:p>
        </p:txBody>
      </p:sp>
      <p:pic>
        <p:nvPicPr>
          <p:cNvPr id="5" name="Picture 4" descr="Screen Shot 2014-05-25 at 1.36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39" y="1949482"/>
            <a:ext cx="5215892" cy="4941937"/>
          </a:xfrm>
          <a:prstGeom prst="rect">
            <a:avLst/>
          </a:prstGeom>
        </p:spPr>
      </p:pic>
      <p:pic>
        <p:nvPicPr>
          <p:cNvPr id="6" name="Picture 5" descr="Screen Shot 2014-05-25 at 1.35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22" y="80260"/>
            <a:ext cx="5330088" cy="2260554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77108" y="5580694"/>
            <a:ext cx="3365739" cy="12643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600" dirty="0" err="1">
                <a:solidFill>
                  <a:srgbClr val="7F7F7F"/>
                </a:solidFill>
              </a:rPr>
              <a:t>Zhihao</a:t>
            </a:r>
            <a:r>
              <a:rPr lang="en-GB" sz="1600" dirty="0">
                <a:solidFill>
                  <a:srgbClr val="7F7F7F"/>
                </a:solidFill>
              </a:rPr>
              <a:t> Chen,   Tim Menzies,   Daniel Port,   Barry Boehm, </a:t>
            </a:r>
            <a:r>
              <a:rPr lang="en-GB" sz="1600" dirty="0" smtClean="0">
                <a:solidFill>
                  <a:srgbClr val="7F7F7F"/>
                </a:solidFill>
              </a:rPr>
              <a:t> Finding </a:t>
            </a:r>
            <a:r>
              <a:rPr lang="en-GB" sz="1600" dirty="0">
                <a:solidFill>
                  <a:srgbClr val="7F7F7F"/>
                </a:solidFill>
              </a:rPr>
              <a:t>the Right Data for Software Cost </a:t>
            </a:r>
            <a:r>
              <a:rPr lang="en-GB" sz="1600" dirty="0" smtClean="0">
                <a:solidFill>
                  <a:srgbClr val="7F7F7F"/>
                </a:solidFill>
              </a:rPr>
              <a:t>Modelling, IEEE Software, Nov</a:t>
            </a:r>
            <a:r>
              <a:rPr lang="en-GB" sz="1600" dirty="0">
                <a:solidFill>
                  <a:srgbClr val="7F7F7F"/>
                </a:solidFill>
              </a:rPr>
              <a:t>, </a:t>
            </a:r>
            <a:r>
              <a:rPr lang="en-GB" sz="1600" dirty="0" smtClean="0">
                <a:solidFill>
                  <a:srgbClr val="7F7F7F"/>
                </a:solidFill>
              </a:rPr>
              <a:t>2005</a:t>
            </a:r>
            <a:endParaRPr lang="en-GB" sz="1600" dirty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8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69" y="547391"/>
            <a:ext cx="4153732" cy="4690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test for 7M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Specifics do not matter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But  general shape does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Examples :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Instability in “what matters most”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Intrinsic dimensionality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Active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Transfer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Filtering and wrapping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Privacy algorithms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72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0"/>
            <a:ext cx="822959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Peter’s Power Principle 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for row and column pruning)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8105"/>
            <a:ext cx="4040188" cy="639762"/>
          </a:xfrm>
          <a:solidFill>
            <a:srgbClr val="1F497D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Filtering via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range “power”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89612"/>
            <a:ext cx="4040188" cy="431139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sz="16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00"/>
                </a:solidFill>
              </a:rPr>
              <a:t>Divide </a:t>
            </a:r>
            <a:r>
              <a:rPr lang="en-US" sz="1600" dirty="0">
                <a:solidFill>
                  <a:srgbClr val="000000"/>
                </a:solidFill>
              </a:rPr>
              <a:t>data with N rows into </a:t>
            </a:r>
            <a:endParaRPr lang="en-US" sz="1600" dirty="0" smtClean="0">
              <a:solidFill>
                <a:srgbClr val="000000"/>
              </a:solidFill>
            </a:endParaRP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one </a:t>
            </a:r>
            <a:r>
              <a:rPr lang="en-US" sz="1600" dirty="0">
                <a:solidFill>
                  <a:srgbClr val="000000"/>
                </a:solidFill>
              </a:rPr>
              <a:t>region for  classes </a:t>
            </a:r>
            <a:r>
              <a:rPr lang="en-US" sz="1600" dirty="0" err="1">
                <a:solidFill>
                  <a:srgbClr val="F80E17"/>
                </a:solidFill>
              </a:rPr>
              <a:t>x</a:t>
            </a:r>
            <a:r>
              <a:rPr lang="en-US" sz="1600" dirty="0" err="1">
                <a:solidFill>
                  <a:srgbClr val="000000"/>
                </a:solidFill>
              </a:rPr>
              <a:t>,</a:t>
            </a:r>
            <a:r>
              <a:rPr lang="en-US" sz="1600" dirty="0" err="1">
                <a:solidFill>
                  <a:srgbClr val="0B1CFA"/>
                </a:solidFill>
              </a:rPr>
              <a:t>y</a:t>
            </a:r>
            <a:r>
              <a:rPr lang="en-US" sz="1600" dirty="0" err="1">
                <a:solidFill>
                  <a:srgbClr val="000000"/>
                </a:solidFill>
              </a:rPr>
              <a:t>,etc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/>
            </a:r>
            <a:br>
              <a:rPr lang="en-US" sz="1600" dirty="0" smtClean="0">
                <a:solidFill>
                  <a:srgbClr val="000000"/>
                </a:solidFill>
              </a:rPr>
            </a:br>
            <a:endParaRPr lang="en-US" sz="16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00"/>
                </a:solidFill>
              </a:rPr>
              <a:t>For </a:t>
            </a:r>
            <a:r>
              <a:rPr lang="en-US" sz="1600" dirty="0">
                <a:solidFill>
                  <a:srgbClr val="000000"/>
                </a:solidFill>
              </a:rPr>
              <a:t>each region </a:t>
            </a:r>
            <a:r>
              <a:rPr lang="en-US" sz="1600" dirty="0">
                <a:solidFill>
                  <a:srgbClr val="F80E17"/>
                </a:solidFill>
              </a:rPr>
              <a:t>x</a:t>
            </a:r>
            <a:r>
              <a:rPr lang="en-US" sz="1600" dirty="0">
                <a:solidFill>
                  <a:srgbClr val="000000"/>
                </a:solidFill>
              </a:rPr>
              <a:t>, of size </a:t>
            </a:r>
            <a:r>
              <a:rPr lang="en-US" sz="1600" dirty="0" err="1">
                <a:solidFill>
                  <a:srgbClr val="F80E17"/>
                </a:solidFill>
              </a:rPr>
              <a:t>nx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1600" dirty="0" err="1">
                <a:solidFill>
                  <a:srgbClr val="F80E17"/>
                </a:solidFill>
              </a:rPr>
              <a:t>px</a:t>
            </a:r>
            <a:r>
              <a:rPr lang="en-US" sz="1600" dirty="0">
                <a:solidFill>
                  <a:srgbClr val="F80E17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dirty="0" err="1">
                <a:solidFill>
                  <a:srgbClr val="F80E17"/>
                </a:solidFill>
              </a:rPr>
              <a:t>nx</a:t>
            </a:r>
            <a:r>
              <a:rPr lang="en-US" sz="1600" dirty="0">
                <a:solidFill>
                  <a:srgbClr val="000000"/>
                </a:solidFill>
              </a:rPr>
              <a:t>/N 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1600" dirty="0" err="1">
                <a:solidFill>
                  <a:srgbClr val="0B1CFA"/>
                </a:solidFill>
              </a:rPr>
              <a:t>py</a:t>
            </a:r>
            <a:r>
              <a:rPr lang="en-US" sz="1600" dirty="0">
                <a:solidFill>
                  <a:srgbClr val="0B1CFA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(of everything else) </a:t>
            </a:r>
            <a:r>
              <a:rPr lang="en-US" sz="1600" dirty="0"/>
              <a:t>=(N-</a:t>
            </a:r>
            <a:r>
              <a:rPr lang="en-US" sz="1600" dirty="0" err="1">
                <a:solidFill>
                  <a:srgbClr val="F80E17"/>
                </a:solidFill>
              </a:rPr>
              <a:t>nx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/>
              <a:t>)/</a:t>
            </a:r>
            <a:r>
              <a:rPr lang="en-US" sz="1600" dirty="0" smtClean="0"/>
              <a:t>N</a:t>
            </a:r>
          </a:p>
          <a:p>
            <a:pPr marL="400050" lvl="2" indent="0">
              <a:lnSpc>
                <a:spcPct val="80000"/>
              </a:lnSpc>
              <a:buNone/>
            </a:pP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Let </a:t>
            </a:r>
            <a:r>
              <a:rPr lang="en-US" sz="1600" dirty="0" err="1" smtClean="0">
                <a:solidFill>
                  <a:srgbClr val="FF0000"/>
                </a:solidFill>
              </a:rPr>
              <a:t>Fx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and </a:t>
            </a:r>
            <a:r>
              <a:rPr lang="en-US" sz="1600" dirty="0" err="1">
                <a:solidFill>
                  <a:srgbClr val="0B1CFA"/>
                </a:solidFill>
              </a:rPr>
              <a:t>Fy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  <a:r>
              <a:rPr lang="en-US" sz="1600" dirty="0" smtClean="0">
                <a:solidFill>
                  <a:srgbClr val="000000"/>
                </a:solidFill>
              </a:rPr>
              <a:t>be frequency </a:t>
            </a:r>
            <a:r>
              <a:rPr lang="en-US" sz="1600" dirty="0">
                <a:solidFill>
                  <a:srgbClr val="000000"/>
                </a:solidFill>
              </a:rPr>
              <a:t>of range r in (1) region </a:t>
            </a:r>
            <a:r>
              <a:rPr lang="en-US" sz="1600" dirty="0">
                <a:solidFill>
                  <a:srgbClr val="F80E17"/>
                </a:solidFill>
              </a:rPr>
              <a:t>x</a:t>
            </a:r>
            <a:r>
              <a:rPr lang="en-US" sz="1600" dirty="0">
                <a:solidFill>
                  <a:srgbClr val="000000"/>
                </a:solidFill>
              </a:rPr>
              <a:t> and (2) everywhere </a:t>
            </a:r>
            <a:r>
              <a:rPr lang="en-US" sz="1600" dirty="0" smtClean="0">
                <a:solidFill>
                  <a:srgbClr val="000000"/>
                </a:solidFill>
              </a:rPr>
              <a:t>else</a:t>
            </a:r>
            <a:br>
              <a:rPr lang="en-US" sz="1600" dirty="0" smtClean="0">
                <a:solidFill>
                  <a:srgbClr val="000000"/>
                </a:solidFill>
              </a:rPr>
            </a:br>
            <a:endParaRPr lang="en-US" sz="1600" dirty="0">
              <a:solidFill>
                <a:srgbClr val="000000"/>
              </a:solidFill>
            </a:endParaRPr>
          </a:p>
          <a:p>
            <a:pPr marL="342900" lvl="1" indent="-342900">
              <a:lnSpc>
                <a:spcPct val="8000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Do the Bayesian thing: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1600" dirty="0">
                <a:solidFill>
                  <a:srgbClr val="FF0000"/>
                </a:solidFill>
              </a:rPr>
              <a:t>a = </a:t>
            </a:r>
            <a:r>
              <a:rPr lang="en-US" sz="1600" dirty="0" err="1">
                <a:solidFill>
                  <a:srgbClr val="FF0000"/>
                </a:solidFill>
              </a:rPr>
              <a:t>Fx</a:t>
            </a:r>
            <a:r>
              <a:rPr lang="en-US" sz="1600" dirty="0">
                <a:solidFill>
                  <a:srgbClr val="FF0000"/>
                </a:solidFill>
              </a:rPr>
              <a:t> * </a:t>
            </a:r>
            <a:r>
              <a:rPr lang="en-US" sz="1600" dirty="0" err="1">
                <a:solidFill>
                  <a:srgbClr val="FF0000"/>
                </a:solidFill>
              </a:rPr>
              <a:t>px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1600" dirty="0">
                <a:solidFill>
                  <a:srgbClr val="0B1CFA"/>
                </a:solidFill>
              </a:rPr>
              <a:t>b= </a:t>
            </a:r>
            <a:r>
              <a:rPr lang="en-US" sz="1600" dirty="0" err="1">
                <a:solidFill>
                  <a:srgbClr val="0B1CFA"/>
                </a:solidFill>
              </a:rPr>
              <a:t>Fy</a:t>
            </a:r>
            <a:r>
              <a:rPr lang="en-US" sz="1600" dirty="0">
                <a:solidFill>
                  <a:srgbClr val="0B1CFA"/>
                </a:solidFill>
              </a:rPr>
              <a:t> * </a:t>
            </a:r>
            <a:r>
              <a:rPr lang="en-US" sz="1600" dirty="0" err="1">
                <a:solidFill>
                  <a:srgbClr val="0B1CFA"/>
                </a:solidFill>
              </a:rPr>
              <a:t>py</a:t>
            </a:r>
            <a:r>
              <a:rPr lang="en-US" sz="1600" dirty="0">
                <a:solidFill>
                  <a:srgbClr val="0B1CFA"/>
                </a:solidFill>
              </a:rPr>
              <a:t> </a:t>
            </a:r>
            <a:r>
              <a:rPr lang="en-US" sz="1600" dirty="0" smtClean="0">
                <a:solidFill>
                  <a:srgbClr val="0B1CFA"/>
                </a:solidFill>
              </a:rPr>
              <a:t/>
            </a:r>
            <a:br>
              <a:rPr lang="en-US" sz="1600" dirty="0" smtClean="0">
                <a:solidFill>
                  <a:srgbClr val="0B1CFA"/>
                </a:solidFill>
              </a:rPr>
            </a:br>
            <a:endParaRPr lang="en-US" sz="1600" dirty="0">
              <a:solidFill>
                <a:srgbClr val="0B1CFA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</a:rPr>
              <a:t>Power of range r for predicting x is: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POW[</a:t>
            </a:r>
            <a:r>
              <a:rPr lang="en-US" sz="1600" dirty="0" err="1">
                <a:solidFill>
                  <a:srgbClr val="000000"/>
                </a:solidFill>
              </a:rPr>
              <a:t>r,</a:t>
            </a:r>
            <a:r>
              <a:rPr lang="en-US" sz="1600" dirty="0" err="1">
                <a:solidFill>
                  <a:srgbClr val="F80E17"/>
                </a:solidFill>
              </a:rPr>
              <a:t>x</a:t>
            </a:r>
            <a:r>
              <a:rPr lang="en-US" sz="1600" dirty="0">
                <a:solidFill>
                  <a:srgbClr val="000000"/>
                </a:solidFill>
              </a:rPr>
              <a:t>] = </a:t>
            </a:r>
            <a:r>
              <a:rPr lang="en-US" sz="1600" dirty="0">
                <a:solidFill>
                  <a:srgbClr val="F80E17"/>
                </a:solidFill>
              </a:rPr>
              <a:t>a</a:t>
            </a:r>
            <a:r>
              <a:rPr lang="en-US" sz="1600" baseline="30000" dirty="0">
                <a:solidFill>
                  <a:srgbClr val="000000"/>
                </a:solidFill>
              </a:rPr>
              <a:t>2</a:t>
            </a:r>
            <a:r>
              <a:rPr lang="en-US" sz="1600" dirty="0">
                <a:solidFill>
                  <a:srgbClr val="000000"/>
                </a:solidFill>
              </a:rPr>
              <a:t>/(</a:t>
            </a:r>
            <a:r>
              <a:rPr lang="en-US" sz="1600" dirty="0" err="1">
                <a:solidFill>
                  <a:srgbClr val="F80E17"/>
                </a:solidFill>
              </a:rPr>
              <a:t>a</a:t>
            </a:r>
            <a:r>
              <a:rPr lang="en-US" sz="1600" dirty="0" err="1">
                <a:solidFill>
                  <a:srgbClr val="000000"/>
                </a:solidFill>
              </a:rPr>
              <a:t>+</a:t>
            </a:r>
            <a:r>
              <a:rPr lang="en-US" sz="1600" dirty="0" err="1">
                <a:solidFill>
                  <a:srgbClr val="0B1CFA"/>
                </a:solidFill>
              </a:rPr>
              <a:t>b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endParaRPr lang="en-US" sz="1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08105"/>
            <a:ext cx="4041775" cy="639762"/>
          </a:xfrm>
          <a:solidFill>
            <a:srgbClr val="1F497D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Pruning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6028"/>
            <a:ext cx="4041775" cy="408634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</a:rPr>
              <a:t>Column pruning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Sort columns by power of column (POC)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>
                <a:solidFill>
                  <a:srgbClr val="000000"/>
                </a:solidFill>
              </a:rPr>
              <a:t>POC = max </a:t>
            </a:r>
            <a:r>
              <a:rPr lang="en-US" sz="1600" dirty="0">
                <a:solidFill>
                  <a:srgbClr val="000000"/>
                </a:solidFill>
              </a:rPr>
              <a:t>POW value in that </a:t>
            </a:r>
            <a:r>
              <a:rPr lang="en-US" sz="1600" dirty="0" smtClean="0">
                <a:solidFill>
                  <a:srgbClr val="000000"/>
                </a:solidFill>
              </a:rPr>
              <a:t>column </a:t>
            </a:r>
            <a:br>
              <a:rPr lang="en-US" sz="1600" dirty="0" smtClean="0">
                <a:solidFill>
                  <a:srgbClr val="000000"/>
                </a:solidFill>
              </a:rPr>
            </a:b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00"/>
                </a:solidFill>
              </a:rPr>
              <a:t>Row </a:t>
            </a:r>
            <a:r>
              <a:rPr lang="en-US" sz="1600" dirty="0">
                <a:solidFill>
                  <a:srgbClr val="000000"/>
                </a:solidFill>
              </a:rPr>
              <a:t>pruning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Sort rows  by power of row (POR)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If </a:t>
            </a:r>
            <a:r>
              <a:rPr lang="en-US" sz="1600" dirty="0">
                <a:solidFill>
                  <a:srgbClr val="000000"/>
                </a:solidFill>
              </a:rPr>
              <a:t>row is classified as </a:t>
            </a:r>
            <a:r>
              <a:rPr lang="en-US" sz="1600" dirty="0">
                <a:solidFill>
                  <a:srgbClr val="F80E17"/>
                </a:solidFill>
              </a:rPr>
              <a:t>x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</a:p>
          <a:p>
            <a:pPr lvl="2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</a:rPr>
              <a:t>POR = </a:t>
            </a:r>
            <a:r>
              <a:rPr lang="en-US" sz="1600" dirty="0" smtClean="0">
                <a:solidFill>
                  <a:srgbClr val="000000"/>
                </a:solidFill>
              </a:rPr>
              <a:t/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Prod</a:t>
            </a:r>
            <a:r>
              <a:rPr lang="en-US" sz="1600" dirty="0">
                <a:solidFill>
                  <a:srgbClr val="000000"/>
                </a:solidFill>
              </a:rPr>
              <a:t>( POW[</a:t>
            </a:r>
            <a:r>
              <a:rPr lang="en-US" sz="1600" dirty="0" err="1">
                <a:solidFill>
                  <a:srgbClr val="000000"/>
                </a:solidFill>
              </a:rPr>
              <a:t>r,</a:t>
            </a:r>
            <a:r>
              <a:rPr lang="en-US" sz="1600" dirty="0" err="1">
                <a:solidFill>
                  <a:srgbClr val="F80E17"/>
                </a:solidFill>
              </a:rPr>
              <a:t>x</a:t>
            </a:r>
            <a:r>
              <a:rPr lang="en-US" sz="1600" dirty="0">
                <a:solidFill>
                  <a:srgbClr val="000000"/>
                </a:solidFill>
              </a:rPr>
              <a:t>] for r in  row 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br>
              <a:rPr lang="en-US" sz="1600" dirty="0" smtClean="0">
                <a:solidFill>
                  <a:srgbClr val="000000"/>
                </a:solidFill>
              </a:rPr>
            </a:b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 smtClean="0">
                <a:solidFill>
                  <a:srgbClr val="000000"/>
                </a:solidFill>
              </a:rPr>
              <a:t>Keep 20% most powerful </a:t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rows and columns: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0.2 * 0.2 = 0.04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i.e. 4% of the original data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04898" y="6253716"/>
            <a:ext cx="8281902" cy="495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Fayola Peters Tim Menzies,  Liang Gong,   </a:t>
            </a:r>
            <a:r>
              <a:rPr lang="en-GB" sz="1400" dirty="0" err="1">
                <a:solidFill>
                  <a:schemeClr val="bg1">
                    <a:lumMod val="65000"/>
                  </a:schemeClr>
                </a:solidFill>
              </a:rPr>
              <a:t>Hongyu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 Zhang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, Balancing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Privacy and Utility in Cross-Company Defect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Prediction, 39(8) 1054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1068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2013</a:t>
            </a:r>
            <a:endParaRPr lang="en-GB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47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/>
      <p:bldP spid="6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What does that look like?</a:t>
            </a:r>
            <a:br>
              <a:rPr lang="en-US" dirty="0" smtClean="0"/>
            </a:br>
            <a:r>
              <a:rPr lang="en-US" dirty="0" smtClean="0"/>
              <a:t>A: Empty out the “billiard table”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1372466"/>
            <a:ext cx="8229600" cy="5091386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This is a privacy algorithm:</a:t>
            </a:r>
          </a:p>
          <a:p>
            <a:pPr lvl="1"/>
            <a:r>
              <a:rPr lang="en-US" sz="2400" dirty="0" smtClean="0"/>
              <a:t>CLIFF: prune X% of rows, we are 100-X% private</a:t>
            </a:r>
          </a:p>
          <a:p>
            <a:pPr lvl="1"/>
            <a:r>
              <a:rPr lang="en-US" sz="2400" dirty="0" smtClean="0"/>
              <a:t>MORPH: mutate the survivors no more than half the distance to their nearest unlike neighbor </a:t>
            </a:r>
          </a:p>
          <a:p>
            <a:pPr lvl="1"/>
            <a:r>
              <a:rPr lang="en-US" sz="2400" dirty="0" smtClean="0"/>
              <a:t>One of the few known privacy algorithms that does not damage data mining efficacy</a:t>
            </a:r>
          </a:p>
          <a:p>
            <a:endParaRPr lang="en-US" dirty="0"/>
          </a:p>
        </p:txBody>
      </p:sp>
      <p:pic>
        <p:nvPicPr>
          <p:cNvPr id="11" name="Picture 10" descr="Screen Shot 2014-05-25 at 3.07.04 PM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1000"/>
                    </a14:imgEffect>
                    <a14:imgEffect>
                      <a14:brightnessContrast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76" y="2055290"/>
            <a:ext cx="7086324" cy="21401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39022" y="1748031"/>
            <a:ext cx="808297" cy="369332"/>
          </a:xfrm>
          <a:prstGeom prst="rect">
            <a:avLst/>
          </a:prstGeom>
          <a:solidFill>
            <a:srgbClr val="1F497D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before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6069" y="1699803"/>
            <a:ext cx="633507" cy="369332"/>
          </a:xfrm>
          <a:prstGeom prst="rect">
            <a:avLst/>
          </a:prstGeom>
          <a:solidFill>
            <a:srgbClr val="1F497D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after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167889" y="1856663"/>
            <a:ext cx="2755968" cy="8038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04898" y="6253716"/>
            <a:ext cx="8281902" cy="495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Fayola Peters Tim Menzies,  Liang Gong,   </a:t>
            </a:r>
            <a:r>
              <a:rPr lang="en-GB" sz="1400" dirty="0" err="1">
                <a:solidFill>
                  <a:schemeClr val="bg1">
                    <a:lumMod val="65000"/>
                  </a:schemeClr>
                </a:solidFill>
              </a:rPr>
              <a:t>Hongyu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 Zhang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, Balancing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Privacy and Utility in Cross-Company Defect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Prediction, 39(8) 1054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1068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2013</a:t>
            </a:r>
            <a:endParaRPr lang="en-GB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61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94830" y="17702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Advanced privacy methods</a:t>
            </a:r>
            <a:endParaRPr lang="en-US" sz="3200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409269" y="2141033"/>
            <a:ext cx="4006884" cy="39512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800" dirty="0" smtClean="0"/>
              <a:t>Pass </a:t>
            </a:r>
            <a:r>
              <a:rPr lang="en-US" sz="1800" dirty="0"/>
              <a:t>around the reduced data </a:t>
            </a:r>
            <a:r>
              <a:rPr lang="en-US" sz="1800" dirty="0" smtClean="0"/>
              <a:t>set</a:t>
            </a:r>
            <a:br>
              <a:rPr lang="en-US" sz="1800" dirty="0" smtClean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/>
              <a:t>“Alien”: new data is too “far away” from the reduced data </a:t>
            </a:r>
            <a:endParaRPr lang="en-US" sz="1800" dirty="0" smtClean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“Too </a:t>
            </a:r>
            <a:r>
              <a:rPr lang="en-US" sz="1800" dirty="0"/>
              <a:t>far”: 10% of separation most distance </a:t>
            </a:r>
            <a:r>
              <a:rPr lang="en-US" sz="1800" dirty="0" smtClean="0"/>
              <a:t>pair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/>
              <a:t>If anomalous, add to cache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For defect data, cache does not grow beyond 3% of total data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1800" dirty="0" smtClean="0"/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90834" y="1320020"/>
            <a:ext cx="3843754" cy="639762"/>
          </a:xfrm>
          <a:solidFill>
            <a:srgbClr val="1F497D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Incremental learning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4645025" y="1323491"/>
            <a:ext cx="4041775" cy="639762"/>
          </a:xfrm>
          <a:prstGeom prst="rect">
            <a:avLst/>
          </a:prstGeom>
          <a:solidFill>
            <a:srgbClr val="1F497D"/>
          </a:solidFill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</a:rPr>
              <a:t>Privacy-preserving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Cross-company  Learning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15"/>
          <p:cNvSpPr txBox="1">
            <a:spLocks/>
          </p:cNvSpPr>
          <p:nvPr/>
        </p:nvSpPr>
        <p:spPr>
          <a:xfrm>
            <a:off x="4645025" y="2191527"/>
            <a:ext cx="4041775" cy="4151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800" dirty="0" smtClean="0"/>
              <a:t>LACE : Learn from N software projects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Mixtures of </a:t>
            </a:r>
            <a:r>
              <a:rPr lang="en-US" sz="1600" dirty="0" err="1" smtClean="0"/>
              <a:t>open+closed</a:t>
            </a:r>
            <a:r>
              <a:rPr lang="en-US" sz="1600" dirty="0" smtClean="0"/>
              <a:t> source projects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As you learn, play “pass the parcel”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The cache of reduced data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Each company only adds its “aliens” to the passed cache</a:t>
            </a:r>
          </a:p>
          <a:p>
            <a:pPr lvl="1">
              <a:lnSpc>
                <a:spcPct val="80000"/>
              </a:lnSpc>
            </a:pPr>
            <a:r>
              <a:rPr lang="en-US" sz="1400" dirty="0" smtClean="0"/>
              <a:t>Morphing as they goes</a:t>
            </a:r>
            <a:br>
              <a:rPr lang="en-US" sz="1400" dirty="0" smtClean="0"/>
            </a:br>
            <a:endParaRPr lang="en-US" sz="14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Each company has full control of privacy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Generated very good defect predictors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70498" y="6238866"/>
            <a:ext cx="3873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Peters, Ph.D. thesis, WVU,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September 2014, in progress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1523" y="6092321"/>
            <a:ext cx="3873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ASE’14: submitted</a:t>
            </a:r>
          </a:p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1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02" y="-1013629"/>
            <a:ext cx="5648364" cy="637782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&amp; </a:t>
            </a:r>
            <a:br>
              <a:rPr lang="en-US" dirty="0" smtClean="0"/>
            </a:br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330177"/>
            <a:ext cx="4206533" cy="2076724"/>
          </a:xfrm>
        </p:spPr>
        <p:txBody>
          <a:bodyPr>
            <a:noAutofit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7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Underlying </a:t>
            </a:r>
            <a:r>
              <a:rPr lang="en-US" dirty="0" smtClean="0"/>
              <a:t>dimensions more interesting than raw dimensions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830387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can ignore most of the data</a:t>
            </a:r>
          </a:p>
          <a:p>
            <a:pPr lvl="1"/>
            <a:r>
              <a:rPr lang="en-US" dirty="0" smtClean="0"/>
              <a:t>And still find the signal</a:t>
            </a:r>
          </a:p>
          <a:p>
            <a:pPr lvl="1"/>
            <a:r>
              <a:rPr lang="en-US" dirty="0" smtClean="0"/>
              <a:t>Filters, active learning</a:t>
            </a:r>
          </a:p>
          <a:p>
            <a:pPr lvl="1"/>
            <a:r>
              <a:rPr lang="en-US" dirty="0" smtClean="0"/>
              <a:t>Sometimes even enhancing the signal</a:t>
            </a:r>
          </a:p>
          <a:p>
            <a:pPr lvl="2"/>
            <a:r>
              <a:rPr lang="en-US" dirty="0" smtClean="0"/>
              <a:t>Wrappers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830387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We can significantly and usefully contort the data</a:t>
            </a:r>
          </a:p>
          <a:p>
            <a:pPr lvl="1"/>
            <a:r>
              <a:rPr lang="en-US" dirty="0"/>
              <a:t>And still get our signal</a:t>
            </a:r>
          </a:p>
          <a:p>
            <a:pPr lvl="1"/>
            <a:r>
              <a:rPr lang="en-US" dirty="0"/>
              <a:t>E.g. transfer learning, privacy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7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997526" cy="499998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But </a:t>
            </a:r>
            <a:r>
              <a:rPr lang="en-US" dirty="0"/>
              <a:t>is shared between them </a:t>
            </a:r>
            <a:br>
              <a:rPr lang="en-US" dirty="0"/>
            </a:br>
            <a:r>
              <a:rPr lang="en-US" dirty="0"/>
              <a:t>in some shared, underlying,</a:t>
            </a:r>
            <a:br>
              <a:rPr lang="en-US" dirty="0"/>
            </a:br>
            <a:r>
              <a:rPr lang="en-US" dirty="0"/>
              <a:t>shape.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Not every project has the</a:t>
            </a:r>
            <a:br>
              <a:rPr lang="en-US" dirty="0"/>
            </a:br>
            <a:r>
              <a:rPr lang="en-US" dirty="0"/>
              <a:t>same underlying simple shape</a:t>
            </a:r>
          </a:p>
          <a:p>
            <a:pPr lvl="1"/>
            <a:r>
              <a:rPr lang="en-US" dirty="0"/>
              <a:t>Many projects have different, </a:t>
            </a:r>
            <a:br>
              <a:rPr lang="en-US" dirty="0"/>
            </a:br>
            <a:r>
              <a:rPr lang="en-US" dirty="0"/>
              <a:t>albeit simple, shapes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 can exploit that shape, </a:t>
            </a:r>
            <a:br>
              <a:rPr lang="en-US" dirty="0"/>
            </a:br>
            <a:r>
              <a:rPr lang="en-US" dirty="0"/>
              <a:t>to great effect:</a:t>
            </a:r>
          </a:p>
          <a:p>
            <a:pPr lvl="1"/>
            <a:r>
              <a:rPr lang="en-US" dirty="0"/>
              <a:t>For better local predictions</a:t>
            </a:r>
          </a:p>
          <a:p>
            <a:pPr lvl="1"/>
            <a:r>
              <a:rPr lang="en-US" dirty="0"/>
              <a:t>For transferring lessons learned</a:t>
            </a:r>
          </a:p>
          <a:p>
            <a:pPr lvl="1"/>
            <a:r>
              <a:rPr lang="en-US" dirty="0"/>
              <a:t>For privacy-preserving data mining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5" descr="639px-GaussianScatterP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378" y="1417638"/>
            <a:ext cx="4028015" cy="3782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</a:t>
            </a:r>
            <a:r>
              <a:rPr lang="en-US" dirty="0" smtClean="0"/>
              <a:t>ata about software projects is </a:t>
            </a:r>
            <a:br>
              <a:rPr lang="en-US" dirty="0" smtClean="0"/>
            </a:br>
            <a:r>
              <a:rPr lang="en-US" dirty="0" smtClean="0"/>
              <a:t>not stored in metrc1, metric2,…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565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417" y="6668"/>
            <a:ext cx="8229600" cy="1143000"/>
          </a:xfrm>
        </p:spPr>
        <p:txBody>
          <a:bodyPr>
            <a:normAutofit fontScale="90000"/>
          </a:bodyPr>
          <a:lstStyle/>
          <a:p>
            <a:pPr marL="342900" indent="-342900"/>
            <a:r>
              <a:rPr lang="en-US" dirty="0" smtClean="0"/>
              <a:t>We were looking </a:t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the wrong </a:t>
            </a:r>
            <a:r>
              <a:rPr lang="en-US" dirty="0" smtClean="0"/>
              <a:t>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76225"/>
            <a:ext cx="7924800" cy="1782763"/>
          </a:xfrm>
        </p:spPr>
        <p:txBody>
          <a:bodyPr>
            <a:normAutofit/>
          </a:bodyPr>
          <a:lstStyle/>
          <a:p>
            <a:pPr marL="400050">
              <a:lnSpc>
                <a:spcPct val="80000"/>
              </a:lnSpc>
            </a:pPr>
            <a:r>
              <a:rPr lang="en-US" sz="2400" dirty="0" smtClean="0"/>
              <a:t>SE project data = surface features of an underlying effect</a:t>
            </a:r>
          </a:p>
          <a:p>
            <a:pPr marL="400050">
              <a:lnSpc>
                <a:spcPct val="80000"/>
              </a:lnSpc>
            </a:pPr>
            <a:r>
              <a:rPr lang="en-US" sz="2400" dirty="0" smtClean="0"/>
              <a:t>Stop fussing on surface details (mere metrics)</a:t>
            </a:r>
          </a:p>
          <a:p>
            <a:pPr marL="400050">
              <a:lnSpc>
                <a:spcPct val="80000"/>
              </a:lnSpc>
            </a:pPr>
            <a:r>
              <a:rPr lang="en-US" sz="2400" dirty="0" smtClean="0"/>
              <a:t>Go beneath the surface</a:t>
            </a:r>
          </a:p>
          <a:p>
            <a:pPr marL="800100" lvl="1">
              <a:lnSpc>
                <a:spcPct val="80000"/>
              </a:lnSpc>
            </a:pPr>
            <a:endParaRPr lang="en-US" sz="2000" dirty="0" smtClean="0"/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342900" indent="-342900">
              <a:lnSpc>
                <a:spcPct val="80000"/>
              </a:lnSpc>
              <a:buFont typeface="Arial"/>
              <a:buChar char="•"/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169" y="1244826"/>
            <a:ext cx="5519024" cy="42194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7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Reflect </a:t>
            </a:r>
            <a:r>
              <a:rPr lang="en-US" sz="3600" u="sng" dirty="0" smtClean="0"/>
              <a:t>LESS</a:t>
            </a:r>
            <a:r>
              <a:rPr lang="en-US" sz="3600" dirty="0" smtClean="0"/>
              <a:t> on raw dimensions</a:t>
            </a:r>
            <a:endParaRPr lang="en-US" sz="3600" dirty="0"/>
          </a:p>
        </p:txBody>
      </p:sp>
      <p:pic>
        <p:nvPicPr>
          <p:cNvPr id="6" name="Picture 5" descr="Picture 31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84247" y="1828800"/>
            <a:ext cx="2282952" cy="2209800"/>
          </a:xfrm>
          <a:prstGeom prst="rect">
            <a:avLst/>
          </a:prstGeom>
        </p:spPr>
      </p:pic>
      <p:pic>
        <p:nvPicPr>
          <p:cNvPr id="7" name="Picture 6" descr="Picture 32.pn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2910"/>
            <a:ext cx="2209800" cy="2057400"/>
          </a:xfrm>
          <a:prstGeom prst="rect">
            <a:avLst/>
          </a:prstGeom>
        </p:spPr>
      </p:pic>
      <p:pic>
        <p:nvPicPr>
          <p:cNvPr id="8" name="Picture 7" descr="Screen Shot 2013-10-11 at 6.32.5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572000"/>
            <a:ext cx="4502205" cy="18285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1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00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Reflect </a:t>
            </a:r>
            <a:r>
              <a:rPr lang="en-US" sz="3600" u="sng" dirty="0" smtClean="0"/>
              <a:t>MORE</a:t>
            </a:r>
            <a:r>
              <a:rPr lang="en-US" sz="3600" dirty="0" smtClean="0"/>
              <a:t>  on </a:t>
            </a:r>
            <a:r>
              <a:rPr lang="en-US" sz="3600" u="sng" dirty="0" smtClean="0"/>
              <a:t>INTRINSIC</a:t>
            </a:r>
            <a:r>
              <a:rPr lang="en-US" sz="3600" dirty="0" smtClean="0"/>
              <a:t> dimensions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7414"/>
            <a:ext cx="3562781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Levina</a:t>
            </a:r>
            <a:r>
              <a:rPr lang="en-US" sz="2400" dirty="0"/>
              <a:t> and Bickel report that it is possible to </a:t>
            </a:r>
            <a:r>
              <a:rPr lang="en-US" sz="2400" dirty="0" smtClean="0"/>
              <a:t>simplify </a:t>
            </a:r>
            <a:r>
              <a:rPr lang="en-US" sz="2400" dirty="0"/>
              <a:t>seemingly complex data: </a:t>
            </a:r>
          </a:p>
          <a:p>
            <a:endParaRPr lang="en-US" sz="2400" dirty="0" smtClean="0"/>
          </a:p>
          <a:p>
            <a:pPr lvl="1"/>
            <a:r>
              <a:rPr lang="en-US" sz="1800" dirty="0" smtClean="0"/>
              <a:t>“</a:t>
            </a:r>
            <a:r>
              <a:rPr lang="en-US" sz="1800" dirty="0"/>
              <a:t>... the only </a:t>
            </a:r>
            <a:r>
              <a:rPr lang="en-US" sz="1800" dirty="0" smtClean="0"/>
              <a:t>reason any </a:t>
            </a:r>
            <a:r>
              <a:rPr lang="en-US" sz="1800" dirty="0"/>
              <a:t>methods work in very high dimensions is that, </a:t>
            </a:r>
            <a:r>
              <a:rPr lang="en-US" sz="1800" dirty="0" smtClean="0"/>
              <a:t>in fact</a:t>
            </a:r>
            <a:r>
              <a:rPr lang="en-US" sz="1800" dirty="0"/>
              <a:t>, the data are not truly high-dimensional. Rather</a:t>
            </a:r>
            <a:r>
              <a:rPr lang="en-US" sz="1800" dirty="0" smtClean="0"/>
              <a:t>, they </a:t>
            </a:r>
            <a:r>
              <a:rPr lang="en-US" sz="1800" dirty="0"/>
              <a:t>are embedded in a high-dimensional space, </a:t>
            </a:r>
            <a:r>
              <a:rPr lang="en-US" sz="1800" dirty="0" smtClean="0"/>
              <a:t>but can </a:t>
            </a:r>
            <a:r>
              <a:rPr lang="en-US" sz="1800" dirty="0"/>
              <a:t>be </a:t>
            </a:r>
            <a:r>
              <a:rPr lang="en-US" sz="1800" i="1" dirty="0"/>
              <a:t>efficiently summarized in a space of a </a:t>
            </a:r>
            <a:r>
              <a:rPr lang="en-US" sz="1800" i="1" dirty="0" smtClean="0"/>
              <a:t>much lower </a:t>
            </a:r>
            <a:r>
              <a:rPr lang="en-US" sz="1800" i="1" dirty="0"/>
              <a:t>dimension </a:t>
            </a:r>
            <a:r>
              <a:rPr lang="en-US" sz="1800" dirty="0"/>
              <a:t>... </a:t>
            </a:r>
            <a:r>
              <a:rPr lang="en-US" sz="1800" dirty="0" smtClean="0"/>
              <a:t>“</a:t>
            </a:r>
            <a:endParaRPr lang="en-US" sz="1800" dirty="0"/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41908" y="6506164"/>
            <a:ext cx="6233883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Elizaveta</a:t>
            </a:r>
            <a:r>
              <a:rPr lang="en-US" sz="16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</a:t>
            </a:r>
            <a:r>
              <a:rPr lang="en-US" sz="1600" baseline="30000" dirty="0" err="1">
                <a:solidFill>
                  <a:schemeClr val="bg1">
                    <a:lumMod val="65000"/>
                  </a:schemeClr>
                </a:solidFill>
                <a:latin typeface="Times-Roman"/>
              </a:rPr>
              <a:t>Levina</a:t>
            </a:r>
            <a:r>
              <a:rPr lang="en-US" sz="1600" baseline="30000" dirty="0">
                <a:solidFill>
                  <a:schemeClr val="bg1">
                    <a:lumMod val="65000"/>
                  </a:schemeClr>
                </a:solidFill>
                <a:latin typeface="Times-Roman"/>
              </a:rPr>
              <a:t> and Peter J. Bickel. Maximum likelihood estimation of intrinsic dimension. In NIPS, 2004.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 descr="639px-GaussianScatterP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38" y="1587414"/>
            <a:ext cx="4611193" cy="4329759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86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SE data compresses </a:t>
            </a:r>
            <a:br>
              <a:rPr lang="en-US" dirty="0" smtClean="0"/>
            </a:br>
            <a:r>
              <a:rPr lang="en-US" dirty="0" smtClean="0"/>
              <a:t>in this way then….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809" y="1856519"/>
            <a:ext cx="5566945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The “7M” Hypothesis</a:t>
            </a:r>
            <a:r>
              <a:rPr lang="en-US" sz="2400" dirty="0" smtClean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400" u="sng" dirty="0" smtClean="0"/>
              <a:t>M</a:t>
            </a:r>
            <a:r>
              <a:rPr lang="en-US" sz="2400" dirty="0" smtClean="0"/>
              <a:t>enzies </a:t>
            </a:r>
            <a:r>
              <a:rPr lang="en-US" sz="2400" u="sng" dirty="0" smtClean="0"/>
              <a:t>m</a:t>
            </a:r>
            <a:r>
              <a:rPr lang="en-US" sz="2400" dirty="0" smtClean="0"/>
              <a:t>entions that </a:t>
            </a:r>
            <a:r>
              <a:rPr lang="en-US" sz="2400" u="sng" dirty="0" smtClean="0"/>
              <a:t>m</a:t>
            </a:r>
            <a:r>
              <a:rPr lang="en-US" sz="2400" dirty="0" smtClean="0"/>
              <a:t>any </a:t>
            </a:r>
            <a:r>
              <a:rPr lang="en-US" sz="2400" u="sng" dirty="0" smtClean="0"/>
              <a:t>m</a:t>
            </a:r>
            <a:r>
              <a:rPr lang="en-US" sz="2400" dirty="0" smtClean="0"/>
              <a:t>easures </a:t>
            </a:r>
            <a:br>
              <a:rPr lang="en-US" sz="2400" dirty="0" smtClean="0"/>
            </a:br>
            <a:r>
              <a:rPr lang="en-US" sz="2400" u="sng" dirty="0" smtClean="0"/>
              <a:t>m</a:t>
            </a:r>
            <a:r>
              <a:rPr lang="en-US" sz="2400" dirty="0" smtClean="0"/>
              <a:t>ean </a:t>
            </a:r>
            <a:r>
              <a:rPr lang="en-US" sz="2400" u="sng" dirty="0" smtClean="0"/>
              <a:t>m</a:t>
            </a:r>
            <a:r>
              <a:rPr lang="en-US" sz="2400" dirty="0" smtClean="0"/>
              <a:t>uch the sa</a:t>
            </a:r>
            <a:r>
              <a:rPr lang="en-US" sz="2400" u="sng" dirty="0" smtClean="0"/>
              <a:t>m</a:t>
            </a:r>
            <a:r>
              <a:rPr lang="en-US" sz="2400" dirty="0" smtClean="0"/>
              <a:t>e thing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In compressed space, many </a:t>
            </a:r>
            <a:r>
              <a:rPr lang="en-US" sz="2400" dirty="0"/>
              <a:t>measures </a:t>
            </a:r>
            <a:r>
              <a:rPr lang="en-US" sz="2400" dirty="0" smtClean="0"/>
              <a:t> tightly associated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</a:t>
            </a:r>
            <a:r>
              <a:rPr lang="en-US" sz="2400" dirty="0" smtClean="0"/>
              <a:t>oes not matter exactly what you collect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Since they will map the same structures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811" y="2478713"/>
            <a:ext cx="2994597" cy="299459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58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 what metrics to collect?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9531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Whatever you can get, quickly, cheaply: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Then model within the  reduced </a:t>
            </a:r>
            <a:r>
              <a:rPr lang="en-US" sz="2000" dirty="0" smtClean="0"/>
              <a:t>dimensions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Then cycle back to the users, for sanity, for clarity, for questions for the next round of analysis</a:t>
            </a:r>
            <a:endParaRPr lang="en-US" sz="2000" dirty="0"/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 descr="image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96" y="3797025"/>
            <a:ext cx="7340777" cy="3000442"/>
          </a:xfrm>
          <a:prstGeom prst="rect">
            <a:avLst/>
          </a:prstGeom>
        </p:spPr>
      </p:pic>
      <p:pic>
        <p:nvPicPr>
          <p:cNvPr id="5" name="Picture 4" descr="run-run-as-fast-as-you-c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01" y="1567632"/>
            <a:ext cx="3559403" cy="23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5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51</a:t>
            </a:fld>
            <a:endParaRPr lang="en-US"/>
          </a:p>
        </p:txBody>
      </p:sp>
      <p:pic>
        <p:nvPicPr>
          <p:cNvPr id="9" name="Picture 8" descr="the_e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346589"/>
            <a:ext cx="8128000" cy="62103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7507" y="4879771"/>
            <a:ext cx="8530919" cy="1841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22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52</a:t>
            </a:fld>
            <a:endParaRPr lang="en-US"/>
          </a:p>
        </p:txBody>
      </p:sp>
      <p:pic>
        <p:nvPicPr>
          <p:cNvPr id="9" name="Picture 8" descr="the_e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346589"/>
            <a:ext cx="81280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69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</a:t>
            </a:r>
            <a:br>
              <a:rPr lang="en-US" dirty="0" smtClean="0"/>
            </a:br>
            <a:r>
              <a:rPr lang="en-US" dirty="0" smtClean="0"/>
              <a:t>Study L-system?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Speculation</a:t>
            </a:r>
            <a:endParaRPr lang="en-US" dirty="0"/>
          </a:p>
        </p:txBody>
      </p:sp>
      <p:pic>
        <p:nvPicPr>
          <p:cNvPr id="7" name="Picture 6" descr="Letter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36" y="342900"/>
            <a:ext cx="3124200" cy="4064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22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5-26 at 5.40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36" y="529094"/>
            <a:ext cx="7518400" cy="5613400"/>
          </a:xfrm>
          <a:prstGeom prst="rect">
            <a:avLst/>
          </a:prstGeom>
        </p:spPr>
      </p:pic>
      <p:pic>
        <p:nvPicPr>
          <p:cNvPr id="8" name="Picture 7" descr="Letter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4" y="5395013"/>
            <a:ext cx="1124671" cy="1462987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8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5-26 at 5.40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622300"/>
            <a:ext cx="7543800" cy="5600700"/>
          </a:xfrm>
          <a:prstGeom prst="rect">
            <a:avLst/>
          </a:prstGeom>
        </p:spPr>
      </p:pic>
      <p:pic>
        <p:nvPicPr>
          <p:cNvPr id="7" name="Picture 6" descr="Letter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4" y="5395013"/>
            <a:ext cx="1124671" cy="146298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8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26 at 5.42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596900"/>
            <a:ext cx="7569200" cy="5651500"/>
          </a:xfrm>
          <a:prstGeom prst="rect">
            <a:avLst/>
          </a:prstGeom>
        </p:spPr>
      </p:pic>
      <p:pic>
        <p:nvPicPr>
          <p:cNvPr id="3" name="Picture 2" descr="Letter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4" y="5395013"/>
            <a:ext cx="1124671" cy="14629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19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26 at 5.42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22300"/>
            <a:ext cx="7378700" cy="5613400"/>
          </a:xfrm>
          <a:prstGeom prst="rect">
            <a:avLst/>
          </a:prstGeom>
        </p:spPr>
      </p:pic>
      <p:pic>
        <p:nvPicPr>
          <p:cNvPr id="3" name="Picture 2" descr="LetterL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4" y="5395013"/>
            <a:ext cx="1124671" cy="14629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7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58</a:t>
            </a:fld>
            <a:endParaRPr lang="en-US"/>
          </a:p>
        </p:txBody>
      </p:sp>
      <p:pic>
        <p:nvPicPr>
          <p:cNvPr id="3" name="Picture 2" descr="111125economi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454" y="104775"/>
            <a:ext cx="50292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0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59</a:t>
            </a:fld>
            <a:endParaRPr lang="en-US"/>
          </a:p>
        </p:txBody>
      </p:sp>
      <p:pic>
        <p:nvPicPr>
          <p:cNvPr id="4" name="Picture 3" descr="14525_1_v12_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0" y="-101888"/>
            <a:ext cx="5481243" cy="6189123"/>
          </a:xfrm>
          <a:prstGeom prst="rect">
            <a:avLst/>
          </a:prstGeom>
        </p:spPr>
      </p:pic>
      <p:pic>
        <p:nvPicPr>
          <p:cNvPr id="5" name="Picture 4" descr="QuestionsCommentsConcer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242" y="2648753"/>
            <a:ext cx="3398167" cy="367066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5676633" y="1356945"/>
            <a:ext cx="876568" cy="58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53200" y="1172279"/>
            <a:ext cx="1533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 of my tale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78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2056</Words>
  <Application>Microsoft Macintosh PowerPoint</Application>
  <PresentationFormat>On-screen Show (4:3)</PresentationFormat>
  <Paragraphs>433</Paragraphs>
  <Slides>59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ICSE’14 Workshop Keynote Address: Emerging Trends in Software Metrics (WeTSOM’14)</vt:lpstr>
      <vt:lpstr>PowerPoint Presentation</vt:lpstr>
      <vt:lpstr>This talk is in two parts</vt:lpstr>
      <vt:lpstr>Data about software projects is  not stored in metrc1, metric2,…</vt:lpstr>
      <vt:lpstr>So,  what metrics  to collect?</vt:lpstr>
      <vt:lpstr>Part1:  Ye Olde “results”  (from the 1990s)</vt:lpstr>
      <vt:lpstr>Along time ago… In a century far, far away…</vt:lpstr>
      <vt:lpstr>Shotgun  correlations</vt:lpstr>
      <vt:lpstr>PowerPoint Presentation</vt:lpstr>
      <vt:lpstr>The 1990’s  obsession:  What metrics to collect?</vt:lpstr>
      <vt:lpstr>How to Design a  Metrics Repository (mid-1990s)</vt:lpstr>
      <vt:lpstr>Battle lines  were drawn</vt:lpstr>
      <vt:lpstr>And the eventual  winner?</vt:lpstr>
      <vt:lpstr>Part2:  A new view</vt:lpstr>
      <vt:lpstr>Looking  in the wrong direction?</vt:lpstr>
      <vt:lpstr>Reflect LESS on raw dimensions</vt:lpstr>
      <vt:lpstr>Reflect MORE  on INTRINSIC dimensions</vt:lpstr>
      <vt:lpstr>If SE data compresses  in this way then….</vt:lpstr>
      <vt:lpstr>How to test for 7M</vt:lpstr>
      <vt:lpstr>How to test for 7M</vt:lpstr>
      <vt:lpstr>Raw dimensions problematic (for effort estimation)</vt:lpstr>
      <vt:lpstr>Raw dimensions problematic (for defect prediction)</vt:lpstr>
      <vt:lpstr>By the way, same instabilities  for social metrics</vt:lpstr>
      <vt:lpstr>How to test for 7M</vt:lpstr>
      <vt:lpstr>Intrinsic dimensionality (in theory)</vt:lpstr>
      <vt:lpstr>Intrinsic dimensionality (in practice)</vt:lpstr>
      <vt:lpstr>How to test for 7M</vt:lpstr>
      <vt:lpstr>Active learning in effort estimation</vt:lpstr>
      <vt:lpstr>How to test for 7M</vt:lpstr>
      <vt:lpstr>Between Turkish Toasters  AND NASA Space Ships</vt:lpstr>
      <vt:lpstr>Q: How to TRANSFER  Lessons Learned?</vt:lpstr>
      <vt:lpstr>BTW, Sometimes, TRANFER better than   LOCAL </vt:lpstr>
      <vt:lpstr>How to test for 7M</vt:lpstr>
      <vt:lpstr>Some technology: feature selectors</vt:lpstr>
      <vt:lpstr>Filter results</vt:lpstr>
      <vt:lpstr>Filter  results (more) </vt:lpstr>
      <vt:lpstr>Filter results on defect data: many different features equally  as good for prediction</vt:lpstr>
      <vt:lpstr>Some Wrapper results: effort estimation,  NASA data</vt:lpstr>
      <vt:lpstr>How to test for 7M</vt:lpstr>
      <vt:lpstr>Peter’s Power Principle  (for row and column pruning)</vt:lpstr>
      <vt:lpstr>Q: What does that look like? A: Empty out the “billiard table”</vt:lpstr>
      <vt:lpstr>Advanced privacy methods</vt:lpstr>
      <vt:lpstr>Summary &amp;  Conclusions</vt:lpstr>
      <vt:lpstr>Underlying dimensions more interesting than raw dimensions</vt:lpstr>
      <vt:lpstr>Data about software projects is  not stored in metrc1, metric2,…</vt:lpstr>
      <vt:lpstr>We were looking  in the wrong direction</vt:lpstr>
      <vt:lpstr>Reflect LESS on raw dimensions</vt:lpstr>
      <vt:lpstr>Reflect MORE  on INTRINSIC dimensions</vt:lpstr>
      <vt:lpstr>If SE data compresses  in this way then….</vt:lpstr>
      <vt:lpstr>So,  what metrics to collect?</vt:lpstr>
      <vt:lpstr>PowerPoint Presentation</vt:lpstr>
      <vt:lpstr>PowerPoint Presentation</vt:lpstr>
      <vt:lpstr>Should we Study L-system?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Menzies</dc:creator>
  <cp:lastModifiedBy>Tim Menzies</cp:lastModifiedBy>
  <cp:revision>175</cp:revision>
  <dcterms:created xsi:type="dcterms:W3CDTF">2014-05-26T14:09:23Z</dcterms:created>
  <dcterms:modified xsi:type="dcterms:W3CDTF">2014-06-02T21:34:54Z</dcterms:modified>
</cp:coreProperties>
</file>