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6" r:id="rId2"/>
    <p:sldId id="271" r:id="rId3"/>
    <p:sldId id="272" r:id="rId4"/>
    <p:sldId id="274" r:id="rId5"/>
    <p:sldId id="275" r:id="rId6"/>
    <p:sldId id="270" r:id="rId7"/>
    <p:sldId id="258" r:id="rId8"/>
    <p:sldId id="269" r:id="rId9"/>
    <p:sldId id="265" r:id="rId10"/>
    <p:sldId id="261" r:id="rId11"/>
    <p:sldId id="268" r:id="rId12"/>
    <p:sldId id="27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B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891" autoAdjust="0"/>
  </p:normalViewPr>
  <p:slideViewPr>
    <p:cSldViewPr snapToGrid="0" snapToObjects="1">
      <p:cViewPr varScale="1">
        <p:scale>
          <a:sx n="167" d="100"/>
          <a:sy n="167" d="100"/>
        </p:scale>
        <p:origin x="-9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43820-E96C-C544-86CE-25EAE46CC040}" type="datetimeFigureOut">
              <a:rPr lang="en-US" smtClean="0"/>
              <a:t>5/28/14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1EA82-3E14-D147-A6DD-3E4D1E09C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15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D80E6-E459-E442-A41B-FC6F69CD98DA}" type="datetimeFigureOut">
              <a:rPr lang="en-US" smtClean="0"/>
              <a:t>5/28/14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2630B-420A-5543-B80C-0D4B85F9F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711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AD504-52E4-0346-9E3B-2C66AF16E6D6}" type="datetime1">
              <a:rPr lang="en-GB" smtClean="0"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2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6793F-CF82-9140-83C8-CF7D1784683D}" type="datetime1">
              <a:rPr lang="en-GB" smtClean="0"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72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128F-0CB5-C34C-9B42-963C7C7D1010}" type="datetime1">
              <a:rPr lang="en-GB" smtClean="0"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6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C6D3-CEC3-6845-8F1B-EC532E60F100}" type="datetime1">
              <a:rPr lang="en-GB" smtClean="0"/>
              <a:t>5/28/14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37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B120-963D-EF4B-903F-5B5282793552}" type="datetime1">
              <a:rPr lang="en-GB" smtClean="0"/>
              <a:t>5/28/14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83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2874-F379-434A-B2B4-172B16AD9D86}" type="datetime1">
              <a:rPr lang="en-GB" smtClean="0"/>
              <a:t>5/28/14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5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1314-3E65-FB43-B182-F202CF5AFFDB}" type="datetime1">
              <a:rPr lang="en-GB" smtClean="0"/>
              <a:t>5/28/14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04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4565-5696-F54D-9E6B-A8D25FA3A1F7}" type="datetime1">
              <a:rPr lang="en-GB" smtClean="0"/>
              <a:t>5/28/14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0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752E-BF77-E549-901D-8A9E078DC8AE}" type="datetime1">
              <a:rPr lang="en-GB" smtClean="0"/>
              <a:t>5/28/14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91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DB06B-185E-3548-84AD-5763FD9E5A04}" type="datetime1">
              <a:rPr lang="en-GB" smtClean="0"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5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7FCB-EAB7-1446-8C63-34F0E6A7C62D}" type="datetime1">
              <a:rPr lang="en-GB" smtClean="0"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13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001E4-959A-684B-B723-372CD72CA86A}" type="datetime1">
              <a:rPr lang="en-GB" smtClean="0"/>
              <a:t>5/28/14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4DBC3-47C0-2D42-B805-BEBF398BF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16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mailto:tim.menzies@gmail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 descr="logo-20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504" y="456938"/>
            <a:ext cx="3641297" cy="2599290"/>
          </a:xfrm>
          <a:prstGeom prst="rect">
            <a:avLst/>
          </a:prstGeom>
        </p:spPr>
      </p:pic>
      <p:pic>
        <p:nvPicPr>
          <p:cNvPr id="7" name="Picture 6" descr="CSC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309" y="4741628"/>
            <a:ext cx="1794344" cy="897172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445506" y="3480011"/>
            <a:ext cx="4054893" cy="1461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tabLst>
                <a:tab pos="2170113" algn="l"/>
              </a:tabLst>
            </a:pPr>
            <a:r>
              <a:rPr lang="en-US" sz="3600" dirty="0" smtClean="0">
                <a:solidFill>
                  <a:srgbClr val="FF6600"/>
                </a:solidFill>
              </a:rPr>
              <a:t>Data Mining</a:t>
            </a:r>
          </a:p>
          <a:p>
            <a:pPr>
              <a:lnSpc>
                <a:spcPct val="80000"/>
              </a:lnSpc>
              <a:tabLst>
                <a:tab pos="2170113" algn="l"/>
              </a:tabLst>
            </a:pPr>
            <a:r>
              <a:rPr lang="en-US" sz="2400" dirty="0">
                <a:solidFill>
                  <a:srgbClr val="FF6600"/>
                </a:solidFill>
                <a:hlinkClick r:id="rId4"/>
              </a:rPr>
              <a:t>t</a:t>
            </a:r>
            <a:r>
              <a:rPr lang="en-US" sz="2400" dirty="0" smtClean="0">
                <a:solidFill>
                  <a:srgbClr val="FF6600"/>
                </a:solidFill>
                <a:hlinkClick r:id="rId4"/>
              </a:rPr>
              <a:t>im.menzies@gmail.com</a:t>
            </a:r>
            <a:endParaRPr lang="en-US" sz="2400" dirty="0" smtClean="0">
              <a:solidFill>
                <a:srgbClr val="FF6600"/>
              </a:solidFill>
            </a:endParaRPr>
          </a:p>
          <a:p>
            <a:pPr>
              <a:tabLst>
                <a:tab pos="2170113" algn="l"/>
              </a:tabLst>
            </a:pPr>
            <a:r>
              <a:rPr lang="en-US" sz="2400" dirty="0" smtClean="0">
                <a:solidFill>
                  <a:srgbClr val="FF6600"/>
                </a:solidFill>
              </a:rPr>
              <a:t>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216710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Know thy tools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563" y="3886200"/>
            <a:ext cx="8326487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Stop treating data miners as black boxes.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Looking inside is  (1) fun, (2) easy, (</a:t>
            </a:r>
            <a:r>
              <a:rPr lang="en-US" dirty="0"/>
              <a:t>3</a:t>
            </a:r>
            <a:r>
              <a:rPr lang="en-US" dirty="0" smtClean="0"/>
              <a:t>) needed.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42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30" y="126276"/>
            <a:ext cx="8546071" cy="1256451"/>
          </a:xfrm>
        </p:spPr>
        <p:txBody>
          <a:bodyPr>
            <a:noAutofit/>
          </a:bodyPr>
          <a:lstStyle/>
          <a:p>
            <a:r>
              <a:rPr lang="en-US" sz="2400" dirty="0"/>
              <a:t> </a:t>
            </a:r>
            <a:r>
              <a:rPr lang="en-US" sz="2400" dirty="0" smtClean="0"/>
              <a:t>INFOGAIN: (the Fayyad </a:t>
            </a:r>
            <a:r>
              <a:rPr lang="en-US" sz="2400" dirty="0"/>
              <a:t>and </a:t>
            </a:r>
            <a:r>
              <a:rPr lang="en-US" sz="2400" dirty="0" err="1"/>
              <a:t>Irani</a:t>
            </a:r>
            <a:r>
              <a:rPr lang="en-US" sz="2400" dirty="0"/>
              <a:t> MDL </a:t>
            </a:r>
            <a:r>
              <a:rPr lang="en-US" sz="2400" dirty="0" err="1" smtClean="0"/>
              <a:t>discretizer</a:t>
            </a:r>
            <a:r>
              <a:rPr lang="en-US" sz="2400" dirty="0" smtClean="0"/>
              <a:t>) in 55 lines</a:t>
            </a:r>
            <a:br>
              <a:rPr lang="en-US" sz="2400" dirty="0" smtClean="0"/>
            </a:br>
            <a:r>
              <a:rPr lang="en-US" sz="2000" dirty="0" smtClean="0">
                <a:solidFill>
                  <a:srgbClr val="A6A6A6"/>
                </a:solidFill>
              </a:rPr>
              <a:t>https</a:t>
            </a:r>
            <a:r>
              <a:rPr lang="en-US" sz="2000" dirty="0">
                <a:solidFill>
                  <a:srgbClr val="A6A6A6"/>
                </a:solidFill>
              </a:rPr>
              <a:t>://</a:t>
            </a:r>
            <a:r>
              <a:rPr lang="en-US" sz="2000" dirty="0" err="1">
                <a:solidFill>
                  <a:srgbClr val="A6A6A6"/>
                </a:solidFill>
              </a:rPr>
              <a:t>raw.githubusercontent.com</a:t>
            </a:r>
            <a:r>
              <a:rPr lang="en-US" sz="2000" dirty="0">
                <a:solidFill>
                  <a:srgbClr val="A6A6A6"/>
                </a:solidFill>
              </a:rPr>
              <a:t>/</a:t>
            </a:r>
            <a:r>
              <a:rPr lang="en-US" sz="2000" dirty="0" err="1">
                <a:solidFill>
                  <a:srgbClr val="A6A6A6"/>
                </a:solidFill>
              </a:rPr>
              <a:t>timm</a:t>
            </a:r>
            <a:r>
              <a:rPr lang="en-US" sz="2000" dirty="0">
                <a:solidFill>
                  <a:srgbClr val="A6A6A6"/>
                </a:solidFill>
              </a:rPr>
              <a:t>/axe/master/old/</a:t>
            </a:r>
            <a:r>
              <a:rPr lang="en-US" sz="2000" dirty="0" err="1" smtClean="0">
                <a:solidFill>
                  <a:srgbClr val="A6A6A6"/>
                </a:solidFill>
              </a:rPr>
              <a:t>ediv.py</a:t>
            </a:r>
            <a:r>
              <a:rPr lang="en-US" sz="2000" dirty="0">
                <a:solidFill>
                  <a:srgbClr val="A6A6A6"/>
                </a:solidFill>
              </a:rPr>
              <a:t/>
            </a:r>
            <a:br>
              <a:rPr lang="en-US" sz="2000" dirty="0">
                <a:solidFill>
                  <a:srgbClr val="A6A6A6"/>
                </a:solidFill>
              </a:rPr>
            </a:br>
            <a:r>
              <a:rPr lang="en-US" sz="2000" b="1" dirty="0">
                <a:solidFill>
                  <a:srgbClr val="0000FF"/>
                </a:solidFill>
              </a:rPr>
              <a:t>Input</a:t>
            </a:r>
            <a:r>
              <a:rPr lang="en-US" sz="2000" b="1" dirty="0" smtClean="0">
                <a:solidFill>
                  <a:srgbClr val="0000FF"/>
                </a:solidFill>
              </a:rPr>
              <a:t>: [ (</a:t>
            </a:r>
            <a:r>
              <a:rPr lang="en-US" sz="2000" b="1" dirty="0">
                <a:solidFill>
                  <a:srgbClr val="0000FF"/>
                </a:solidFill>
              </a:rPr>
              <a:t>1,X)</a:t>
            </a:r>
            <a:r>
              <a:rPr lang="en-US" sz="2000" b="1" dirty="0" smtClean="0">
                <a:solidFill>
                  <a:srgbClr val="0000FF"/>
                </a:solidFill>
              </a:rPr>
              <a:t>, (</a:t>
            </a:r>
            <a:r>
              <a:rPr lang="en-US" sz="2000" b="1" dirty="0">
                <a:solidFill>
                  <a:srgbClr val="0000FF"/>
                </a:solidFill>
              </a:rPr>
              <a:t>2,X)</a:t>
            </a:r>
            <a:r>
              <a:rPr lang="en-US" sz="2000" b="1" dirty="0" smtClean="0">
                <a:solidFill>
                  <a:srgbClr val="0000FF"/>
                </a:solidFill>
              </a:rPr>
              <a:t>, (</a:t>
            </a:r>
            <a:r>
              <a:rPr lang="en-US" sz="2000" b="1" dirty="0">
                <a:solidFill>
                  <a:srgbClr val="0000FF"/>
                </a:solidFill>
              </a:rPr>
              <a:t>3,X)</a:t>
            </a:r>
            <a:r>
              <a:rPr lang="en-US" sz="2000" b="1" dirty="0" smtClean="0">
                <a:solidFill>
                  <a:srgbClr val="0000FF"/>
                </a:solidFill>
              </a:rPr>
              <a:t>, (</a:t>
            </a:r>
            <a:r>
              <a:rPr lang="en-US" sz="2000" b="1" dirty="0">
                <a:solidFill>
                  <a:srgbClr val="0000FF"/>
                </a:solidFill>
              </a:rPr>
              <a:t>4,X)</a:t>
            </a:r>
            <a:r>
              <a:rPr lang="en-US" sz="2000" b="1" dirty="0" smtClean="0">
                <a:solidFill>
                  <a:srgbClr val="0000FF"/>
                </a:solidFill>
              </a:rPr>
              <a:t>, (</a:t>
            </a:r>
            <a:r>
              <a:rPr lang="en-US" sz="2000" b="1" dirty="0">
                <a:solidFill>
                  <a:srgbClr val="0000FF"/>
                </a:solidFill>
              </a:rPr>
              <a:t>11,Y)</a:t>
            </a:r>
            <a:r>
              <a:rPr lang="en-US" sz="2000" b="1" dirty="0" smtClean="0">
                <a:solidFill>
                  <a:srgbClr val="0000FF"/>
                </a:solidFill>
              </a:rPr>
              <a:t>, (</a:t>
            </a:r>
            <a:r>
              <a:rPr lang="en-US" sz="2000" b="1" dirty="0">
                <a:solidFill>
                  <a:srgbClr val="0000FF"/>
                </a:solidFill>
              </a:rPr>
              <a:t>12,Y)</a:t>
            </a:r>
            <a:r>
              <a:rPr lang="en-US" sz="2000" b="1" dirty="0" smtClean="0">
                <a:solidFill>
                  <a:srgbClr val="0000FF"/>
                </a:solidFill>
              </a:rPr>
              <a:t>, (</a:t>
            </a:r>
            <a:r>
              <a:rPr lang="en-US" sz="2000" b="1" dirty="0">
                <a:solidFill>
                  <a:srgbClr val="0000FF"/>
                </a:solidFill>
              </a:rPr>
              <a:t>13,Y)</a:t>
            </a:r>
            <a:r>
              <a:rPr lang="en-US" sz="2000" b="1" dirty="0" smtClean="0">
                <a:solidFill>
                  <a:srgbClr val="0000FF"/>
                </a:solidFill>
              </a:rPr>
              <a:t>, (</a:t>
            </a:r>
            <a:r>
              <a:rPr lang="en-US" sz="2000" b="1" dirty="0">
                <a:solidFill>
                  <a:srgbClr val="0000FF"/>
                </a:solidFill>
              </a:rPr>
              <a:t>14,Y</a:t>
            </a:r>
            <a:r>
              <a:rPr lang="en-US" sz="2000" b="1" dirty="0" smtClean="0">
                <a:solidFill>
                  <a:srgbClr val="0000FF"/>
                </a:solidFill>
              </a:rPr>
              <a:t>) ] </a:t>
            </a:r>
            <a:br>
              <a:rPr lang="en-US" sz="2000" b="1" dirty="0" smtClean="0">
                <a:solidFill>
                  <a:srgbClr val="0000FF"/>
                </a:solidFill>
              </a:rPr>
            </a:br>
            <a:r>
              <a:rPr lang="en-US" sz="2000" b="1" dirty="0" smtClean="0">
                <a:solidFill>
                  <a:srgbClr val="0000FF"/>
                </a:solidFill>
              </a:rPr>
              <a:t>Output: 1, 11                      </a:t>
            </a:r>
            <a:r>
              <a:rPr lang="en-US" sz="2000" dirty="0" err="1" smtClean="0">
                <a:solidFill>
                  <a:schemeClr val="bg1"/>
                </a:solidFill>
              </a:rPr>
              <a:t>dsfdsdssdsdsddsdsdsfsdfsdsdfsdsdf</a:t>
            </a:r>
            <a:r>
              <a:rPr lang="en-US" sz="2000" dirty="0" smtClean="0">
                <a:solidFill>
                  <a:schemeClr val="bg1"/>
                </a:solidFill>
              </a:rPr>
              <a:t>  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 descr="Screen Shot 2014-05-28 at 4.36.0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15" y="1637744"/>
            <a:ext cx="4173816" cy="4445070"/>
          </a:xfrm>
          <a:prstGeom prst="rect">
            <a:avLst/>
          </a:prstGeom>
        </p:spPr>
      </p:pic>
      <p:pic>
        <p:nvPicPr>
          <p:cNvPr id="8" name="Picture 7" descr="Screen Shot 2014-05-28 at 4.36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91" y="1697087"/>
            <a:ext cx="3870018" cy="4272970"/>
          </a:xfrm>
          <a:prstGeom prst="rect">
            <a:avLst/>
          </a:prstGeom>
        </p:spPr>
      </p:pic>
      <p:sp>
        <p:nvSpPr>
          <p:cNvPr id="18" name="Freeform 17"/>
          <p:cNvSpPr/>
          <p:nvPr/>
        </p:nvSpPr>
        <p:spPr>
          <a:xfrm>
            <a:off x="5082723" y="5607309"/>
            <a:ext cx="3080893" cy="435860"/>
          </a:xfrm>
          <a:custGeom>
            <a:avLst/>
            <a:gdLst>
              <a:gd name="connsiteX0" fmla="*/ 205159 w 3080893"/>
              <a:gd name="connsiteY0" fmla="*/ 0 h 435860"/>
              <a:gd name="connsiteX1" fmla="*/ 228898 w 3080893"/>
              <a:gd name="connsiteY1" fmla="*/ 403542 h 435860"/>
              <a:gd name="connsiteX2" fmla="*/ 2525655 w 3080893"/>
              <a:gd name="connsiteY2" fmla="*/ 379804 h 435860"/>
              <a:gd name="connsiteX3" fmla="*/ 2899545 w 3080893"/>
              <a:gd name="connsiteY3" fmla="*/ 130557 h 435860"/>
              <a:gd name="connsiteX4" fmla="*/ 110203 w 3080893"/>
              <a:gd name="connsiteY4" fmla="*/ 17803 h 43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0893" h="435860">
                <a:moveTo>
                  <a:pt x="205159" y="0"/>
                </a:moveTo>
                <a:cubicBezTo>
                  <a:pt x="23654" y="170120"/>
                  <a:pt x="-157851" y="340241"/>
                  <a:pt x="228898" y="403542"/>
                </a:cubicBezTo>
                <a:cubicBezTo>
                  <a:pt x="615647" y="466843"/>
                  <a:pt x="2080547" y="425302"/>
                  <a:pt x="2525655" y="379804"/>
                </a:cubicBezTo>
                <a:cubicBezTo>
                  <a:pt x="2970763" y="334307"/>
                  <a:pt x="3302120" y="190890"/>
                  <a:pt x="2899545" y="130557"/>
                </a:cubicBezTo>
                <a:cubicBezTo>
                  <a:pt x="2496970" y="70224"/>
                  <a:pt x="110203" y="17803"/>
                  <a:pt x="110203" y="17803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026745" y="4035428"/>
            <a:ext cx="2611307" cy="1442070"/>
          </a:xfrm>
          <a:custGeom>
            <a:avLst/>
            <a:gdLst>
              <a:gd name="connsiteX0" fmla="*/ 205159 w 3080893"/>
              <a:gd name="connsiteY0" fmla="*/ 0 h 435860"/>
              <a:gd name="connsiteX1" fmla="*/ 228898 w 3080893"/>
              <a:gd name="connsiteY1" fmla="*/ 403542 h 435860"/>
              <a:gd name="connsiteX2" fmla="*/ 2525655 w 3080893"/>
              <a:gd name="connsiteY2" fmla="*/ 379804 h 435860"/>
              <a:gd name="connsiteX3" fmla="*/ 2899545 w 3080893"/>
              <a:gd name="connsiteY3" fmla="*/ 130557 h 435860"/>
              <a:gd name="connsiteX4" fmla="*/ 110203 w 3080893"/>
              <a:gd name="connsiteY4" fmla="*/ 17803 h 43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0893" h="435860">
                <a:moveTo>
                  <a:pt x="205159" y="0"/>
                </a:moveTo>
                <a:cubicBezTo>
                  <a:pt x="23654" y="170120"/>
                  <a:pt x="-157851" y="340241"/>
                  <a:pt x="228898" y="403542"/>
                </a:cubicBezTo>
                <a:cubicBezTo>
                  <a:pt x="615647" y="466843"/>
                  <a:pt x="2080547" y="425302"/>
                  <a:pt x="2525655" y="379804"/>
                </a:cubicBezTo>
                <a:cubicBezTo>
                  <a:pt x="2970763" y="334307"/>
                  <a:pt x="3302120" y="190890"/>
                  <a:pt x="2899545" y="130557"/>
                </a:cubicBezTo>
                <a:cubicBezTo>
                  <a:pt x="2496970" y="70224"/>
                  <a:pt x="110203" y="17803"/>
                  <a:pt x="110203" y="17803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56815" y="4867336"/>
            <a:ext cx="1804171" cy="1669473"/>
            <a:chOff x="156815" y="4867336"/>
            <a:chExt cx="1804171" cy="1669473"/>
          </a:xfrm>
        </p:grpSpPr>
        <p:sp>
          <p:nvSpPr>
            <p:cNvPr id="9" name="TextBox 8"/>
            <p:cNvSpPr txBox="1"/>
            <p:nvPr/>
          </p:nvSpPr>
          <p:spPr>
            <a:xfrm>
              <a:off x="156815" y="6167477"/>
              <a:ext cx="18041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E = </a:t>
              </a:r>
              <a:r>
                <a:rPr lang="en-US" b="1" dirty="0" err="1" smtClean="0">
                  <a:solidFill>
                    <a:srgbClr val="FF0000"/>
                  </a:solidFill>
                </a:rPr>
                <a:t>Σ</a:t>
              </a:r>
              <a:r>
                <a:rPr lang="en-US" b="1" dirty="0" smtClean="0">
                  <a:solidFill>
                    <a:srgbClr val="FF0000"/>
                  </a:solidFill>
                </a:rPr>
                <a:t> –p*log</a:t>
              </a:r>
              <a:r>
                <a:rPr lang="en-US" b="1" baseline="-25000" dirty="0" smtClean="0">
                  <a:solidFill>
                    <a:srgbClr val="FF0000"/>
                  </a:solidFill>
                </a:rPr>
                <a:t>2</a:t>
              </a:r>
              <a:r>
                <a:rPr lang="en-US" b="1" dirty="0" smtClean="0">
                  <a:solidFill>
                    <a:srgbClr val="FF0000"/>
                  </a:solidFill>
                </a:rPr>
                <a:t>(p)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616001" y="4867336"/>
              <a:ext cx="0" cy="1206253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2463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Know thy tools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563" y="3886200"/>
            <a:ext cx="8326487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Stop treating data miners as black boxes.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Looking inside is  (1) fun, (2) easy, </a:t>
            </a:r>
            <a:r>
              <a:rPr lang="en-US" dirty="0" smtClean="0"/>
              <a:t>(</a:t>
            </a:r>
            <a:r>
              <a:rPr lang="en-US" dirty="0"/>
              <a:t>3</a:t>
            </a:r>
            <a:r>
              <a:rPr lang="en-US" dirty="0" smtClean="0"/>
              <a:t>) needed.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24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Know thy tools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563" y="3886200"/>
            <a:ext cx="8326487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Stop treating data miners as black boxes.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Looking inside is 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(1) fun, (2) easy,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b="1" dirty="0" smtClean="0">
                <a:solidFill>
                  <a:srgbClr val="FF0000"/>
                </a:solidFill>
              </a:rPr>
              <a:t>) needed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24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74821" y="306896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 It doesn't matter what you do but does matter who does it! 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34130" y="4918793"/>
            <a:ext cx="8078374" cy="1752600"/>
          </a:xfrm>
        </p:spPr>
        <p:txBody>
          <a:bodyPr>
            <a:normAutofit/>
          </a:bodyPr>
          <a:lstStyle/>
          <a:p>
            <a:r>
              <a:rPr lang="en-US" sz="2800" dirty="0"/>
              <a:t>Martin </a:t>
            </a:r>
            <a:r>
              <a:rPr lang="en-US" sz="2800" dirty="0" err="1"/>
              <a:t>Shepperd</a:t>
            </a:r>
            <a:r>
              <a:rPr lang="en-US" sz="2800" dirty="0"/>
              <a:t>, Brunel University,  </a:t>
            </a:r>
            <a:r>
              <a:rPr lang="en-US" sz="2800" dirty="0" smtClean="0"/>
              <a:t>West </a:t>
            </a:r>
            <a:r>
              <a:rPr lang="en-US" sz="2800" dirty="0"/>
              <a:t>London, </a:t>
            </a:r>
            <a:r>
              <a:rPr lang="en-US" sz="2800" dirty="0" smtClean="0"/>
              <a:t>UK</a:t>
            </a:r>
          </a:p>
          <a:p>
            <a:r>
              <a:rPr lang="en-US" sz="2800" dirty="0"/>
              <a:t>http://</a:t>
            </a:r>
            <a:r>
              <a:rPr lang="en-US" sz="2800" dirty="0" err="1"/>
              <a:t>crest.cs.ucl.ac.uk</a:t>
            </a:r>
            <a:r>
              <a:rPr lang="en-US" sz="2800" dirty="0"/>
              <a:t>/?id=3695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 descr="executive-summa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3" y="278919"/>
            <a:ext cx="3887275" cy="196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22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Systematic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Conducted by Tracy Hall and David Bowes</a:t>
            </a:r>
          </a:p>
          <a:p>
            <a:pPr lvl="1"/>
            <a:r>
              <a:rPr lang="en-US" sz="2000" dirty="0"/>
              <a:t>T. Hall, </a:t>
            </a:r>
            <a:r>
              <a:rPr lang="en-US" sz="2000" dirty="0" smtClean="0"/>
              <a:t>S</a:t>
            </a:r>
            <a:r>
              <a:rPr lang="en-US" sz="2000" dirty="0"/>
              <a:t>. Beecham, D. Bowes, D. Gray, and S. </a:t>
            </a:r>
            <a:r>
              <a:rPr lang="en-US" sz="2000" dirty="0" err="1"/>
              <a:t>Counsell</a:t>
            </a:r>
            <a:r>
              <a:rPr lang="en-US" sz="2000" dirty="0"/>
              <a:t>. </a:t>
            </a:r>
            <a:r>
              <a:rPr lang="en-US" sz="2000" dirty="0" smtClean="0"/>
              <a:t>“A systematic </a:t>
            </a:r>
            <a:r>
              <a:rPr lang="en-US" sz="2000" dirty="0"/>
              <a:t>literature review on fault prediction performance in software </a:t>
            </a:r>
            <a:r>
              <a:rPr lang="en-US" sz="2000" dirty="0" smtClean="0"/>
              <a:t>engineering”, Accepted for publication in TSE (download from BURA).</a:t>
            </a:r>
          </a:p>
          <a:p>
            <a:r>
              <a:rPr lang="en-US" dirty="0"/>
              <a:t>Located 208 relevant primary studies</a:t>
            </a:r>
          </a:p>
          <a:p>
            <a:r>
              <a:rPr lang="en-US" dirty="0" smtClean="0"/>
              <a:t>Due to reporting requirements used 18 studies that contain 194 results</a:t>
            </a:r>
          </a:p>
          <a:p>
            <a:pPr lvl="1"/>
            <a:r>
              <a:rPr lang="en-US" sz="2400" dirty="0"/>
              <a:t>b</a:t>
            </a:r>
            <a:r>
              <a:rPr lang="en-US" sz="2400" dirty="0" smtClean="0"/>
              <a:t>inary classifiers, confusion matrix, context details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76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Matthews correlation </a:t>
            </a:r>
            <a:r>
              <a:rPr lang="en-US" dirty="0" smtClean="0"/>
              <a:t>coefficient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 descr="MCC_his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52" y="1694311"/>
            <a:ext cx="3396397" cy="3159124"/>
          </a:xfrm>
          <a:prstGeom prst="rect">
            <a:avLst/>
          </a:prstGeom>
        </p:spPr>
      </p:pic>
      <p:pic>
        <p:nvPicPr>
          <p:cNvPr id="7" name="Picture 6" descr="qqplo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75" y="1652216"/>
            <a:ext cx="3396293" cy="35435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197" y="5374115"/>
            <a:ext cx="4310426" cy="85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2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113"/>
            <a:ext cx="8229600" cy="939600"/>
          </a:xfrm>
        </p:spPr>
        <p:txBody>
          <a:bodyPr/>
          <a:lstStyle/>
          <a:p>
            <a:r>
              <a:rPr lang="en-US" dirty="0" smtClean="0"/>
              <a:t>(iv) Research Group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 descr="author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09675"/>
            <a:ext cx="6400800" cy="55118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4271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113"/>
            <a:ext cx="8229600" cy="939600"/>
          </a:xfrm>
        </p:spPr>
        <p:txBody>
          <a:bodyPr/>
          <a:lstStyle/>
          <a:p>
            <a:r>
              <a:rPr lang="en-US" dirty="0" smtClean="0"/>
              <a:t>ANOVA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219" y="1594635"/>
            <a:ext cx="6888306" cy="371571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Factor				% of </a:t>
            </a:r>
            <a:r>
              <a:rPr lang="en-US" b="1" dirty="0" err="1" smtClean="0"/>
              <a:t>var</a:t>
            </a: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Author group		61%</a:t>
            </a:r>
          </a:p>
          <a:p>
            <a:pPr marL="0" indent="0">
              <a:buNone/>
            </a:pPr>
            <a:r>
              <a:rPr lang="en-US" dirty="0" smtClean="0"/>
              <a:t>Metric family		3%</a:t>
            </a:r>
          </a:p>
          <a:p>
            <a:pPr marL="0" indent="0">
              <a:buNone/>
            </a:pPr>
            <a:r>
              <a:rPr lang="en-US" dirty="0" smtClean="0"/>
              <a:t>Author/metric	9%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Everything else 	8% (but not significant)</a:t>
            </a:r>
          </a:p>
          <a:p>
            <a:pPr marL="0" indent="0">
              <a:buNone/>
            </a:pPr>
            <a:r>
              <a:rPr lang="en-US" dirty="0" smtClean="0"/>
              <a:t>Residuals			19%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54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8967" y="1962552"/>
            <a:ext cx="5766721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W</a:t>
            </a:r>
            <a:r>
              <a:rPr lang="en-US" dirty="0" smtClean="0"/>
              <a:t>e </a:t>
            </a:r>
            <a:r>
              <a:rPr lang="en-US" dirty="0"/>
              <a:t>cannot ignore the fact that the main determinant of a validation study result is which research group undertakes it.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862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Know thy tools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563" y="3886200"/>
            <a:ext cx="8326487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Stop treating data miners as black boxes.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Looking inside is  (1) fun, (2) easy, (</a:t>
            </a:r>
            <a:r>
              <a:rPr lang="en-US" dirty="0"/>
              <a:t>3</a:t>
            </a:r>
            <a:r>
              <a:rPr lang="en-US" dirty="0" smtClean="0"/>
              <a:t>) needed.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4DBC3-47C0-2D42-B805-BEBF398BF7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38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5433</TotalTime>
  <Words>235</Words>
  <Application>Microsoft Macintosh PowerPoint</Application>
  <PresentationFormat>On-screen Show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</vt:lpstr>
      <vt:lpstr>Know thy tools</vt:lpstr>
      <vt:lpstr> INFOGAIN: (the Fayyad and Irani MDL discretizer) in 55 lines https://raw.githubusercontent.com/timm/axe/master/old/ediv.py Input: [ (1,X), (2,X), (3,X), (4,X), (11,Y), (12,Y), (13,Y), (14,Y) ]  Output: 1, 11                      dsfdsdssdsdsddsdsdsfsdfsdsdfsdsdf   </vt:lpstr>
      <vt:lpstr>Know thy tools</vt:lpstr>
      <vt:lpstr>Know thy tools</vt:lpstr>
      <vt:lpstr> It doesn't matter what you do but does matter who does it!   </vt:lpstr>
      <vt:lpstr>Systematic Review</vt:lpstr>
      <vt:lpstr>Matthews correlation coefficient</vt:lpstr>
      <vt:lpstr>(iv) Research Group</vt:lpstr>
      <vt:lpstr>ANOVA Results</vt:lpstr>
      <vt:lpstr>Final word</vt:lpstr>
      <vt:lpstr>Know thy tools</vt:lpstr>
    </vt:vector>
  </TitlesOfParts>
  <Company>Brunel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doesn't matter what you do, but it does matter who does it!</dc:title>
  <dc:creator>Martin Shepperd</dc:creator>
  <cp:lastModifiedBy>Tim Menzies</cp:lastModifiedBy>
  <cp:revision>33</cp:revision>
  <dcterms:created xsi:type="dcterms:W3CDTF">2011-10-19T07:23:07Z</dcterms:created>
  <dcterms:modified xsi:type="dcterms:W3CDTF">2014-05-28T21:07:12Z</dcterms:modified>
</cp:coreProperties>
</file>