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9" r:id="rId3"/>
    <p:sldId id="273" r:id="rId4"/>
    <p:sldId id="262" r:id="rId5"/>
    <p:sldId id="267" r:id="rId6"/>
    <p:sldId id="274" r:id="rId7"/>
    <p:sldId id="269" r:id="rId8"/>
    <p:sldId id="271" r:id="rId9"/>
    <p:sldId id="264" r:id="rId10"/>
    <p:sldId id="275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13" autoAdjust="0"/>
    <p:restoredTop sz="86461" autoAdjust="0"/>
  </p:normalViewPr>
  <p:slideViewPr>
    <p:cSldViewPr snapToGrid="0" snapToObjects="1">
      <p:cViewPr varScale="1">
        <p:scale>
          <a:sx n="112" d="100"/>
          <a:sy n="112" d="100"/>
        </p:scale>
        <p:origin x="-87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5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86941-5B36-174C-AA2B-F7070E254D92}" type="datetimeFigureOut">
              <a:rPr lang="en-US" smtClean="0"/>
              <a:t>6/3/14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415BB-5E16-6640-81B9-120919F89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41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E0F1F-BC3A-C44B-A41D-3DC2F5D1C045}" type="datetimeFigureOut">
              <a:rPr lang="en-US" smtClean="0"/>
              <a:t>6/3/14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FD012-3C1C-3442-8CF2-598846BA70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282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9CE42-EE04-2848-97BC-2D8595F8C5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21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A5DEF-0C54-BB4C-B7C2-DB6314C67893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3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130B5-559F-1547-9BFB-8FF2BF856232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0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D616-9457-B94C-B86E-F6235B425E13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6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BD14D-CFF2-F14A-A73F-BB52523D4456}" type="datetime1">
              <a:rPr lang="en-US" smtClean="0"/>
              <a:t>6/3/14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3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E090B-9C82-0E4B-8E2A-ADC1712D02B3}" type="datetime1">
              <a:rPr lang="en-US" smtClean="0"/>
              <a:t>6/3/14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29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8FF5-91AB-DB47-8C4C-B2DF0E202EA8}" type="datetime1">
              <a:rPr lang="en-US" smtClean="0"/>
              <a:t>6/3/14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5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ABF76-7FB9-5D4F-A3FF-78E2425A9DA4}" type="datetime1">
              <a:rPr lang="en-US" smtClean="0"/>
              <a:t>6/3/14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2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71D0-1A12-6648-A17A-0092A6D3405A}" type="datetime1">
              <a:rPr lang="en-US" smtClean="0"/>
              <a:t>6/3/14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07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4E016-4D8B-9846-B92F-87F58C8E9887}" type="datetime1">
              <a:rPr lang="en-US" smtClean="0"/>
              <a:t>6/3/14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1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477CD-EA49-924A-AA63-EDC4FF2FE0C8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4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8EB4D-D6A7-D94D-997F-8BCC8C1FAC03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1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6DFE0-919C-9B46-8CCA-509382ED8DD3}" type="datetime1">
              <a:rPr lang="en-US" smtClean="0"/>
              <a:t>6/3/14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73FFA-805B-834A-B19C-0D45AD8C5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6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8193" y="5873619"/>
            <a:ext cx="4294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Tim Menzies, </a:t>
            </a:r>
            <a:r>
              <a:rPr lang="en-US" b="1" dirty="0" err="1" smtClean="0"/>
              <a:t>NcState</a:t>
            </a:r>
            <a:r>
              <a:rPr lang="en-US" b="1" dirty="0" smtClean="0"/>
              <a:t>, USA</a:t>
            </a:r>
          </a:p>
          <a:p>
            <a:r>
              <a:rPr lang="en-US" b="1" dirty="0" smtClean="0"/>
              <a:t>Thomas Zimmermann : Microsoft Research</a:t>
            </a:r>
          </a:p>
          <a:p>
            <a:r>
              <a:rPr lang="en-US" b="1" dirty="0" smtClean="0"/>
              <a:t>Christian </a:t>
            </a:r>
            <a:r>
              <a:rPr lang="en-US" b="1" dirty="0" smtClean="0"/>
              <a:t>Bird: Microsoft Research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608299" y="5151487"/>
            <a:ext cx="2327905" cy="695823"/>
            <a:chOff x="6117166" y="533936"/>
            <a:chExt cx="2794000" cy="1016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7166" y="533936"/>
              <a:ext cx="2794000" cy="10160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868583" y="772583"/>
              <a:ext cx="1174750" cy="243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8461" y="290346"/>
            <a:ext cx="8807743" cy="1878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5400" b="1" dirty="0"/>
              <a:t>Analyzing Software </a:t>
            </a:r>
            <a:r>
              <a:rPr lang="en-US" sz="5400" b="1" dirty="0" smtClean="0"/>
              <a:t>Data:</a:t>
            </a:r>
            <a:r>
              <a:rPr lang="en-US" sz="5400" b="1" dirty="0"/>
              <a:t> </a:t>
            </a:r>
            <a:endParaRPr lang="en-US" sz="5400" b="1" dirty="0" smtClean="0"/>
          </a:p>
          <a:p>
            <a:pPr algn="ctr">
              <a:lnSpc>
                <a:spcPct val="70000"/>
              </a:lnSpc>
            </a:pPr>
            <a:r>
              <a:rPr lang="en-US" sz="5400" b="1" dirty="0" smtClean="0"/>
              <a:t>After </a:t>
            </a:r>
            <a:r>
              <a:rPr lang="en-US" sz="5400" b="1" dirty="0"/>
              <a:t>the Gold Rush 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endParaRPr lang="en-US" sz="5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1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420" y="1621043"/>
            <a:ext cx="4432780" cy="40257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3351" y="5942820"/>
            <a:ext cx="11991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#icse14</a:t>
            </a:r>
          </a:p>
          <a:p>
            <a:r>
              <a:rPr lang="en-US" sz="2400" b="1" i="1" dirty="0" smtClean="0"/>
              <a:t>#gold</a:t>
            </a:r>
            <a:endParaRPr lang="en-US" sz="2400" b="1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169" y="5819259"/>
            <a:ext cx="1074182" cy="107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the Wild West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605" y="1607862"/>
            <a:ext cx="3401377" cy="470864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Volume </a:t>
            </a:r>
            <a:r>
              <a:rPr lang="en-US" dirty="0"/>
              <a:t>and types of data related to </a:t>
            </a:r>
            <a:r>
              <a:rPr lang="en-US" dirty="0" smtClean="0"/>
              <a:t>SE: </a:t>
            </a:r>
          </a:p>
          <a:p>
            <a:pPr lvl="1"/>
            <a:r>
              <a:rPr lang="en-US" dirty="0" smtClean="0"/>
              <a:t>growing at unprecedented rate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G</a:t>
            </a:r>
            <a:r>
              <a:rPr lang="en-US" dirty="0" smtClean="0"/>
              <a:t>old rush:</a:t>
            </a:r>
          </a:p>
          <a:p>
            <a:pPr lvl="1"/>
            <a:r>
              <a:rPr lang="en-US" dirty="0" smtClean="0"/>
              <a:t>researchers </a:t>
            </a:r>
            <a:r>
              <a:rPr lang="en-US" dirty="0"/>
              <a:t>attempt to mine raw data and extract nuggets of insight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Too many inexperienced “</a:t>
            </a:r>
            <a:r>
              <a:rPr lang="en-US" dirty="0"/>
              <a:t>cowboys</a:t>
            </a:r>
            <a:r>
              <a:rPr lang="en-US" dirty="0" smtClean="0"/>
              <a:t>”:</a:t>
            </a:r>
          </a:p>
          <a:p>
            <a:pPr lvl="1"/>
            <a:r>
              <a:rPr lang="en-US" dirty="0" smtClean="0"/>
              <a:t>hastily </a:t>
            </a:r>
            <a:r>
              <a:rPr lang="en-US" dirty="0"/>
              <a:t>generated models </a:t>
            </a:r>
            <a:endParaRPr lang="en-US" dirty="0" smtClean="0"/>
          </a:p>
          <a:p>
            <a:pPr lvl="1"/>
            <a:r>
              <a:rPr lang="en-US" dirty="0" smtClean="0"/>
              <a:t>No use of best </a:t>
            </a:r>
            <a:r>
              <a:rPr lang="en-US" dirty="0"/>
              <a:t>or safe practices.. 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916" y="1667118"/>
            <a:ext cx="5494041" cy="498958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03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24188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Today’s topic:  </a:t>
            </a:r>
            <a:br>
              <a:rPr lang="en-US" dirty="0" smtClean="0"/>
            </a:br>
            <a:r>
              <a:rPr lang="en-US" dirty="0" smtClean="0"/>
              <a:t>Better SE </a:t>
            </a:r>
            <a:r>
              <a:rPr lang="en-US" dirty="0" smtClean="0"/>
              <a:t>data science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2182141"/>
            <a:ext cx="4040188" cy="639762"/>
          </a:xfrm>
          <a:solidFill>
            <a:schemeClr val="tx2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Definition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989651"/>
            <a:ext cx="4040188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analysis of  software project data</a:t>
            </a:r>
            <a:r>
              <a:rPr lang="en-US" dirty="0" smtClean="0"/>
              <a:t>…</a:t>
            </a:r>
            <a:endParaRPr lang="en-US" dirty="0"/>
          </a:p>
          <a:p>
            <a:pPr lvl="1"/>
            <a:r>
              <a:rPr lang="en-US" dirty="0"/>
              <a:t>… for anyone involved in software…</a:t>
            </a:r>
            <a:br>
              <a:rPr lang="en-US" dirty="0"/>
            </a:br>
            <a:endParaRPr lang="en-US" dirty="0" smtClean="0"/>
          </a:p>
          <a:p>
            <a:r>
              <a:rPr lang="en-US" dirty="0" smtClean="0"/>
              <a:t>Aim:</a:t>
            </a:r>
          </a:p>
          <a:p>
            <a:pPr lvl="1"/>
            <a:r>
              <a:rPr lang="en-US" dirty="0" smtClean="0"/>
              <a:t>empowering </a:t>
            </a:r>
            <a:r>
              <a:rPr lang="en-US" dirty="0"/>
              <a:t>individuals and teams to </a:t>
            </a:r>
            <a:r>
              <a:rPr lang="en-US" b="1" dirty="0">
                <a:solidFill>
                  <a:srgbClr val="FF0000"/>
                </a:solidFill>
              </a:rPr>
              <a:t>gain and share insight</a:t>
            </a:r>
            <a:r>
              <a:rPr lang="en-US" dirty="0"/>
              <a:t> from their data</a:t>
            </a:r>
            <a:r>
              <a:rPr lang="en-US" dirty="0" smtClean="0"/>
              <a:t>…</a:t>
            </a:r>
            <a:endParaRPr lang="en-US" dirty="0"/>
          </a:p>
          <a:p>
            <a:pPr lvl="1"/>
            <a:r>
              <a:rPr lang="en-US" dirty="0"/>
              <a:t>… to make better decisions</a:t>
            </a:r>
            <a:r>
              <a:rPr lang="en-US" dirty="0" smtClean="0"/>
              <a:t>.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82141"/>
            <a:ext cx="4041775" cy="639762"/>
          </a:xfrm>
          <a:solidFill>
            <a:schemeClr val="tx2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Today’s task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953705"/>
            <a:ext cx="4041775" cy="3951288"/>
          </a:xfrm>
        </p:spPr>
        <p:txBody>
          <a:bodyPr/>
          <a:lstStyle/>
          <a:p>
            <a:r>
              <a:rPr lang="en-US" dirty="0"/>
              <a:t>Interactive panel </a:t>
            </a:r>
          </a:p>
          <a:p>
            <a:pPr lvl="1"/>
            <a:r>
              <a:rPr lang="en-US" dirty="0"/>
              <a:t>For skilled practitioners and academics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Goals:</a:t>
            </a:r>
          </a:p>
          <a:p>
            <a:pPr lvl="1"/>
            <a:r>
              <a:rPr lang="en-US" dirty="0"/>
              <a:t>Broadcast their insights</a:t>
            </a:r>
          </a:p>
          <a:p>
            <a:pPr lvl="1"/>
            <a:r>
              <a:rPr lang="en-US" dirty="0"/>
              <a:t>Document the issues of newcomers in this field. 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467" y="205390"/>
            <a:ext cx="1477114" cy="196948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60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58074"/>
            <a:ext cx="7772400" cy="4510901"/>
          </a:xfrm>
        </p:spPr>
        <p:txBody>
          <a:bodyPr>
            <a:noAutofit/>
          </a:bodyPr>
          <a:lstStyle/>
          <a:p>
            <a:pPr algn="ctr"/>
            <a:r>
              <a:rPr lang="en-US" sz="16600" dirty="0" err="1" smtClean="0">
                <a:solidFill>
                  <a:schemeClr val="bg1">
                    <a:lumMod val="65000"/>
                  </a:schemeClr>
                </a:solidFill>
              </a:rPr>
              <a:t>WhY</a:t>
            </a:r>
            <a:r>
              <a:rPr lang="en-US" sz="16600" dirty="0" smtClean="0">
                <a:solidFill>
                  <a:schemeClr val="bg1">
                    <a:lumMod val="65000"/>
                  </a:schemeClr>
                </a:solidFill>
              </a:rPr>
              <a:t>?</a:t>
            </a:r>
            <a:endParaRPr lang="en-US" sz="16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346" y="3799490"/>
            <a:ext cx="1477114" cy="196948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86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617" y="1718604"/>
            <a:ext cx="3457893" cy="4264734"/>
          </a:xfrm>
          <a:prstGeom prst="rect">
            <a:avLst/>
          </a:prstGeom>
        </p:spPr>
      </p:pic>
      <p:pic>
        <p:nvPicPr>
          <p:cNvPr id="9" name="Picture 8" descr="Cover2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8816" y="1387723"/>
            <a:ext cx="3734241" cy="4832547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3731118" y="5218740"/>
            <a:ext cx="793546" cy="641397"/>
          </a:xfrm>
          <a:prstGeom prst="rect">
            <a:avLst/>
          </a:prstGeom>
          <a:solidFill>
            <a:srgbClr val="345525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/>
                </a:solidFill>
              </a:rPr>
              <a:t>Late 2014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9864" y="458089"/>
            <a:ext cx="8229600" cy="71565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3600" b="1" dirty="0">
                <a:cs typeface="Courier New"/>
              </a:rPr>
              <a:t>F</a:t>
            </a:r>
            <a:r>
              <a:rPr lang="en-US" sz="3600" b="1" dirty="0" smtClean="0">
                <a:cs typeface="Courier New"/>
              </a:rPr>
              <a:t>orthcoming reports on data science in SE</a:t>
            </a:r>
            <a:endParaRPr lang="en-US" b="1" dirty="0">
              <a:cs typeface="Courier Ne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4935576" y="5228985"/>
            <a:ext cx="793546" cy="641397"/>
          </a:xfrm>
          <a:prstGeom prst="rect">
            <a:avLst/>
          </a:prstGeom>
          <a:solidFill>
            <a:srgbClr val="626A66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bg1"/>
                </a:solidFill>
              </a:rPr>
              <a:t>Late 2015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21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656" y="1891253"/>
            <a:ext cx="4613542" cy="40483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Must do better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4067" y="2376525"/>
            <a:ext cx="6367645" cy="4772683"/>
          </a:xfrm>
        </p:spPr>
        <p:txBody>
          <a:bodyPr>
            <a:normAutofit/>
          </a:bodyPr>
          <a:lstStyle/>
          <a:p>
            <a:r>
              <a:rPr lang="en-US" dirty="0" smtClean="0"/>
              <a:t>No single best “right” way </a:t>
            </a:r>
          </a:p>
          <a:p>
            <a:pPr lvl="1"/>
            <a:r>
              <a:rPr lang="en-US" dirty="0" smtClean="0"/>
              <a:t>But many wrong ways. </a:t>
            </a:r>
          </a:p>
          <a:p>
            <a:r>
              <a:rPr lang="en-US" dirty="0" smtClean="0"/>
              <a:t>For the methods we use, we must </a:t>
            </a:r>
          </a:p>
          <a:p>
            <a:pPr lvl="1"/>
            <a:r>
              <a:rPr lang="en-US" dirty="0" smtClean="0"/>
              <a:t>understand and share </a:t>
            </a:r>
          </a:p>
          <a:p>
            <a:pPr lvl="1"/>
            <a:r>
              <a:rPr lang="en-US" dirty="0" smtClean="0"/>
              <a:t>strengths and drawbacks  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57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53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Performance scores seen in Hall et al, TSE 2013, systematic review on defect predictions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 descr="qqplo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156" y="1772045"/>
            <a:ext cx="3396293" cy="35435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36" y="5613759"/>
            <a:ext cx="4310426" cy="850742"/>
          </a:xfrm>
          <a:prstGeom prst="rect">
            <a:avLst/>
          </a:prstGeom>
        </p:spPr>
      </p:pic>
      <p:pic>
        <p:nvPicPr>
          <p:cNvPr id="9" name="Picture 8" descr="author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127" y="2199216"/>
            <a:ext cx="4069228" cy="35040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11958" y="1899564"/>
            <a:ext cx="1774845" cy="369332"/>
          </a:xfrm>
          <a:prstGeom prst="rect">
            <a:avLst/>
          </a:prstGeom>
          <a:solidFill>
            <a:srgbClr val="800000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Research </a:t>
            </a:r>
            <a:r>
              <a:rPr lang="en-US" dirty="0" smtClean="0">
                <a:solidFill>
                  <a:srgbClr val="FFFFFF"/>
                </a:solidFill>
              </a:rPr>
              <a:t>Groups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768983" y="3821655"/>
            <a:ext cx="22680" cy="18816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349355" y="1899564"/>
            <a:ext cx="2048007" cy="369332"/>
          </a:xfrm>
          <a:prstGeom prst="rect">
            <a:avLst/>
          </a:prstGeom>
          <a:solidFill>
            <a:srgbClr val="800000"/>
          </a:solidFill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Performance scores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19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125" y="360895"/>
            <a:ext cx="8229600" cy="93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Analysis by Martin </a:t>
            </a:r>
            <a:r>
              <a:rPr lang="en-US" dirty="0" err="1" smtClean="0"/>
              <a:t>Shepperd</a:t>
            </a:r>
            <a:r>
              <a:rPr lang="en-US" dirty="0"/>
              <a:t/>
            </a:r>
            <a:br>
              <a:rPr lang="en-US" dirty="0"/>
            </a:br>
            <a:r>
              <a:rPr lang="en-US" sz="3100" dirty="0"/>
              <a:t>http://</a:t>
            </a:r>
            <a:r>
              <a:rPr lang="en-US" sz="3100" dirty="0" err="1"/>
              <a:t>crest.cs.ucl.ac.uk</a:t>
            </a:r>
            <a:r>
              <a:rPr lang="en-US" sz="3100" dirty="0"/>
              <a:t>/?id=</a:t>
            </a:r>
            <a:r>
              <a:rPr lang="en-US" sz="3100" dirty="0" smtClean="0"/>
              <a:t>3695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709" y="1696136"/>
            <a:ext cx="4555957" cy="3043516"/>
          </a:xfrm>
          <a:solidFill>
            <a:schemeClr val="bg1">
              <a:lumMod val="9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Factor				% of </a:t>
            </a:r>
            <a:r>
              <a:rPr lang="en-US" b="1" dirty="0" err="1" smtClean="0"/>
              <a:t>var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Author group		61%</a:t>
            </a:r>
          </a:p>
          <a:p>
            <a:pPr marL="0" indent="0">
              <a:buNone/>
            </a:pPr>
            <a:r>
              <a:rPr lang="en-US" dirty="0" smtClean="0"/>
              <a:t>Metric family		   3%</a:t>
            </a:r>
          </a:p>
          <a:p>
            <a:pPr marL="0" indent="0">
              <a:buNone/>
            </a:pPr>
            <a:r>
              <a:rPr lang="en-US" dirty="0" smtClean="0"/>
              <a:t>Author/metric	   9%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Everything else 	   8% </a:t>
            </a:r>
            <a:br>
              <a:rPr lang="en-US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                                  (but not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                                    significant)</a:t>
            </a:r>
          </a:p>
          <a:p>
            <a:pPr marL="0" indent="0">
              <a:buNone/>
            </a:pPr>
            <a:r>
              <a:rPr lang="en-US" dirty="0" smtClean="0"/>
              <a:t>Residuals			19%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96666" y="1571396"/>
            <a:ext cx="4059591" cy="3451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“We </a:t>
            </a:r>
            <a:r>
              <a:rPr lang="en-US" dirty="0"/>
              <a:t>cannot ignore the fact that the main determinant of a validation study result is </a:t>
            </a:r>
            <a:r>
              <a:rPr lang="en-US" b="1" dirty="0">
                <a:solidFill>
                  <a:srgbClr val="FF0000"/>
                </a:solidFill>
              </a:rPr>
              <a:t>which research group undertakes it</a:t>
            </a:r>
            <a:r>
              <a:rPr lang="en-US" b="1" dirty="0" smtClean="0">
                <a:solidFill>
                  <a:srgbClr val="FF0000"/>
                </a:solidFill>
              </a:rPr>
              <a:t>.”</a:t>
            </a:r>
          </a:p>
        </p:txBody>
      </p:sp>
      <p:pic>
        <p:nvPicPr>
          <p:cNvPr id="7" name="Picture 6" descr="MartinSheppe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2120" y="4739652"/>
            <a:ext cx="127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58074"/>
            <a:ext cx="7772400" cy="4510901"/>
          </a:xfrm>
        </p:spPr>
        <p:txBody>
          <a:bodyPr>
            <a:noAutofit/>
          </a:bodyPr>
          <a:lstStyle/>
          <a:p>
            <a:pPr algn="ctr"/>
            <a:r>
              <a:rPr lang="en-US" sz="16600" dirty="0" smtClean="0">
                <a:solidFill>
                  <a:schemeClr val="bg1">
                    <a:lumMod val="65000"/>
                  </a:schemeClr>
                </a:solidFill>
              </a:rPr>
              <a:t>HOW?</a:t>
            </a:r>
            <a:endParaRPr lang="en-US" sz="16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0643" y="4079950"/>
            <a:ext cx="1477114" cy="196948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20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57200" y="154818"/>
            <a:ext cx="8229600" cy="157054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Fishbowl</a:t>
            </a:r>
            <a:r>
              <a:rPr lang="en-US" smtClean="0"/>
              <a:t/>
            </a:r>
            <a:br>
              <a:rPr lang="en-US" smtClean="0"/>
            </a:br>
            <a:r>
              <a:rPr lang="en-US" baseline="0" smtClean="0"/>
              <a:t>panel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680" y="349016"/>
            <a:ext cx="1477114" cy="1969485"/>
          </a:xfrm>
          <a:prstGeom prst="rect">
            <a:avLst/>
          </a:prstGeom>
        </p:spPr>
      </p:pic>
      <p:pic>
        <p:nvPicPr>
          <p:cNvPr id="2" name="Picture 1" descr="604px-Fishbowl_diagram_17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7482" y="54272"/>
            <a:ext cx="3612243" cy="35823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6244" y="2469739"/>
            <a:ext cx="87550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One panel chair is always left empty. 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At any time: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 member of the audience can, at any time, occupy the empty chair (“join the fishbowl”). </a:t>
            </a:r>
            <a:endParaRPr lang="en-US" sz="2400" dirty="0" smtClean="0"/>
          </a:p>
          <a:p>
            <a:pPr marL="1200150" lvl="2" indent="-285750">
              <a:buFont typeface="Arial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Sign our guest book!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n existing member of the fishbowl must  voluntarily leave.  </a:t>
            </a:r>
            <a:br>
              <a:rPr lang="en-US" sz="2400" dirty="0" smtClean="0"/>
            </a:b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D</a:t>
            </a:r>
            <a:r>
              <a:rPr lang="en-US" sz="2400" dirty="0" smtClean="0"/>
              <a:t>iscussion continues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Panelists frequently enter </a:t>
            </a:r>
            <a:r>
              <a:rPr lang="en-US" sz="2400" dirty="0"/>
              <a:t>and </a:t>
            </a:r>
            <a:r>
              <a:rPr lang="en-US" sz="2400" dirty="0" smtClean="0"/>
              <a:t>leave </a:t>
            </a:r>
            <a:r>
              <a:rPr lang="en-US" sz="2400" dirty="0"/>
              <a:t>the fishbowl. </a:t>
            </a:r>
            <a:endParaRPr lang="en-US" sz="2400" dirty="0" smtClean="0"/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Speak for 2 </a:t>
            </a:r>
            <a:r>
              <a:rPr lang="en-US" sz="2400" dirty="0" err="1" smtClean="0"/>
              <a:t>mins</a:t>
            </a:r>
            <a:r>
              <a:rPr lang="en-US" sz="2400" dirty="0" smtClean="0"/>
              <a:t>, max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79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75367"/>
            <a:ext cx="8229600" cy="1143000"/>
          </a:xfrm>
        </p:spPr>
        <p:txBody>
          <a:bodyPr/>
          <a:lstStyle/>
          <a:p>
            <a:r>
              <a:rPr lang="en-US" dirty="0" smtClean="0"/>
              <a:t>Our panelists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78372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1) </a:t>
            </a:r>
            <a:r>
              <a:rPr lang="en-US" dirty="0" err="1" smtClean="0"/>
              <a:t>Audris</a:t>
            </a:r>
            <a:r>
              <a:rPr lang="en-US" dirty="0" smtClean="0"/>
              <a:t> </a:t>
            </a:r>
            <a:r>
              <a:rPr lang="en-US" dirty="0" err="1" smtClean="0"/>
              <a:t>Mockus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   U. Tennessee</a:t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2) Forrest Shull:</a:t>
            </a:r>
            <a:br>
              <a:rPr lang="en-US" dirty="0" smtClean="0"/>
            </a:br>
            <a:r>
              <a:rPr lang="en-US" dirty="0" smtClean="0"/>
              <a:t>    SEI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303420" y="3777531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3) </a:t>
            </a:r>
            <a:r>
              <a:rPr lang="en-US" dirty="0" err="1" smtClean="0"/>
              <a:t>Vibha</a:t>
            </a:r>
            <a:r>
              <a:rPr lang="en-US" dirty="0" smtClean="0"/>
              <a:t> </a:t>
            </a:r>
            <a:r>
              <a:rPr lang="en-US" dirty="0"/>
              <a:t>S </a:t>
            </a:r>
            <a:r>
              <a:rPr lang="en-US" dirty="0" err="1" smtClean="0"/>
              <a:t>Sinha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   IBM, India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 smtClean="0"/>
              <a:t>4) </a:t>
            </a:r>
            <a:r>
              <a:rPr lang="en-US" dirty="0" err="1" smtClean="0"/>
              <a:t>Prem</a:t>
            </a:r>
            <a:r>
              <a:rPr lang="en-US" dirty="0" smtClean="0"/>
              <a:t> </a:t>
            </a:r>
            <a:r>
              <a:rPr lang="en-US" dirty="0" err="1" smtClean="0"/>
              <a:t>Devanbu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   UC Davies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3FFA-805B-834A-B19C-0D45AD8C5A1A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95" y="5180233"/>
            <a:ext cx="910829" cy="1371600"/>
          </a:xfrm>
          <a:prstGeom prst="rect">
            <a:avLst/>
          </a:prstGeom>
        </p:spPr>
      </p:pic>
      <p:pic>
        <p:nvPicPr>
          <p:cNvPr id="6" name="Picture 5" descr="thumbnail-shull_col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59" y="2314080"/>
            <a:ext cx="980694" cy="1371600"/>
          </a:xfrm>
          <a:prstGeom prst="rect">
            <a:avLst/>
          </a:prstGeom>
        </p:spPr>
      </p:pic>
      <p:pic>
        <p:nvPicPr>
          <p:cNvPr id="7" name="Picture 6" descr="Screen Shot 2014-06-03 at 12.10.1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315" y="3935161"/>
            <a:ext cx="1201802" cy="1179950"/>
          </a:xfrm>
          <a:prstGeom prst="rect">
            <a:avLst/>
          </a:prstGeom>
        </p:spPr>
      </p:pic>
      <p:pic>
        <p:nvPicPr>
          <p:cNvPr id="8" name="Picture 7" descr="Screen Shot 2014-06-03 at 12.10.0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64" y="942480"/>
            <a:ext cx="1300656" cy="13716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235992" y="1051503"/>
            <a:ext cx="3552968" cy="3427887"/>
            <a:chOff x="5235992" y="1051503"/>
            <a:chExt cx="3552968" cy="3427887"/>
          </a:xfrm>
        </p:grpSpPr>
        <p:sp>
          <p:nvSpPr>
            <p:cNvPr id="12" name="TextBox 11"/>
            <p:cNvSpPr txBox="1"/>
            <p:nvPr/>
          </p:nvSpPr>
          <p:spPr>
            <a:xfrm>
              <a:off x="5235992" y="1051503"/>
              <a:ext cx="12266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5) You!</a:t>
              </a:r>
              <a:endParaRPr lang="en-US" sz="2800" dirty="0"/>
            </a:p>
          </p:txBody>
        </p:sp>
        <p:pic>
          <p:nvPicPr>
            <p:cNvPr id="13" name="Picture 12" descr="109963.2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0011" y="1811800"/>
              <a:ext cx="3518949" cy="26675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1151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244</Words>
  <Application>Microsoft Macintosh PowerPoint</Application>
  <PresentationFormat>On-screen Show (4:3)</PresentationFormat>
  <Paragraphs>81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Welcome to  the Wild West</vt:lpstr>
      <vt:lpstr>Today’s topic:   Better SE data science</vt:lpstr>
      <vt:lpstr>WhY?</vt:lpstr>
      <vt:lpstr>PowerPoint Presentation</vt:lpstr>
      <vt:lpstr>Must do better</vt:lpstr>
      <vt:lpstr>Performance scores seen in Hall et al, TSE 2013, systematic review on defect predictions</vt:lpstr>
      <vt:lpstr>Analysis by Martin Shepperd http://crest.cs.ucl.ac.uk/?id=3695</vt:lpstr>
      <vt:lpstr>HOW?</vt:lpstr>
      <vt:lpstr>Fishbowl panel</vt:lpstr>
      <vt:lpstr>Our panelists</vt:lpstr>
    </vt:vector>
  </TitlesOfParts>
  <Company>wvu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Menzies</dc:creator>
  <cp:lastModifiedBy>Tim Menzies</cp:lastModifiedBy>
  <cp:revision>76</cp:revision>
  <cp:lastPrinted>2014-06-02T23:22:42Z</cp:lastPrinted>
  <dcterms:created xsi:type="dcterms:W3CDTF">2014-06-02T09:52:01Z</dcterms:created>
  <dcterms:modified xsi:type="dcterms:W3CDTF">2014-06-03T06:51:53Z</dcterms:modified>
</cp:coreProperties>
</file>