
<file path=[Content_Types].xml><?xml version="1.0" encoding="utf-8"?>
<Types xmlns="http://schemas.openxmlformats.org/package/2006/content-types">
  <Default Extension="jpg" ContentType="image/jpeg"/>
  <Default Extension="emf" ContentType="image/x-emf"/>
  <Default Extension="xlsx" ContentType="application/vnd.openxmlformats-officedocument.spreadsheetml.sheet"/>
  <Default Extension="vsd" ContentType="application/vnd.visio"/>
  <Default Extension="xml" ContentType="application/xml"/>
  <Default Extension="jpeg" ContentType="image/jpeg"/>
  <Default Extension="vml" ContentType="application/vnd.openxmlformats-officedocument.vmlDrawing"/>
  <Default Extension="wdp" ContentType="image/vnd.ms-photo"/>
  <Default Extension="bin" ContentType="application/vnd.openxmlformats-officedocument.presentationml.printerSettings"/>
  <Default Extension="vsdx" ContentType="application/vnd.ms-visio.drawing"/>
  <Default Extension="png" ContentType="image/png"/>
  <Default Extension="gif" ContentType="image/gif"/>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ink/ink33.xml" ContentType="application/inkml+xml"/>
  <Override PartName="/ppt/ink/ink34.xml" ContentType="application/inkml+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ink/ink35.xml" ContentType="application/inkml+xml"/>
  <Override PartName="/ppt/ink/ink36.xml" ContentType="application/inkml+xml"/>
  <Override PartName="/ppt/ink/ink37.xml" ContentType="application/inkml+xml"/>
  <Override PartName="/ppt/ink/ink38.xml" ContentType="application/inkml+xml"/>
  <Override PartName="/ppt/ink/ink39.xml" ContentType="application/inkml+xml"/>
  <Override PartName="/ppt/ink/ink40.xml" ContentType="application/inkml+xml"/>
  <Override PartName="/ppt/ink/ink41.xml" ContentType="application/inkml+xml"/>
  <Override PartName="/ppt/ink/ink42.xml" ContentType="application/inkml+xml"/>
  <Override PartName="/ppt/ink/ink43.xml" ContentType="application/inkml+xml"/>
  <Override PartName="/ppt/ink/ink44.xml" ContentType="application/inkml+xml"/>
  <Override PartName="/ppt/charts/chart1.xml" ContentType="application/vnd.openxmlformats-officedocument.drawingml.chart+xml"/>
  <Override PartName="/ppt/theme/themeOverride1.xml" ContentType="application/vnd.openxmlformats-officedocument.themeOverr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2.xml" ContentType="application/vnd.openxmlformats-officedocument.drawingml.chart+xml"/>
  <Override PartName="/ppt/theme/themeOverride2.xml" ContentType="application/vnd.openxmlformats-officedocument.themeOverride+xml"/>
  <Override PartName="/ppt/drawings/drawing1.xml" ContentType="application/vnd.openxmlformats-officedocument.drawingml.chartshapes+xml"/>
  <Override PartName="/ppt/charts/chart3.xml" ContentType="application/vnd.openxmlformats-officedocument.drawingml.chart+xml"/>
  <Override PartName="/ppt/theme/themeOverride3.xml" ContentType="application/vnd.openxmlformats-officedocument.themeOverride+xml"/>
  <Override PartName="/ppt/drawings/drawing2.xml" ContentType="application/vnd.openxmlformats-officedocument.drawingml.chartshape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42"/>
  </p:notesMasterIdLst>
  <p:handoutMasterIdLst>
    <p:handoutMasterId r:id="rId143"/>
  </p:handoutMasterIdLst>
  <p:sldIdLst>
    <p:sldId id="256" r:id="rId2"/>
    <p:sldId id="280" r:id="rId3"/>
    <p:sldId id="360" r:id="rId4"/>
    <p:sldId id="426" r:id="rId5"/>
    <p:sldId id="443" r:id="rId6"/>
    <p:sldId id="432" r:id="rId7"/>
    <p:sldId id="431" r:id="rId8"/>
    <p:sldId id="441" r:id="rId9"/>
    <p:sldId id="437" r:id="rId10"/>
    <p:sldId id="444" r:id="rId11"/>
    <p:sldId id="438" r:id="rId12"/>
    <p:sldId id="440" r:id="rId13"/>
    <p:sldId id="433" r:id="rId14"/>
    <p:sldId id="436" r:id="rId15"/>
    <p:sldId id="434" r:id="rId16"/>
    <p:sldId id="446" r:id="rId17"/>
    <p:sldId id="447" r:id="rId18"/>
    <p:sldId id="448" r:id="rId19"/>
    <p:sldId id="449" r:id="rId20"/>
    <p:sldId id="450" r:id="rId21"/>
    <p:sldId id="451" r:id="rId22"/>
    <p:sldId id="452" r:id="rId23"/>
    <p:sldId id="453" r:id="rId24"/>
    <p:sldId id="454" r:id="rId25"/>
    <p:sldId id="455" r:id="rId26"/>
    <p:sldId id="456" r:id="rId27"/>
    <p:sldId id="457" r:id="rId28"/>
    <p:sldId id="458" r:id="rId29"/>
    <p:sldId id="459" r:id="rId30"/>
    <p:sldId id="460" r:id="rId31"/>
    <p:sldId id="461" r:id="rId32"/>
    <p:sldId id="462" r:id="rId33"/>
    <p:sldId id="463" r:id="rId34"/>
    <p:sldId id="464" r:id="rId35"/>
    <p:sldId id="465" r:id="rId36"/>
    <p:sldId id="466" r:id="rId37"/>
    <p:sldId id="467" r:id="rId38"/>
    <p:sldId id="468" r:id="rId39"/>
    <p:sldId id="469" r:id="rId40"/>
    <p:sldId id="470" r:id="rId41"/>
    <p:sldId id="471" r:id="rId42"/>
    <p:sldId id="472" r:id="rId43"/>
    <p:sldId id="473" r:id="rId44"/>
    <p:sldId id="474" r:id="rId45"/>
    <p:sldId id="475" r:id="rId46"/>
    <p:sldId id="476" r:id="rId47"/>
    <p:sldId id="477" r:id="rId48"/>
    <p:sldId id="478" r:id="rId49"/>
    <p:sldId id="479" r:id="rId50"/>
    <p:sldId id="480" r:id="rId51"/>
    <p:sldId id="481" r:id="rId52"/>
    <p:sldId id="482" r:id="rId53"/>
    <p:sldId id="483" r:id="rId54"/>
    <p:sldId id="484" r:id="rId55"/>
    <p:sldId id="485" r:id="rId56"/>
    <p:sldId id="486" r:id="rId57"/>
    <p:sldId id="487" r:id="rId58"/>
    <p:sldId id="488" r:id="rId59"/>
    <p:sldId id="489" r:id="rId60"/>
    <p:sldId id="555" r:id="rId61"/>
    <p:sldId id="557" r:id="rId62"/>
    <p:sldId id="573" r:id="rId63"/>
    <p:sldId id="559" r:id="rId64"/>
    <p:sldId id="558" r:id="rId65"/>
    <p:sldId id="561" r:id="rId66"/>
    <p:sldId id="560" r:id="rId67"/>
    <p:sldId id="562" r:id="rId68"/>
    <p:sldId id="568" r:id="rId69"/>
    <p:sldId id="563" r:id="rId70"/>
    <p:sldId id="564" r:id="rId71"/>
    <p:sldId id="565" r:id="rId72"/>
    <p:sldId id="566" r:id="rId73"/>
    <p:sldId id="570" r:id="rId74"/>
    <p:sldId id="571" r:id="rId75"/>
    <p:sldId id="572" r:id="rId76"/>
    <p:sldId id="567" r:id="rId77"/>
    <p:sldId id="574" r:id="rId78"/>
    <p:sldId id="490" r:id="rId79"/>
    <p:sldId id="491" r:id="rId80"/>
    <p:sldId id="492" r:id="rId81"/>
    <p:sldId id="493" r:id="rId82"/>
    <p:sldId id="576" r:id="rId83"/>
    <p:sldId id="577" r:id="rId84"/>
    <p:sldId id="494" r:id="rId85"/>
    <p:sldId id="495" r:id="rId86"/>
    <p:sldId id="496" r:id="rId87"/>
    <p:sldId id="497" r:id="rId88"/>
    <p:sldId id="498" r:id="rId89"/>
    <p:sldId id="499" r:id="rId90"/>
    <p:sldId id="500" r:id="rId91"/>
    <p:sldId id="501" r:id="rId92"/>
    <p:sldId id="502" r:id="rId93"/>
    <p:sldId id="503" r:id="rId94"/>
    <p:sldId id="504" r:id="rId95"/>
    <p:sldId id="505" r:id="rId96"/>
    <p:sldId id="506" r:id="rId97"/>
    <p:sldId id="548" r:id="rId98"/>
    <p:sldId id="547" r:id="rId99"/>
    <p:sldId id="509" r:id="rId100"/>
    <p:sldId id="510" r:id="rId101"/>
    <p:sldId id="511" r:id="rId102"/>
    <p:sldId id="512" r:id="rId103"/>
    <p:sldId id="513" r:id="rId104"/>
    <p:sldId id="514" r:id="rId105"/>
    <p:sldId id="515" r:id="rId106"/>
    <p:sldId id="516" r:id="rId107"/>
    <p:sldId id="517" r:id="rId108"/>
    <p:sldId id="518" r:id="rId109"/>
    <p:sldId id="519" r:id="rId110"/>
    <p:sldId id="549" r:id="rId111"/>
    <p:sldId id="521" r:id="rId112"/>
    <p:sldId id="522" r:id="rId113"/>
    <p:sldId id="523" r:id="rId114"/>
    <p:sldId id="524" r:id="rId115"/>
    <p:sldId id="525" r:id="rId116"/>
    <p:sldId id="526" r:id="rId117"/>
    <p:sldId id="550" r:id="rId118"/>
    <p:sldId id="528" r:id="rId119"/>
    <p:sldId id="529" r:id="rId120"/>
    <p:sldId id="530" r:id="rId121"/>
    <p:sldId id="531" r:id="rId122"/>
    <p:sldId id="532" r:id="rId123"/>
    <p:sldId id="533" r:id="rId124"/>
    <p:sldId id="534" r:id="rId125"/>
    <p:sldId id="535" r:id="rId126"/>
    <p:sldId id="536" r:id="rId127"/>
    <p:sldId id="537" r:id="rId128"/>
    <p:sldId id="538" r:id="rId129"/>
    <p:sldId id="539" r:id="rId130"/>
    <p:sldId id="540" r:id="rId131"/>
    <p:sldId id="541" r:id="rId132"/>
    <p:sldId id="542" r:id="rId133"/>
    <p:sldId id="543" r:id="rId134"/>
    <p:sldId id="544" r:id="rId135"/>
    <p:sldId id="545" r:id="rId136"/>
    <p:sldId id="546" r:id="rId137"/>
    <p:sldId id="575" r:id="rId138"/>
    <p:sldId id="553" r:id="rId139"/>
    <p:sldId id="551" r:id="rId140"/>
    <p:sldId id="552" r:id="rId14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hidden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0E17"/>
    <a:srgbClr val="0B1CFA"/>
    <a:srgbClr val="C4D59D"/>
    <a:srgbClr val="FDCB9C"/>
    <a:srgbClr val="4780A3"/>
    <a:srgbClr val="626A66"/>
    <a:srgbClr val="234CB4"/>
    <a:srgbClr val="345525"/>
    <a:srgbClr val="FBA124"/>
    <a:srgbClr val="F94E1A"/>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2520" autoAdjust="0"/>
  </p:normalViewPr>
  <p:slideViewPr>
    <p:cSldViewPr snapToGrid="0" snapToObjects="1">
      <p:cViewPr varScale="1">
        <p:scale>
          <a:sx n="124" d="100"/>
          <a:sy n="124" d="100"/>
        </p:scale>
        <p:origin x="-704"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120" Type="http://schemas.openxmlformats.org/officeDocument/2006/relationships/slide" Target="slides/slide119.xml"/><Relationship Id="rId121" Type="http://schemas.openxmlformats.org/officeDocument/2006/relationships/slide" Target="slides/slide120.xml"/><Relationship Id="rId122" Type="http://schemas.openxmlformats.org/officeDocument/2006/relationships/slide" Target="slides/slide121.xml"/><Relationship Id="rId123" Type="http://schemas.openxmlformats.org/officeDocument/2006/relationships/slide" Target="slides/slide122.xml"/><Relationship Id="rId124" Type="http://schemas.openxmlformats.org/officeDocument/2006/relationships/slide" Target="slides/slide123.xml"/><Relationship Id="rId125" Type="http://schemas.openxmlformats.org/officeDocument/2006/relationships/slide" Target="slides/slide124.xml"/><Relationship Id="rId126" Type="http://schemas.openxmlformats.org/officeDocument/2006/relationships/slide" Target="slides/slide125.xml"/><Relationship Id="rId127" Type="http://schemas.openxmlformats.org/officeDocument/2006/relationships/slide" Target="slides/slide126.xml"/><Relationship Id="rId128" Type="http://schemas.openxmlformats.org/officeDocument/2006/relationships/slide" Target="slides/slide127.xml"/><Relationship Id="rId129" Type="http://schemas.openxmlformats.org/officeDocument/2006/relationships/slide" Target="slides/slide12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 Id="rId106" Type="http://schemas.openxmlformats.org/officeDocument/2006/relationships/slide" Target="slides/slide105.xml"/><Relationship Id="rId107" Type="http://schemas.openxmlformats.org/officeDocument/2006/relationships/slide" Target="slides/slide106.xml"/><Relationship Id="rId108" Type="http://schemas.openxmlformats.org/officeDocument/2006/relationships/slide" Target="slides/slide107.xml"/><Relationship Id="rId109" Type="http://schemas.openxmlformats.org/officeDocument/2006/relationships/slide" Target="slides/slide108.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00" Type="http://schemas.openxmlformats.org/officeDocument/2006/relationships/slide" Target="slides/slide99.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30" Type="http://schemas.openxmlformats.org/officeDocument/2006/relationships/slide" Target="slides/slide129.xml"/><Relationship Id="rId131" Type="http://schemas.openxmlformats.org/officeDocument/2006/relationships/slide" Target="slides/slide130.xml"/><Relationship Id="rId132" Type="http://schemas.openxmlformats.org/officeDocument/2006/relationships/slide" Target="slides/slide131.xml"/><Relationship Id="rId133" Type="http://schemas.openxmlformats.org/officeDocument/2006/relationships/slide" Target="slides/slide132.xml"/><Relationship Id="rId134" Type="http://schemas.openxmlformats.org/officeDocument/2006/relationships/slide" Target="slides/slide133.xml"/><Relationship Id="rId135" Type="http://schemas.openxmlformats.org/officeDocument/2006/relationships/slide" Target="slides/slide134.xml"/><Relationship Id="rId136" Type="http://schemas.openxmlformats.org/officeDocument/2006/relationships/slide" Target="slides/slide135.xml"/><Relationship Id="rId137" Type="http://schemas.openxmlformats.org/officeDocument/2006/relationships/slide" Target="slides/slide136.xml"/><Relationship Id="rId138" Type="http://schemas.openxmlformats.org/officeDocument/2006/relationships/slide" Target="slides/slide137.xml"/><Relationship Id="rId139" Type="http://schemas.openxmlformats.org/officeDocument/2006/relationships/slide" Target="slides/slide13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110" Type="http://schemas.openxmlformats.org/officeDocument/2006/relationships/slide" Target="slides/slide109.xml"/><Relationship Id="rId111" Type="http://schemas.openxmlformats.org/officeDocument/2006/relationships/slide" Target="slides/slide110.xml"/><Relationship Id="rId112" Type="http://schemas.openxmlformats.org/officeDocument/2006/relationships/slide" Target="slides/slide111.xml"/><Relationship Id="rId113" Type="http://schemas.openxmlformats.org/officeDocument/2006/relationships/slide" Target="slides/slide112.xml"/><Relationship Id="rId114" Type="http://schemas.openxmlformats.org/officeDocument/2006/relationships/slide" Target="slides/slide113.xml"/><Relationship Id="rId115" Type="http://schemas.openxmlformats.org/officeDocument/2006/relationships/slide" Target="slides/slide114.xml"/><Relationship Id="rId116" Type="http://schemas.openxmlformats.org/officeDocument/2006/relationships/slide" Target="slides/slide115.xml"/><Relationship Id="rId117" Type="http://schemas.openxmlformats.org/officeDocument/2006/relationships/slide" Target="slides/slide116.xml"/><Relationship Id="rId118" Type="http://schemas.openxmlformats.org/officeDocument/2006/relationships/slide" Target="slides/slide117.xml"/><Relationship Id="rId119" Type="http://schemas.openxmlformats.org/officeDocument/2006/relationships/slide" Target="slides/slide11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 Id="rId140" Type="http://schemas.openxmlformats.org/officeDocument/2006/relationships/slide" Target="slides/slide139.xml"/><Relationship Id="rId141" Type="http://schemas.openxmlformats.org/officeDocument/2006/relationships/slide" Target="slides/slide140.xml"/><Relationship Id="rId142" Type="http://schemas.openxmlformats.org/officeDocument/2006/relationships/notesMaster" Target="notesMasters/notesMaster1.xml"/><Relationship Id="rId143" Type="http://schemas.openxmlformats.org/officeDocument/2006/relationships/handoutMaster" Target="handoutMasters/handoutMaster1.xml"/><Relationship Id="rId144" Type="http://schemas.openxmlformats.org/officeDocument/2006/relationships/printerSettings" Target="printerSettings/printerSettings1.bin"/><Relationship Id="rId145" Type="http://schemas.openxmlformats.org/officeDocument/2006/relationships/presProps" Target="presProps.xml"/><Relationship Id="rId146" Type="http://schemas.openxmlformats.org/officeDocument/2006/relationships/viewProps" Target="viewProps.xml"/><Relationship Id="rId147" Type="http://schemas.openxmlformats.org/officeDocument/2006/relationships/theme" Target="theme/theme1.xml"/><Relationship Id="rId148"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oleObject" Target="Workbook1" TargetMode="External"/></Relationships>
</file>

<file path=ppt/charts/_rels/chart2.xml.rels><?xml version="1.0" encoding="UTF-8" standalone="yes"?>
<Relationships xmlns="http://schemas.openxmlformats.org/package/2006/relationships"><Relationship Id="rId1" Type="http://schemas.openxmlformats.org/officeDocument/2006/relationships/themeOverride" Target="../theme/themeOverride2.xml"/><Relationship Id="rId2" Type="http://schemas.openxmlformats.org/officeDocument/2006/relationships/package" Target="../embeddings/Microsoft_Excel_Sheet3.xlsx"/><Relationship Id="rId3" Type="http://schemas.openxmlformats.org/officeDocument/2006/relationships/chartUserShapes" Target="../drawings/drawing1.xml"/></Relationships>
</file>

<file path=ppt/charts/_rels/chart3.xml.rels><?xml version="1.0" encoding="UTF-8" standalone="yes"?>
<Relationships xmlns="http://schemas.openxmlformats.org/package/2006/relationships"><Relationship Id="rId1" Type="http://schemas.openxmlformats.org/officeDocument/2006/relationships/themeOverride" Target="../theme/themeOverride3.xml"/><Relationship Id="rId2" Type="http://schemas.openxmlformats.org/officeDocument/2006/relationships/package" Target="../embeddings/Microsoft_Excel_Sheet4.xlsx"/><Relationship Id="rId3" Type="http://schemas.openxmlformats.org/officeDocument/2006/relationships/chartUserShapes" Target="../drawings/drawing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1"/>
          <c:order val="0"/>
          <c:tx>
            <c:strRef>
              <c:f>Sheet2!$B$1</c:f>
              <c:strCache>
                <c:ptCount val="1"/>
                <c:pt idx="0">
                  <c:v>max heart rate</c:v>
                </c:pt>
              </c:strCache>
            </c:strRef>
          </c:tx>
          <c:marker>
            <c:symbol val="none"/>
          </c:marker>
          <c:cat>
            <c:numRef>
              <c:f>Sheet2!$A$2:$A$21</c:f>
              <c:numCache>
                <c:formatCode>General</c:formatCode>
                <c:ptCount val="20"/>
                <c:pt idx="0">
                  <c:v>10.0</c:v>
                </c:pt>
                <c:pt idx="1">
                  <c:v>20.0</c:v>
                </c:pt>
                <c:pt idx="2">
                  <c:v>30.0</c:v>
                </c:pt>
                <c:pt idx="3">
                  <c:v>40.0</c:v>
                </c:pt>
                <c:pt idx="4">
                  <c:v>50.0</c:v>
                </c:pt>
                <c:pt idx="5">
                  <c:v>60.0</c:v>
                </c:pt>
                <c:pt idx="6">
                  <c:v>70.0</c:v>
                </c:pt>
                <c:pt idx="7">
                  <c:v>80.0</c:v>
                </c:pt>
                <c:pt idx="8">
                  <c:v>90.0</c:v>
                </c:pt>
                <c:pt idx="9">
                  <c:v>100.0</c:v>
                </c:pt>
                <c:pt idx="10">
                  <c:v>110.0</c:v>
                </c:pt>
                <c:pt idx="11">
                  <c:v>120.0</c:v>
                </c:pt>
                <c:pt idx="12">
                  <c:v>130.0</c:v>
                </c:pt>
                <c:pt idx="13">
                  <c:v>140.0</c:v>
                </c:pt>
                <c:pt idx="14">
                  <c:v>150.0</c:v>
                </c:pt>
                <c:pt idx="15">
                  <c:v>160.0</c:v>
                </c:pt>
                <c:pt idx="16">
                  <c:v>170.0</c:v>
                </c:pt>
                <c:pt idx="17">
                  <c:v>180.0</c:v>
                </c:pt>
                <c:pt idx="18">
                  <c:v>190.0</c:v>
                </c:pt>
                <c:pt idx="19">
                  <c:v>200.0</c:v>
                </c:pt>
              </c:numCache>
            </c:numRef>
          </c:cat>
          <c:val>
            <c:numRef>
              <c:f>Sheet2!$B$2:$B$21</c:f>
              <c:numCache>
                <c:formatCode>General</c:formatCode>
                <c:ptCount val="20"/>
                <c:pt idx="0">
                  <c:v>206.0</c:v>
                </c:pt>
                <c:pt idx="1">
                  <c:v>198.0</c:v>
                </c:pt>
                <c:pt idx="2">
                  <c:v>180.0</c:v>
                </c:pt>
                <c:pt idx="3">
                  <c:v>170.0</c:v>
                </c:pt>
                <c:pt idx="4">
                  <c:v>160.0</c:v>
                </c:pt>
                <c:pt idx="5">
                  <c:v>158.0</c:v>
                </c:pt>
                <c:pt idx="6">
                  <c:v>145.0</c:v>
                </c:pt>
                <c:pt idx="7" formatCode="0">
                  <c:v>139.3333333333331</c:v>
                </c:pt>
                <c:pt idx="8" formatCode="0">
                  <c:v>131.8333333333331</c:v>
                </c:pt>
                <c:pt idx="9" formatCode="0">
                  <c:v>124.333333333333</c:v>
                </c:pt>
                <c:pt idx="10" formatCode="0">
                  <c:v>116.833333333333</c:v>
                </c:pt>
                <c:pt idx="11" formatCode="0">
                  <c:v>109.333333333333</c:v>
                </c:pt>
                <c:pt idx="12">
                  <c:v>0.0</c:v>
                </c:pt>
                <c:pt idx="13">
                  <c:v>0.0</c:v>
                </c:pt>
                <c:pt idx="14" formatCode="0">
                  <c:v>0.0</c:v>
                </c:pt>
                <c:pt idx="15" formatCode="0">
                  <c:v>0.0</c:v>
                </c:pt>
                <c:pt idx="16" formatCode="0">
                  <c:v>0.0</c:v>
                </c:pt>
                <c:pt idx="17" formatCode="0">
                  <c:v>0.0</c:v>
                </c:pt>
                <c:pt idx="18" formatCode="0">
                  <c:v>0.0</c:v>
                </c:pt>
                <c:pt idx="19" formatCode="0">
                  <c:v>0.0</c:v>
                </c:pt>
              </c:numCache>
            </c:numRef>
          </c:val>
          <c:smooth val="0"/>
        </c:ser>
        <c:ser>
          <c:idx val="2"/>
          <c:order val="1"/>
          <c:tx>
            <c:strRef>
              <c:f>Sheet2!$C$1</c:f>
              <c:strCache>
                <c:ptCount val="1"/>
                <c:pt idx="0">
                  <c:v>cohen(0.3)</c:v>
                </c:pt>
              </c:strCache>
            </c:strRef>
          </c:tx>
          <c:marker>
            <c:symbol val="none"/>
          </c:marker>
          <c:cat>
            <c:numRef>
              <c:f>Sheet2!$A$2:$A$21</c:f>
              <c:numCache>
                <c:formatCode>General</c:formatCode>
                <c:ptCount val="20"/>
                <c:pt idx="0">
                  <c:v>10.0</c:v>
                </c:pt>
                <c:pt idx="1">
                  <c:v>20.0</c:v>
                </c:pt>
                <c:pt idx="2">
                  <c:v>30.0</c:v>
                </c:pt>
                <c:pt idx="3">
                  <c:v>40.0</c:v>
                </c:pt>
                <c:pt idx="4">
                  <c:v>50.0</c:v>
                </c:pt>
                <c:pt idx="5">
                  <c:v>60.0</c:v>
                </c:pt>
                <c:pt idx="6">
                  <c:v>70.0</c:v>
                </c:pt>
                <c:pt idx="7">
                  <c:v>80.0</c:v>
                </c:pt>
                <c:pt idx="8">
                  <c:v>90.0</c:v>
                </c:pt>
                <c:pt idx="9">
                  <c:v>100.0</c:v>
                </c:pt>
                <c:pt idx="10">
                  <c:v>110.0</c:v>
                </c:pt>
                <c:pt idx="11">
                  <c:v>120.0</c:v>
                </c:pt>
                <c:pt idx="12">
                  <c:v>130.0</c:v>
                </c:pt>
                <c:pt idx="13">
                  <c:v>140.0</c:v>
                </c:pt>
                <c:pt idx="14">
                  <c:v>150.0</c:v>
                </c:pt>
                <c:pt idx="15">
                  <c:v>160.0</c:v>
                </c:pt>
                <c:pt idx="16">
                  <c:v>170.0</c:v>
                </c:pt>
                <c:pt idx="17">
                  <c:v>180.0</c:v>
                </c:pt>
                <c:pt idx="18">
                  <c:v>190.0</c:v>
                </c:pt>
                <c:pt idx="19">
                  <c:v>200.0</c:v>
                </c:pt>
              </c:numCache>
            </c:numRef>
          </c:cat>
          <c:val>
            <c:numRef>
              <c:f>Sheet2!$C$2:$C$21</c:f>
              <c:numCache>
                <c:formatCode>0</c:formatCode>
                <c:ptCount val="20"/>
                <c:pt idx="0">
                  <c:v>217.5492826198718</c:v>
                </c:pt>
                <c:pt idx="1">
                  <c:v>193.377140106553</c:v>
                </c:pt>
                <c:pt idx="2">
                  <c:v>169.204997593234</c:v>
                </c:pt>
                <c:pt idx="3">
                  <c:v>169.204997593234</c:v>
                </c:pt>
                <c:pt idx="4">
                  <c:v>169.204997593234</c:v>
                </c:pt>
                <c:pt idx="5">
                  <c:v>169.204997593234</c:v>
                </c:pt>
                <c:pt idx="6">
                  <c:v>145.0328550799147</c:v>
                </c:pt>
                <c:pt idx="7">
                  <c:v>145.0328550799147</c:v>
                </c:pt>
                <c:pt idx="8">
                  <c:v>120.8607125665956</c:v>
                </c:pt>
                <c:pt idx="9">
                  <c:v>120.8607125665956</c:v>
                </c:pt>
                <c:pt idx="10">
                  <c:v>120.8607125665956</c:v>
                </c:pt>
                <c:pt idx="11">
                  <c:v>120.8607125665956</c:v>
                </c:pt>
                <c:pt idx="12">
                  <c:v>0.0</c:v>
                </c:pt>
                <c:pt idx="13">
                  <c:v>0.0</c:v>
                </c:pt>
                <c:pt idx="14">
                  <c:v>0.0</c:v>
                </c:pt>
                <c:pt idx="15">
                  <c:v>0.0</c:v>
                </c:pt>
                <c:pt idx="16">
                  <c:v>0.0</c:v>
                </c:pt>
                <c:pt idx="17">
                  <c:v>0.0</c:v>
                </c:pt>
                <c:pt idx="18">
                  <c:v>0.0</c:v>
                </c:pt>
                <c:pt idx="19">
                  <c:v>0.0</c:v>
                </c:pt>
              </c:numCache>
            </c:numRef>
          </c:val>
          <c:smooth val="0"/>
        </c:ser>
        <c:dLbls>
          <c:showLegendKey val="0"/>
          <c:showVal val="0"/>
          <c:showCatName val="0"/>
          <c:showSerName val="0"/>
          <c:showPercent val="0"/>
          <c:showBubbleSize val="0"/>
        </c:dLbls>
        <c:marker val="1"/>
        <c:smooth val="0"/>
        <c:axId val="-2113370552"/>
        <c:axId val="-2113367480"/>
      </c:lineChart>
      <c:catAx>
        <c:axId val="-2113370552"/>
        <c:scaling>
          <c:orientation val="minMax"/>
        </c:scaling>
        <c:delete val="0"/>
        <c:axPos val="b"/>
        <c:numFmt formatCode="General" sourceLinked="1"/>
        <c:majorTickMark val="none"/>
        <c:minorTickMark val="none"/>
        <c:tickLblPos val="nextTo"/>
        <c:txPr>
          <a:bodyPr rot="-5400000" vert="horz"/>
          <a:lstStyle/>
          <a:p>
            <a:pPr>
              <a:defRPr/>
            </a:pPr>
            <a:endParaRPr lang="en-US"/>
          </a:p>
        </c:txPr>
        <c:crossAx val="-2113367480"/>
        <c:crosses val="autoZero"/>
        <c:auto val="1"/>
        <c:lblAlgn val="ctr"/>
        <c:lblOffset val="100"/>
        <c:noMultiLvlLbl val="0"/>
      </c:catAx>
      <c:valAx>
        <c:axId val="-2113367480"/>
        <c:scaling>
          <c:orientation val="minMax"/>
          <c:min val="-25.0"/>
        </c:scaling>
        <c:delete val="0"/>
        <c:axPos val="l"/>
        <c:numFmt formatCode="General" sourceLinked="1"/>
        <c:majorTickMark val="none"/>
        <c:minorTickMark val="none"/>
        <c:tickLblPos val="nextTo"/>
        <c:crossAx val="-2113370552"/>
        <c:crosses val="autoZero"/>
        <c:crossBetween val="between"/>
      </c:valAx>
    </c:plotArea>
    <c:legend>
      <c:legendPos val="b"/>
      <c:layout/>
      <c:overlay val="0"/>
    </c:legend>
    <c:plotVisOnly val="1"/>
    <c:dispBlanksAs val="gap"/>
    <c:showDLblsOverMax val="0"/>
  </c:chart>
  <c:txPr>
    <a:bodyPr/>
    <a:lstStyle/>
    <a:p>
      <a:pPr>
        <a:defRPr sz="1400"/>
      </a:pPr>
      <a:endParaRPr lang="en-US"/>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46061816899753"/>
          <c:y val="0.0507834407413481"/>
          <c:w val="0.775242560508687"/>
          <c:h val="0.827004257852123"/>
        </c:manualLayout>
      </c:layout>
      <c:scatterChart>
        <c:scatterStyle val="lineMarker"/>
        <c:varyColors val="0"/>
        <c:ser>
          <c:idx val="0"/>
          <c:order val="0"/>
          <c:tx>
            <c:strRef>
              <c:f>Sheet1!$B$1</c:f>
              <c:strCache>
                <c:ptCount val="1"/>
                <c:pt idx="0">
                  <c:v>Before</c:v>
                </c:pt>
              </c:strCache>
            </c:strRef>
          </c:tx>
          <c:spPr>
            <a:ln w="47625">
              <a:noFill/>
            </a:ln>
          </c:spPr>
          <c:xVal>
            <c:numRef>
              <c:f>Sheet1!$A$2:$A$11</c:f>
              <c:numCache>
                <c:formatCode>General</c:formatCode>
                <c:ptCount val="10"/>
                <c:pt idx="0">
                  <c:v>15.0</c:v>
                </c:pt>
                <c:pt idx="1">
                  <c:v>18.0</c:v>
                </c:pt>
                <c:pt idx="2">
                  <c:v>11.0</c:v>
                </c:pt>
                <c:pt idx="3">
                  <c:v>12.0</c:v>
                </c:pt>
                <c:pt idx="4">
                  <c:v>17.0</c:v>
                </c:pt>
                <c:pt idx="5">
                  <c:v>5.0</c:v>
                </c:pt>
                <c:pt idx="6">
                  <c:v>7.0</c:v>
                </c:pt>
                <c:pt idx="7">
                  <c:v>10.0</c:v>
                </c:pt>
                <c:pt idx="8">
                  <c:v>5.0</c:v>
                </c:pt>
                <c:pt idx="9">
                  <c:v>6.0</c:v>
                </c:pt>
              </c:numCache>
            </c:numRef>
          </c:xVal>
          <c:yVal>
            <c:numRef>
              <c:f>Sheet1!$B$2:$B$11</c:f>
              <c:numCache>
                <c:formatCode>General</c:formatCode>
                <c:ptCount val="10"/>
                <c:pt idx="0">
                  <c:v>2.7</c:v>
                </c:pt>
                <c:pt idx="1">
                  <c:v>3.2</c:v>
                </c:pt>
                <c:pt idx="2">
                  <c:v>2.8</c:v>
                </c:pt>
                <c:pt idx="3">
                  <c:v>2.6</c:v>
                </c:pt>
                <c:pt idx="4">
                  <c:v>3.0</c:v>
                </c:pt>
              </c:numCache>
            </c:numRef>
          </c:yVal>
          <c:smooth val="0"/>
        </c:ser>
        <c:ser>
          <c:idx val="1"/>
          <c:order val="1"/>
          <c:tx>
            <c:strRef>
              <c:f>Sheet1!$C$1</c:f>
              <c:strCache>
                <c:ptCount val="1"/>
                <c:pt idx="0">
                  <c:v>After</c:v>
                </c:pt>
              </c:strCache>
            </c:strRef>
          </c:tx>
          <c:spPr>
            <a:ln w="47625">
              <a:noFill/>
            </a:ln>
          </c:spPr>
          <c:xVal>
            <c:numRef>
              <c:f>Sheet1!$A$2:$A$11</c:f>
              <c:numCache>
                <c:formatCode>General</c:formatCode>
                <c:ptCount val="10"/>
                <c:pt idx="0">
                  <c:v>15.0</c:v>
                </c:pt>
                <c:pt idx="1">
                  <c:v>18.0</c:v>
                </c:pt>
                <c:pt idx="2">
                  <c:v>11.0</c:v>
                </c:pt>
                <c:pt idx="3">
                  <c:v>12.0</c:v>
                </c:pt>
                <c:pt idx="4">
                  <c:v>17.0</c:v>
                </c:pt>
                <c:pt idx="5">
                  <c:v>5.0</c:v>
                </c:pt>
                <c:pt idx="6">
                  <c:v>7.0</c:v>
                </c:pt>
                <c:pt idx="7">
                  <c:v>10.0</c:v>
                </c:pt>
                <c:pt idx="8">
                  <c:v>5.0</c:v>
                </c:pt>
                <c:pt idx="9">
                  <c:v>6.0</c:v>
                </c:pt>
              </c:numCache>
            </c:numRef>
          </c:xVal>
          <c:yVal>
            <c:numRef>
              <c:f>Sheet1!$C$2:$C$11</c:f>
              <c:numCache>
                <c:formatCode>General</c:formatCode>
                <c:ptCount val="10"/>
                <c:pt idx="5">
                  <c:v>1.4</c:v>
                </c:pt>
                <c:pt idx="6">
                  <c:v>1.8</c:v>
                </c:pt>
                <c:pt idx="7">
                  <c:v>1.7</c:v>
                </c:pt>
                <c:pt idx="8">
                  <c:v>1.7</c:v>
                </c:pt>
                <c:pt idx="9">
                  <c:v>1.3</c:v>
                </c:pt>
              </c:numCache>
            </c:numRef>
          </c:yVal>
          <c:smooth val="0"/>
        </c:ser>
        <c:dLbls>
          <c:showLegendKey val="0"/>
          <c:showVal val="0"/>
          <c:showCatName val="0"/>
          <c:showSerName val="0"/>
          <c:showPercent val="0"/>
          <c:showBubbleSize val="0"/>
        </c:dLbls>
        <c:axId val="-2112581480"/>
        <c:axId val="-2112470008"/>
      </c:scatterChart>
      <c:valAx>
        <c:axId val="-2112581480"/>
        <c:scaling>
          <c:orientation val="minMax"/>
        </c:scaling>
        <c:delete val="0"/>
        <c:axPos val="b"/>
        <c:numFmt formatCode="General" sourceLinked="1"/>
        <c:majorTickMark val="out"/>
        <c:minorTickMark val="none"/>
        <c:tickLblPos val="none"/>
        <c:crossAx val="-2112470008"/>
        <c:crossesAt val="0.0"/>
        <c:crossBetween val="midCat"/>
      </c:valAx>
      <c:valAx>
        <c:axId val="-2112470008"/>
        <c:scaling>
          <c:orientation val="minMax"/>
          <c:max val="3.5"/>
          <c:min val="0.0"/>
        </c:scaling>
        <c:delete val="0"/>
        <c:axPos val="l"/>
        <c:majorGridlines/>
        <c:numFmt formatCode="General" sourceLinked="1"/>
        <c:majorTickMark val="out"/>
        <c:minorTickMark val="none"/>
        <c:tickLblPos val="none"/>
        <c:crossAx val="-2112581480"/>
        <c:crosses val="autoZero"/>
        <c:crossBetween val="midCat"/>
        <c:majorUnit val="0.5"/>
        <c:minorUnit val="0.1"/>
      </c:valAx>
    </c:plotArea>
    <c:legend>
      <c:legendPos val="r"/>
      <c:layout>
        <c:manualLayout>
          <c:xMode val="edge"/>
          <c:yMode val="edge"/>
          <c:x val="0.718044423551534"/>
          <c:y val="0.667953841886494"/>
          <c:w val="0.241107186817673"/>
          <c:h val="0.202883754278034"/>
        </c:manualLayout>
      </c:layout>
      <c:overlay val="0"/>
      <c:spPr>
        <a:ln>
          <a:solidFill>
            <a:schemeClr val="tx1"/>
          </a:solidFill>
        </a:ln>
      </c:spPr>
    </c:legend>
    <c:plotVisOnly val="1"/>
    <c:dispBlanksAs val="gap"/>
    <c:showDLblsOverMax val="0"/>
  </c:chart>
  <c:txPr>
    <a:bodyPr/>
    <a:lstStyle/>
    <a:p>
      <a:pPr>
        <a:defRPr sz="1800"/>
      </a:pPr>
      <a:endParaRPr lang="en-US"/>
    </a:p>
  </c:txPr>
  <c:externalData r:id="rId2">
    <c:autoUpdate val="0"/>
  </c:externalData>
  <c:userShapes r:id="rId3"/>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46061816899753"/>
          <c:y val="0.0507834407413481"/>
          <c:w val="0.775242560508687"/>
          <c:h val="0.827004257852123"/>
        </c:manualLayout>
      </c:layout>
      <c:scatterChart>
        <c:scatterStyle val="lineMarker"/>
        <c:varyColors val="0"/>
        <c:ser>
          <c:idx val="0"/>
          <c:order val="0"/>
          <c:tx>
            <c:strRef>
              <c:f>Sheet1!$B$1</c:f>
              <c:strCache>
                <c:ptCount val="1"/>
                <c:pt idx="0">
                  <c:v>Before</c:v>
                </c:pt>
              </c:strCache>
            </c:strRef>
          </c:tx>
          <c:spPr>
            <a:ln w="47625">
              <a:noFill/>
            </a:ln>
          </c:spPr>
          <c:xVal>
            <c:numRef>
              <c:f>Sheet1!$A$2:$A$10</c:f>
              <c:numCache>
                <c:formatCode>General</c:formatCode>
                <c:ptCount val="9"/>
                <c:pt idx="0">
                  <c:v>5.0</c:v>
                </c:pt>
                <c:pt idx="1">
                  <c:v>6.0</c:v>
                </c:pt>
                <c:pt idx="2">
                  <c:v>7.0</c:v>
                </c:pt>
                <c:pt idx="3">
                  <c:v>10.0</c:v>
                </c:pt>
                <c:pt idx="4">
                  <c:v>11.0</c:v>
                </c:pt>
                <c:pt idx="5">
                  <c:v>12.0</c:v>
                </c:pt>
                <c:pt idx="6">
                  <c:v>15.0</c:v>
                </c:pt>
                <c:pt idx="7">
                  <c:v>17.0</c:v>
                </c:pt>
                <c:pt idx="8">
                  <c:v>18.0</c:v>
                </c:pt>
              </c:numCache>
            </c:numRef>
          </c:xVal>
          <c:yVal>
            <c:numRef>
              <c:f>Sheet1!$B$2:$B$10</c:f>
              <c:numCache>
                <c:formatCode>General</c:formatCode>
                <c:ptCount val="9"/>
                <c:pt idx="0">
                  <c:v>2.5</c:v>
                </c:pt>
                <c:pt idx="1">
                  <c:v>2.7</c:v>
                </c:pt>
                <c:pt idx="2">
                  <c:v>2.4</c:v>
                </c:pt>
                <c:pt idx="3">
                  <c:v>3.1</c:v>
                </c:pt>
                <c:pt idx="4">
                  <c:v>2.8</c:v>
                </c:pt>
                <c:pt idx="5">
                  <c:v>2.6</c:v>
                </c:pt>
                <c:pt idx="6">
                  <c:v>2.7</c:v>
                </c:pt>
                <c:pt idx="7">
                  <c:v>3.0</c:v>
                </c:pt>
                <c:pt idx="8">
                  <c:v>3.2</c:v>
                </c:pt>
              </c:numCache>
            </c:numRef>
          </c:yVal>
          <c:smooth val="0"/>
        </c:ser>
        <c:ser>
          <c:idx val="1"/>
          <c:order val="1"/>
          <c:tx>
            <c:strRef>
              <c:f>Sheet1!$C$1</c:f>
              <c:strCache>
                <c:ptCount val="1"/>
                <c:pt idx="0">
                  <c:v>After</c:v>
                </c:pt>
              </c:strCache>
            </c:strRef>
          </c:tx>
          <c:spPr>
            <a:ln w="47625">
              <a:noFill/>
            </a:ln>
          </c:spPr>
          <c:xVal>
            <c:numRef>
              <c:f>Sheet1!$A$2:$A$10</c:f>
              <c:numCache>
                <c:formatCode>General</c:formatCode>
                <c:ptCount val="9"/>
                <c:pt idx="0">
                  <c:v>5.0</c:v>
                </c:pt>
                <c:pt idx="1">
                  <c:v>6.0</c:v>
                </c:pt>
                <c:pt idx="2">
                  <c:v>7.0</c:v>
                </c:pt>
                <c:pt idx="3">
                  <c:v>10.0</c:v>
                </c:pt>
                <c:pt idx="4">
                  <c:v>11.0</c:v>
                </c:pt>
                <c:pt idx="5">
                  <c:v>12.0</c:v>
                </c:pt>
                <c:pt idx="6">
                  <c:v>15.0</c:v>
                </c:pt>
                <c:pt idx="7">
                  <c:v>17.0</c:v>
                </c:pt>
                <c:pt idx="8">
                  <c:v>18.0</c:v>
                </c:pt>
              </c:numCache>
            </c:numRef>
          </c:xVal>
          <c:yVal>
            <c:numRef>
              <c:f>Sheet1!$C$2:$C$10</c:f>
              <c:numCache>
                <c:formatCode>General</c:formatCode>
                <c:ptCount val="9"/>
                <c:pt idx="0">
                  <c:v>1.3</c:v>
                </c:pt>
                <c:pt idx="1">
                  <c:v>1.7</c:v>
                </c:pt>
                <c:pt idx="2">
                  <c:v>1.9</c:v>
                </c:pt>
                <c:pt idx="3">
                  <c:v>2.4</c:v>
                </c:pt>
                <c:pt idx="4">
                  <c:v>2.0</c:v>
                </c:pt>
                <c:pt idx="5">
                  <c:v>1.6</c:v>
                </c:pt>
                <c:pt idx="6">
                  <c:v>1.9</c:v>
                </c:pt>
                <c:pt idx="7">
                  <c:v>2.4</c:v>
                </c:pt>
                <c:pt idx="8">
                  <c:v>2.1</c:v>
                </c:pt>
              </c:numCache>
            </c:numRef>
          </c:yVal>
          <c:smooth val="0"/>
        </c:ser>
        <c:dLbls>
          <c:showLegendKey val="0"/>
          <c:showVal val="0"/>
          <c:showCatName val="0"/>
          <c:showSerName val="0"/>
          <c:showPercent val="0"/>
          <c:showBubbleSize val="0"/>
        </c:dLbls>
        <c:axId val="-2109188440"/>
        <c:axId val="-2109161256"/>
      </c:scatterChart>
      <c:valAx>
        <c:axId val="-2109188440"/>
        <c:scaling>
          <c:orientation val="minMax"/>
        </c:scaling>
        <c:delete val="0"/>
        <c:axPos val="b"/>
        <c:numFmt formatCode="General" sourceLinked="1"/>
        <c:majorTickMark val="out"/>
        <c:minorTickMark val="none"/>
        <c:tickLblPos val="none"/>
        <c:crossAx val="-2109161256"/>
        <c:crossesAt val="0.0"/>
        <c:crossBetween val="midCat"/>
      </c:valAx>
      <c:valAx>
        <c:axId val="-2109161256"/>
        <c:scaling>
          <c:orientation val="minMax"/>
          <c:max val="3.5"/>
          <c:min val="0.0"/>
        </c:scaling>
        <c:delete val="0"/>
        <c:axPos val="l"/>
        <c:majorGridlines/>
        <c:numFmt formatCode="General" sourceLinked="1"/>
        <c:majorTickMark val="out"/>
        <c:minorTickMark val="none"/>
        <c:tickLblPos val="none"/>
        <c:crossAx val="-2109188440"/>
        <c:crosses val="autoZero"/>
        <c:crossBetween val="midCat"/>
        <c:majorUnit val="0.5"/>
        <c:minorUnit val="0.1"/>
      </c:valAx>
    </c:plotArea>
    <c:legend>
      <c:legendPos val="r"/>
      <c:layout>
        <c:manualLayout>
          <c:xMode val="edge"/>
          <c:yMode val="edge"/>
          <c:x val="0.718044423551534"/>
          <c:y val="0.667953841886494"/>
          <c:w val="0.241107186817673"/>
          <c:h val="0.202883754278034"/>
        </c:manualLayout>
      </c:layout>
      <c:overlay val="0"/>
      <c:spPr>
        <a:ln>
          <a:solidFill>
            <a:schemeClr val="tx1"/>
          </a:solidFill>
        </a:ln>
      </c:spPr>
    </c:legend>
    <c:plotVisOnly val="1"/>
    <c:dispBlanksAs val="gap"/>
    <c:showDLblsOverMax val="0"/>
  </c:chart>
  <c:txPr>
    <a:bodyPr/>
    <a:lstStyle/>
    <a:p>
      <a:pPr>
        <a:defRPr sz="1800"/>
      </a:pPr>
      <a:endParaRPr lang="en-US"/>
    </a:p>
  </c:txPr>
  <c:externalData r:id="rId2">
    <c:autoUpdate val="0"/>
  </c:externalData>
  <c:userShapes r:id="rId3"/>
</c:chartSpace>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3C68F5F-F1F2-4010-A43F-F5D2DC09EE85}" type="doc">
      <dgm:prSet loTypeId="urn:microsoft.com/office/officeart/2005/8/layout/process5" loCatId="process" qsTypeId="urn:microsoft.com/office/officeart/2005/8/quickstyle/simple1" qsCatId="simple" csTypeId="urn:microsoft.com/office/officeart/2005/8/colors/colorful1#1" csCatId="colorful" phldr="1"/>
      <dgm:spPr/>
      <dgm:t>
        <a:bodyPr/>
        <a:lstStyle/>
        <a:p>
          <a:endParaRPr lang="en-US"/>
        </a:p>
      </dgm:t>
    </dgm:pt>
    <dgm:pt modelId="{A8B44E82-9446-4F2D-9F0D-FB8CE88E6CC1}">
      <dgm:prSet phldrT="[Text]"/>
      <dgm:spPr/>
      <dgm:t>
        <a:bodyPr/>
        <a:lstStyle/>
        <a:p>
          <a:r>
            <a:rPr lang="en-US" dirty="0" smtClean="0"/>
            <a:t>Select Subjects</a:t>
          </a:r>
          <a:endParaRPr lang="en-US" dirty="0"/>
        </a:p>
      </dgm:t>
    </dgm:pt>
    <dgm:pt modelId="{F1CB5D25-F505-4ECA-830B-B70ABA606E75}" type="parTrans" cxnId="{E6DFBAB0-FBE8-47FA-A9EF-665EC73925CA}">
      <dgm:prSet/>
      <dgm:spPr/>
      <dgm:t>
        <a:bodyPr/>
        <a:lstStyle/>
        <a:p>
          <a:endParaRPr lang="en-US"/>
        </a:p>
      </dgm:t>
    </dgm:pt>
    <dgm:pt modelId="{39A4311B-82DC-41C9-8FDF-F51CAA7E68DC}" type="sibTrans" cxnId="{E6DFBAB0-FBE8-47FA-A9EF-665EC73925CA}">
      <dgm:prSet/>
      <dgm:spPr/>
      <dgm:t>
        <a:bodyPr/>
        <a:lstStyle/>
        <a:p>
          <a:endParaRPr lang="en-US"/>
        </a:p>
      </dgm:t>
    </dgm:pt>
    <dgm:pt modelId="{4C8A3CBE-238D-422C-ABFB-1D14E4106B01}">
      <dgm:prSet phldrT="[Text]"/>
      <dgm:spPr/>
      <dgm:t>
        <a:bodyPr/>
        <a:lstStyle/>
        <a:p>
          <a:r>
            <a:rPr lang="en-US" dirty="0" smtClean="0"/>
            <a:t>Contact &amp; Schedule</a:t>
          </a:r>
          <a:endParaRPr lang="en-US" dirty="0"/>
        </a:p>
      </dgm:t>
    </dgm:pt>
    <dgm:pt modelId="{E4DC0D85-CE39-48FF-A646-A522768FF92D}" type="parTrans" cxnId="{0B7E63C4-AC07-4D68-A0E7-D3ECA321494B}">
      <dgm:prSet/>
      <dgm:spPr/>
      <dgm:t>
        <a:bodyPr/>
        <a:lstStyle/>
        <a:p>
          <a:endParaRPr lang="en-US"/>
        </a:p>
      </dgm:t>
    </dgm:pt>
    <dgm:pt modelId="{1B44E21B-F6CC-4796-9B41-82ACC1D671B6}" type="sibTrans" cxnId="{0B7E63C4-AC07-4D68-A0E7-D3ECA321494B}">
      <dgm:prSet/>
      <dgm:spPr/>
      <dgm:t>
        <a:bodyPr/>
        <a:lstStyle/>
        <a:p>
          <a:endParaRPr lang="en-US"/>
        </a:p>
      </dgm:t>
    </dgm:pt>
    <dgm:pt modelId="{91E2DB23-086F-463F-A4DA-1685DEC0669A}">
      <dgm:prSet phldrT="[Text]"/>
      <dgm:spPr/>
      <dgm:t>
        <a:bodyPr/>
        <a:lstStyle/>
        <a:p>
          <a:r>
            <a:rPr lang="en-US" dirty="0" smtClean="0"/>
            <a:t>Conduct Interview</a:t>
          </a:r>
          <a:endParaRPr lang="en-US" dirty="0"/>
        </a:p>
      </dgm:t>
    </dgm:pt>
    <dgm:pt modelId="{1307579E-84CE-4455-A11B-87A963AE2959}" type="parTrans" cxnId="{A57D6574-9BF3-41C0-AB18-C2B4DE63CBE5}">
      <dgm:prSet/>
      <dgm:spPr/>
      <dgm:t>
        <a:bodyPr/>
        <a:lstStyle/>
        <a:p>
          <a:endParaRPr lang="en-US"/>
        </a:p>
      </dgm:t>
    </dgm:pt>
    <dgm:pt modelId="{D6C8EC8A-F989-47DE-A764-2CC7BB64C3DF}" type="sibTrans" cxnId="{A57D6574-9BF3-41C0-AB18-C2B4DE63CBE5}">
      <dgm:prSet/>
      <dgm:spPr/>
      <dgm:t>
        <a:bodyPr/>
        <a:lstStyle/>
        <a:p>
          <a:endParaRPr lang="en-US"/>
        </a:p>
      </dgm:t>
    </dgm:pt>
    <dgm:pt modelId="{E9DD51D3-C7C7-454C-A072-F39342EE7BF7}">
      <dgm:prSet phldrT="[Text]"/>
      <dgm:spPr>
        <a:solidFill>
          <a:schemeClr val="accent5">
            <a:lumMod val="75000"/>
          </a:schemeClr>
        </a:solidFill>
      </dgm:spPr>
      <dgm:t>
        <a:bodyPr/>
        <a:lstStyle/>
        <a:p>
          <a:r>
            <a:rPr lang="en-US" dirty="0" smtClean="0"/>
            <a:t>Write Notes &amp; Discuss</a:t>
          </a:r>
          <a:endParaRPr lang="en-US" dirty="0"/>
        </a:p>
      </dgm:t>
    </dgm:pt>
    <dgm:pt modelId="{FF3D0A49-0619-45D9-B7F9-D0DBE0209A77}" type="parTrans" cxnId="{B4A63920-5EF5-4866-B24F-EC6AE1D01356}">
      <dgm:prSet/>
      <dgm:spPr/>
      <dgm:t>
        <a:bodyPr/>
        <a:lstStyle/>
        <a:p>
          <a:endParaRPr lang="en-US"/>
        </a:p>
      </dgm:t>
    </dgm:pt>
    <dgm:pt modelId="{5926ACA2-9564-46D9-B6CC-4415610D4C70}" type="sibTrans" cxnId="{B4A63920-5EF5-4866-B24F-EC6AE1D01356}">
      <dgm:prSet/>
      <dgm:spPr>
        <a:solidFill>
          <a:schemeClr val="accent5">
            <a:lumMod val="75000"/>
          </a:schemeClr>
        </a:solidFill>
      </dgm:spPr>
      <dgm:t>
        <a:bodyPr/>
        <a:lstStyle/>
        <a:p>
          <a:endParaRPr lang="en-US"/>
        </a:p>
      </dgm:t>
    </dgm:pt>
    <dgm:pt modelId="{31349767-2F1D-48F3-983D-ECCBE35C3D9C}">
      <dgm:prSet phldrT="[Text]"/>
      <dgm:spPr/>
      <dgm:t>
        <a:bodyPr/>
        <a:lstStyle/>
        <a:p>
          <a:r>
            <a:rPr lang="en-US" dirty="0" smtClean="0"/>
            <a:t>Transcribe</a:t>
          </a:r>
          <a:endParaRPr lang="en-US" dirty="0"/>
        </a:p>
      </dgm:t>
    </dgm:pt>
    <dgm:pt modelId="{53926DAD-0BDB-423F-8209-285C72DFF459}" type="parTrans" cxnId="{9FE09459-DF7E-4BD6-8E62-B3D9D21ECE9B}">
      <dgm:prSet/>
      <dgm:spPr/>
      <dgm:t>
        <a:bodyPr/>
        <a:lstStyle/>
        <a:p>
          <a:endParaRPr lang="en-US"/>
        </a:p>
      </dgm:t>
    </dgm:pt>
    <dgm:pt modelId="{208BBAD8-CE66-499F-9FF0-B9BAC31EDA4F}" type="sibTrans" cxnId="{9FE09459-DF7E-4BD6-8E62-B3D9D21ECE9B}">
      <dgm:prSet/>
      <dgm:spPr/>
      <dgm:t>
        <a:bodyPr/>
        <a:lstStyle/>
        <a:p>
          <a:endParaRPr lang="en-US"/>
        </a:p>
      </dgm:t>
    </dgm:pt>
    <dgm:pt modelId="{B9332F60-4A0E-4825-938B-A75D5B3E44CC}">
      <dgm:prSet phldrT="[Text]"/>
      <dgm:spPr/>
      <dgm:t>
        <a:bodyPr/>
        <a:lstStyle/>
        <a:p>
          <a:r>
            <a:rPr lang="en-US" dirty="0" smtClean="0"/>
            <a:t>Code</a:t>
          </a:r>
          <a:endParaRPr lang="en-US" dirty="0"/>
        </a:p>
      </dgm:t>
    </dgm:pt>
    <dgm:pt modelId="{3E799D77-E369-43BC-AE30-0A5F9FFD3D92}" type="parTrans" cxnId="{F874F52A-5B54-4715-84E3-85EB58C181DA}">
      <dgm:prSet/>
      <dgm:spPr/>
      <dgm:t>
        <a:bodyPr/>
        <a:lstStyle/>
        <a:p>
          <a:endParaRPr lang="en-US"/>
        </a:p>
      </dgm:t>
    </dgm:pt>
    <dgm:pt modelId="{B7581830-C749-49A1-8D23-E624D914A951}" type="sibTrans" cxnId="{F874F52A-5B54-4715-84E3-85EB58C181DA}">
      <dgm:prSet/>
      <dgm:spPr/>
      <dgm:t>
        <a:bodyPr/>
        <a:lstStyle/>
        <a:p>
          <a:endParaRPr lang="en-US"/>
        </a:p>
      </dgm:t>
    </dgm:pt>
    <dgm:pt modelId="{6ADEB336-9564-41BA-8433-A195F4748BB3}">
      <dgm:prSet phldrT="[Text]"/>
      <dgm:spPr/>
      <dgm:t>
        <a:bodyPr/>
        <a:lstStyle/>
        <a:p>
          <a:r>
            <a:rPr lang="en-US" dirty="0" smtClean="0"/>
            <a:t>Report</a:t>
          </a:r>
          <a:endParaRPr lang="en-US" dirty="0"/>
        </a:p>
      </dgm:t>
    </dgm:pt>
    <dgm:pt modelId="{923426EB-C43D-4591-8C61-44865BD5D32E}" type="parTrans" cxnId="{7DF94470-358A-4A4E-AB0E-259DCB8E7E77}">
      <dgm:prSet/>
      <dgm:spPr/>
      <dgm:t>
        <a:bodyPr/>
        <a:lstStyle/>
        <a:p>
          <a:endParaRPr lang="en-US"/>
        </a:p>
      </dgm:t>
    </dgm:pt>
    <dgm:pt modelId="{1E7A8E25-81D8-4D68-B199-FE82DF1097EE}" type="sibTrans" cxnId="{7DF94470-358A-4A4E-AB0E-259DCB8E7E77}">
      <dgm:prSet/>
      <dgm:spPr/>
      <dgm:t>
        <a:bodyPr/>
        <a:lstStyle/>
        <a:p>
          <a:endParaRPr lang="en-US"/>
        </a:p>
      </dgm:t>
    </dgm:pt>
    <dgm:pt modelId="{4D8E980B-E4C3-4729-ABCC-FE48E28AC509}">
      <dgm:prSet phldrT="[Text]"/>
      <dgm:spPr/>
      <dgm:t>
        <a:bodyPr/>
        <a:lstStyle/>
        <a:p>
          <a:r>
            <a:rPr lang="en-US" dirty="0" smtClean="0"/>
            <a:t>Collect Background Info</a:t>
          </a:r>
          <a:endParaRPr lang="en-US" dirty="0"/>
        </a:p>
      </dgm:t>
    </dgm:pt>
    <dgm:pt modelId="{FE8818A4-1909-4D84-A8F2-DB62D6C8CF85}" type="parTrans" cxnId="{0388EE3B-B1DF-449F-A3AE-8FF9B015403B}">
      <dgm:prSet/>
      <dgm:spPr/>
      <dgm:t>
        <a:bodyPr/>
        <a:lstStyle/>
        <a:p>
          <a:endParaRPr lang="en-US"/>
        </a:p>
      </dgm:t>
    </dgm:pt>
    <dgm:pt modelId="{6DFB7ABA-D4CE-4431-B287-5E4A091E025C}" type="sibTrans" cxnId="{0388EE3B-B1DF-449F-A3AE-8FF9B015403B}">
      <dgm:prSet/>
      <dgm:spPr/>
      <dgm:t>
        <a:bodyPr/>
        <a:lstStyle/>
        <a:p>
          <a:endParaRPr lang="en-US"/>
        </a:p>
      </dgm:t>
    </dgm:pt>
    <dgm:pt modelId="{1EC50FDD-1A16-4082-839E-D5F2E9207704}">
      <dgm:prSet phldrT="[Text]"/>
      <dgm:spPr/>
      <dgm:t>
        <a:bodyPr/>
        <a:lstStyle/>
        <a:p>
          <a:r>
            <a:rPr lang="en-US" dirty="0" smtClean="0"/>
            <a:t>Decide Goals &amp; Questions</a:t>
          </a:r>
          <a:endParaRPr lang="en-US" dirty="0"/>
        </a:p>
      </dgm:t>
    </dgm:pt>
    <dgm:pt modelId="{BBA8D1EB-5176-4677-887A-812E998DCB13}" type="parTrans" cxnId="{2697BAE3-0720-45C3-AC08-C97E927E5FB2}">
      <dgm:prSet/>
      <dgm:spPr/>
      <dgm:t>
        <a:bodyPr/>
        <a:lstStyle/>
        <a:p>
          <a:endParaRPr lang="en-US"/>
        </a:p>
      </dgm:t>
    </dgm:pt>
    <dgm:pt modelId="{240D2C2D-C10F-4826-96B5-AD40AB04562B}" type="sibTrans" cxnId="{2697BAE3-0720-45C3-AC08-C97E927E5FB2}">
      <dgm:prSet/>
      <dgm:spPr/>
      <dgm:t>
        <a:bodyPr/>
        <a:lstStyle/>
        <a:p>
          <a:endParaRPr lang="en-US"/>
        </a:p>
      </dgm:t>
    </dgm:pt>
    <dgm:pt modelId="{E567D36E-CB9E-4297-AA5A-27B14714C5C0}" type="pres">
      <dgm:prSet presAssocID="{73C68F5F-F1F2-4010-A43F-F5D2DC09EE85}" presName="diagram" presStyleCnt="0">
        <dgm:presLayoutVars>
          <dgm:dir/>
          <dgm:resizeHandles val="exact"/>
        </dgm:presLayoutVars>
      </dgm:prSet>
      <dgm:spPr/>
      <dgm:t>
        <a:bodyPr/>
        <a:lstStyle/>
        <a:p>
          <a:endParaRPr lang="en-US"/>
        </a:p>
      </dgm:t>
    </dgm:pt>
    <dgm:pt modelId="{EC9C52B9-EC89-4A6B-AA9D-144FFC46BD55}" type="pres">
      <dgm:prSet presAssocID="{1EC50FDD-1A16-4082-839E-D5F2E9207704}" presName="node" presStyleLbl="node1" presStyleIdx="0" presStyleCnt="9">
        <dgm:presLayoutVars>
          <dgm:bulletEnabled val="1"/>
        </dgm:presLayoutVars>
      </dgm:prSet>
      <dgm:spPr/>
      <dgm:t>
        <a:bodyPr/>
        <a:lstStyle/>
        <a:p>
          <a:endParaRPr lang="en-US"/>
        </a:p>
      </dgm:t>
    </dgm:pt>
    <dgm:pt modelId="{9BBA0030-F734-4BFF-B7C0-D4605FE9910D}" type="pres">
      <dgm:prSet presAssocID="{240D2C2D-C10F-4826-96B5-AD40AB04562B}" presName="sibTrans" presStyleLbl="sibTrans2D1" presStyleIdx="0" presStyleCnt="8"/>
      <dgm:spPr/>
      <dgm:t>
        <a:bodyPr/>
        <a:lstStyle/>
        <a:p>
          <a:endParaRPr lang="en-US"/>
        </a:p>
      </dgm:t>
    </dgm:pt>
    <dgm:pt modelId="{5E586D17-5301-48C0-9A48-BD2852104EFD}" type="pres">
      <dgm:prSet presAssocID="{240D2C2D-C10F-4826-96B5-AD40AB04562B}" presName="connectorText" presStyleLbl="sibTrans2D1" presStyleIdx="0" presStyleCnt="8"/>
      <dgm:spPr/>
      <dgm:t>
        <a:bodyPr/>
        <a:lstStyle/>
        <a:p>
          <a:endParaRPr lang="en-US"/>
        </a:p>
      </dgm:t>
    </dgm:pt>
    <dgm:pt modelId="{9407D684-90CE-477C-B752-1028F136ED58}" type="pres">
      <dgm:prSet presAssocID="{A8B44E82-9446-4F2D-9F0D-FB8CE88E6CC1}" presName="node" presStyleLbl="node1" presStyleIdx="1" presStyleCnt="9">
        <dgm:presLayoutVars>
          <dgm:bulletEnabled val="1"/>
        </dgm:presLayoutVars>
      </dgm:prSet>
      <dgm:spPr/>
      <dgm:t>
        <a:bodyPr/>
        <a:lstStyle/>
        <a:p>
          <a:endParaRPr lang="en-US"/>
        </a:p>
      </dgm:t>
    </dgm:pt>
    <dgm:pt modelId="{E23FAB44-FDF6-492D-AB91-873429E8504C}" type="pres">
      <dgm:prSet presAssocID="{39A4311B-82DC-41C9-8FDF-F51CAA7E68DC}" presName="sibTrans" presStyleLbl="sibTrans2D1" presStyleIdx="1" presStyleCnt="8"/>
      <dgm:spPr/>
      <dgm:t>
        <a:bodyPr/>
        <a:lstStyle/>
        <a:p>
          <a:endParaRPr lang="en-US"/>
        </a:p>
      </dgm:t>
    </dgm:pt>
    <dgm:pt modelId="{6E8C5006-E5E5-4261-8E9E-2C6B342BEF3E}" type="pres">
      <dgm:prSet presAssocID="{39A4311B-82DC-41C9-8FDF-F51CAA7E68DC}" presName="connectorText" presStyleLbl="sibTrans2D1" presStyleIdx="1" presStyleCnt="8"/>
      <dgm:spPr/>
      <dgm:t>
        <a:bodyPr/>
        <a:lstStyle/>
        <a:p>
          <a:endParaRPr lang="en-US"/>
        </a:p>
      </dgm:t>
    </dgm:pt>
    <dgm:pt modelId="{9E2581B5-63F2-46B8-94FC-5539028CF1F4}" type="pres">
      <dgm:prSet presAssocID="{4D8E980B-E4C3-4729-ABCC-FE48E28AC509}" presName="node" presStyleLbl="node1" presStyleIdx="2" presStyleCnt="9">
        <dgm:presLayoutVars>
          <dgm:bulletEnabled val="1"/>
        </dgm:presLayoutVars>
      </dgm:prSet>
      <dgm:spPr/>
      <dgm:t>
        <a:bodyPr/>
        <a:lstStyle/>
        <a:p>
          <a:endParaRPr lang="en-US"/>
        </a:p>
      </dgm:t>
    </dgm:pt>
    <dgm:pt modelId="{151713B9-5B9A-497F-8589-E08298263CE2}" type="pres">
      <dgm:prSet presAssocID="{6DFB7ABA-D4CE-4431-B287-5E4A091E025C}" presName="sibTrans" presStyleLbl="sibTrans2D1" presStyleIdx="2" presStyleCnt="8"/>
      <dgm:spPr/>
      <dgm:t>
        <a:bodyPr/>
        <a:lstStyle/>
        <a:p>
          <a:endParaRPr lang="en-US"/>
        </a:p>
      </dgm:t>
    </dgm:pt>
    <dgm:pt modelId="{63E16E64-D6B1-4AA4-9A7F-F784E2788431}" type="pres">
      <dgm:prSet presAssocID="{6DFB7ABA-D4CE-4431-B287-5E4A091E025C}" presName="connectorText" presStyleLbl="sibTrans2D1" presStyleIdx="2" presStyleCnt="8"/>
      <dgm:spPr/>
      <dgm:t>
        <a:bodyPr/>
        <a:lstStyle/>
        <a:p>
          <a:endParaRPr lang="en-US"/>
        </a:p>
      </dgm:t>
    </dgm:pt>
    <dgm:pt modelId="{AF19A394-AA5E-45D2-A813-9865017F26E5}" type="pres">
      <dgm:prSet presAssocID="{4C8A3CBE-238D-422C-ABFB-1D14E4106B01}" presName="node" presStyleLbl="node1" presStyleIdx="3" presStyleCnt="9">
        <dgm:presLayoutVars>
          <dgm:bulletEnabled val="1"/>
        </dgm:presLayoutVars>
      </dgm:prSet>
      <dgm:spPr/>
      <dgm:t>
        <a:bodyPr/>
        <a:lstStyle/>
        <a:p>
          <a:endParaRPr lang="en-US"/>
        </a:p>
      </dgm:t>
    </dgm:pt>
    <dgm:pt modelId="{464D280C-F078-4F85-A2E3-D86EADC87A7E}" type="pres">
      <dgm:prSet presAssocID="{1B44E21B-F6CC-4796-9B41-82ACC1D671B6}" presName="sibTrans" presStyleLbl="sibTrans2D1" presStyleIdx="3" presStyleCnt="8"/>
      <dgm:spPr/>
      <dgm:t>
        <a:bodyPr/>
        <a:lstStyle/>
        <a:p>
          <a:endParaRPr lang="en-US"/>
        </a:p>
      </dgm:t>
    </dgm:pt>
    <dgm:pt modelId="{F015FDD4-464E-47DD-8A3E-ED133CFDE7CF}" type="pres">
      <dgm:prSet presAssocID="{1B44E21B-F6CC-4796-9B41-82ACC1D671B6}" presName="connectorText" presStyleLbl="sibTrans2D1" presStyleIdx="3" presStyleCnt="8"/>
      <dgm:spPr/>
      <dgm:t>
        <a:bodyPr/>
        <a:lstStyle/>
        <a:p>
          <a:endParaRPr lang="en-US"/>
        </a:p>
      </dgm:t>
    </dgm:pt>
    <dgm:pt modelId="{2A494976-350C-4125-9072-FD6EB2537F70}" type="pres">
      <dgm:prSet presAssocID="{91E2DB23-086F-463F-A4DA-1685DEC0669A}" presName="node" presStyleLbl="node1" presStyleIdx="4" presStyleCnt="9">
        <dgm:presLayoutVars>
          <dgm:bulletEnabled val="1"/>
        </dgm:presLayoutVars>
      </dgm:prSet>
      <dgm:spPr/>
      <dgm:t>
        <a:bodyPr/>
        <a:lstStyle/>
        <a:p>
          <a:endParaRPr lang="en-US"/>
        </a:p>
      </dgm:t>
    </dgm:pt>
    <dgm:pt modelId="{34EA5CE0-1A75-4858-938C-B3C135421016}" type="pres">
      <dgm:prSet presAssocID="{D6C8EC8A-F989-47DE-A764-2CC7BB64C3DF}" presName="sibTrans" presStyleLbl="sibTrans2D1" presStyleIdx="4" presStyleCnt="8"/>
      <dgm:spPr/>
      <dgm:t>
        <a:bodyPr/>
        <a:lstStyle/>
        <a:p>
          <a:endParaRPr lang="en-US"/>
        </a:p>
      </dgm:t>
    </dgm:pt>
    <dgm:pt modelId="{6E7EE109-0B11-4BC5-AD40-9017185611B3}" type="pres">
      <dgm:prSet presAssocID="{D6C8EC8A-F989-47DE-A764-2CC7BB64C3DF}" presName="connectorText" presStyleLbl="sibTrans2D1" presStyleIdx="4" presStyleCnt="8"/>
      <dgm:spPr/>
      <dgm:t>
        <a:bodyPr/>
        <a:lstStyle/>
        <a:p>
          <a:endParaRPr lang="en-US"/>
        </a:p>
      </dgm:t>
    </dgm:pt>
    <dgm:pt modelId="{24E8F012-276E-4177-B3B7-A17D7A67FB17}" type="pres">
      <dgm:prSet presAssocID="{E9DD51D3-C7C7-454C-A072-F39342EE7BF7}" presName="node" presStyleLbl="node1" presStyleIdx="5" presStyleCnt="9">
        <dgm:presLayoutVars>
          <dgm:bulletEnabled val="1"/>
        </dgm:presLayoutVars>
      </dgm:prSet>
      <dgm:spPr/>
      <dgm:t>
        <a:bodyPr/>
        <a:lstStyle/>
        <a:p>
          <a:endParaRPr lang="en-US"/>
        </a:p>
      </dgm:t>
    </dgm:pt>
    <dgm:pt modelId="{0C736433-6115-4D39-9531-46EEA23941B6}" type="pres">
      <dgm:prSet presAssocID="{5926ACA2-9564-46D9-B6CC-4415610D4C70}" presName="sibTrans" presStyleLbl="sibTrans2D1" presStyleIdx="5" presStyleCnt="8"/>
      <dgm:spPr/>
      <dgm:t>
        <a:bodyPr/>
        <a:lstStyle/>
        <a:p>
          <a:endParaRPr lang="en-US"/>
        </a:p>
      </dgm:t>
    </dgm:pt>
    <dgm:pt modelId="{83E54340-EBF2-4A7B-9FB5-D3668E2967A8}" type="pres">
      <dgm:prSet presAssocID="{5926ACA2-9564-46D9-B6CC-4415610D4C70}" presName="connectorText" presStyleLbl="sibTrans2D1" presStyleIdx="5" presStyleCnt="8"/>
      <dgm:spPr/>
      <dgm:t>
        <a:bodyPr/>
        <a:lstStyle/>
        <a:p>
          <a:endParaRPr lang="en-US"/>
        </a:p>
      </dgm:t>
    </dgm:pt>
    <dgm:pt modelId="{A70272BB-6392-4B82-B7AC-E0A3C1DCE68E}" type="pres">
      <dgm:prSet presAssocID="{31349767-2F1D-48F3-983D-ECCBE35C3D9C}" presName="node" presStyleLbl="node1" presStyleIdx="6" presStyleCnt="9">
        <dgm:presLayoutVars>
          <dgm:bulletEnabled val="1"/>
        </dgm:presLayoutVars>
      </dgm:prSet>
      <dgm:spPr/>
      <dgm:t>
        <a:bodyPr/>
        <a:lstStyle/>
        <a:p>
          <a:endParaRPr lang="en-US"/>
        </a:p>
      </dgm:t>
    </dgm:pt>
    <dgm:pt modelId="{A48F8654-5470-4FC0-AA08-BAA76A1152BF}" type="pres">
      <dgm:prSet presAssocID="{208BBAD8-CE66-499F-9FF0-B9BAC31EDA4F}" presName="sibTrans" presStyleLbl="sibTrans2D1" presStyleIdx="6" presStyleCnt="8"/>
      <dgm:spPr/>
      <dgm:t>
        <a:bodyPr/>
        <a:lstStyle/>
        <a:p>
          <a:endParaRPr lang="en-US"/>
        </a:p>
      </dgm:t>
    </dgm:pt>
    <dgm:pt modelId="{410A0CAF-9694-4EA1-A222-8AF44583FEC4}" type="pres">
      <dgm:prSet presAssocID="{208BBAD8-CE66-499F-9FF0-B9BAC31EDA4F}" presName="connectorText" presStyleLbl="sibTrans2D1" presStyleIdx="6" presStyleCnt="8"/>
      <dgm:spPr/>
      <dgm:t>
        <a:bodyPr/>
        <a:lstStyle/>
        <a:p>
          <a:endParaRPr lang="en-US"/>
        </a:p>
      </dgm:t>
    </dgm:pt>
    <dgm:pt modelId="{CAEAF409-CAD7-4DA3-8D27-CD744ACF8F9E}" type="pres">
      <dgm:prSet presAssocID="{B9332F60-4A0E-4825-938B-A75D5B3E44CC}" presName="node" presStyleLbl="node1" presStyleIdx="7" presStyleCnt="9">
        <dgm:presLayoutVars>
          <dgm:bulletEnabled val="1"/>
        </dgm:presLayoutVars>
      </dgm:prSet>
      <dgm:spPr/>
      <dgm:t>
        <a:bodyPr/>
        <a:lstStyle/>
        <a:p>
          <a:endParaRPr lang="en-US"/>
        </a:p>
      </dgm:t>
    </dgm:pt>
    <dgm:pt modelId="{DF2A3DC8-1A9F-46DE-995F-7785E4E9A8F4}" type="pres">
      <dgm:prSet presAssocID="{B7581830-C749-49A1-8D23-E624D914A951}" presName="sibTrans" presStyleLbl="sibTrans2D1" presStyleIdx="7" presStyleCnt="8"/>
      <dgm:spPr/>
      <dgm:t>
        <a:bodyPr/>
        <a:lstStyle/>
        <a:p>
          <a:endParaRPr lang="en-US"/>
        </a:p>
      </dgm:t>
    </dgm:pt>
    <dgm:pt modelId="{70D024EE-70A8-45B0-B705-1AB782F31A2D}" type="pres">
      <dgm:prSet presAssocID="{B7581830-C749-49A1-8D23-E624D914A951}" presName="connectorText" presStyleLbl="sibTrans2D1" presStyleIdx="7" presStyleCnt="8"/>
      <dgm:spPr/>
      <dgm:t>
        <a:bodyPr/>
        <a:lstStyle/>
        <a:p>
          <a:endParaRPr lang="en-US"/>
        </a:p>
      </dgm:t>
    </dgm:pt>
    <dgm:pt modelId="{2A082AA1-0DE6-4419-8D92-E95CCD0BBA4C}" type="pres">
      <dgm:prSet presAssocID="{6ADEB336-9564-41BA-8433-A195F4748BB3}" presName="node" presStyleLbl="node1" presStyleIdx="8" presStyleCnt="9">
        <dgm:presLayoutVars>
          <dgm:bulletEnabled val="1"/>
        </dgm:presLayoutVars>
      </dgm:prSet>
      <dgm:spPr/>
      <dgm:t>
        <a:bodyPr/>
        <a:lstStyle/>
        <a:p>
          <a:endParaRPr lang="en-US"/>
        </a:p>
      </dgm:t>
    </dgm:pt>
  </dgm:ptLst>
  <dgm:cxnLst>
    <dgm:cxn modelId="{E74C5763-C5DF-452C-AA28-828F32B26C9E}" type="presOf" srcId="{31349767-2F1D-48F3-983D-ECCBE35C3D9C}" destId="{A70272BB-6392-4B82-B7AC-E0A3C1DCE68E}" srcOrd="0" destOrd="0" presId="urn:microsoft.com/office/officeart/2005/8/layout/process5"/>
    <dgm:cxn modelId="{B4A63920-5EF5-4866-B24F-EC6AE1D01356}" srcId="{73C68F5F-F1F2-4010-A43F-F5D2DC09EE85}" destId="{E9DD51D3-C7C7-454C-A072-F39342EE7BF7}" srcOrd="5" destOrd="0" parTransId="{FF3D0A49-0619-45D9-B7F9-D0DBE0209A77}" sibTransId="{5926ACA2-9564-46D9-B6CC-4415610D4C70}"/>
    <dgm:cxn modelId="{5F6C48A0-3BE9-4EB1-9529-5C495D4C474F}" type="presOf" srcId="{A8B44E82-9446-4F2D-9F0D-FB8CE88E6CC1}" destId="{9407D684-90CE-477C-B752-1028F136ED58}" srcOrd="0" destOrd="0" presId="urn:microsoft.com/office/officeart/2005/8/layout/process5"/>
    <dgm:cxn modelId="{0B7E63C4-AC07-4D68-A0E7-D3ECA321494B}" srcId="{73C68F5F-F1F2-4010-A43F-F5D2DC09EE85}" destId="{4C8A3CBE-238D-422C-ABFB-1D14E4106B01}" srcOrd="3" destOrd="0" parTransId="{E4DC0D85-CE39-48FF-A646-A522768FF92D}" sibTransId="{1B44E21B-F6CC-4796-9B41-82ACC1D671B6}"/>
    <dgm:cxn modelId="{78AB6FFF-ACF1-478B-A761-C02025F6188D}" type="presOf" srcId="{D6C8EC8A-F989-47DE-A764-2CC7BB64C3DF}" destId="{6E7EE109-0B11-4BC5-AD40-9017185611B3}" srcOrd="1" destOrd="0" presId="urn:microsoft.com/office/officeart/2005/8/layout/process5"/>
    <dgm:cxn modelId="{FE6F2D76-C600-4ECD-A71A-D0A267C2A245}" type="presOf" srcId="{208BBAD8-CE66-499F-9FF0-B9BAC31EDA4F}" destId="{410A0CAF-9694-4EA1-A222-8AF44583FEC4}" srcOrd="1" destOrd="0" presId="urn:microsoft.com/office/officeart/2005/8/layout/process5"/>
    <dgm:cxn modelId="{84108976-8547-42B1-8382-EF8D6E55189B}" type="presOf" srcId="{208BBAD8-CE66-499F-9FF0-B9BAC31EDA4F}" destId="{A48F8654-5470-4FC0-AA08-BAA76A1152BF}" srcOrd="0" destOrd="0" presId="urn:microsoft.com/office/officeart/2005/8/layout/process5"/>
    <dgm:cxn modelId="{0388EE3B-B1DF-449F-A3AE-8FF9B015403B}" srcId="{73C68F5F-F1F2-4010-A43F-F5D2DC09EE85}" destId="{4D8E980B-E4C3-4729-ABCC-FE48E28AC509}" srcOrd="2" destOrd="0" parTransId="{FE8818A4-1909-4D84-A8F2-DB62D6C8CF85}" sibTransId="{6DFB7ABA-D4CE-4431-B287-5E4A091E025C}"/>
    <dgm:cxn modelId="{41D75CA4-E2F6-4EA3-A36E-B36814D559C4}" type="presOf" srcId="{D6C8EC8A-F989-47DE-A764-2CC7BB64C3DF}" destId="{34EA5CE0-1A75-4858-938C-B3C135421016}" srcOrd="0" destOrd="0" presId="urn:microsoft.com/office/officeart/2005/8/layout/process5"/>
    <dgm:cxn modelId="{53723CA1-105B-48F9-B114-121F0A116811}" type="presOf" srcId="{5926ACA2-9564-46D9-B6CC-4415610D4C70}" destId="{0C736433-6115-4D39-9531-46EEA23941B6}" srcOrd="0" destOrd="0" presId="urn:microsoft.com/office/officeart/2005/8/layout/process5"/>
    <dgm:cxn modelId="{44B32BDB-A410-446F-A176-D543D4EF0C1F}" type="presOf" srcId="{1B44E21B-F6CC-4796-9B41-82ACC1D671B6}" destId="{464D280C-F078-4F85-A2E3-D86EADC87A7E}" srcOrd="0" destOrd="0" presId="urn:microsoft.com/office/officeart/2005/8/layout/process5"/>
    <dgm:cxn modelId="{9FE09459-DF7E-4BD6-8E62-B3D9D21ECE9B}" srcId="{73C68F5F-F1F2-4010-A43F-F5D2DC09EE85}" destId="{31349767-2F1D-48F3-983D-ECCBE35C3D9C}" srcOrd="6" destOrd="0" parTransId="{53926DAD-0BDB-423F-8209-285C72DFF459}" sibTransId="{208BBAD8-CE66-499F-9FF0-B9BAC31EDA4F}"/>
    <dgm:cxn modelId="{6BD25715-0A32-4BA9-9A3C-BDAF3074A93F}" type="presOf" srcId="{B7581830-C749-49A1-8D23-E624D914A951}" destId="{DF2A3DC8-1A9F-46DE-995F-7785E4E9A8F4}" srcOrd="0" destOrd="0" presId="urn:microsoft.com/office/officeart/2005/8/layout/process5"/>
    <dgm:cxn modelId="{2697BAE3-0720-45C3-AC08-C97E927E5FB2}" srcId="{73C68F5F-F1F2-4010-A43F-F5D2DC09EE85}" destId="{1EC50FDD-1A16-4082-839E-D5F2E9207704}" srcOrd="0" destOrd="0" parTransId="{BBA8D1EB-5176-4677-887A-812E998DCB13}" sibTransId="{240D2C2D-C10F-4826-96B5-AD40AB04562B}"/>
    <dgm:cxn modelId="{B2525BEF-6E8B-47F5-9AA7-E6C35199C247}" type="presOf" srcId="{39A4311B-82DC-41C9-8FDF-F51CAA7E68DC}" destId="{E23FAB44-FDF6-492D-AB91-873429E8504C}" srcOrd="0" destOrd="0" presId="urn:microsoft.com/office/officeart/2005/8/layout/process5"/>
    <dgm:cxn modelId="{7DF94470-358A-4A4E-AB0E-259DCB8E7E77}" srcId="{73C68F5F-F1F2-4010-A43F-F5D2DC09EE85}" destId="{6ADEB336-9564-41BA-8433-A195F4748BB3}" srcOrd="8" destOrd="0" parTransId="{923426EB-C43D-4591-8C61-44865BD5D32E}" sibTransId="{1E7A8E25-81D8-4D68-B199-FE82DF1097EE}"/>
    <dgm:cxn modelId="{F32B37C6-E0CA-411D-B88A-E63F24DB93A0}" type="presOf" srcId="{B7581830-C749-49A1-8D23-E624D914A951}" destId="{70D024EE-70A8-45B0-B705-1AB782F31A2D}" srcOrd="1" destOrd="0" presId="urn:microsoft.com/office/officeart/2005/8/layout/process5"/>
    <dgm:cxn modelId="{E6DFBAB0-FBE8-47FA-A9EF-665EC73925CA}" srcId="{73C68F5F-F1F2-4010-A43F-F5D2DC09EE85}" destId="{A8B44E82-9446-4F2D-9F0D-FB8CE88E6CC1}" srcOrd="1" destOrd="0" parTransId="{F1CB5D25-F505-4ECA-830B-B70ABA606E75}" sibTransId="{39A4311B-82DC-41C9-8FDF-F51CAA7E68DC}"/>
    <dgm:cxn modelId="{F874F52A-5B54-4715-84E3-85EB58C181DA}" srcId="{73C68F5F-F1F2-4010-A43F-F5D2DC09EE85}" destId="{B9332F60-4A0E-4825-938B-A75D5B3E44CC}" srcOrd="7" destOrd="0" parTransId="{3E799D77-E369-43BC-AE30-0A5F9FFD3D92}" sibTransId="{B7581830-C749-49A1-8D23-E624D914A951}"/>
    <dgm:cxn modelId="{FBA6A5F9-17B5-430C-A352-977FFFE12782}" type="presOf" srcId="{39A4311B-82DC-41C9-8FDF-F51CAA7E68DC}" destId="{6E8C5006-E5E5-4261-8E9E-2C6B342BEF3E}" srcOrd="1" destOrd="0" presId="urn:microsoft.com/office/officeart/2005/8/layout/process5"/>
    <dgm:cxn modelId="{7C78E63C-8EC3-4659-9F20-134C11BB20A5}" type="presOf" srcId="{240D2C2D-C10F-4826-96B5-AD40AB04562B}" destId="{5E586D17-5301-48C0-9A48-BD2852104EFD}" srcOrd="1" destOrd="0" presId="urn:microsoft.com/office/officeart/2005/8/layout/process5"/>
    <dgm:cxn modelId="{D1DAB8E2-F09B-446D-9C01-3FE85832D6C1}" type="presOf" srcId="{1B44E21B-F6CC-4796-9B41-82ACC1D671B6}" destId="{F015FDD4-464E-47DD-8A3E-ED133CFDE7CF}" srcOrd="1" destOrd="0" presId="urn:microsoft.com/office/officeart/2005/8/layout/process5"/>
    <dgm:cxn modelId="{EB657EDA-8C80-4ED2-88CE-C27835815AEA}" type="presOf" srcId="{240D2C2D-C10F-4826-96B5-AD40AB04562B}" destId="{9BBA0030-F734-4BFF-B7C0-D4605FE9910D}" srcOrd="0" destOrd="0" presId="urn:microsoft.com/office/officeart/2005/8/layout/process5"/>
    <dgm:cxn modelId="{8F7AABDC-73CC-43FB-9453-BDD7EAE4C936}" type="presOf" srcId="{E9DD51D3-C7C7-454C-A072-F39342EE7BF7}" destId="{24E8F012-276E-4177-B3B7-A17D7A67FB17}" srcOrd="0" destOrd="0" presId="urn:microsoft.com/office/officeart/2005/8/layout/process5"/>
    <dgm:cxn modelId="{786937CC-AF92-42FD-BE08-829F914B1869}" type="presOf" srcId="{73C68F5F-F1F2-4010-A43F-F5D2DC09EE85}" destId="{E567D36E-CB9E-4297-AA5A-27B14714C5C0}" srcOrd="0" destOrd="0" presId="urn:microsoft.com/office/officeart/2005/8/layout/process5"/>
    <dgm:cxn modelId="{FB78625B-30D3-4CAC-82B3-2421A781B3BA}" type="presOf" srcId="{6ADEB336-9564-41BA-8433-A195F4748BB3}" destId="{2A082AA1-0DE6-4419-8D92-E95CCD0BBA4C}" srcOrd="0" destOrd="0" presId="urn:microsoft.com/office/officeart/2005/8/layout/process5"/>
    <dgm:cxn modelId="{904DD84A-B06E-40AA-B289-A1A038CED906}" type="presOf" srcId="{4D8E980B-E4C3-4729-ABCC-FE48E28AC509}" destId="{9E2581B5-63F2-46B8-94FC-5539028CF1F4}" srcOrd="0" destOrd="0" presId="urn:microsoft.com/office/officeart/2005/8/layout/process5"/>
    <dgm:cxn modelId="{8CEE9A04-8B38-4DE2-BE88-E8058A2C2B2A}" type="presOf" srcId="{6DFB7ABA-D4CE-4431-B287-5E4A091E025C}" destId="{63E16E64-D6B1-4AA4-9A7F-F784E2788431}" srcOrd="1" destOrd="0" presId="urn:microsoft.com/office/officeart/2005/8/layout/process5"/>
    <dgm:cxn modelId="{287FF9D4-B584-47BF-ABD0-3F02E3C70036}" type="presOf" srcId="{B9332F60-4A0E-4825-938B-A75D5B3E44CC}" destId="{CAEAF409-CAD7-4DA3-8D27-CD744ACF8F9E}" srcOrd="0" destOrd="0" presId="urn:microsoft.com/office/officeart/2005/8/layout/process5"/>
    <dgm:cxn modelId="{604F696C-CEC3-4294-A17F-FCCF3436AE47}" type="presOf" srcId="{5926ACA2-9564-46D9-B6CC-4415610D4C70}" destId="{83E54340-EBF2-4A7B-9FB5-D3668E2967A8}" srcOrd="1" destOrd="0" presId="urn:microsoft.com/office/officeart/2005/8/layout/process5"/>
    <dgm:cxn modelId="{A57D6574-9BF3-41C0-AB18-C2B4DE63CBE5}" srcId="{73C68F5F-F1F2-4010-A43F-F5D2DC09EE85}" destId="{91E2DB23-086F-463F-A4DA-1685DEC0669A}" srcOrd="4" destOrd="0" parTransId="{1307579E-84CE-4455-A11B-87A963AE2959}" sibTransId="{D6C8EC8A-F989-47DE-A764-2CC7BB64C3DF}"/>
    <dgm:cxn modelId="{40173CE9-FBC9-4915-8077-94C90FB1CB34}" type="presOf" srcId="{6DFB7ABA-D4CE-4431-B287-5E4A091E025C}" destId="{151713B9-5B9A-497F-8589-E08298263CE2}" srcOrd="0" destOrd="0" presId="urn:microsoft.com/office/officeart/2005/8/layout/process5"/>
    <dgm:cxn modelId="{AF9F4B38-42C4-44AA-872D-DD273B967E7E}" type="presOf" srcId="{4C8A3CBE-238D-422C-ABFB-1D14E4106B01}" destId="{AF19A394-AA5E-45D2-A813-9865017F26E5}" srcOrd="0" destOrd="0" presId="urn:microsoft.com/office/officeart/2005/8/layout/process5"/>
    <dgm:cxn modelId="{F80A92F5-42A2-4EA9-97D9-6A31E402786E}" type="presOf" srcId="{91E2DB23-086F-463F-A4DA-1685DEC0669A}" destId="{2A494976-350C-4125-9072-FD6EB2537F70}" srcOrd="0" destOrd="0" presId="urn:microsoft.com/office/officeart/2005/8/layout/process5"/>
    <dgm:cxn modelId="{508B9C11-9DFC-4725-9DD2-C4CDDCE1B97B}" type="presOf" srcId="{1EC50FDD-1A16-4082-839E-D5F2E9207704}" destId="{EC9C52B9-EC89-4A6B-AA9D-144FFC46BD55}" srcOrd="0" destOrd="0" presId="urn:microsoft.com/office/officeart/2005/8/layout/process5"/>
    <dgm:cxn modelId="{7DBF5E4C-526B-4521-994A-D8B4494A78D3}" type="presParOf" srcId="{E567D36E-CB9E-4297-AA5A-27B14714C5C0}" destId="{EC9C52B9-EC89-4A6B-AA9D-144FFC46BD55}" srcOrd="0" destOrd="0" presId="urn:microsoft.com/office/officeart/2005/8/layout/process5"/>
    <dgm:cxn modelId="{09D980F9-CA0E-44B0-ACE4-D513BA03D965}" type="presParOf" srcId="{E567D36E-CB9E-4297-AA5A-27B14714C5C0}" destId="{9BBA0030-F734-4BFF-B7C0-D4605FE9910D}" srcOrd="1" destOrd="0" presId="urn:microsoft.com/office/officeart/2005/8/layout/process5"/>
    <dgm:cxn modelId="{53BB0F6D-3C74-4427-B29E-0946E62E74BF}" type="presParOf" srcId="{9BBA0030-F734-4BFF-B7C0-D4605FE9910D}" destId="{5E586D17-5301-48C0-9A48-BD2852104EFD}" srcOrd="0" destOrd="0" presId="urn:microsoft.com/office/officeart/2005/8/layout/process5"/>
    <dgm:cxn modelId="{32F92CEF-3A9A-4F96-B787-63EF681A2244}" type="presParOf" srcId="{E567D36E-CB9E-4297-AA5A-27B14714C5C0}" destId="{9407D684-90CE-477C-B752-1028F136ED58}" srcOrd="2" destOrd="0" presId="urn:microsoft.com/office/officeart/2005/8/layout/process5"/>
    <dgm:cxn modelId="{CF1CCA49-1344-456F-919B-D9DEE76640EA}" type="presParOf" srcId="{E567D36E-CB9E-4297-AA5A-27B14714C5C0}" destId="{E23FAB44-FDF6-492D-AB91-873429E8504C}" srcOrd="3" destOrd="0" presId="urn:microsoft.com/office/officeart/2005/8/layout/process5"/>
    <dgm:cxn modelId="{218B9B4B-4B78-43D4-96F1-81E0DB911175}" type="presParOf" srcId="{E23FAB44-FDF6-492D-AB91-873429E8504C}" destId="{6E8C5006-E5E5-4261-8E9E-2C6B342BEF3E}" srcOrd="0" destOrd="0" presId="urn:microsoft.com/office/officeart/2005/8/layout/process5"/>
    <dgm:cxn modelId="{A1E4A893-AF07-47A0-9D8E-8917F90C47EA}" type="presParOf" srcId="{E567D36E-CB9E-4297-AA5A-27B14714C5C0}" destId="{9E2581B5-63F2-46B8-94FC-5539028CF1F4}" srcOrd="4" destOrd="0" presId="urn:microsoft.com/office/officeart/2005/8/layout/process5"/>
    <dgm:cxn modelId="{9669683B-2888-4FAC-AF44-778F956527C4}" type="presParOf" srcId="{E567D36E-CB9E-4297-AA5A-27B14714C5C0}" destId="{151713B9-5B9A-497F-8589-E08298263CE2}" srcOrd="5" destOrd="0" presId="urn:microsoft.com/office/officeart/2005/8/layout/process5"/>
    <dgm:cxn modelId="{4D6D54EC-8026-4B75-8D8F-FB7493C74D6C}" type="presParOf" srcId="{151713B9-5B9A-497F-8589-E08298263CE2}" destId="{63E16E64-D6B1-4AA4-9A7F-F784E2788431}" srcOrd="0" destOrd="0" presId="urn:microsoft.com/office/officeart/2005/8/layout/process5"/>
    <dgm:cxn modelId="{7034A69B-8E75-48B1-A7C9-2CCBD52245D0}" type="presParOf" srcId="{E567D36E-CB9E-4297-AA5A-27B14714C5C0}" destId="{AF19A394-AA5E-45D2-A813-9865017F26E5}" srcOrd="6" destOrd="0" presId="urn:microsoft.com/office/officeart/2005/8/layout/process5"/>
    <dgm:cxn modelId="{68CFF380-C79D-4745-ABA3-32171AF81035}" type="presParOf" srcId="{E567D36E-CB9E-4297-AA5A-27B14714C5C0}" destId="{464D280C-F078-4F85-A2E3-D86EADC87A7E}" srcOrd="7" destOrd="0" presId="urn:microsoft.com/office/officeart/2005/8/layout/process5"/>
    <dgm:cxn modelId="{C8C4CBD1-3D26-4A13-840E-8B0906A084D7}" type="presParOf" srcId="{464D280C-F078-4F85-A2E3-D86EADC87A7E}" destId="{F015FDD4-464E-47DD-8A3E-ED133CFDE7CF}" srcOrd="0" destOrd="0" presId="urn:microsoft.com/office/officeart/2005/8/layout/process5"/>
    <dgm:cxn modelId="{C4454D4A-81D2-43E6-9793-B8E2A81371D1}" type="presParOf" srcId="{E567D36E-CB9E-4297-AA5A-27B14714C5C0}" destId="{2A494976-350C-4125-9072-FD6EB2537F70}" srcOrd="8" destOrd="0" presId="urn:microsoft.com/office/officeart/2005/8/layout/process5"/>
    <dgm:cxn modelId="{6B6A9318-E7C5-4192-9107-DAE486DBA3F7}" type="presParOf" srcId="{E567D36E-CB9E-4297-AA5A-27B14714C5C0}" destId="{34EA5CE0-1A75-4858-938C-B3C135421016}" srcOrd="9" destOrd="0" presId="urn:microsoft.com/office/officeart/2005/8/layout/process5"/>
    <dgm:cxn modelId="{3BCEC400-979F-422D-8DB0-0A76FBC39137}" type="presParOf" srcId="{34EA5CE0-1A75-4858-938C-B3C135421016}" destId="{6E7EE109-0B11-4BC5-AD40-9017185611B3}" srcOrd="0" destOrd="0" presId="urn:microsoft.com/office/officeart/2005/8/layout/process5"/>
    <dgm:cxn modelId="{3082B53E-D8A7-4C21-816F-F238025E3910}" type="presParOf" srcId="{E567D36E-CB9E-4297-AA5A-27B14714C5C0}" destId="{24E8F012-276E-4177-B3B7-A17D7A67FB17}" srcOrd="10" destOrd="0" presId="urn:microsoft.com/office/officeart/2005/8/layout/process5"/>
    <dgm:cxn modelId="{AD6BB087-218B-4D15-B08A-B2FD01094ABA}" type="presParOf" srcId="{E567D36E-CB9E-4297-AA5A-27B14714C5C0}" destId="{0C736433-6115-4D39-9531-46EEA23941B6}" srcOrd="11" destOrd="0" presId="urn:microsoft.com/office/officeart/2005/8/layout/process5"/>
    <dgm:cxn modelId="{FE69E8CD-057C-43DF-BA04-AFE8CC51BB78}" type="presParOf" srcId="{0C736433-6115-4D39-9531-46EEA23941B6}" destId="{83E54340-EBF2-4A7B-9FB5-D3668E2967A8}" srcOrd="0" destOrd="0" presId="urn:microsoft.com/office/officeart/2005/8/layout/process5"/>
    <dgm:cxn modelId="{39E9F272-F025-4DF7-9A8A-5D076D790F20}" type="presParOf" srcId="{E567D36E-CB9E-4297-AA5A-27B14714C5C0}" destId="{A70272BB-6392-4B82-B7AC-E0A3C1DCE68E}" srcOrd="12" destOrd="0" presId="urn:microsoft.com/office/officeart/2005/8/layout/process5"/>
    <dgm:cxn modelId="{376F25D6-9BDA-4777-B82D-A38D68666777}" type="presParOf" srcId="{E567D36E-CB9E-4297-AA5A-27B14714C5C0}" destId="{A48F8654-5470-4FC0-AA08-BAA76A1152BF}" srcOrd="13" destOrd="0" presId="urn:microsoft.com/office/officeart/2005/8/layout/process5"/>
    <dgm:cxn modelId="{5FB31230-DDA6-47A6-ADC6-0AF3DEFAD1D5}" type="presParOf" srcId="{A48F8654-5470-4FC0-AA08-BAA76A1152BF}" destId="{410A0CAF-9694-4EA1-A222-8AF44583FEC4}" srcOrd="0" destOrd="0" presId="urn:microsoft.com/office/officeart/2005/8/layout/process5"/>
    <dgm:cxn modelId="{A6F27411-3327-4BF5-A2E8-98D1E0CFE887}" type="presParOf" srcId="{E567D36E-CB9E-4297-AA5A-27B14714C5C0}" destId="{CAEAF409-CAD7-4DA3-8D27-CD744ACF8F9E}" srcOrd="14" destOrd="0" presId="urn:microsoft.com/office/officeart/2005/8/layout/process5"/>
    <dgm:cxn modelId="{42BA1963-1D48-4744-8362-F2A44B087E6C}" type="presParOf" srcId="{E567D36E-CB9E-4297-AA5A-27B14714C5C0}" destId="{DF2A3DC8-1A9F-46DE-995F-7785E4E9A8F4}" srcOrd="15" destOrd="0" presId="urn:microsoft.com/office/officeart/2005/8/layout/process5"/>
    <dgm:cxn modelId="{70789518-E631-4113-A346-C5FDD9924E18}" type="presParOf" srcId="{DF2A3DC8-1A9F-46DE-995F-7785E4E9A8F4}" destId="{70D024EE-70A8-45B0-B705-1AB782F31A2D}" srcOrd="0" destOrd="0" presId="urn:microsoft.com/office/officeart/2005/8/layout/process5"/>
    <dgm:cxn modelId="{7961BBE6-8364-49A8-A244-61D38F50A7B2}" type="presParOf" srcId="{E567D36E-CB9E-4297-AA5A-27B14714C5C0}" destId="{2A082AA1-0DE6-4419-8D92-E95CCD0BBA4C}" srcOrd="16" destOrd="0" presId="urn:microsoft.com/office/officeart/2005/8/layout/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9C52B9-EC89-4A6B-AA9D-144FFC46BD55}">
      <dsp:nvSpPr>
        <dsp:cNvPr id="0" name=""/>
        <dsp:cNvSpPr/>
      </dsp:nvSpPr>
      <dsp:spPr>
        <a:xfrm>
          <a:off x="808895" y="1047"/>
          <a:ext cx="1739949" cy="1043969"/>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Decide Goals &amp; Questions</a:t>
          </a:r>
          <a:endParaRPr lang="en-US" sz="2000" kern="1200" dirty="0"/>
        </a:p>
      </dsp:txBody>
      <dsp:txXfrm>
        <a:off x="839472" y="31624"/>
        <a:ext cx="1678795" cy="982815"/>
      </dsp:txXfrm>
    </dsp:sp>
    <dsp:sp modelId="{9BBA0030-F734-4BFF-B7C0-D4605FE9910D}">
      <dsp:nvSpPr>
        <dsp:cNvPr id="0" name=""/>
        <dsp:cNvSpPr/>
      </dsp:nvSpPr>
      <dsp:spPr>
        <a:xfrm>
          <a:off x="2701960" y="307278"/>
          <a:ext cx="368869" cy="431507"/>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US" sz="1600" kern="1200"/>
        </a:p>
      </dsp:txBody>
      <dsp:txXfrm>
        <a:off x="2701960" y="393579"/>
        <a:ext cx="258208" cy="258905"/>
      </dsp:txXfrm>
    </dsp:sp>
    <dsp:sp modelId="{9407D684-90CE-477C-B752-1028F136ED58}">
      <dsp:nvSpPr>
        <dsp:cNvPr id="0" name=""/>
        <dsp:cNvSpPr/>
      </dsp:nvSpPr>
      <dsp:spPr>
        <a:xfrm>
          <a:off x="3244825" y="1047"/>
          <a:ext cx="1739949" cy="1043969"/>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Select Subjects</a:t>
          </a:r>
          <a:endParaRPr lang="en-US" sz="2000" kern="1200" dirty="0"/>
        </a:p>
      </dsp:txBody>
      <dsp:txXfrm>
        <a:off x="3275402" y="31624"/>
        <a:ext cx="1678795" cy="982815"/>
      </dsp:txXfrm>
    </dsp:sp>
    <dsp:sp modelId="{E23FAB44-FDF6-492D-AB91-873429E8504C}">
      <dsp:nvSpPr>
        <dsp:cNvPr id="0" name=""/>
        <dsp:cNvSpPr/>
      </dsp:nvSpPr>
      <dsp:spPr>
        <a:xfrm>
          <a:off x="5137890" y="307278"/>
          <a:ext cx="368869" cy="431507"/>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US" sz="1600" kern="1200"/>
        </a:p>
      </dsp:txBody>
      <dsp:txXfrm>
        <a:off x="5137890" y="393579"/>
        <a:ext cx="258208" cy="258905"/>
      </dsp:txXfrm>
    </dsp:sp>
    <dsp:sp modelId="{9E2581B5-63F2-46B8-94FC-5539028CF1F4}">
      <dsp:nvSpPr>
        <dsp:cNvPr id="0" name=""/>
        <dsp:cNvSpPr/>
      </dsp:nvSpPr>
      <dsp:spPr>
        <a:xfrm>
          <a:off x="5680754" y="1047"/>
          <a:ext cx="1739949" cy="1043969"/>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Collect Background Info</a:t>
          </a:r>
          <a:endParaRPr lang="en-US" sz="2000" kern="1200" dirty="0"/>
        </a:p>
      </dsp:txBody>
      <dsp:txXfrm>
        <a:off x="5711331" y="31624"/>
        <a:ext cx="1678795" cy="982815"/>
      </dsp:txXfrm>
    </dsp:sp>
    <dsp:sp modelId="{151713B9-5B9A-497F-8589-E08298263CE2}">
      <dsp:nvSpPr>
        <dsp:cNvPr id="0" name=""/>
        <dsp:cNvSpPr/>
      </dsp:nvSpPr>
      <dsp:spPr>
        <a:xfrm rot="5400000">
          <a:off x="6366294" y="1166813"/>
          <a:ext cx="368869" cy="431507"/>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US" sz="1600" kern="1200"/>
        </a:p>
      </dsp:txBody>
      <dsp:txXfrm rot="-5400000">
        <a:off x="6421277" y="1198132"/>
        <a:ext cx="258905" cy="258208"/>
      </dsp:txXfrm>
    </dsp:sp>
    <dsp:sp modelId="{AF19A394-AA5E-45D2-A813-9865017F26E5}">
      <dsp:nvSpPr>
        <dsp:cNvPr id="0" name=""/>
        <dsp:cNvSpPr/>
      </dsp:nvSpPr>
      <dsp:spPr>
        <a:xfrm>
          <a:off x="5680754" y="1740996"/>
          <a:ext cx="1739949" cy="1043969"/>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Contact &amp; Schedule</a:t>
          </a:r>
          <a:endParaRPr lang="en-US" sz="2000" kern="1200" dirty="0"/>
        </a:p>
      </dsp:txBody>
      <dsp:txXfrm>
        <a:off x="5711331" y="1771573"/>
        <a:ext cx="1678795" cy="982815"/>
      </dsp:txXfrm>
    </dsp:sp>
    <dsp:sp modelId="{464D280C-F078-4F85-A2E3-D86EADC87A7E}">
      <dsp:nvSpPr>
        <dsp:cNvPr id="0" name=""/>
        <dsp:cNvSpPr/>
      </dsp:nvSpPr>
      <dsp:spPr>
        <a:xfrm rot="10800000">
          <a:off x="5158769" y="2047227"/>
          <a:ext cx="368869" cy="431507"/>
        </a:xfrm>
        <a:prstGeom prst="rightArrow">
          <a:avLst>
            <a:gd name="adj1" fmla="val 600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US" sz="1600" kern="1200"/>
        </a:p>
      </dsp:txBody>
      <dsp:txXfrm rot="10800000">
        <a:off x="5269430" y="2133528"/>
        <a:ext cx="258208" cy="258905"/>
      </dsp:txXfrm>
    </dsp:sp>
    <dsp:sp modelId="{2A494976-350C-4125-9072-FD6EB2537F70}">
      <dsp:nvSpPr>
        <dsp:cNvPr id="0" name=""/>
        <dsp:cNvSpPr/>
      </dsp:nvSpPr>
      <dsp:spPr>
        <a:xfrm>
          <a:off x="3244825" y="1740996"/>
          <a:ext cx="1739949" cy="1043969"/>
        </a:xfrm>
        <a:prstGeom prst="roundRect">
          <a:avLst>
            <a:gd name="adj" fmla="val 10000"/>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Conduct Interview</a:t>
          </a:r>
          <a:endParaRPr lang="en-US" sz="2000" kern="1200" dirty="0"/>
        </a:p>
      </dsp:txBody>
      <dsp:txXfrm>
        <a:off x="3275402" y="1771573"/>
        <a:ext cx="1678795" cy="982815"/>
      </dsp:txXfrm>
    </dsp:sp>
    <dsp:sp modelId="{34EA5CE0-1A75-4858-938C-B3C135421016}">
      <dsp:nvSpPr>
        <dsp:cNvPr id="0" name=""/>
        <dsp:cNvSpPr/>
      </dsp:nvSpPr>
      <dsp:spPr>
        <a:xfrm rot="10800000">
          <a:off x="2722840" y="2047227"/>
          <a:ext cx="368869" cy="431507"/>
        </a:xfrm>
        <a:prstGeom prst="rightArrow">
          <a:avLst>
            <a:gd name="adj1" fmla="val 60000"/>
            <a:gd name="adj2" fmla="val 50000"/>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US" sz="1600" kern="1200"/>
        </a:p>
      </dsp:txBody>
      <dsp:txXfrm rot="10800000">
        <a:off x="2833501" y="2133528"/>
        <a:ext cx="258208" cy="258905"/>
      </dsp:txXfrm>
    </dsp:sp>
    <dsp:sp modelId="{24E8F012-276E-4177-B3B7-A17D7A67FB17}">
      <dsp:nvSpPr>
        <dsp:cNvPr id="0" name=""/>
        <dsp:cNvSpPr/>
      </dsp:nvSpPr>
      <dsp:spPr>
        <a:xfrm>
          <a:off x="808895" y="1740996"/>
          <a:ext cx="1739949" cy="1043969"/>
        </a:xfrm>
        <a:prstGeom prst="roundRect">
          <a:avLst>
            <a:gd name="adj" fmla="val 10000"/>
          </a:avLst>
        </a:prstGeom>
        <a:solidFill>
          <a:schemeClr val="accent5">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Write Notes &amp; Discuss</a:t>
          </a:r>
          <a:endParaRPr lang="en-US" sz="2000" kern="1200" dirty="0"/>
        </a:p>
      </dsp:txBody>
      <dsp:txXfrm>
        <a:off x="839472" y="1771573"/>
        <a:ext cx="1678795" cy="982815"/>
      </dsp:txXfrm>
    </dsp:sp>
    <dsp:sp modelId="{0C736433-6115-4D39-9531-46EEA23941B6}">
      <dsp:nvSpPr>
        <dsp:cNvPr id="0" name=""/>
        <dsp:cNvSpPr/>
      </dsp:nvSpPr>
      <dsp:spPr>
        <a:xfrm rot="5400000">
          <a:off x="1494435" y="2906762"/>
          <a:ext cx="368869" cy="431507"/>
        </a:xfrm>
        <a:prstGeom prst="rightArrow">
          <a:avLst>
            <a:gd name="adj1" fmla="val 60000"/>
            <a:gd name="adj2" fmla="val 50000"/>
          </a:avLst>
        </a:prstGeom>
        <a:solidFill>
          <a:schemeClr val="accent5">
            <a:lumMod val="7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US" sz="1600" kern="1200"/>
        </a:p>
      </dsp:txBody>
      <dsp:txXfrm rot="-5400000">
        <a:off x="1549418" y="2938081"/>
        <a:ext cx="258905" cy="258208"/>
      </dsp:txXfrm>
    </dsp:sp>
    <dsp:sp modelId="{A70272BB-6392-4B82-B7AC-E0A3C1DCE68E}">
      <dsp:nvSpPr>
        <dsp:cNvPr id="0" name=""/>
        <dsp:cNvSpPr/>
      </dsp:nvSpPr>
      <dsp:spPr>
        <a:xfrm>
          <a:off x="808895" y="3480946"/>
          <a:ext cx="1739949" cy="1043969"/>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Transcribe</a:t>
          </a:r>
          <a:endParaRPr lang="en-US" sz="2000" kern="1200" dirty="0"/>
        </a:p>
      </dsp:txBody>
      <dsp:txXfrm>
        <a:off x="839472" y="3511523"/>
        <a:ext cx="1678795" cy="982815"/>
      </dsp:txXfrm>
    </dsp:sp>
    <dsp:sp modelId="{A48F8654-5470-4FC0-AA08-BAA76A1152BF}">
      <dsp:nvSpPr>
        <dsp:cNvPr id="0" name=""/>
        <dsp:cNvSpPr/>
      </dsp:nvSpPr>
      <dsp:spPr>
        <a:xfrm>
          <a:off x="2701960" y="3787177"/>
          <a:ext cx="368869" cy="431507"/>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US" sz="1600" kern="1200"/>
        </a:p>
      </dsp:txBody>
      <dsp:txXfrm>
        <a:off x="2701960" y="3873478"/>
        <a:ext cx="258208" cy="258905"/>
      </dsp:txXfrm>
    </dsp:sp>
    <dsp:sp modelId="{CAEAF409-CAD7-4DA3-8D27-CD744ACF8F9E}">
      <dsp:nvSpPr>
        <dsp:cNvPr id="0" name=""/>
        <dsp:cNvSpPr/>
      </dsp:nvSpPr>
      <dsp:spPr>
        <a:xfrm>
          <a:off x="3244825" y="3480946"/>
          <a:ext cx="1739949" cy="1043969"/>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Code</a:t>
          </a:r>
          <a:endParaRPr lang="en-US" sz="2000" kern="1200" dirty="0"/>
        </a:p>
      </dsp:txBody>
      <dsp:txXfrm>
        <a:off x="3275402" y="3511523"/>
        <a:ext cx="1678795" cy="982815"/>
      </dsp:txXfrm>
    </dsp:sp>
    <dsp:sp modelId="{DF2A3DC8-1A9F-46DE-995F-7785E4E9A8F4}">
      <dsp:nvSpPr>
        <dsp:cNvPr id="0" name=""/>
        <dsp:cNvSpPr/>
      </dsp:nvSpPr>
      <dsp:spPr>
        <a:xfrm>
          <a:off x="5137890" y="3787177"/>
          <a:ext cx="368869" cy="431507"/>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US" sz="1600" kern="1200"/>
        </a:p>
      </dsp:txBody>
      <dsp:txXfrm>
        <a:off x="5137890" y="3873478"/>
        <a:ext cx="258208" cy="258905"/>
      </dsp:txXfrm>
    </dsp:sp>
    <dsp:sp modelId="{2A082AA1-0DE6-4419-8D92-E95CCD0BBA4C}">
      <dsp:nvSpPr>
        <dsp:cNvPr id="0" name=""/>
        <dsp:cNvSpPr/>
      </dsp:nvSpPr>
      <dsp:spPr>
        <a:xfrm>
          <a:off x="5680754" y="3480946"/>
          <a:ext cx="1739949" cy="1043969"/>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Report</a:t>
          </a:r>
          <a:endParaRPr lang="en-US" sz="2000" kern="1200" dirty="0"/>
        </a:p>
      </dsp:txBody>
      <dsp:txXfrm>
        <a:off x="5711331" y="3511523"/>
        <a:ext cx="1678795" cy="982815"/>
      </dsp:txXfrm>
    </dsp:sp>
  </dsp:spTree>
</dsp:drawing>
</file>

<file path=ppt/diagrams/layout1.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28.emf"/><Relationship Id="rId2" Type="http://schemas.openxmlformats.org/officeDocument/2006/relationships/image" Target="../media/image29.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1.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61.emf"/></Relationships>
</file>

<file path=ppt/drawings/drawing1.xml><?xml version="1.0" encoding="utf-8"?>
<c:userShapes xmlns:c="http://schemas.openxmlformats.org/drawingml/2006/chart">
  <cdr:relSizeAnchor xmlns:cdr="http://schemas.openxmlformats.org/drawingml/2006/chartDrawing">
    <cdr:from>
      <cdr:x>0.03594</cdr:x>
      <cdr:y>0.31609</cdr:y>
    </cdr:from>
    <cdr:to>
      <cdr:x>0.11791</cdr:x>
      <cdr:y>0.5475</cdr:y>
    </cdr:to>
    <cdr:sp macro="" textlink="">
      <cdr:nvSpPr>
        <cdr:cNvPr id="2" name="TextBox 1"/>
        <cdr:cNvSpPr txBox="1"/>
      </cdr:nvSpPr>
      <cdr:spPr>
        <a:xfrm xmlns:a="http://schemas.openxmlformats.org/drawingml/2006/main">
          <a:off x="145264" y="1248948"/>
          <a:ext cx="331317" cy="914400"/>
        </a:xfrm>
        <a:prstGeom xmlns:a="http://schemas.openxmlformats.org/drawingml/2006/main" prst="rect">
          <a:avLst/>
        </a:prstGeom>
      </cdr:spPr>
      <cdr:txBody>
        <a:bodyPr xmlns:a="http://schemas.openxmlformats.org/drawingml/2006/main" vertOverflow="clip" vert="vert270" wrap="none" rtlCol="0"/>
        <a:lstStyle xmlns:a="http://schemas.openxmlformats.org/drawingml/2006/main"/>
        <a:p xmlns:a="http://schemas.openxmlformats.org/drawingml/2006/main">
          <a:r>
            <a:rPr lang="en-US" sz="1800" dirty="0" smtClean="0"/>
            <a:t>Effort</a:t>
          </a:r>
        </a:p>
      </cdr:txBody>
    </cdr:sp>
  </cdr:relSizeAnchor>
</c:userShapes>
</file>

<file path=ppt/drawings/drawing2.xml><?xml version="1.0" encoding="utf-8"?>
<c:userShapes xmlns:c="http://schemas.openxmlformats.org/drawingml/2006/chart">
  <cdr:relSizeAnchor xmlns:cdr="http://schemas.openxmlformats.org/drawingml/2006/chartDrawing">
    <cdr:from>
      <cdr:x>0.03594</cdr:x>
      <cdr:y>0.31609</cdr:y>
    </cdr:from>
    <cdr:to>
      <cdr:x>0.11791</cdr:x>
      <cdr:y>0.5475</cdr:y>
    </cdr:to>
    <cdr:sp macro="" textlink="">
      <cdr:nvSpPr>
        <cdr:cNvPr id="2" name="TextBox 1"/>
        <cdr:cNvSpPr txBox="1"/>
      </cdr:nvSpPr>
      <cdr:spPr>
        <a:xfrm xmlns:a="http://schemas.openxmlformats.org/drawingml/2006/main">
          <a:off x="145264" y="1248948"/>
          <a:ext cx="331317" cy="914400"/>
        </a:xfrm>
        <a:prstGeom xmlns:a="http://schemas.openxmlformats.org/drawingml/2006/main" prst="rect">
          <a:avLst/>
        </a:prstGeom>
      </cdr:spPr>
      <cdr:txBody>
        <a:bodyPr xmlns:a="http://schemas.openxmlformats.org/drawingml/2006/main" vertOverflow="clip" vert="vert270" wrap="none" rtlCol="0"/>
        <a:lstStyle xmlns:a="http://schemas.openxmlformats.org/drawingml/2006/main"/>
        <a:p xmlns:a="http://schemas.openxmlformats.org/drawingml/2006/main">
          <a:r>
            <a:rPr lang="en-US" sz="1800" dirty="0" smtClean="0"/>
            <a:t>N. Defects</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E7B024B-BB3F-144A-9DDB-CA9428751C79}" type="datetimeFigureOut">
              <a:rPr lang="en-US" smtClean="0"/>
              <a:pPr/>
              <a:t>6/1/14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912E9E9-6843-E245-A1F1-FAB5F57C4774}" type="slidenum">
              <a:rPr lang="en-US" smtClean="0"/>
              <a:pPr/>
              <a:t>‹#›</a:t>
            </a:fld>
            <a:endParaRPr lang="en-US"/>
          </a:p>
        </p:txBody>
      </p:sp>
    </p:spTree>
    <p:extLst>
      <p:ext uri="{BB962C8B-B14F-4D97-AF65-F5344CB8AC3E}">
        <p14:creationId xmlns:p14="http://schemas.microsoft.com/office/powerpoint/2010/main" val="310051213"/>
      </p:ext>
    </p:extLst>
  </p:cSld>
  <p:clrMap bg1="lt1" tx1="dk1" bg2="lt2" tx2="dk2" accent1="accent1" accent2="accent2" accent3="accent3" accent4="accent4" accent5="accent5" accent6="accent6" hlink="hlink" folHlink="folHlink"/>
  <p:hf hdr="0" ftr="0" dt="0"/>
</p:handoutMaster>
</file>

<file path=ppt/ink/ink1.xml><?xml version="1.0" encoding="utf-8"?>
<inkml:ink xmlns:inkml="http://www.w3.org/2003/InkML">
  <inkml:definitions>
    <inkml:context xml:id="ctx0">
      <inkml:inkSource xml:id="inkSrc0">
        <inkml:traceFormat>
          <inkml:channel name="X" type="integer" max="4095" units="cm"/>
          <inkml:channel name="Y" type="integer" max="4095" units="cm"/>
          <inkml:channel name="T" type="integer" max="2.14748E9" units="dev"/>
        </inkml:traceFormat>
        <inkml:channelProperties>
          <inkml:channelProperty channel="X" name="resolution" value="139.28572" units="1/cm"/>
          <inkml:channelProperty channel="Y" name="resolution" value="248.93617" units="1/cm"/>
          <inkml:channelProperty channel="T" name="resolution" value="1" units="1/dev"/>
        </inkml:channelProperties>
      </inkml:inkSource>
      <inkml:timestamp xml:id="ts0" timeString="2014-05-26T00:03:04.830"/>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853 7066 0,'0'0'0,"0"0"0,0 0 0,0 0 0,0 0 0,0 0 16,0 0-16,0 0 0,0 0 0,0 0 0,0 0 15,0 0-15,0 0 0,0 0 16,0 0-16,0 0 0,0 0 15,0 0-15,0 0 16,0 0-16,0 0 0,256 126 16,-223-117-16,0 1 15,34 8-15,-10 1 16,-32-10-16,8-4 16,0-1-16,1 1 0,-1 0 15,0-1-15,0 1 16,8 0-16,0-1 0,1 1 15,7 0-15,1-1 16,0 1-16,-1 0 16,1-1-16,0 1 15,7 0-15,1-1 0,0 1 16,0 0-16,-8-1 0,-1 1 16,1-1-16,8 1 15,0 0-15,8-1 16,0 6-16,-8-1 15,0-4-15,0-1 0,0 1 16,8 0-16,8-1 16,-8 1-16,1 0 0,-1-1 15,0 1-15,0 0 16,0-1-16,9 1 16,-1 0-16,1-1 0,65 5 15,-16 1-15,-8-1 16,0-4-16,66-1 0,-17 1 15,-8 0-15,-24-1 16,15 1-16,-7-5 16,0 0-16,41-5 15,33-9-15,-67 5 0,-40 0 16,-1-5-16,9-5 16,-8 10-16,-1 4 0,-41 10 15,-8 0-15,0-5 16,-33-5-16,0 0 15,8 1-15,0-1 0,8 0 16,1 1-16,-1 4 16,9-5-16,-26 0 0,10 1 15,7-1-15,0 0 16,1 5-16,-1-4 16,0-1-16,9 0 15,0 1-15,-1-1 0,1 0 16,-1-4-16,9 0 0,0 4 15,0 1-15,0-1 16,0 0-16,0 1 16,0-1-16,8 0 15,0 1-15,0-1 0,0 0 16,0 1-16,1-1 16,-1 0-16,0 1 0,0-1 15,0 0-15,0 1 16,1-1-16,-1 0 15,66 1-15,-8-5 16,0-1-16,-8 6 0,-17 4 16,0-5-16,42 0 15,-17 5-15,0 5 0,-16-5 16,-17 0-16,-9-5 16,-7-4-16,-1 4 15,1 5-15,-9 0 0,-8 5 16,-17-5-16,0 0 15,9-5-15,0 1 0,-1-1 16,1 0-16,-25 5 16,0 0-16,-1 0 15,9 0-15,0 0 16,1 0-16,-1 0 0,8 0 16,-8 0-16,8 0 0,-7 0 15,-1-4-15,0 4 16,0 0-16,0 0 15,-8 0-15,8 0 16,0 0-16,0 0 0,0 0 16,0 0-16,0 4 15,0 1-15,0 0 0,0-1 16,0 1-16,1-5 16,-10 0-16,-24 0 15,0 0-15,0 0 0</inkml:trace>
</inkml:ink>
</file>

<file path=ppt/ink/ink2.xml><?xml version="1.0" encoding="utf-8"?>
<inkml:ink xmlns:inkml="http://www.w3.org/2003/InkML">
  <inkml:definitions>
    <inkml:context xml:id="ctx0">
      <inkml:inkSource xml:id="inkSrc0">
        <inkml:traceFormat>
          <inkml:channel name="X" type="integer" max="4095" units="cm"/>
          <inkml:channel name="Y" type="integer" max="4095" units="cm"/>
          <inkml:channel name="T" type="integer" max="2.14748E9" units="dev"/>
        </inkml:traceFormat>
        <inkml:channelProperties>
          <inkml:channelProperty channel="X" name="resolution" value="139.28572" units="1/cm"/>
          <inkml:channelProperty channel="Y" name="resolution" value="248.93617" units="1/cm"/>
          <inkml:channelProperty channel="T" name="resolution" value="1" units="1/dev"/>
        </inkml:channelProperties>
      </inkml:inkSource>
      <inkml:timestamp xml:id="ts0" timeString="2014-05-26T00:03:08.611"/>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1531 6945 0,'0'0'0,"0"0"15,0 0-15,0 0 16,0 0-16,0 0 16,0 0-16,0 0 0,0 0 15,0 0-15,0 0 16,0 0-16,0 0 0,0 0 16,0 0-16,0 0 15,0 0-15,0 0 16,0 0-16,0 0 15,0 0-15,289 10 0,-206-10 16,-8 0-16,32-5 0,17 0 16,9 5-16,-9 0 15,-9 0-15,1 5 16,41 4-16,-8 1 16,0-1-16,-25 0 0,-16 1 15,49-1-15,-50-9 16,59 5-16,-67-1 0,58 6 15,17 3-15,-9-8 16,0-5-16,-16 5 16,0 4-16,0-9 15,0 0-15,-8 5 0,-17-1 16,24 6-16,18-1 0,-34-9 16,-24 0-16,16 5 15,8 4-15,-16-4 16,0-5-16,-9 14 15,1 13-15,-17-13 0,8-4 16,8-10-16,-49 0 16,17 0-16,7 0 0,-15 0 15,15 4-15,9-8 16,9-1-16,7 0 16,1 1-16,7 4 0,1 4 15,0-4-15,0 0 16,-9 0-16,1 0 0,-1 5 15,34 0-15,-50-5 16,16 0-16,-32 4 16,-1 6-16,9-1 15,0 5-15,-1-5 0,1-4 16,8-5-16,0 5 16,0-5-16,8 0 0,0 0 15,1 0-15,-1 0 16,8-5-16,1 0 15,-1-4-15,-7 0 0,-1-1 16,-8 1-16,0 0 16,8 4-16,9 0 15,-17 1-15,-9-6 0,1 6 16,0 4-16,-1-5 16,9-4-16,-16 4 15,-9-4-15,-8 0 0,-9-1 16,-24 6-16,-8-1 15,-1 0-15,-7 5 0,-9 0 16,16 0-16,-16 0 16,17 0-16,-17 0 15,16 0-15,-16 0 0,0 0 16,0 0-16,0 0 16,17 0-16,-9 0 0,-8 0 15,0 0-15,0 0 16,0 0-16,0 0 15,0 0-15,0 0 16,0 0-16,0 0 0,0 0 16,0 0-16,0 0 15,0 0-15,0 0 0,0 0 16,0 0-16,0 0 16,0 0-16,0 0 15,0 0-15,0 0 0,0 0 16,0 0-16,0 0 15,0 0-15,-58-32 0,58 32 16,0 0-16,0 0 16,-41-33-16,41 33 15,0 0-15,-50-32 16,17 13-16,-8-9 0,24 19 16,-8 0-16,1-1 15,-1 1-15,0 0 0,0 4 16,-8 0-16,0 1 15,0-6-15,0 6 16,0-1-16,0 0 0,0 1 16,-1-1-16,1 0 15,-8 1-15,0-1 0,-1 1 16,-7-1-16,-9 0 16,0 5-16,-8-4 15,0-1-15,-9 0 16,1 1-16,-1-1 0,1 0 15,-1 1-15,1-1 0,0 0 16,-67-4-16,9 4 16,-1 5-16,9-4 15,-41-10-15,16 4 16,17 1-16,-34 5 0,26 8 16,16 1-16,8-5 15,-50-5-15,1-9 0,-33 5 16,16 9-16,24 0 15,-7 0-15,58 5 16,-9 4-16,25-4 0,0 4 16,-17-9-16,-7-9 15,15 18-15,1 9 0,0 6 16,0 4-16,24-14 16,50-14-16,-16 4 15,8 1-15,-8 4 16,-9 0-16,17-4 0,-8 0 15,-17-1-15,-9 6 16,-7-6-16,-9 1 0,-8 4 16,-16 1-16,8-1 15,8 0-15,-9 1 16,-40 4-16,-1-1 0,9 1 16,24-4-16,17-1 15,9-9-15,16 0 0,-1 0 16,1-5-16,8-4 15,17-5-15,8 9 16,0 1-16,0-1 16,0 1-16,-9-1 0,17 5 15,1 0-15,-1-5 16,0 1-16,0-1 0,-8 0 16,0 1-16,-8 4 15,-1 0-15,1 0 16,0 0-16,-1 0 0,1 0 15,0 0-15,-1 0 16,1 0-16,0 0 0,-1 0 16,-7 0-16,7 0 15,1 0-15,0 0 16,-1 0-16,1 0 16,-1 0-16,-7 4 0,-1 1 15,1 0-15,-9-1 16,0 1-16,8 0 0,1-1 15,-1 1-15,0-1 16,1 1-16,-1 0 16,0-1-16,1 1 0,7-5 15,-7 0-15,-1 0 16,1 0-16,7 0 0,1 0 16,0 0-16,7 0 15,1 0-15,0 0 16,0 0-16,-8 0 15,0-5-15,-1 5 0,1 0 16,-9 0-16,1 0 16,-1 0-16,0 0 0,9 5 15,0 0-15,-1-1 16,1 1-16,0 0 16,-1 4-16,1 0 0,0 1 15,-1-1-15,1 0 16,-1 0-16,1 1 0,0-1 15,8 0-15,0 1 16,0-1-16,-1 0 16,1-4-16,0 4 0,8 1 15,1-1-15,-1 0 16,0 0-16,9 1 0,-9-1 16,0-4-16,8 4 15,1 0-15,-1 1 16,1-1-16,-1 0 15,1 1-15,-1-1 0,1 0 16,-1 0-16,9 1 16,-1 4-16,1 0 0,0 0 15,0 0-15,-1 0 16,1 0-16,8-5 16,0 0-16,8 5 0,1 0 15,7 0-15,1 0 16,8 0-16,-1-5 0,1 5 15,0 0-15,8 0 16,0-5-16,9 1 16,-1-1-16,0 0 15,1 1-15,-1-1 0,0 0 16,9 1-16,0-1 16,7-5-16,1 1 0,8 0 15,1-1-15,7-4 16,0 0-16,1 0 15,-1-4-15,9-1 0,8 0 16,0 1-16,91-5 16,-8-1-16,-9 1 0,75-5 15,41-5-15,-33 1 16,100-10-16,-26 14 16,-82 9-16,-50 1 15,-41 4-15,0-5 0,16-9 16,-16 14-16,0 5 15,8-15-15,9-4 0,-26 0 16,-16 0-16,-8 0 16,0 1-16,8 8 15,8 5-15,-41 0 16,0 0-16,-8 0 0,-9 0 16,-8 0-16,9 5 15,-42-5-15,8-5 0,17 0 16,8 5-16,-16 0 15,8 0-15,8 0 16,0 5-16,0-5 0,9 0 16,-1-5-16,1 1 15,7 4-15,9 0 0,0 0 16,0 4-16,-8 1 16,0 0-16,8-5 15,0 0-15,-1 0 0,1 4 16,-8-4-16,0 0 15,8 0-15,0 0 0,8 0 16,50 5-16,-8-5 16,-9-5-16,0 1 15,0 4-15,-16 0 16,25 4-16,-25-4 0,-25 0 16,-17-4-16,-8-1 15,-8 5-15,0 0 0,0 5 16,0-1-16,-17-4 15,0 0-15,9 0 16,0 0-16,-1 0 0,1 0 16,-25 0-16,0 5 15,-1-1-15,1 1 0,0 0 16,0-1-16,0 1 16,-1 0-16,-7-1 15,0 1-15,-1 0 16,1-1-16,-1 1 0,1 0 15,-1-1-15,1 1 0,-1 0 16,1-1-16,-1-4 16,1 0-16,-1 0 15,1 0-15,0 0 16,-1 0-16,-8-4 0,1-1 16,-1 0-16,0 5 15,0-4-15,1 4 0,-9 0 16,0 0-16,0 0 15,0 0-15,0 0 0</inkml:trace>
</inkml:ink>
</file>

<file path=ppt/ink/ink3.xml><?xml version="1.0" encoding="utf-8"?>
<inkml:ink xmlns:inkml="http://www.w3.org/2003/InkML">
  <inkml:definitions>
    <inkml:context xml:id="ctx0">
      <inkml:inkSource xml:id="inkSrc0">
        <inkml:traceFormat>
          <inkml:channel name="X" type="integer" max="4095" units="cm"/>
          <inkml:channel name="Y" type="integer" max="4095" units="cm"/>
          <inkml:channel name="T" type="integer" max="2.14748E9" units="dev"/>
        </inkml:traceFormat>
        <inkml:channelProperties>
          <inkml:channelProperty channel="X" name="resolution" value="139.28572" units="1/cm"/>
          <inkml:channelProperty channel="Y" name="resolution" value="248.93617" units="1/cm"/>
          <inkml:channelProperty channel="T" name="resolution" value="1" units="1/dev"/>
        </inkml:channelProperties>
      </inkml:inkSource>
      <inkml:timestamp xml:id="ts0" timeString="2014-05-26T00:03:10.049"/>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1142 7960 0,'0'0'0,"0"0"16,0 0-16,0 0 0,0 0 15,0 0-15,0 0 16,0 0-16,0 0 0,0 0 16,0 0-16,0 0 15,0 0-15,0 0 16,133-28-16,-117 28 0,9 0 15,0 0-15,0-5 16,-1 0-16,1 1 0,0-1 16,8 0-16,0 1 15,0-1-15,9 0 16,-1 1-16,0 4 16,9 0-16,0 0 0,-1 0 15,1-5-15,-1 1 0,1-1 16,0 0-16,-1 5 15,1 0-15,8 0 16,0-4-16,0-1 16,0 5-16,8 0 0,0 0 15,0 0-15,0 0 0,0 0 16,0 0-16,-8 0 16,0-5-16,8 5 15,1 0-15,-1 0 16,0 0-16,0 0 0,-8 0 15,8 0-15,0 0 16,0 0-16,1 0 0,-9 0 16,-1 0-16,1 0 15,0 0-15,0 0 16,-8 0-16,-1 0 16,1 0-16,0 0 0,-9 0 15,0 0-15,1-4 16,-1 4-16,0 0 0,-8 0 15,0 0-15,1 0 16,-1 0-16,0 0 16,0 0-16,0 0 0,0 0 15,-8 0-15,0 0 16,-1 0-16,1 4 16,0 1-16,0 0 0,0-1 15,-9 1-15,1-5 16,-1 0-16,1 0 15,-1 0-15,1 0 0,-1 5 16,1-5-16,-9 0 16,9 0-16,-1 0 0,1 0 15,-1 0-15,-16 0 16,0 0-16,0 0 0</inkml:trace>
</inkml:ink>
</file>

<file path=ppt/ink/ink4.xml><?xml version="1.0" encoding="utf-8"?>
<inkml:ink xmlns:inkml="http://www.w3.org/2003/InkML">
  <inkml:definitions>
    <inkml:context xml:id="ctx0">
      <inkml:inkSource xml:id="inkSrc0">
        <inkml:traceFormat>
          <inkml:channel name="X" type="integer" max="4095" units="cm"/>
          <inkml:channel name="Y" type="integer" max="4095" units="cm"/>
          <inkml:channel name="T" type="integer" max="2.14748E9" units="dev"/>
        </inkml:traceFormat>
        <inkml:channelProperties>
          <inkml:channelProperty channel="X" name="resolution" value="139.28572" units="1/cm"/>
          <inkml:channelProperty channel="Y" name="resolution" value="248.93617" units="1/cm"/>
          <inkml:channelProperty channel="T" name="resolution" value="1" units="1/dev"/>
        </inkml:channelProperties>
      </inkml:inkSource>
      <inkml:timestamp xml:id="ts0" timeString="2014-05-26T00:03:12.128"/>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878 8881 0,'0'0'0,"0"0"16,0 0-16,0 0 0,0 0 15,0 0-15,0 0 0,0 0 16,0 0-16,0 0 16,0 0-16,0 0 15,0 0-15,0 0 16,0 0-16,182-10 0,-166 6 16,1 4-16,-1 0 15,9 0-15,0 0 0,0 0 16,-1 0-16,10 0 15,-1 0-15,8 0 16,0 0-16,1 0 16,-1 0-16,9 0 0,-1 0 15,1 0-15,8-5 0,-9 0 16,1 1-16,8-1 16,0 5-16,0 0 15,8 0-15,-8 0 16,0-5-16,0 5 0,8 0 15,-8 0-15,0 0 16,8 0-16,0 0 0,0 0 16,0 0-16,0 0 15,0 0-15,1 0 16,-1 0-16,0 0 0,0 0 16,0 0-16,0 0 15,1 0-15,-1 0 0,-8 0 16,66 5-16,-8 0 15,-1 4-15,-7-4 16,-1-1-16,-7 1 16,40 0-16,-16-1 0,-8 1 15,-17 0-15,-8 4 16,0 0-16,8 1 0,-8-6 16,0 1-16,-8 4 15,0 0-15,-1 1 16,-7-6-16,-1-4 0,1 5 15,-26-5-15,9 0 16,0 0-16,0 5 0,0-5 16,8 0-16,0 0 15,0 0-15,9 0 16,-1 0-16,1 0 16,7 0-16,1 4 0,0 1 15,0-5-15,-1 0 16,1 0-16,0-5 0,-1 5 15,1 0-15,-8 0 16,-1-4-16,0-1 16,9 0-16,0 5 0,-1 5 15,-7-5-15,-1 0 16,1 0-16,-1 0 0,1-5 16,-1 1-16,0 4 15,1 4-15,-9 1 16,0 0-16,0-1 15,1-4-15,-1 5 0,0 0 16,0-5-16,0 0 0,0-5 16,-8 0-16,8 1 15,1-1-15,-1 0 16,0 1-16,0-1 16,-8 0-16,0 5 0,8 5 15,-33-5-15,0 0 16,0 0-16,0 0 0,0 0 15,9 0-15,-1 0 16,0 0-16,1 0 16,-1-5-16,1 1 15,-1-1-15,0 1 0,1-1 16,-1 0-16,9 1 0,-1-1 16,1 0-16,-1 1 15,1-1-15,0 0 16,-1-4-16,1 4 15,0 1-15,-1-1 0,1 0 16,-1 1-16,1-1 16,0 0-16,-1 1 0,1-1 15,0 0-15,-1 1 16,1-1-16,-1 1 16,1 4-16,-9 0 15,1 0-15,-1 0 0,0 0 16,1 0-16,-1 0 15,0 0-15,1 0 0,-1 0 16,1 0-16,-1 0 16,0 0-16,1 0 15,-9 0-15,0 0 0,0 0 16,0 0-16,0 0 16,-8 0-16,0 0 0,-1 0 15,1 0-15,-8 0 16,-1 0-16,1 0 15,-1 0-15,1 0 0,-1 0 16,1 0-16,-9 0 16,-8 0-16,17 0 15,-17 0-15,16 0 0,-16 0 16,17 0-16,-17 0 16,0 0-16,0 0 15,0 0-15,0 0 0,0 0 16,0 0-16,0 0 15,0 0-15,0 0 0,0 0 16,0 0-16,0 0 16</inkml:trace>
</inkml:ink>
</file>

<file path=ppt/ink/ink5.xml><?xml version="1.0" encoding="utf-8"?>
<inkml:ink xmlns:inkml="http://www.w3.org/2003/InkML">
  <inkml:definitions>
    <inkml:context xml:id="ctx0">
      <inkml:inkSource xml:id="inkSrc0">
        <inkml:traceFormat>
          <inkml:channel name="X" type="integer" max="4095" units="cm"/>
          <inkml:channel name="Y" type="integer" max="4095" units="cm"/>
          <inkml:channel name="T" type="integer" max="2.14748E9" units="dev"/>
        </inkml:traceFormat>
        <inkml:channelProperties>
          <inkml:channelProperty channel="X" name="resolution" value="139.28572" units="1/cm"/>
          <inkml:channelProperty channel="Y" name="resolution" value="248.93617" units="1/cm"/>
          <inkml:channelProperty channel="T" name="resolution" value="1" units="1/dev"/>
        </inkml:channelProperties>
      </inkml:inkSource>
      <inkml:timestamp xml:id="ts0" timeString="2014-05-26T00:03:14.081"/>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754 9262 0,'0'0'0,"0"0"16,0 0-16,0 0 16,0 0-16,0 0 0,0 0 15,0 0-15,0 0 16,0 0-16,0 0 0,0 0 15,0 0-15,0 0 16,0 0-16,0 0 16,0 0-16,0 0 0,0 0 15,0 0-15,231-4 16,-206-1-16,8 0 0,0 5 16,0 0-16,0 0 15,9 0-15,-1 0 16,0 5-16,1 0 15,-1-1-15,9-4 0,-1 0 16,9 0-16,0-4 16,0-1-16,8 0 0,0 1 15,0-6-15,9 1 16,-1 4-16,1 1 16,-1-1-16,1 0 15,7 1-15,1-1 0,82 0 16,-7 1-16,-1-1 0,66-4 15,-24-1-15,40-3 16,9-6-16,34 0 16,7 5-16,-74 10 15,-49 8-15,-9-8 0,8-10 16,-41 14-16,-16 9 16,-34 5-16,-24 9 0,-1-9 15,1 0-15,16-9 16,17-1-16,-50 1 15,8 0-15,9-1 0,8-4 16,-17 0-16,9 0 16,-1 0-16,9 5 0,0 0 15,8-1-15,0-4 16,1 0-16,-1 5 16,0 0-16,0-5 0,-8 0 15,0 0-15,8 0 16,-33 0-16,8 0 0,1 0 15,-1 0-15,1 0 16,-1 0-16,0 0 16,1 0-16,7 0 15,1 0-15,-1 0 0,9 0 16,-8 0-16,0 0 16,7 0-16,1 0 0,0 0 15,0 0-15,8 0 16,0 0-16,-8 0 15,0 0-15,0 0 0,0 0 16,0 4-16,8 1 16,-8 0-16,8-1 0,-8 1 15,0 0-15,0-1 16,0 1-16,0 0 16,-1-1-16,1 1 15,0 0-15,0-1 0,0 1 16,0-1-16,0 1 15,-9 0-15,1-1 0,0 1 16,-1 0-16,1-1 16,0 1-16,-1 0 15,1-1-15,-1 1 0,1 0 16,0-1-16,-1 1 16,1 0-16,0-1 0,-1 1 15,1-5-15,-1 0 16,1 0-16,0 0 15,-1 0-15,1 0 16,0 0-16,-1 0 0,1 0 16,-1-5-16,1 1 15,0 4-15,-1 0 0,1 0 16,-1 0-16,1 0 16,0 0-16,-1 0 15,1 0-15,0 0 0,-1 0 16,1 0-16,-1 0 15,-7 4-15,-1 1 0,1 0 16,-1-5-16,0 4 16,1 1-16,-9 0 15,0-5-15,0 4 16,0 1-16,-8-1 0,0 1 16,-1 0-16,1-5 15,0 0-15,8 0 0,-8 0 16,0 0-16,-1 0 15,-7 0-15,0 0 16,-1 0-16,1 0 0,-1 0 16,1 0-16,-1 0 15,1-5-15,-9 0 0,-8 1 16,0-5-16,-8-1 16,0-4-16,8 14 15,0 0-15,0 0 0</inkml:trace>
</inkml:ink>
</file>

<file path=ppt/ink/ink6.xml><?xml version="1.0" encoding="utf-8"?>
<inkml:ink xmlns:inkml="http://www.w3.org/2003/InkML">
  <inkml:definitions>
    <inkml:context xml:id="ctx0">
      <inkml:inkSource xml:id="inkSrc0">
        <inkml:traceFormat>
          <inkml:channel name="X" type="integer" max="4095" units="cm"/>
          <inkml:channel name="Y" type="integer" max="4095" units="cm"/>
          <inkml:channel name="T" type="integer" max="2.14748E9" units="dev"/>
        </inkml:traceFormat>
        <inkml:channelProperties>
          <inkml:channelProperty channel="X" name="resolution" value="139.28572" units="1/cm"/>
          <inkml:channelProperty channel="Y" name="resolution" value="248.93617" units="1/cm"/>
          <inkml:channelProperty channel="T" name="resolution" value="1" units="1/dev"/>
        </inkml:channelProperties>
      </inkml:inkSource>
      <inkml:timestamp xml:id="ts0" timeString="2014-05-26T00:03:15.862"/>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1242 9774 0,'0'0'0,"0"0"0,0 0 16,0 0-16,0 0 15,0 0-15,0 0 0,0 0 16,0 0-16,0 0 16,0 0-16,0 0 15,0 0-15,0 0 16,0 0-16,0 0 0,0 0 15,0 0-15,0 0 16,0 0-16,0 0 0,0 0 16,0 0-16,0 0 15,0 0-15,0 0 16,0 0-16,0 0 16,0 0-16,0 0 0,0 0 15,0 0-15,0 0 16,0 0-16,0 0 0,0 0 15,0 0-15,239 60 16,-181-60-16,0 0 16,0 0-16,8 0 15,0 0-15,9 0 0,-1 0 16,1 0-16,7 5 0,9 0 16,9-1-16,-9 1 15,-9 0-15,1-1 16,-9 1-16,1 0 15,-1-5-15,9 0 0,0 0 16,-9-5-16,1 0 0,-9 1 16,-8 4-16,8-5 15,8 0-15,1 5 16,7 5-16,-7 0 16,-9-1-16,-16 1 0,-1 0 15,-7-1-15,-1 1 16,-25-5-16,1 0 0,0 5 15,-1-1-15,1 1 16,-1-1-16,1 1 16,-1 0-16,1-1 15,-1 1-15,1-5 0,-1 0 16,1 0-16,-9 0 0,-8 0 16,17 0-16,-17 0 15,16 0-15,-7-5 16,-9 1-16,0-1 15,0 0-15,0 5 0,0 0 16,0 0-16,0 0 16,0 0-16,0 0 0,-9-32 15,1 9-15,8 23 16,0 0-16,-33-33 16,8 10-16,-25-5 15,17 19-15,0-1 0,0-4 16,-8 5-16,0 0 0,-9-1 15,0 1-15,1 0 16,-9 0-16,0-1 16,0 1-16,-8 4 15,0 1-15,0-1 0,-9 0 16,1 1-16,-1-1 16,1 0-16,-9 1 0,0-1 15,-82 0-15,16 1 16,9-1-16,-67-4 15,17 4-15,-34-4 0,34 4 16,-50-9-16,67 0 16,24 0-16,49 5 0,34 14 15,17 9-15,7-14 16,9 0-16,17 0 16,16 0-16,8-5 15,-8 0-15,0-4 0,0 4 16,0 5-16,0 0 0,0 0 15,8-4-15,0-1 16,1 0-16,-1 1 16,0 4-16,9 0 15,-1 0-15,1 0 0,8 0 16,0 0-16,8-5 16,0 0-16,0 1 0,8-1 15,0 5-15,9 0 16,8-4-16,0-1 15,0 0-15,0 1 16,8 4-16,8-5 0,1 0 16,7 1-16,1-1 15,8 0-15,0 1 0,8-1 16,108-14-16,-8 1 16,90-10-16,-33 0 15,67-14-15,123-28 0,-7 1 16,-92 31-16,-49 15 15,-298 23-15,0 0 0,0 0 16</inkml:trace>
</inkml:ink>
</file>

<file path=ppt/ink/ink7.xml><?xml version="1.0" encoding="utf-8"?>
<inkml:ink xmlns:inkml="http://www.w3.org/2003/InkML">
  <inkml:definitions>
    <inkml:context xml:id="ctx0">
      <inkml:inkSource xml:id="inkSrc0">
        <inkml:traceFormat>
          <inkml:channel name="X" type="integer" max="4095" units="cm"/>
          <inkml:channel name="Y" type="integer" max="4095" units="cm"/>
          <inkml:channel name="T" type="integer" max="2.14748E9" units="dev"/>
        </inkml:traceFormat>
        <inkml:channelProperties>
          <inkml:channelProperty channel="X" name="resolution" value="139.28572" units="1/cm"/>
          <inkml:channelProperty channel="Y" name="resolution" value="248.93617" units="1/cm"/>
          <inkml:channelProperty channel="T" name="resolution" value="1" units="1/dev"/>
        </inkml:channelProperties>
      </inkml:inkSource>
      <inkml:timestamp xml:id="ts0" timeString="2014-05-26T00:03:16.831"/>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3938 8867 0,'0'0'0,"0"0"0,0 0 16,0 0-16,0 0 15,0 0-15,0 0 0,0 0 16,0 0-16,0 0 16,0 0-16,0 0 15,0 0-15,0 0 16,0 0-16,231 0 0,-198 0 16,0 0-16,42 0 15,-1 4-15,1 1 0,7 0 16,9-1-16,0 1 15,0 0-15,9-1 16,7 1-16,1-5 16,-1 0-16,1 0 0,57 0 15,-16-5-15,-9 1 0,-7-1 16,40 0-16,-7-4 16,-1-5-16,42-5 15,16 6-15,-24 3 16,16-4-16,-50 0 0,-41 0 15,-16 14-15,-9 10 16,-16 4-16,16 4 0,-16-8 16,-17-10-16,-17 9 15,-7 5-15,-26-10 16,17-4-16,9 0 16,-9 5-16,8-5 0,1 0 15,-1 5-15,-16-5 16,0 0-16,-1 4 0,9-4 15,1 0-15,-1 0 16,8 5-16,0 0 16,1-1-16,7 1 0,1 0 15,0-5-15,-1 0 16,1 0-16,-1 0 0,1 0 16,0 0-16,8 0 15,-1 0-15,1 0 16,-8 0-16,0 0 0,-1 0 15,1 0-15,-1 0 16,1 0-16,0 0 0,-9 4 16,0 1-16,1 0 15,-1-1-15,0 1 16,1-5-16,-9 0 16,0 0-16,0 0 0,0 0 15,-33 0-15,0 0 0,0 0 16</inkml:trace>
</inkml:ink>
</file>

<file path=ppt/ink/ink8.xml><?xml version="1.0" encoding="utf-8"?>
<inkml:ink xmlns:inkml="http://www.w3.org/2003/InkML">
  <inkml:definitions>
    <inkml:context xml:id="ctx0">
      <inkml:inkSource xml:id="inkSrc0">
        <inkml:traceFormat>
          <inkml:channel name="X" type="integer" max="4095" units="cm"/>
          <inkml:channel name="Y" type="integer" max="4095" units="cm"/>
          <inkml:channel name="T" type="integer" max="2.14748E9" units="dev"/>
        </inkml:traceFormat>
        <inkml:channelProperties>
          <inkml:channelProperty channel="X" name="resolution" value="139.28572" units="1/cm"/>
          <inkml:channelProperty channel="Y" name="resolution" value="248.93617" units="1/cm"/>
          <inkml:channelProperty channel="T" name="resolution" value="1" units="1/dev"/>
        </inkml:channelProperties>
      </inkml:inkSource>
      <inkml:timestamp xml:id="ts0" timeString="2014-05-26T00:03:39.679"/>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5732 14100 0,'0'0'0,"0"0"15,0 0-15,0 0 16,0 0-16,0 0 16,0 0-16,0 0 0,0 0 15,0 0-15,0 0 16,0 0-16,0 0 0,0 0 16,0 0-16,0 0 15,0 0-15,0 0 16,0 0-16,0 0 15,0 0-15,0 0 0,0 0 16,0 0-16,0 0 0,0 0 16,248 42-16,-214-42 15,-1 0-15,0 0 16,0 0-16,0 0 16,8 0-16,1 0 0,-1 0 15,0 0-15,1 0 16,-1 0-16,0 0 0,1 0 15,7-5-15,1 5 16,0 0-16,-1-4 16,1-1-16,-1 1 15,1-1-15,0 0 0,-1 1 16,1-1-16,-1 5 16,1 0-16,0 0 0,-1 0 15,1 0-15,0 0 16,-1-5-16,1 5 15,-1 0-15,1 0 0,0 0 16,-1 0-16,1 0 16,0 0-16,-1 0 0,1 0 15,-1 0-15,1 0 16,-9 0-16,1 0 16,-1 0-16,9 0 15,-1 0-15,1 0 0,0 0 16,-1 0-16,-7 0 0,-1 0 15,9 5-15,-1-5 16,-8 0-16,9 0 16,0 0-16,-9 0 15,0 5-15,1-5 0,-1 0 16,0 0-16,1 0 0,-1 0 16,1 0-16,-1 0 15,0 0-15,9 0 16,-1 0-16,1 0 15,0 0-15,-1 0 16,1 0-16,0 0 0,-1 0 16,1 0-16,-1 0 15,1 0-15,0 0 0,-1 0 16,1-5-16,0 0 16,-1 1-16,1 4 15,-1 0-15,1 0 0,0 0 16,-1 0-16,1 0 15,0 0-15,-1 0 0,-7 0 16,-1 0-16,8 0 16,1 0-16,0-5 15,-1 0-15,1 1 0,0 4 16,-9 0-16,0 0 16,1-5-16,-1 0 0,0 1 15,9 4-15,-9-5 16,1 0-16,7 1 15,1-1-15,0 0 16,-1 5-16,1-4 0,-9-1 16,0 0-16,1 1 15,-1-1-15,1 1 0,-1-1 16,0 0-16,1 5 16,-9 0-16,0 0 15,0 0-15,0 0 0,0 0 16,0 0-16,0 0 15,-8 0-15,0 0 0,0 0 16,-1 0-16,-7 0 16,-1 0-16,1 0 15,0 0-15,-1 0 16,1 0-16,-1 0 0,-8 0 16,-8 0-16,17-4 15,-17 4-15,17 0 0,-17 0 16,16 0-16,-16 0 15,0 0-15,0 0 16,0 0-16,0 0 0,0 0 16,0 0-16,0 0 15,0 0-15,0 0 0,0 0 16,0 0-16,0 0 16</inkml:trace>
</inkml:ink>
</file>

<file path=ppt/ink/ink9.xml><?xml version="1.0" encoding="utf-8"?>
<inkml:ink xmlns:inkml="http://www.w3.org/2003/InkML">
  <inkml:definitions>
    <inkml:context xml:id="ctx0">
      <inkml:inkSource xml:id="inkSrc0">
        <inkml:traceFormat>
          <inkml:channel name="X" type="integer" max="4095" units="cm"/>
          <inkml:channel name="Y" type="integer" max="4095" units="cm"/>
          <inkml:channel name="T" type="integer" max="2.14748E9" units="dev"/>
        </inkml:traceFormat>
        <inkml:channelProperties>
          <inkml:channelProperty channel="X" name="resolution" value="139.28572" units="1/cm"/>
          <inkml:channelProperty channel="Y" name="resolution" value="248.93617" units="1/cm"/>
          <inkml:channelProperty channel="T" name="resolution" value="1" units="1/dev"/>
        </inkml:channelProperties>
      </inkml:inkSource>
      <inkml:timestamp xml:id="ts0" timeString="2014-05-26T00:03:46.008"/>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12233 14533 0,'0'0'16,"0"0"-16,0 0 0,0 0 15,0 0-15,0 0 16,0 0-16,0 0 16,0 0-16,0 0 15,0 0-15,0 0 0,0 0 16,0 0-16,0 0 16,0 0-16,0 0 0,0 0 15,0 0-15,0 0 16,0 0-16,0 0 15,0 0-15,0 0 0,0 0 16,0 0-16,0 0 16,0 0-16,0 0 0,0 0 15,0 0-15,0 0 16,-75-9-16,59 4 16,-1 5-16,1 0 15,-9 0-15,0 0 0,0 0 16,0 0-16,-8 0 0,0 0 15,0 0-15,0-5 16,0 1-16,0-1 16,0 5-16,0 0 15,-9 0-15,1-5 0,-9 1 16,9-1-16,0 0 16,-9 1-16,9-6 0,-9 6 15,9-6-15,-9 1 16,1 0-16,-1 0 15,0-1-15,1 1 16,-9 4-16,0 1 0,8-1 16,1 0-16,-1 1 0,0-1 15,1 0-15,-1 1 16,1-1-16,-9 0 16,0 1-16,0-1 15,0 0-15,0 1 0,8-1 16,1 1-16,-1-1 15,1 0-15,-1 1 0,-8-1 16,0 0-16,0 1 16,9-1-16,-1 0 15,0 1-15,1-1 16,-1 0-16,1 1 0,-1 4 16,0 0-16,1 0 0,-1 0 15,0 0-15,1 0 16,-1 0-16,1 0 15,7 0-15,1 0 16,0 0-16,-1 0 0,1-5 16,0 0-16,-1 1 15,1-1-15,-1 5 0,1 0 16,8 0-16,0 0 16,0 0-16,0 0 15,0 0-15,0 0 0,0 0 16,-1 0-16,1 0 15,0 0-15,8 0 0,-8 0 16,0 0-16,9 0 16,-1-5-16,0 1 15,0-1-15,9 5 16,-1 0-16,0 0 0,1 0 16,-1 0-16,1 0 15,-1 0-15,9 0 0,0 0 16,-1 0-16,1 0 15,0 0-15,0 0 16,8 0-16,-9 0 0,1 0 16,8 0-16,0 0 15,0 0-15,0 0 0,0 0 16,0 0-16,0 0 16,0 0-16,0 0 15,0 0-15,0 0 16,0 0-16,0 0 0,0 0 15,0 0-15,0 0 16,0 0-16,0 0 0,0 0 16,0 0-16,0 0 15,0 0-15,0 0 16,0 0-16,0 0 0,0 0 16,0 0-16,0 0 15,0 0-15,0 0 0,0 0 16,58 28-16,-58-28 15,0 0-15,58 19 16,-17-5-16,34 4 16,-42-13-16,0-5 0,0 0 15,8 5-15,1-1 16,-1 1-16,0-1 0,9 1 16,0 0-16,-1-1 15,9 6-15,0-6 16,-8 1-16,-1 0 0,1 4 15,-1 0-15,9 1 16,-8-1-16,0 0 0,-1 1 16,1-1-16,8 0 15,0 0-15,0 1 16,-1-1-16,1 0 16,0 1-16,0-1 0,0 0 15,0 1-15,0-6 16,0 1-16,0 0 0,-1-1 15,-7 1-15,0-1 16,-1 1-16,1 0 16,0-1-16,-9 1 0,0 0 15,1-1-15,-1 1 16,-8 0-16,0-5 0,0 4 16,-8 1-16,0 0 15,-9-1-15,1 1 16,-1 0-16,1-5 0,0 0 15,-1 0-15,1-5 16,-1 5-16,-8 0 0,-8 0 16,17 0-16,-17 0 15,0 0-15,0 0 16,0 0-16,0 0 16,0 0-16,0 0 0,0 0 15,0 0-15,0 0 16,0 0-16,-58-5 0,58 5 15,0 0-15,-66-9 16,16 0-16,-32 4 16,49 5-16,-9 0 15,1 0-15,-1 0 0,1-5 16,-9 1-16,1-1 0,-1 0 16,1 5-16,-1-4 15,0-1-15,-8 0 16,1 1-16,-1-1 15,0 5-15,0 0 0,-8 0 16,0 0-16,-1-4 16,10 4-16,-1 0 0,0-5 15,0 0-15,0 1 16,0-1-16,0 0 16,0 5-16,0-4 15,1-1-15,-1 0 0,0-4 16,0 0-16,0 4 15,8 0-15,1 1 0,-1-1 16,9 0-16,-1 1 16,1-1-16,0 0 15,-9 1-15,0-1 0,9 1 16,0-1-16,-1 0 16,1 1-16,0-1 0,-1 5 15,1 0-15,0 0 16,-1-5-16,9 5 15,0 0-15,0 0 0,0 0 16,0 0-16,0 0 16,0 0-16,0 0 0,0 0 15,-1 0-15,1 0 16,0 0-16,0 0 16,0 0-16,0 0 15,0 0-15,0 0 0,0 0 16,0 0-16,0 0 15,0 0-15,0 5 0,-1 0 16,1-1-16,0 1 16,0-5-16,0 0 15,0 5-15,0-5 0,0 4 16,0 1-16,0-1 16,0-4-16,0 0 0,-1 0 15,1 0-15,0 0 16,0 0-16,0 0 15,0 0-15,0 0 16,0 0-16,0 5 0,0 0 16,0-1-16,0 1 0,-1 0 15,1-1-15,0 1 16,0-5-16,8 0 16,1 0-16,-9 5 15,-1-1-15,10-4 0,-1 0 16,0 0-16,0 0 15,0 0-15,1 0 0,-1 0 16,0 5-16,0-5 16,-8 0-16,0 0 15,0 0-15,8 0 16,0 0-16,0 0 0,1 0 16,-1 0-16,0 0 15,0 0-15,0 0 0,1 0 16,-1 0-16,0 0 15,0 0-15,0 0 16,1 0-16,-1 0 0,0 0 16,0 0-16,0 0 15,1 0-15,-1 0 0,0 0 16,-8 0-16,8 0 16,0 0-16,0 0 15,1 0-15,-1 0 16,-8 0-16,0-5 0,0 5 15,8-4-15,0-1 0,0 0 16,0 1-16,0 4 16,1 0-16,-1 0 15,0 0-15,-8 0 16,0 0-16,0 0 0,8 0 16,0 0-16,-8 0 15,0 0-15,0 0 0,0 0 16,0 0-16,0 0 15,0 0-15,0 0 16,-1 0-16,1 0 0,0 0 16,0 0-16,0 0 15,0 0-15,0 4 0,-8-4 16,-1 0-16,1 0 16,0 0-16,7 0 15,1 0-15,0 0 16,0 0-16,0 0 0,0 0 15,-8 5-15,-1 0 16,1-1-16,0-4 0,-1 0 16,9 5-16,0 0 15,-8-1-15,-1 1 16,1-5-16,8 0 0,0 0 16,0 0-16,0 0 15,-9 0-15,1 5 0,0-1 16,-1-4-16,9 0 15,0 0-15,0 0 16,0 0-16,0 0 16,0 0-16,0 0 0,0 0 15,0 0-15,0-4 16,-1-1-16,1 5 0,0-5 16,0 1-16,8 4 15,1 0-15,-9 0 16,8 0-16,0 0 0,0-5 15,-8 5-15,0 0 16,0 0-16,0 0 0,0 0 16,0 0-16,0 0 15,-1 0-15,1 0 16,9 0-16,-1-5 16,0 1-16,0-1 0,0 5 15,0 0-15,1 0 16,-9 0-16,0 0 0,-1 0 15,1 0-15,9 0 16,-1 0-16,0 0 16,-8 0-16,0 0 0,0 0 15,0 0-15,8 0 16,0 0-16,0 0 0,-8 0 16,8 0-16,0 0 15,1 0-15,-9 0 16,-1 0-16,1 5 15,9-1-15,-1 1 0,0 0 16,0-1-16,0 1 16,1 0-16,-1-5 0,0 4 15,-8 1-15,8 0 16,0-5-16,0 0 16,1 0-16,-1 0 0,0 0 15,0 0-15,0 0 16,1 0-16,-1 0 0,8 0 15,1 0-15,-1 0 16,1 0-16,-1 4 16,0 1-16,1 0 0,-1-1 15,1 1-15,-1-5 16,-7 0-16,-1 0 16,0 0-16,8 0 0,1 0 15,-1 0-15,1 4 16,-1 1-16,1 0 15,-1 4-15,1-4 0,-1-1 16,0 1-16,1 0 16,-1-1-16,9 1 0,0 0 15,0-5-15,-1 0 16,1 0-16,0 0 16,0 0-16,-1 0 15,1 4-15,0 1 0,-1 0 16,1-1-16,0 1 0,0 0 15,-1-1-15,1 1 16,0-1-16,0 1 16,-1 0-16,9-5 15,0 0-15,0 0 0,0 0 16,0 0-16,0 0 16,0 0-16,0 0 0,0 0 15,0 0-15,0 0 16,-16 32-16,16-32 15,0 0-15,-9 33 0,1-14 16,8-19-16,0 0 16,0 0-16,0 0 0,0 32 15,0-9-15,0-23 16,0 0-16,0 0 16,0 0-16,0 33 15,0-10-15,0-23 0,0 0 16,0 0-16,0 0 15,0 33-15,8-15 0,-8-18 16,0 0-16,0 0 16,0 0-16,0 0 15,42 33-15,-42-33 0,0 0 16,0 0-16,0 0 16,58 28-16,-17-14 0,-41-14 15,83 28-15,-58-24 16,-1 1-16,1 0 15,0-1-15,0 1 16,8 0-16,-8-5 0,0 0 16,-1 0-16,1 0 15,0 0-15,0 0 0,0 0 16,-1 0-16,1 0 16,8 0-16,0 0 15,0 0-15,1 0 0,-1 0 16,0 0-16,0 0 15,0 0-15,0 4 0,-8 1 16,0 0-16,-1-5 16,9 0-16,-8 0 15,0 0-15,0 0 16,0 0-16,8 0 0,0 0 16,0 0-16,0 0 0,0 0 15,0 0-15,0 0 16,9 0-16,-1 0 15,0 0-15,1 0 16,-1 0-16,0 0 0,1 0 16,-9 0-16,0 0 15,8 0-15,1 0 0,-1 0 16,0 0-16,1 0 16,-1 0-16,0 0 15,1 0-15,-1 0 16,0 0-16,1 0 0,-1 0 15,0 0-15,9 0 0,0 0 16,-9 0-16,0 0 16,1-5-16,-1 0 15,0 5-15,1 0 16,-1 0-16,0 0 0,1 0 16,7 0-16,1-4 15,0-1-15,-1 0 0,1 1 16,0-1-16,-1 0 15,1 5-15,-1 0 16,1 0-16,0 0 16,8 0-16,-1 0 0,1 0 15,0 0-15,-8 0 0,-1-4 16,1-1-16,8 0 16,8 1-16,0-1 15,0 0-15,1 1 16,-9-6-16,8 1 0,0 0 15,0 4-15,0 1 16,0-1-16,1 0 0,-1 1 16,0-1-16,0 0 15,0-4-15,0 0 16,67-5-16,-9 4 0,-9 1 16,-15 0-16,-1 4 15,-8 5-15,25-4 0,-9 4 16,-8 0-16,-8 0 15,-8-5-15,0 5 16,0 5-16,-9 4 16,-8 5-16,-24-10 0,-9 1 15,0-5-15,0 0 16,8 0-16,-16 0 0,0 0 16,0 0-16,8 0 15,0 0-15,0 0 16,0 0-16,0 0 0,0 0 15,-8 0-15,0 0 16,-1 0-16,1 0 16,8 0-16,0 0 0,1 0 15,-1 5-15,0-5 16,0 0-16,0 4 16,0 1-16,0 0 0,0-1 15,0 1-15,0 0 16,-8-1-16,0 1 0,0 0 15,-1-1-15,-7 1 16,0-5-16,-1 5 16,1-1-16,-1 1 15,1-5-15,-1 0 0,-7 0 16,-9 0-16,24 5 0,-24-5 16,17 0-16,-17 0 15,16 4-15,-16-4 16,0 0-16,0 0 15,0 0-15,0 0 0,0 0 16,0 0-16,0 0 16,0 0-16,0 0 0,0 0 15,-66 5-15,66-5 16,-58 4-16,58-4 16,-115 19-16,82-14 0,-1-1 15,-7 1-15,0 0 16,-9-1-16,0 6 0,1-6 15,-1 1-15,1 0 16,-9-1-16,0 1 16,0 0-16,0-1 15,-8 6-15,0-6 0,-9 1 16,1-1-16,8-4 16,0 5-16,-1 4 0,1-4 15,-74 0-15,7-5 16,18-5-16,7 0 15,-49 1-15,25-1 0,16-4 16,0 0-16,0 4 16,17-9-16,-25-9 0,49 4 15,-16-4-15,34 4 16,7 5-16,0-4 16,9-1-16,8 5 0,-8 0 15,-1 5-15,1-1 16,0 1-16,-1 5 15,17 4-15,1 0 0,-1 0 16,0 0-16,0 0 16,0 0-16,-8 0 15,0 0-15,0 0 0,-8 4 16,-1 1-16,1-1 16,0 1-16,-1 0 0,1-1 15,0 1-15,-9 0 16,0-1-16,1 1 15,-1 0-15,0-1 0,1 1 16,-1 0-16,1-1 16,-1 1-16,-8 0 0,0-1 15,0 6-15,0-6 16,9 1-16,-1 0 16,1-1-16,-1 1 15,0-1-15,1 1 0,-1 0 16,0-5-16,1 0 15,-1 0-15,-8 0 0,9 0 16,-1 0-16,0 4 16,1 1-16,-9 0 15,0-1-15,0 1 16,9 0-16,-9-1 0,0-4 16,8 0-16,1 0 0,-1 0 15,0 0-15,9 0 16,0 0-16,-1 0 15,1 0-15,41 0 0,0 0 16,0 0-16</inkml:trace>
</inkml:ink>
</file>

<file path=ppt/ink/ink10.xml><?xml version="1.0" encoding="utf-8"?>
<inkml:ink xmlns:inkml="http://www.w3.org/2003/InkML">
  <inkml:definitions>
    <inkml:context xml:id="ctx0">
      <inkml:inkSource xml:id="inkSrc0">
        <inkml:traceFormat>
          <inkml:channel name="X" type="integer" max="4095" units="cm"/>
          <inkml:channel name="Y" type="integer" max="4095" units="cm"/>
          <inkml:channel name="T" type="integer" max="2.14748E9" units="dev"/>
        </inkml:traceFormat>
        <inkml:channelProperties>
          <inkml:channelProperty channel="X" name="resolution" value="139.28572" units="1/cm"/>
          <inkml:channelProperty channel="Y" name="resolution" value="248.93617" units="1/cm"/>
          <inkml:channelProperty channel="T" name="resolution" value="1" units="1/dev"/>
        </inkml:channelProperties>
      </inkml:inkSource>
      <inkml:timestamp xml:id="ts0" timeString="2014-05-26T00:04:03.088"/>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7974 15715 0,'0'0'16,"0"0"-16,0 0 0,0 0 15,0 0-15,0 0 16,0 0-16,0 0 16,0 0-16,0 0 15,0 0-15,0 0 0,0 0 16,0 0-16,0 0 16,0 0-16,0 0 0,0 0 15,0 0-15,0 0 16,0 0-16,0 0 15,0 0-15,0 0 16,0 0-16,0 0 0,0 0 16,0 0-16,0 0 15,256 27-15,-223-27 0,8 0 16,42 5-16,-9 0 16,1-5-16,-1 0 15,1 0-15,-1 0 0,1 4 16,-1 1-16,1-5 15,-1 0-15,9 0 0,-9 0 16,1 0-16,-1-5 16,0 1-16,1-1 15,-9 5-15,0 5 16,0-1-16,0-4 0,1-4 16,-1-1-16,-8 5 15,0 0-15,-1 0 0,1 0 16,0 5-16,-33-5 15,0 0-15,8 0 16,0 0-16,0 0 0,0 0 16,0 0-16,0 0 15,0 0-15,1 0 0,7 0 16,0 0-16,1 4 16,-1 1-16,0 0 15,1-1-15,-1-4 16,9 0-16,-9 0 0,0 0 15,9 0-15,0 5 0,-1 0 16,1-1-16,-9 1 16,0 0-16,1-5 15,-1 0-15,1 0 16,-1 0-16,0 0 0,-8 0 16,0 0-16,0 0 15,1 0-15,-1 0 0,0 0 16,-8 0-16,-1 0 15,1 0-15,0 0 16,0 0-16,0 0 16,-9 0-16,1 4 0,-1 1 15,1-5-15,-1 0 16,1 0-16,-1 0 0,1 0 16,-9 0-16,-8 0 15,17 0-15,-17 0 16,16 5-16,-16-5 0,17 4 15,-17-4-15,0 0 16,0 0-16,0 0 0,0 0 16,0 0-16,0 0 15,0 0-15,0 0 16,0 0-16,0 0 0,0 0 16,0 0-16,0 0 15,0 0-15,0 0 16,0 0-16,0 0 0,0 0 15,0 0-15,0 0 16,0 0-16,0 0 16,0 0-16,0 0 0,0 0 15,0 0-15,0 0 16,0 0-16,0 0 0,0 0 16,0 0-16,8 33 15,-8-15-15,0-18 16,0 0-16,0 0 0,0 0 15,0 0-15,0 0 16,-58 33-16,9-14 0,49-19 16,-108 41-16,75-31 15,0-1-15,-8 5 16,-1 0-16,-7 0 16,-1 0-16,0 0 0,1-5 15,-1 0-15,-8 1 0,0-1 16,0 0-16,1-4 15,-10 0-15,1-1 16,0 1-16,-8 0 16,-1-1-16,1 1 0,-1 0 15,1-1-15,-92 5 16,9-4-16,8 0 0,-57-1 16,32-4-16,-58 5 15,17 0-15,-82-10 16,24-9-16,66 9 15,50 5-15,25 0 0,16-4 16,25-10-16,8-5 16,9 5-16,16 14 0,-8 5 15,-25 9-15,16-14 16,-7-5-16,15 1 16,43-1-16,-1 5 0,0 0 15,-16 0-15,-1 5 16,1-5-16,-9 0 0,9 0 15,0 0-15,16 0 16,0 0-16,0 0 16,0 4-16,-8 1 15,0 0-15,0-1 0,0 1 16,0 0-16,0-1 16,8-4-16,0 0 0,0 0 15,1 5-15,-1-1 16,8 1-16,1-5 15,-1 0-15,1 0 0,-1 5 16,9-1-16,0-4 16,-1 5-16,1 0 0,0-1 15,-1 1-15,9-5 16,9 9-16,7-4 16,1 0-16,-1-1 0,1 1 15,-1 0-15,9-1 16,0 1-16,8-5 0,0 0 15,9 5-15,-1-5 16,0 0-16,9 0 16,8 0-16,0 0 15,0 0-15,-1 0 0,10-5 16,-1 0-16,0 5 16,8-4-16,1 4 0,-1 0 15,1-5-15,7 5 16,1 0-16,8 0 15,91-5-15,-17 1 0,-7 4 16,65-5-16,-16 5 16,41 5-16,8-1 0,9 10 15,-25 0-15,-59-14 16,-32-4-16,-33-1 16,-25 5-16,-16 14 15,-9 9-15,0-14 0,17-4 16,-17-10-16,8-4 15,-8 4-15,-41 5 0,16 5 16,17 4-16,0-4 16,-16-5-16,7 0 15,1 0-15,-1 0 16,1 5-16,0-1 0,-25 1 16,-1-5-16,1 0 0,0 0 15,8 5-15,-8-1 16,0 1-16,-1 0 15,1-1-15,-8 1 16,-1-5-16,1 0 0,-1 0 16,1 0-16,0 0 0,-17 0 15,16 0-15,-16 0 16,17 5-16,-17-5 16,16 4-16,-16-4 15,17 5-15,-17-5 0,0 0 16,0 0-16,0 0 15,0 0-15,0 0 0,0 0 16,0 0-16,0 0 16,0 0-16,0 0 15,0 0-15,0 0 16,0 0-16,0 0 0,0 0 16,0 0-16,0 0 15,0 0-15,0 0 0,0 0 16,0 0-16,0 0 15,0 0-15,-58 0 16,16 0-16,42 0 0,-115 5 16,65-5-16,0 0 15,-7 0-15,-1 0 0,-9 0 16,1 0-16,-8 0 16,-1 0-16,1 0 15,0 0-15,-9 0 0,0 0 16,-8 0-16,-99-5 15,8 0-15,-74 1 16,16-6-16,-58-4 0,-91-4 16,34-1-16,90 14 15,58 15-15,34-24 16,32-9-16,17 13 0,0 10 16,-17-9-16,-7-10 15,32-4-15,25 0 0,16 18 16,17 10-16,-16-5 15,-25-5-15,8 1 16,25-1-16,-17-4 16,42 4-16,-17-4 0,0-1 15,0 1-15,8 0 16,-16-1-16,-17 1 0,26 4 16,-1 5-16,0-4 15,0-1-15,-8 0 16,0 1-16,-9-1 0,-8 1 15,9-1-15,8 5 16,0-5-16,8 1 0,0-1 16,-8 0-16,0 1 15,-1-1-15,1 5 16,8 0-16,0 0 16,1 0-16,7-5 0,0-4 15,1 4-15,-1 1 16,25 4-16,0 0 0,1 0 15,-1 0-15,-8 0 16,0 0-16,0 0 16,8 0-16,0 0 0,0 0 15,0 0-15,1 0 16,-1 0-16,0 0 0,0-5 16,0 0-16,0 1 15,1 4-15,-9-5 16,0 5-16,-1 0 15,10-5-15,-9 5 0,-1 0 16,10 0-16,-1 0 16,0 0-16,0 0 0,0 0 15,1 0-15,-1 0 16,0 0-16,0-4 16,0-1-16,1 0 0,-1 5 15,0 0-15,0 0 16,0-4-16,0-1 0,1 5 15,-1 0-15,0 0 16,-8 0-16,0 0 16,8 0-16,-8 0 0,8 0 15,-8 0-15,0 0 16,8 0-16,0 0 0,1 0 16,-1 0-16,0 0 15,0 0-15,0 0 16,1 0-16,-1 0 15,0 0-15,0 0 0,-8 0 16,0 0-16,0 0 0,0 0 16,0 5-16,0-1 15,0 1-15,-1 0 16,1-1-16,9-4 16,-1 0-16,0 0 0,-8 0 15,8 0-15,0 0 16,-8 0-16,0 5 0,0-5 15,0 0-15,0 0 16,0 5-16,0-1 16,0 1-16,0 0 15,-1-1-15,1 1 0,0 0 16,0-1-16,0 1 0,0 0 16,-8-1-16,-1 1 15,1 0-15,0-1 16,-1 1-16,1 0 15,0-1-15,-1 1 0,1 4 16,8 0-16,0 1 16,-9-1-16,1 0 0,0 1 15,-9-1-15,9 0 16,-1-4-16,1 0 16,0-1-16,-1 1 15,1 0-15,0-1 0,-1 1 16,9-1-16,0 1 15,0 0-15,0 4 0,0 0 16,0 1-16,0-1 16,0 0-16,-1 1 15,1-1-15,0 0 0,0 1 16,0-6-16,8 1 16,1-1-16,-1 1 0,0 0 15,0-1-15,0 1 16,9 0-16,-1-1 15,1-4-15,-1 0 0,1 5 16,-1 0-16,1-1 16,-1 1-16,9 0 0,-1-1 15,1 1-15,0-5 16,0 0-16,-1 0 16,9 5-16,0-5 15,0 0-15,0 0 0,0 0 16,0 0-16,0 0 15,0 0-15,0 0 0,0 0 16,0 0-16,0 0 16,0 0-16,67 14 15,-18-5-15,-49-9 16,141 9-16,-100-9 0,0-4 16,9 4-16,0 0 0,-1 0 15,1 4-15,0-4 16,-1 0-16,9 0 15,0 0-15,0 0 16,0 0-16,8 0 0,-8 0 16,8 0-16,0 0 15,0 0-15,0 0 0,9 0 16,-1 0-16,1 0 16,-1 0-16,1 0 15,90 5-15,-16-1 16,-9 1-16,-7 0 0,49 4 15,-9-4-15,42-1 0,-24-4 16,32-9-16,25 0 16,-8-1-16,-33 1 15,-17 0-15,-25 4 16,-16 10-16,-33 9 0,-17 9 16,0-4-16,-8-1 0,-8-4 15,16-4-15,1-10 16,7-5-16,-24-9 15,-1-14-15,-7 9 16,-50 15-16,0 4 16,16 0-16,9 0 0,-9 0 15,-8 0-15,0 4 0,8-4 16,-24 0-16,8 0 16,0 0-16,-1 5 15,1 0-15,0-1 16,0 1-16,0 0 0,-1-5 15,-7 0-15,-1 4 16,1 1-16,0 0 0,-17-5 16,16 9-16,-16-9 15,17 5-15,-17-5 16,16 0-16,-16 0 0,0 0 16,0 0-16,0 0 15,0 0-15,0 0 0,0 0 16,0 0-16,0 0 15,0 0-15,-58-5 16,9 0-16,-51 5 16,51 0-16,-9 0 0,-8 0 15,0 0-15,-9 0 16,-8 5-16,1 0 0,-9-1 16,0 1-16,-8 0 15,-100 13-15,1-4 16,-92 9-16,34 1 0,-59 13 15,-123 23-15,25 1 16,115-38-16,83-18 0,33-1 16,33 1-16,17-19 15,8-5-15,33 1 16,25-1-16,-17-9 16,-16 0-16,-25-4 0,-17-5 15,58 13-15,17 6 0,0 8 16,0 6-16,-9 8 15,-16 10-15,67 0 16,-10 0-16,10-4 16,-9-6-16,0 1 0,-1 4 15,-7 1-15,0 4 16,24-5-16,1 0 0,-1 0 16,1 1-16,-9-1 15,0 0-15,0 1 16,0-1-16,1 0 15,7 1-15,-8-1 0,0 0 16,9 0-16,-1 1 0,9-6 16,0 1-16,-1 0 15,-7-1-15,-1 1 16,9 4-16,0-4 16,0 0-16,-1-1 0,1 1 15,0 0-15,-1-1 16,1 1-16,0 0 0,0-1 15,-1 1-15,1 0 16,0-1-16,8-4 16,0 9-16,0-9 0,0 0 15,0 0-15,0 0 16,0 0-16,0 0 16,0 0-16,0 0 0,0 0 15,0 0-15,0 0 16,0 0-16,0 0 15,0 33-15,0-33 0,0 0 16,0 0-16,0 0 16,0 0-16,66 28 0,-66-28 15,66 19-15,-66-19 16,66 9-16,50 19 16,-66-24-16,-1 1 0,1 0 15,8-1-15,0 1 16,0 0-16,8-1 0,0 1 15,8-5-15,1 0 16,-1 0-16,9 0 16,0 0-16,-1 0 15,92 0-15,0 0 0,-9 0 16,75-5-16,-25 1 16,58-1-16,33 0 0,83 1 15,-108-1-15,-41 10 16,-25 4-16,-17-9 15,-16-5-15,-25 10 0,-16 9 16,-17 0-16,-8 0 16,-1-9-16,10-5 0,-1 0 15,-9 4-15,1 1 16,8 4-16,-16-13 16,8-6-16,-9 6 15,1 8-15,7 1 0,9 0 16,-33-1-16,0 1 0,17-5 15,-59-5-15,26 1 16,24-1-16,-16 0 16,16 5-16,0 0 15,9 5-15,8-5 0,8 0 16,0-5-16,0 1 16,0-1-16,41 0 0,1-4 15,-9-5-15,58 9 16,25 10-16,-34-5 15,18 0-15,-51-14 16,-32-9-16,8 18 0,0 10 16,-17-1-16,-16 1 0,-42 9 15,-24 0-15,24-9 16,17-10-16,-33-9 16,0 0-16,-33 9 15,0 5-15,16 0 0,-8 5 16,0-5-16,9 0 15,-1 0-15,0 0 0,-16 0 16,0-5-16,0 5 16,8 0-16,0 0 15,-8 5-15,-1 0 0,10-1 16,-1 1-16,0 0 16,-9-1-16,1 1 0,0 0 15,0-1-15,0 1 16,0 0-16,-9-1 15,1 1-15,-1 0 16,1-5-16,-1 0 0,1 0 16,-1 0-16,1 4 15,-17-4-15,16 10 0,-16-10 16,17 9-16,-17-9 16,16 9-16,-16-9 15,0 0-15,0 0 0,0 0 16,0 0-16,0 0 15,0 0-15,0 0 0,0 0 16,0 0-16,0 0 16,0 0-16,0 0 15,0 0-15,0 0 16,0 0-16,-49 33 0,8-15 16,41-18-16,-108 42 15,67-33-15,-9 5 0,0 0 16,-7-4-16,-1 4 15,-9 4-15,1-4 16,0 0-16,0 0 16,0 0-16,-9 0 0,1 0 15,-9 0-15,1 0 0,-9-5 16,-91 10-16,8-1 16,-74 10-16,33-9 15,-33 4-15,16-9 16,-115-9-16,33-1 0,82-4 15,75-4-15,49-1 16,-16 5-16,-8-9 0,0 4 16,-1 1-16,-16-10 15,1 4-15,24-4 16,24 5-16,-24 9 0,-25 5 16,25-5-16,-8 4 15,-17-4-15,-16 0 0,32 10 16,18 4-16,-26 0 15,-24-5-15,7-9 16,1 0-16,17-5 16,-17 5-16,33 5 0,-25 4 15,41-9-15,1-14 16,-26-9-16,-16-5 0,42 19 16,24 23-16,-16-24 15,-17-13-15,34 4 16,-1 1-16,-8-1 0,49 10 15,-7-5-15,8 5 16,-1-10-16,-7-4 16,15 9-16,-7-9 0,-9 9 15,1 4-15,-1-4 16,-8 5-16,0 0 16,1 0-16,-1-1 0,-8 6 15,32 4-15,1 0 16,0 0-16,0-5 0,-8 0 15,-1 1-15,1 4 16,0 0-16,-9 0 16,1 0-16,-1 0 0,9 0 15,-1 0-15,1 0 16,0 0-16,-1 0 0,1 0 16,-9 0-16,9 0 15,-1 0-15,1 0 16,-8 0-16,-1 4 15,9 1-15,-1 0 0,1-1 16,-1 1-16,9 0 16,0-1-16,0 1 0,0-1 15,8 1-15,1 0 16,-10-1-16,10 1 16,-1 0-16,-8 4 15,0-4-15,0 4 0,-9 5 16,1 5-16,0-6 0,-1 1 15,1 0-15,-1 0 16,1 5-16,0 0 16,-1-1-16,1 1 15,0-1-15,-1 1 0,9 0 16,0-1-16,0-4 0,0 0 16,8-5-16,0 5 15,1 0-15,-1 0 16,0-4-16,8-1 15,1 0-15,-1 1 0,1-1 16,-1 0-16,9-4 16,0-1-16,-1 1 0,1 0 15,0-1-15,8 6 16,0-1-16,0 0 16,0 1-16,8-1 15,0 0-15,1 1 0,7-1 16,-16-9-16,0 0 15,0 0-15,0 0 0,75 9 16,-17 0-16,49 5 16,-49-14-16,0 0 15,0 0-15,0 0 0,0 0 16,-1-4-16,10-1 16,-1 5-16,0 0 0,0-5 15,0 1-15,9-1 16,-1 5-16,1-5 15,7 1-15,1-1 0,91 1 16,-1-6-16,-7 1 16,82-5-16,50 0 0,-50 5 15,99-1-15,-16-18 16,-75-4-16,-32 13 16,-18 1-16,-49 13 15,-33 5-15,17 23 0,8 5 16,-25-28-16,-8-18 15,24 18-15,18 9 0,-26 0 16,-16 1-16,-9-6 16,1 1-16,-9-19 15,8-9-15,-16-1 0,0 10 16,-16 14-16,-1 10 16,-8-6-16,-49-4 0,8 0 15,16-4-15,-8 4 16,9 0-16,7 4 15,1 6-15,8-10 16,16 0-16,-33 0 0,1 0 16,7 0-16,1 0 15,0 0-15,8 0 0,-1 0 16,10 0-16,-1 0 16,0 0-16,0 0 15,0 0-15,9 0 0,-1-10 16,-8 6-16,0-1 15,9 0-15,65 5 0,1 0 16,0 5-16,-9-5 16,58 5-16,-16-1 15,41 6-15,-25-6 16,-8-4-16,58-18 0,-66-6 16,-42 15-16,0 9 0,-16 0 15,-9 5-15,-16-10 16,9 0-16,-26 5 15,-8 0-15,-41 5 16,-8-5-16,-17 0 0,33 0 16,-8 0-16,8 0 15,0 0-15,-17-5 0,9 5 16,0 0-16,0 0 16,8 0-16,0 5 15,0-5-15,0 5 0,0-1 16,0-4-16,0 0 15,0 5-15,-8 0 0,0-1 16,0 1-16,0-5 16,-1 0-16,-7 0 15,-1 0-15,1 0 16,0 0-16,-1 0 0,1 0 16,-1 0-16,1 0 15,-17 0-15,16 9 0,-16-9 16,17 14-16,-17-14 15,16 10-15,-16-10 16,0 0-16,0 0 16,0 0-16,0 0 0,0 0 15,0 0-15,0 0 0,0 0 16,0 0-16,33 32 16,-16-9-16,-17-23 15,0 0-15,0 0 16,0 0-16,16 33 0,-7-10 15,-9-23-15,0 0 16,0 0-16,0 37 0,0-37 16,0 33-16,0-33 15,0 0-15,0 28 16,0-5-16,0-23 16,0 0-16,0 0 0,0 42 15,0-42-15,0 0 0,-17 33 16,9-10-16,8-23 15,0 0-15,0 0 16,0 0-16,-58 32 16,8-8-16,-24 8 0,41-22 15,0-1-15,-9 0 16,9 1-16,0-1 0,0 0 16,0 0-16,-8-4 15,-1 0-15,1-1 16,-9 1-16,1 4 15,-1 1-15,1-6 0,-1 1 16,0 0-16,1-1 0,-1 6 16,1 4-16,-1-10 15,0 1-15,1-5 16,-1 4-16,-8-4 16,0 0-16,0 0 0,0 0 15,1 0-15,-1 0 16,0 0-16,-8 0 0,-1 0 15,1 0-15,0 0 16,0 0-16,0 0 16,-67 0-16,9 0 0,0-4 15,17-1-15,-50-13 16,16 8-16,17 6 16,8-1-16,-24-4 0,7-1 15,9 1-15,25 0 16,16-1-16,1 1 15,7 4-15,26 1 0,-1-1 16,-24 1-16,-9-6 16,0 1-16,9 0 0,-1 4 15,1 5-15,-9 0 16,-8 0-16,0-5 16,0 1-16,9-1 0,7 0 15,1 1-15,-9-1 16,25 0-16,-8 1 0,0-1 15,8 0-15,-8 1 16,-9-1-16,1-4 16,-1 0-16,1-1 15,8 1-15,0 4 0,-9 5 16,9-4-16,-8-1 0,-1-4 16,1-5-16,-1 4 15,1 1-15,8-10 16,0 6-16,-1-1 15,-7 4-15,0 1 0,-9 4 16,0-4-16,9 4 16,-1 1-16,9-1 0,0 0 15,0 1-15,-9-1 16,-7 5-16,7 0 16,1 0-16,-1 0 15,1 0-15,0-5 0,7 1 16,9-1-16,1 0 15,-1 5-15,0 5 0,0 0 16,0-1-16,0 1 16,-8 4-16,8-4 15,0 0-15,0-1 0,0 1 16,0 0-16,1-1 16,-1 1-16,0 0 0,0 4 15,-8 0-15,0 1 16,-1-6-16,1 5 15,8 10-15,0-10 16,1 1-16,7-1 0,9 0 16,16-4-16,-8 0 0,-9-1 15,1 1-15,0-5 16,8 0-16,0 5 16,-1-1-16,1 1 15,0 0-15,-8-1 0,0 1 16,-9-1-16,-8 1 15,8 0-15,1-5 0,7 0 16,1 0-16,0 0 16,-1 0-16,9 0 15,0 0-15,0 0 0,0 0 16,-8 0-16,-1 4 16,1-4-16,0 0 0,-1 0 15,1 0-15,0 0 16,-1 0-16,9 5 15,0 0-15,0-1 16,0 1-16,0 0 0,0-1 16,0 1-16,8 0 0,0-1 15,0 1-15,0 0 16,1-1-16,-1 1 16,0 0-16,0-1 15,0 1-15,1 0 0,7-1 16,1 1-16,-1-1 15,0 1-15,1 0 0,-1-1 16,1-4-16,-1 5 16,1 0-16,-1-1 15,9 1-15,0 0 16,-1-1-16,1 1 0,-8-5 16,-1 5-16,0-1 15,9 1-15,0 0 0,0-1 16,-1 1-16,1 0 15,0-1-15,0 6 16,8-10-16,0 0 0,0 0 16,0 0-16,0 0 15,0 0-15,0 0 0,0 0 16,0 0-16,0 0 16,0 0-16,0 0 15,0 0-15,0 0 16,0 0-16,-9 32 0,9-13 15,0-19-15,0 0 16,0 0-16,0 0 0,0 0 16,0 0-16,0 0 15,0 0-15,50 32 16,-9-13-16,-41-19 0,91 28 16,-58-24-16,0 1 15,1 0-15,-1-1 0,-9 1 16,1 0-16,0-1 15,8 1 1,0 0-16,0 4 0,0-4 16,0-1-16,1 1 0,-1 4 15,0-4-15,8 0 0,0-1 16,1 1-16,-1-1 16,0 1-16,1 0 15,-1-1-15,0 1 16,9 0-16,0-1 0,-1 1 15,1 0-15,0-1 16,-1 1-16,-7 0 0,7 4 16,1-4-16,-1-1 15,1 1-15,0-5 16,-1 0-16,1 0 0,0 0 16,-1 0-16,1 0 15,8 5-15,0-1 0,-1-4 16,1 0-16,0 0 15,0 0-15,0 0 16,-8 5-16,-1 0 16,1-1-16,0 1 0,-1-1 15,1 1-15,-1 0 16,1-1-16,0-4 0,-1 0 16,1 0-16,-1 0 15,1 0-15,0 0 16,-1 0-16,-7 0 0,-1 0 15,0 5-15,1 0 16,-1-1-16,0 1 0,-7 0 16,-1-1-16,0 1 15,0 0-15,0-1 16,0 1-16,0 0 16,0-1-16,0 1 0,0 0 15,0-1-15,-8 1 16,0-1-16,0 1 0,0 0 15,-1-1-15,1-4 16,-8 0-16,-1 5 16,1 0-16,-1-1 0,1 1 15,-17-5-15,16 0 16,-16 0-16,17 0 0,-17 0 16,17 5-16,-17-5 15,0 0-15,0 0 16,0 0-16,0 0 15,0 0-15,0 0 0,0 0 16,0 0-16,0 0 16,0 0-16,0 0 0,0 0 15,0 0-15,-58-5 16,16 5-16,42 0 16,-99 0-16,66 0 0,0 0 15,-8 0-15,-1 0 16,1 0-16,-1 0 0,-7 0 15,-1 0-15,1 0 16,-1 0-16,0 5 16,-8-5-16,1 4 0,-1 1 15,0 4-15,0 1 16,0 4-16,0 0 0,0-1 16,0-3-16,0-1 15,1 0-15,-1-4 16,0 4-16,0-9 15,8-9-15,1 4 0,-1 1 16,0-1-16,1 0 16,-1 1-16,1 4 0,7-5 15,1 0-15,-1-4 16,1 0-16,0 4 16,-1 1-16,1-1 0,0 0 15,-1 1-15,-7-1 16,-1 0-16,1 5 15,-1-4-15,0-1 0,1 5 16,-1 0-16,0 0 16,9 0-16,-9 0 15,1 0-15,-1 5 0,1-1 16,-1 1-16,9 0 16,-1-1-16,1 6 0,0-6 15,7 1-15,1-5 16,0 0-16,0 0 15,8 0-15,1 0 16,-1 0-16,0 5 0,0-1 16,9-4-16,-1 5 15,1-5-15,-1 0 0,0 0 16,1 0-16,-1 0 16,1 0-16,8 0 15,-1 0-15,1 0 0,0 0 16,-1 0-16,1 0 15,0 0-15,0 0 0,8 0 16,0-5-16,0 1 16,0-1-16,0 5 15,0 0-15,0 0 0,0 0 16,58-33-16,-9 15 16,50-24-16,-49 23 0,8 5 15,0-4-15,8 4 16,0 0-16,0-5 15,9 1-15,-1-1 16,9-4-16,0 4 0,-1 0 16,1 1-16,99-10 15,-8-5-15,-9 1 0,91-10 16,67 0-16,-50 10 16,99-10-16,-8 23 15,-75 14-15,-65 1 0,-51-1 16,-57 0-16,-33 5 15,16 14-15,17 24 0,-42-24 16,-32-19-16,-9-4 16,-8-5-16,8 18 15,8 15-15,-41-19 16,25 9-16,-25-9 0,16 14 16,1-9-16,-1-1 15,1-4-15,-1 0 0,1 0 16,0 0-16,7 5 15,1 0-15,0-1 16,-8-4-16,-1 0 0,1 0 16,7 0-16,1 0 15,0 0-15,0 0 0,0 0 16,8 0-16,0 0 16,-8 0-16,-1 0 15,1-4-15,8-1 16,0 5-16,1-5 0,-1 1 15,8-1-15,0 1 16,1-6-16,-1 6 0,0-6 16,9 1-16,-9 4 15,1 1-15,-1-6 16,9 1-16,-1-5 0,9 5 16,0-5-16,0-5 15,8 1-15,9-6 0,-1 1 16,0 4-16,1-4 15,-1 0-15,1 0 16,7 4-16,1-9 16,74-14-16,0 0 0,-8 5 15,66-23-15,-8-1 16,25-13-16,-1-5 0,-24-14 16,-42 0-16,-16 32 15,0 15-15,-41 13 16,-26 10-16,-40 18 0,-26 10 15,-16-5-15,-8-5 16,-9 5-16,1 0 0,8 0 16,-1 0-16,1 0 15,8-4-15,-8-1 16,-1 0-16,1 1 16,-8-1-16,7 0 0,1 1 15,0-1-15,0 0 0,-1 1 16,-7-1-16,7 0 15,1-4-15,-8 4 16,-1 1-16,1-6 16,-1-3-16,0 8 0,1-4 15,-9-1-15,0 1 16,-8 0-16,-8-5 0,0 0 16,-9 0-16,0 0 15,1 0-15,-9 5 16,0-1-16,-8 1 0,0 0 15,-9-1-15,1 1 16,-9 0-16,0 4 16,-8 0-16,-99-4 0,8 4 15,-74 1-15,24-1 16,-41-4-16,-99-14 16,8-5-16,100 4 0,65 6 15,34 4-15,24 0 16,34 14-16,16 14 0,33-14 15,25-5-15,-9-4 16,9 0-16,0-1 16,17 1-16,16 9 0,16 14 15,-16-14-15,17 9 16,-17-9-16,0 0 16,0 0-16,16 5 0,-16-5 15,17 0-15,-17 0 16,16 0-16,-16 0 15,25 0-15,-8 0 0,7 0 16,10 0-16,7 0 16,0 0-16,9 0 0,8 0 15,0-5-15,0 1 16,8-1-16,0 0 16,0 1-16,8-1 0,9 0 15,0 1-15,8-1 16,0 0-16,8 1 0,116-6 15,0-4-15,83 1 16,66-1-16,33-5 16,115 0-16,-148 1 15,-99-6-15,-42 20 0,-24 8 16,-34 1-16,-16 0 16,-17-10-16,-8-4 0,0 4 15,-8 5-15,-25-4 16,-8-1-16,16 5 15,17 5-15,-33-5 0,8 0 16,-17-5-16,1 0 16,-1 1-16,25 4 0,-57 0 15,7 0-15,-24 4 16,-8 1-16,-1-5 16,1 0-16,-1 0 15,-8 0-15,-8 0 0,25 0 16,-25 0-16,25 0 15,-25 0-15,17 5 0,-17-5 16,16 9-16,-16-9 16,17 4-16,-17-4 15,8 10-15,-8-10 0,0 9 16,0-9-16,0 0 16,0 0-16,0 0 0,0 0 15,0 0-15,0 0 16,0 0-16,0 0 15,0 0-15,0 0 16,0 0-16,0 0 0,-17 33 16,17-33-16,0 0 0,-33 32 15,8-9-15,25-23 16,0 0-16,-66 33 16,-33 14-16,49-33 15,-7-1-15,-1 1 0,-8 0 16,-1 5-16,1 0 15,-8-1-15,-9 1 0,-8-1 16,-8 1-16,0 4 16,-108 28-16,17 5 15,-75 23-15,33-4 16,-41 18-16,-66 23 0,42-14 16,98-41-16,75-24 0,50-14 15,41 1-15,24-10 16,9-10-16,9-8 15,-1-6-15,8 6 16,-7-1-16,-1 0 0,0 1 16,9-1-16,-1 5 15,9 0-15,0 0 0,8-5 16,8 1-16,9-1 16,0 5-16,8-5 15,-1 5-15,1-4 16,0-1-16,8 1 0,1 4 15,7 0-15,9 0 0,-1 0 16,1 0-16,0 4 16,90 5-16,-15-4 15,-10-5-15,59 9 16,-25 5-16,33-4 0,-33-6 16,50 10-16,-67 0 15,-82 5-15,-34 13 0,-32-22 16,-1-6-16,-16-4 15,0 0-15,-8 10 16,0-6-16,0-4 16,-1 0-16,1 0 0,0 0 15,8 0-15,0 0 0,-8 0 16,-1 5-16,1 0 16,-8-1-16,-1 1 15,-8 0-15,-8 4 16,-8 5-16,-9 0 0,-8 0 15,-8 4-15,-8 1 0,-1-5 16,1 5-16,-1-1 16,1 10-16,-1-9 15,1-1-15,8-4 16,0 0-16,8 0 0,-41 19 16,8-5-16,16-10 15,9-4-15,8-4 0,8-1 16,17 0-16,17-4 15,16-5-15,0 0 16,25 0-16,-1-5 16,10 0-16,-1 1 0,0-1 15,8 1-15,9-1 0,-1 0 16,9 1-16,0-1 16,8 0-16,0 1 15,9 4-15,-1-5 16,1 0-16,-1 1 0,1-1 15,-1 0-15,9 1 16,-9 4-16,75 0 0,-17 0 16,-16 4-16,-8 1 15,32 9-15,-24 0 16,-25 0-16,8 0 16,0 4-16,-32-4 0,-18 5 15,-7-5-15,-9-5 16,-17-4-16,9-5 0,-8-5 15,-9 1-15,-8 4 16,0 0-16,0 0 16,16 4-16,-16-4 0,17 0 15,-17 0-15,0 0 16,0 0-16,0 0 0,0 0 16,0 0-16,0 0 15,0 0-15,0 0 16,0 0-16,0 0 15,0 0-15,0 0 0,0 0 16,0 0-16,0 0 16,0 0-16,0 0 0,0 0 15,0 0-15,0 0 16,0 0-16,0 0 16,0 0-16,0 0 0,0 0 15,0 0-15,0 0 16,0 0-16,0 0 0,0 0 15,0 0-15,0 0 16,0 0-16,0 0 16,0 0-16,0 0 0,0 0 15,0 0-15,0 0 16,0 0-16,0 0 16,0 0-16,0 0 0,0 0 15,0 0-15,0 0 16,0 0-16,0 0 15,0 0-15,0 0 0,0 0 16,0 0-16,0 0 16,0 0-16,0 0 0,0 0 15,0 0-15,0 0 16,0 0-16,0 0 16,0 0-16,-8-37 15,-1 14-15,9 23 0,-8-33 16,8 33-16,0-32 15,0 32-15,0-38 0,0-22 16,0 37-16,0-5 16,-8 5-16,0-1 15,-1 6-15,1-10 0,0 0 16,0 0-16,-1 0 16,1 0-16,0 0 0,-1-4 15,1-6-15,0 10 16,8-4-16,0-1 15,0 1-15,-8-1 16,-1 1-16,1-1 0,8 1 16,0-10-16,0 9 0,0-4 15,0 0-15,0-1 16,0 1-16,0 0 16,0 0-16,0 0 15,0 4-15,0 0 0,0 1 16,0-1-16,0 1 15,0-1-15,0 1 0,0-1 16,0 1-16,-8 4 16,8 0-16,0 0 15,0 0-15,0 0 0,0 0 16,0 5-16,0 0 16,0-1-16,0 1 0,0 0 15,0 4-15,0 1 16,0-1-16,0 5 15,0 0-15,0 0 16,0 0-16,0 5 0,0-1 16,0 1-16,0 0 15,0 4-15,0 1 0,0-1 16,0 0-16,0 1 16,0-1-16,0 5 15,0 0-15,0 0 0,0 0 16,0 0-16,0 0 15,0 0-15,0 0 0,0 0 16,0 0-16,0 0 16,-8 37-16,8-37 15,0 42-15,0-9 16,0-1-16,0 1 0,0 41 16,0-37-16,0 5 0,0 0 15,-9 0-15,9 5 16,0-1-16,0 1 15,0-1-15,0 1 16,0 4-16,0-5 0,0 1 16,0-1-16,0-4 15,0 0-15,0 0 0,0 0 16,0 0-16,0 0 16,0-5-16,0 0 15,0-4-15,0-1 16,0 1-16,0-5 0,0-1 15,0-8-15,0 4 16,0 5-16,0-4 0,0-6 16,0 5-16,0-4 15,0 0-15,0-1 16,0 1-16,0-5 0,0 0 16,0 0-16,0 0 15,0-5-15,0 0 0,0 1 16,0-1-16,0 0 15,0 0-15,0 1 16,0 4-16,0-14 16,0 0-16,0 0 0,0 0 15,0 0-15,0 0 16,0 0-16,0 0 0,0 0 16,0 0-16,0 0 15,0 0-15,0 0 16,0 0-16,0 0 0,0 0 15,0 0-15,0 0 16,0 0-16,0 32 0,0-32 16,0 0-16,0 0 15,0 0-15,0 0 16,0 0-16,0 33 0,0-19 16,0-14-16,0 0 15,0 0-15,0 0 0,0 0 16,0 0-16,0 0 15,0 0-15,-16-37 16,7 4-16,1-4 16,-8-24-16,7 24 0,-7 0 15,8 0-15,-1 4 16,1 1-16,0-6 0,-1 6 16,1 4-16,0-5 15,0 5-15,-1-4 16,1-1-16,0-4 0,8-5 15,-8-4-15,-1 4 16,1-9-16,0-1 0,0 6 16,-1-1-16,1 6 15,0 3-15,-1 1 16,1 5-16,0 4 16,0 0-16,-1 4 0,9 1 15,-8 5-15,0-1 16,8 0-16,0 5 0,0 0 15,0 1-15,0-1 16,0 4-16,0 1 16,0 0-16,0-1 0,0 6 15,0-1-15,0 0 16,0 1-16,0 4 0,0 0 16,0 0-16,0 0 15,0 0-15,0 0 16,0 0-16,0 0 15,0 32-15,0-32 0,0 38 16,0-38-16,-8 37 0,8-37 16,-17 37-16,9-4 15,-1 27-15,1-27 16,0 4-16,8 0 16,0 5-16,0-5 0,0 0 15,0-4-15,0-1 16,0 1-16,-8 0 0,-1-1 15,1 1-15,8-10 16,0 9-16,0-4 16,0 0-16,0-4 15,0-1-15,0 0 0,0 0 16,0 1-16,0-1 16,0-5-16,0-8 0,0 4 15,0-5-15,0-9 16,8 9-16,-8-9 15,0 14-15,0-14 0,0 0 16,0 0-16,0 0 16,0 0-16,0 0 0,0 0 15,0 0-15,-8-42 16,8 15-16,0-11 16,0-36-16,0 32 0,0-5 15,8-4-15,1 5 16,-1-5-16,0 4 15,0 1-15,1 4 0,-9 0 16,0 0-16,0 0 16,0-4-16,8 4 15,0 0-15,1 5 0,-1-1 16,0 6-16,-8-1 16,0 5-16,0 0 0,0 5 15,0 5-15,0 4 16,0 4-16,0 1 15,0 4-15,0 1 16,0 4-16,0 0 0,0 14 16,0 4-16,0 10 0,8 5 15,1 4-15,-1 10 16,0 4-16,-8 5 16,0 4-16,0-60 15,0 0-15,0 0 0</inkml:trace>
</inkml:ink>
</file>

<file path=ppt/ink/ink11.xml><?xml version="1.0" encoding="utf-8"?>
<inkml:ink xmlns:inkml="http://www.w3.org/2003/InkML">
  <inkml:definitions>
    <inkml:context xml:id="ctx0">
      <inkml:inkSource xml:id="inkSrc0">
        <inkml:traceFormat>
          <inkml:channel name="X" type="integer" max="4095" units="cm"/>
          <inkml:channel name="Y" type="integer" max="4095" units="cm"/>
          <inkml:channel name="T" type="integer" max="2.14748E9" units="dev"/>
        </inkml:traceFormat>
        <inkml:channelProperties>
          <inkml:channelProperty channel="X" name="resolution" value="139.28572" units="1/cm"/>
          <inkml:channelProperty channel="Y" name="resolution" value="248.93617" units="1/cm"/>
          <inkml:channelProperty channel="T" name="resolution" value="1" units="1/dev"/>
        </inkml:channelProperties>
      </inkml:inkSource>
      <inkml:timestamp xml:id="ts0" timeString="2014-05-26T00:04:14.639"/>
    </inkml:context>
    <inkml:brush xml:id="br0">
      <inkml:brushProperty name="width" value="0.08819" units="cm"/>
      <inkml:brushProperty name="height" value="0.35278" units="cm"/>
      <inkml:brushProperty name="color" value="#FFC000"/>
      <inkml:brushProperty name="tip" value="rectangle"/>
      <inkml:brushProperty name="rasterOp" value="maskPen"/>
    </inkml:brush>
  </inkml:definitions>
  <inkml:trace contextRef="#ctx0" brushRef="#br0">13713 3466 0,'0'0'16,"0"0"-16,0 0 15,0 0-15,0 0 0,0 0 16,0 0-16,0 0 16,0 0-16,0 0 15,0 0-15,0 0 16,0 0-16,0 0 0,0 0 15,0 0-15,0 0 16,0 0-16,0 0 0,0 0 16,0 0-16,0 0 15,0 0-15,0 0 16,0 0-16,0 0 0,0 0 16,0 0-16,248 0 15,-223 0-15,8 4 0,0 1 16,0-5-16,9 0 15,-1 5-15,0-1 16,1 1-16,-1 0 16,0-5-16,9 4 0,0 1 15,-1 0-15,1-1 16,-1 1-16,9 0 0,0 4 16,0 0-16,0 0 15,0 1-15,8-1 16,0 0-16,0-4 0,1 0 15,-1 4-15,0 0 16,0 1-16,0-1 0,0 0 16,1 1-16,-1-1 15,0 0-15,0 0 16,0 1-16,0 4 0,1 0 16,-1 0-16,66 9 15,-8 0-15,0 0 0,-8-4 16,0 0-16,49 4 15,-24-5-15,-17-4 16,25-4-16,-17-1 16,-16 0-16,-9-4 0,-8 0 15,-16-5-15,-8-5 16,-26 0-16,9-4 0,8 4 16,0 1-16,9 4 15,8 0-15,-34 0 16,9 0-16,0 0 0,0 0 15,16 0-15,9 0 16,0 0-16,-1-5 0,1 0 16,0 1-16,0-6 15,7 1-15,1 0 16,-8 4-16,0 1 16,0 4-16,8 0 0,8 0 15,-8-5-15,0 0 16,-9 5-16,42-4 0,-41 4 15,50 0-15,-18-5 16,1 0-16,-17 1 16,-8-6-16,0 1 0,-8 4 15,0 1-15,-1-1 16,1 0-16,0 1 0,-17-1 16,0 5-16,-16 0 15,-1 0-15,9 0 16,8-5-16,-8 1 15,0-1-15,0 1 0,-8-1 16,8 0-16,-1 5 16,-32 0-16,0 0 0,8 0 15,0 0-15,0 0 16,0 0-16,1 0 16,-1 0-16,0 0 0,0 0 15,0 0-15,0 0 16,0 0-16,0 0 0,0 0 15,0 0-15,0 0 16,0 0-16,-8 0 16,0 0-16,8 0 15,0 0-15,0 0 0,0 0 16,0 0-16,9 0 0,-1 0 16,0 0-16,1 0 15,-1 0-15,1 0 16,-1 0-16,0 0 15,1-4-15,-1-1 0,0 0 16,1 5-16,-1 0 16,0 0-16,1 0 0,-1 0 15,0 0-15,1 0 16,-1 0-16,0-4 16,1 4-16,-1-5 15,1 0-15,-1 1 0,0 4 16,-8-5-16,0 0 0,0 1 15,1 4-15,-10 0 16,1-5-16,0 0 16,0 1-16,0-1 15,-9 0-15,1 5 0,-1 0 16,1 0-16,-1 0 16,-7-4-16,-1-1 0,-8 0 15,0 1 1,-8-1-16,-1 1 0,1-1 15,0 0-15,-9 1 16,-8-1-16,1-4 0,-1-1 16,0 1-16,0 0 0,-8-1 15,0 1 1,0 0-16,0-1 0,-9 6 16,1-1-16,0 1 15,-1-1-15,-7 0 0,-1 1 16,-8-1-1,0 0-15,-8 1 0,0-1 16,-8 0-16,-1 5 16,-7 0-16,-1 0 0,-8 0 15,-99 0-15,8 0 0,-91 0 16,25 5 0,-67 0-16,-106 13 0,40 10 0,100-14 15,74-9 1,25-1-16,25 6 0,25-6 15,8 1-15,16-5 16,1 0-16,-9 14 16,-8 5-16,0-5 0,0-1 0,16-3 15,9-6 1,25 6-16,-1 4 0,-24-5 16,8-4-16,0-1 15,0 6-15,-8-1 0,49 0 16,-16 1-1,16-1-15,-8-5 0,-16-4 16,0 0-16,-1 0 16,1 5-16,-1 0 0,26-5 15,-9 4-15,0-4 0,0 0 16,0 0 0,0 0-16,-8 0 0,-8 0 15,-1-4-15,9 4 16,-8 0-16,-1 0 0,1 0 15,8 0 1,-9 0-16,1 0 0,8 0 16,-1 0-16,1 0 0,-8 4 0,8 1 15,-1 0 1,-7-1-16,0-4 0,-9 0 16,0 5-16,1 0 15,7-1-15,-8 1 16,-8 0-16,0-1 15,9 1-15,-1 0 0,9-1 16,-1 1 0,1 0-16,8-1 0,-1 1 0,1 0 15,8-1-15,0-4 16,1-4-16,-1-1 16,8 0-16,9-4 0,-1 0 15,9-1-15,17 1 16,-1 0-16,1-1 0,-1 1 15,1-5 1,-1 0-16,0 0 0,1-4 16,-1-1-16,1 0 0,-1 1 15,1-1-15,-1 1 16,1-1-16,7 0 0,-7-4 16,-1 0-1,1 0-15,-1-1 0,1 1 16,-1 0-16,1 4 15,-1 1-15,9 4 0,0 0 16,-1 0 0,1 0-16,0 0 0,-1 4 0,1 1 15,0 0-15,0 0 16,-1-1-16,1 1 16,0 4-16,0 1 0,8-1 15,0 0 1,0 1-16,0-1 0,0 0 0,0 1 15,0 4 1,0 0-16,0 0 0,0 0 16,0 0-16,0 0 0,0 0 15,0 0-15,0 0 16,0 0-16,0 0 0,0 0 16,0 0-1,0 0-15,0 0 0,57 0 16,-23 0-16,-34 0 15,0 0-15,0 0 0,0 0 16,0 0 0,66 9-16,-66-9 0,58 5 15,24 4-15,-49-9 0,0 0 16,1 0-16,-1 0 16,0 0-16,8 0 0,0 0 15,1 0 1,7 0-16,1 0 0,0 0 0,-1 0 15,1 0 1,8 0-16,0 0 0,0 0 16,-1 0-16,1 0 0,0 0 15,8 0 1,1 0-16,-1 0 0,0 0 0,0-5 16,0 1-1,9-1-15,-1 0 0,1 5 16,7 0-16,-7 0 15,82-4-15,-17-1 16,-7 0-16,-9 1 16,49-6-16,-15 1 0,-10 0 15,43 0-15,-26-1 0,-24 6 16,82-1-16,-33-4 16,-16-1-16,-25 6 0,8-1 15,-58 10 1,9 4-16,-26-14 0,9-4 15,-25 0-15,-16 4 16,0 0-16,-26 5 0,1-4 16,0-5-16,0 4 0,8 0 15,8 5 1,9 0-16,-25 0 0,8 0 0,0 0 16,8 0-1,1 0-15,7 0 0,1 0 16,-1 0-16,9 0 15,0 0-15,0-4 16,0-1-16,0 0 16,8 1-16,0-1 0,0 5 15,1 0-15,-1 0 0,0 0 16,0 0-16,9 0 16,-1 0-16,0 0 15,67 0-15,-9 0 16,-8 0-16,-8 0 0,58-5 15,-25 1 1,-9 4-16,-16 4 0,17 6 0,-17-1 16,-17 5-16,-16-5 0,-8 0 15,-8 1 1,-1-6-16,-24 1 0,-1 0 16,1-1-16,0 1 15,-9-5-15,0 0 0,9 5 16,-1-1-16,9 1 15,0 0-15,-33-1 16,8 1-16,0 0 16,0-1-16,0 1 0,9 0 15,-1-1-15,0 1 0,1-1 16,-1 1-16,0 0 16,1-1-16,-9 1 15,0 0-15,0-1 16,0 1-16,0 0 0,0-1 15,0 1 1,0 0-16,1-1 0,7 1 16,-8 0-16,0-1 15,0 1-15,0-5 0,0 0 16,0 0-16,-8 0 16,0 5-16,0-5 15,-9 0-15,1 4 0,-1 1 16,1-5-16,0 0 15,-1 0-15,1 0 0,-1 0 16,1 0-16,-17 0 16,16 0-16,-16 0 15,17 0-15,-17 0 16,16 0-16,-16 0 0,0 0 16,0 0-16,0 0 0,0 0 15,0 0-15,0 0 16,0 0-16,0 0 15,0 0-15,0 0 16,0 0-16,0 0 0,0 0 16,0 0-16,0 0 15,0 0-15,0 0 0,0 0 16,0 0-16,0 0 16,0 0-16,0 0 15,0 0-15,0 0 16,0 0-16,-66 0 0,17 0 15,49 0-15,-133-5 0,84 5 16,-1 0-16,-8 0 16,0-4-16,-8 4 15,0 0-15,0 0 16,0 0-16,-9 0 0,1 0 16,-9 0-16,0 0 15,-8 0-15,-91 0 0,-8 0 16,-91 4-16,25 1 15,-50 0-15,-124 4 16,24-5-16,109-4 0,73 0 16,34-4-16,16-1 15,25 14-15,9 5 0,16 10 16,0 8-16,0-22 16,0-24-16,16 9 15,17 0-15,0 5 16,0 0-16,0 5 0,-16 0 15,8 9-15,-1 4 16,26-9-16,-9 1 0,0 4 16,50-5-16,-25 5 15,9 0-15,-17 5 16,-9-1-16,-7-4 0,-1 0 16,0 0-16,0-5 15,1 1-15,-1-1 0,0 0 16,9 5-16,24-4 15,1-1-15,-1 0 16,0 0-16,9 1 16,0 4-16,-1-5 0,1 0 15,16-4-15,0 0 0,1-1 16,-1 1-16,0 0 16,0-1-16,0 1 15,-8-5-15,0 5 16,0-1-16,0 1 0,0-1 15,0-4-15,0 0 16,0 0-16,0 0 0,0 0 16,-1 0-16,1 0 15,9 0-15,-10 0 16,1 0-16,0 0 16,0 0-16,0 0 0,0 0 15,-8 0-15,-1 0 0,1 0 16,0 0-16,8 0 15,0 0-15,-1 0 16,1 0-16,-8 0 16,0 0-16,-1 0 0,1 0 15,0 0-15,-9 0 16,9 0-16,-1 0 0,1 0 16,0 0-16,-1 0 15,1 0-15,0 0 16,-1 5-16,1-5 15,-1 0-15,1 0 0,-9 0 16,9 5-16,0-1 16,-1 1-16,1 0 0,0-1 15,-1 1-15,9 0 16,0-1-16,0 1 16,0 0-16,0-1 0,0 1 15,8 0-15,0-1 16,0 1-16,1 0 0,7-1 15,1 1-15,-9-5 16,0 0-16,8 0 16,1 5-16,-1-1 0,1 1 15,-1-1-15,-8-4 16,1 0-16,7 0 0,1 0 16,-1 5-16,0 0 15,1-5-15,-1 0 16,1 0-16,-1 4 15,1 1-15,-1 0 0,1-1 16,7 1-16,1 0 16,0-1-16,0 1 0,-1 0 15,1-1-15,0 1 16,0 0-16,-1-1 16,1 1-16,0 0 0,-1 4 15,1-4-15,0-1 16,0 1-16,-1-1 0,1 1 15,0 0-15,0-1 16,8 1-16,0-5 16,0 0-16,0 0 15,0 0-15,0 0 0,0 0 16,0 0-16,0 0 16,0 0-16,0 0 0,0 0 15,0 0-15,0 0 16,-9 33-16,9-33 15,0 0-15,0 0 0,0 0 16,0 0-16,0 0 16,9 32-16,-1-13 15,-8-19-15,0 0 0,0 0 16,0 0-16,0 0 16,0 0-16,58 28 15,-17-14-15,-41-14 0,91 28 16,-66-24-16,0-4 15,8 0-15,8 0 0,0 0 16,9 0-16,0 0 16,-1 0-16,9 0 15,0-4-15,0-1 16,8 0-16,0 1 0,0-1 16,1-4-16,-1-1 0,0 1 15,0 4-15,0 1 16,0-1-16,1 0 15,-1 1-15,-8-1 16,0 1-16,-1-1 0,-7 0 16,0 1-16,-1-1 0,1 0 15,-9 1-15,1 4 16,-1 0-16,-8 0 16,0 0-16,0 0 15,0 0-15,-8 0 0,0 0 16,0 0-16,0 0 15,-1 0-15,1 0 0,0 0 16,0 0-16,0 0 16,-1 0-16,1 0 15,0 4-15,-8 1 16,7 0-16,1-5 0,0 0 16,0 0-16,0 0 15,-1 0-15,1 4 0,-8-4 16,-1 0-16,1 0 15,-1 0-15,1 0 16,-1 0-16,1 0 0,0 0 16,-17 0-16,16 0 15,-16 0-15,17 5 0,-17-5 16,0 0-16,0 0 16,0 0-16,0 0 15,0 0-15,0 0 0,0 0 16,0 0-16,0 0 15,0 0-15,0 0 0,0 0 16,0 0-16,0 0 16,0 0-16,0 0 15</inkml:trace>
</inkml:ink>
</file>

<file path=ppt/ink/ink12.xml><?xml version="1.0" encoding="utf-8"?>
<inkml:ink xmlns:inkml="http://www.w3.org/2003/InkML">
  <inkml:definitions>
    <inkml:context xml:id="ctx0">
      <inkml:inkSource xml:id="inkSrc0">
        <inkml:traceFormat>
          <inkml:channel name="X" type="integer" max="4095" units="cm"/>
          <inkml:channel name="Y" type="integer" max="4095" units="cm"/>
          <inkml:channel name="T" type="integer" max="2.14748E9" units="dev"/>
        </inkml:traceFormat>
        <inkml:channelProperties>
          <inkml:channelProperty channel="X" name="resolution" value="139.28572" units="1/cm"/>
          <inkml:channelProperty channel="Y" name="resolution" value="248.93617" units="1/cm"/>
          <inkml:channelProperty channel="T" name="resolution" value="1" units="1/dev"/>
        </inkml:channelProperties>
      </inkml:inkSource>
      <inkml:timestamp xml:id="ts0" timeString="2014-05-26T00:04:36.838"/>
    </inkml:context>
    <inkml:brush xml:id="br0">
      <inkml:brushProperty name="width" value="0.08819" units="cm"/>
      <inkml:brushProperty name="height" value="0.35278" units="cm"/>
      <inkml:brushProperty name="color" value="#FFC000"/>
      <inkml:brushProperty name="tip" value="rectangle"/>
      <inkml:brushProperty name="rasterOp" value="maskPen"/>
    </inkml:brush>
  </inkml:definitions>
  <inkml:trace contextRef="#ctx0" brushRef="#br0">22356 5527 0,'0'0'0,"0"0"0,0 0 0,0 0 0,0 0 15,0 0-15,0 0 0,0 0 0,0 0 16,0 0-16,-166 32 0,133-32 0,-8 0 0,-1 0 0,-7 0 15,-9 0-15,0 0 0,-8 5 0,0-5 16,-9 0-16,1 0 0,-1 0 0,-7 0 0,-1 0 0,-99 0 16,17 0-16,7 0 0,-81 0 0,-51 4 0,42-4 15,-116 0-15,33-13 0,83-6 0,33 14 16,33 5-16,33-9 16,25-5-16,25 9 15,8 10-15,8 18 16,9 14-16,-25-13 0,8-10 15,0-19-15,8-9 16,-8 9-16,25 10 0,0 4 16,41 1-16,0-1 15,-8 0-15,-8-4 16,8 0-16,-9-5 0,1 0 16,0 4-16,-1 1 15,1 4-15,24-4 0,-7 0 16,-1-1-16,0 1 15,0-5-15,0 0 16,0 0-16,1 0 16,-1 0-16,0 0 0,-8 0 15,0 0-15,0 0 16,0 0-16,0 4 0,0-4 16,-1 0-16,-7 0 15,0 0-15,-1 0 16,1 0-16,0 0 0,-1 0 15,1 5-15,8 0 16,-8-1-16,-1 1 0,1 0 16,0-5-16,7 0 15,1 0-15,0 0 16,0 0-16,0 0 0,-8 0 16,-1 0-16,1 0 15,0 0-15,8 0 0,0 0 16,-1 0-16,1 0 15,0 0-15,9 0 16,-1 0-16,0 0 16,0 0-16,0 0 0,0 0 15,1 0-15,-1 0 16,0-5-16,0 5 0,0-5 16,1 1-16,7-1 15,1 0-15,-1 5 16,0 0-16,1 0 15,-1 0-15,1 0 0,-1 0 16,1 0-16,7 0 16,1 0-16,0 0 0,0 0 15,8 0-15,0 0 16,0 0-16,24-4 16,1-1-16,0 1 0,8 4 15,0-5-15,0 0 16,9 1-16,-1 4 0,9 0 15,8 0-15,-1 0 16,10-5-16,-1 0 16,8 1-16,1-1 0,-1 0 15,0 1-15,1-1 16,-1 0-16,1 5 0,-1 0 16,9 0-16,-9-4 15,75-1-15,-16 0 16,-9 1-16,-17-1 15,42 0-15,-33 1 0,-25 4 16,-17 0-16,-16 0 16,-8 0-16,-9 0 0,-24 0 15,-9 0-15,-8 0 16,0 0-16,0 0 16,0 0-16,-17 0 0,-8 0 15,1 0-15,-9 0 16,0-5-16,-9 0 0,1 1 15,-9 4-15,-8 0 16,0 0-16,-8-5 16,-8 5-16,-1-4 15,1-1-15,-9 0 0,1 1 16,-1-1-16,-91 0 0,9 1 16,-1-6-16,-65 1 15,-34 0-15,58-1 16,1-8-16,7 4 15,9 0-15,49 9 0,34 1 16,49-6-16,33 6 16,25 4-16,17 9 0,-1-9 15,1 0-15,-17 0 16,16 0-16,1 0 16,-9 0-16,9 0 15,7 0-15,1 0 0,8 0 16,9 0-16,-1 0 15,9 0-15,8 0 0,-1 0 16,10 0-16,-1 0 16,8 0-16,1 0 15,-1 0-15,9 0 0,-1 0 16,1 0-16,83-5 16,-18 1-16,-7 4 0,-9 0 15,50 0-15,-25 0 16,25-5-16,-33 0 15,-25 1-15,-8-1 16,-33 0-16,-25 1 0,-9 4 16,-24-5-16,-8 0 15,-1 1-15,-8 4 0,-8 0 16,17 0-16,-17 0 16,0 0-16,0 0 15,0 0-15,0-5 0,0 0 16,-8 1-16,-9-1 15,-8-4-15,1 0 0,-10-1 16,1 1-16,0 0 16,-8-1-16,-9 1 15,1 0-15,-9-1 16,0 6-16,-8-1 0,-9 0 16,1 1-16,-1-1 0,-7 0 15,-1 1-15,-8 4 16,-91 4-16,8 1 15,-65 4-15,24 1 16,-33-1-16,57 0 0,-32 15 16,82-10-16,42 0 15,50-5-15,15 0 0,18-4 16,16-5-16,0 0 16,0 0-16,0 9 15,8-4-15,-8-5 0,0 0 16,17 9-16,-9-4 15,9-1-15,-1 1 0,9 0 16,8-1-16,0 1 16,8 0-16,1-1 15,7 1-15,1 0 16,8-1-16,8 6 0,0-1 16,9 0-16,-1 0 15,9-4-15,-1 0 0,9-1 16,0 6-16,0-1 15,100 5-15,-9 0 16,82 9-16,-32-4 0,41-1 16,91 1-16,-25-5 15,-99 0-15,-59 5 0,-65-15 16,-41-8-16,-1-1 16,-8-4-16,0 4 15,-8 5-15,-8 0 16,-17 0-16,0 5 0,-33-1 15,0-4-15,25 0 16,-9-4-16,9-1 0,-8 5 16,-1 0-16,1 0 15,-1 0-15,9 0 16,0 0-16,8-5 0,0 1 16,0-1-16,0 0 15,9 1-15,-1 4 0,0 0 16,1 0-16,7-5 15,1 0-15,-9 1 16,1-1-16,-1 0 16,0 1-16,1 4 0,-1 0 15,-8 0-15,0-5 16,0 0-16,0 5 0,-8 0 16,0 0-16,0 0 15,-9 0-15,1 0 16,-9 0-16,-8 0 0,0 0 15,0 0-15,-16 0 16,-9 0-16,-16 0 0,-1 0 16,-7 5-16,-9 0 15,0-1-15,-8 1 16,-9 0-16,-8-1 16,-8 6-16,1-6 0,-10 6 15,1-1-15,-116 10 16,8-1-16,-90 15 0,-59 9 15,-25 4-15,-90 10 16,124-28-16,99-14 16,74-10-16,50 6 0,25-1 15,16 0-15,0 5 16,17 5-16,16 4 0,-7-9 16,-1 0-16,16 0 15,1 0-15,24-9 16,26-10-16,-9 0 15,0 1-15,0 4 0,0 0 16,0 0-16,0 0 0,0 0 16,0 0-16,0 0 15,0 0-15,0 0 16,0 0-16,16 4 16,-7-4-16,-9 0 0,0 0 15,16 0-15,-8 0 16,-8 0-16,0 0 0,0 0 15,0 0-15,0 0 16,0 0-16,58 10 16,-8-6-16,41 6 15,-42-10-15,1 0 0,0 0 16,8 0-16,8 0 16,0 0-16,8 0 0,1 0 15,7 0-15,1 0 16,0 0-16,8 0 15,0 0-15,0 0 0,99 4 16,-8 1-16,91 0 16,-25-5-16,50 0 0,74-10 15,-50 1-15,-90 9 16,-42 9-16,-33-9 16,-8-4-16,-50 4 15,-24 0-15,16 9 0,8 0 16,9-9-16,-9-4 15,-25 4-15,-8 4 0,-8-4 16,17 0-16,-1-4 16,-41-1-16,0 5 15,0 5-15,9-1 0,-9 1 16,0-1-16,8 1 16,9-5-16,-25 0 0,0 0 15,8 0-15,0 0 16,0 5-16,0-1 15,8 1-15,1 0 0,-1-1 16,0-4-16,1 0 16,-1 0-16,0 0 0,1 5 15,-1 0-15,0-5 16,1 0-16,-1 0 16,-8 0-16,0 0 15,0 0-15,0 0 0,0 0 16,1 0-16,-1 0 15,0 0-15,-8 0 0,-1 0 16,1 0-16,0-5 16,0 0-16,0 5 15,-1 0-15,1 0 0,8 0 16,0 0-16,0 0 16,1 0-16,-1 0 0,0 0 15,0 0-15,-8-4 16,-1-1-16,1 0 15,0 5-15,0 0 16,-9 0-16,1 0 0,-1 0 16,1 0-16,0 0 15,-17 0-15,16 0 0,-16 0 16,0 0-16,0 0 16,-8 0-16,8 0 15,0 0-15,0 0 0,0 0 16,-58-9-16,8 0 15,-32 0-15,40 4 0,-7 5 16,-1 0-16,-8 0 16,-8 0-16,0 0 15,-9 0-15,-7 0 16,-9-5-16,0 1 0,-9 4 16,-106-5-16,-1 5 15,-99 0-15,-66 0 0,-33 0 16,-117 14-16,150 0 15,91 4-15,33-18 16,33-4-16,0-10 0,0 0 16,33 5-16,25 4 15,25 5-15,16 9 0,17-9 16,8 0-16,16-4 16,1-6-16,16 10 15,25 10-15,24-10 16,9 0-16,25 0 0,0 0 15,-8 0-15,-9 0 0,0-5 16,0 5-16,-8 0 16,17 0-16,-9-5 15,9 1-15,-1-1 16,9 0-16,0 1 0,8-1 16,8 0-16,9-4 15,0 0-15,8 4 0,8-4 16,0-1-16,8 1 15,9-5-15,8 5 16,8 0-16,0-1 0,9 1 16,124-14-16,-1-5 15,116-9-15,83-10 16,158-9-16,-51 14 0,-115 10 16,-75 9-16,-32 9 15,-18 9-15,-65 0 16,-34 5-16,-16 0 0,-8 10 15,16-1-15,0 0 16,-41-9-16,-25 5 0,17-10 16,0 1-16,-34-6 15,-24 6-15,-34-1 16,-24 5-16,8 0 0,-8 9 16,-25-9-16,8-9 15,-32 4-15,-1 1 0,8 4 16,1 0-16,-1 0 15,9 0-15,0 0 16,-9 0-16,-8-5 16,0 0-16,-16 5 0,-9 0 15,-7-4-15,-10-1 16,-7 0-16,-9 1 0,-8-1 16,-8 0-16,-17 1 15,-124-1-15,1 1 16,-125-1-16,-83 0 15,-41 5-15,-173 14 0,164 0 16,100-9-16,67-5 0,90 0 16,58-5-16,49-4 15,26 0-15,32-10 16,26 0-16,32 5 16,26 0-16,-9 14 0,16 14 15,9-14-15,8-4 16,25-6-16,-25 6 0,25-1 15,16-4-15,26-1 16,24 6-16,8-1 16,9 1-16,7-10 0,10 0 15,-1 4-15,58 1 16,-17 4-16,141 1 0,-41-15 16,25-4-16,-125 4 15,-74 5-15,-16 5 16,-17-5-16,-34 9 15,-15 5-15,-42 0 0,16 10 16,-24-6-16,-8-4 16,-9 0-16,8 0 0,1 5 15,-1 0-15,9-5 16,0 0-16,-1 0 16,-7 0-16,-1 0 0,-8 0 15,1 0-15,-1 0 16,-8-5-16,0 0 0,-9 1 15,-7-1-15,-1 0 16,0 1-16,-7-1 16,-1 0-16,-9 1 15,1 4-15,0 0 0,0 0 16,8 0-16,0 0 16,9 0-16,-1 0 0,0 4 15,9 1-15,8 0 16,0-5-16,8 0 15,8 4-15,9 1 0,8-5 16,0 0-16,25 0 16,8 0-16,8 0 0,1 0 15,7 0-15,9 0 16,17 0-16,-1-5 16,1 1-16,-1-1 15,9 0-15,-1 5 0,1 0 16,0 0-16,0 0 0,-1 0 15,92 5-15,-17 0 16,-16 4-16,49 0 16,-33-4-16,-25 0 15,34-1-15,-34 1 0,-16 0 16,0-1-16,-25 6 16,-25-1-16,-33 0 0,-17-4 15,1-1-15,-1 1 16,-7-5-16,-9 0 15,0 0-15,0 0 16,0 0-16,0 0 0,0 0 16,0 0-16,0 0 0,0 0 15,0 0-15,0 0 16,0 0-16,0 0 16,0 0-16,0 0 15,0 0-15,0 0 0,0 0 16,0 0-16,0 0 15,0 0-15,0 0 0,0 0 16,-66-5-16,66 5 16,-75-9-16,-57 0 15,74 4-15,-8 1 0,-9 4 16,-7 0-16,-1 0 16,-8 0-16,-8 0 0,-9 0 15,-115 0-15,8 4 16,-99 5-16,-75 1 15,-33 4-15,-149 23 16,125 0-16,115-4 0,75-5 16,65-5-16,51 0 15,8-4-15,-1 4 0,17-23 16,17-5-16,33 15 16,16 13-16,-7 10 15,-10 8-15,67-41 0,0 0 16,0 0-16</inkml:trace>
</inkml:ink>
</file>

<file path=ppt/ink/ink13.xml><?xml version="1.0" encoding="utf-8"?>
<inkml:ink xmlns:inkml="http://www.w3.org/2003/InkML">
  <inkml:definitions>
    <inkml:context xml:id="ctx0">
      <inkml:inkSource xml:id="inkSrc0">
        <inkml:traceFormat>
          <inkml:channel name="X" type="integer" max="4095" units="cm"/>
          <inkml:channel name="Y" type="integer" max="4095" units="cm"/>
          <inkml:channel name="T" type="integer" max="2.14748E9" units="dev"/>
        </inkml:traceFormat>
        <inkml:channelProperties>
          <inkml:channelProperty channel="X" name="resolution" value="139.28572" units="1/cm"/>
          <inkml:channelProperty channel="Y" name="resolution" value="248.93617" units="1/cm"/>
          <inkml:channelProperty channel="T" name="resolution" value="1" units="1/dev"/>
        </inkml:channelProperties>
      </inkml:inkSource>
      <inkml:timestamp xml:id="ts0" timeString="2014-05-26T00:04:45.449"/>
    </inkml:context>
    <inkml:brush xml:id="br0">
      <inkml:brushProperty name="width" value="0.08819" units="cm"/>
      <inkml:brushProperty name="height" value="0.35278" units="cm"/>
      <inkml:brushProperty name="color" value="#FFC000"/>
      <inkml:brushProperty name="tip" value="rectangle"/>
      <inkml:brushProperty name="rasterOp" value="maskPen"/>
    </inkml:brush>
  </inkml:definitions>
  <inkml:trace contextRef="#ctx0" brushRef="#br0">13663 5159 0,'0'0'0,"0"0"0,0 0 15,0 0-15,0 0 16,0 0-16,0 0 0,0 0 15,0 0-15,0 0 16,0 0-16,0 0 16,0 0-16,0 0 15,0 0-15,0 0 0,0 0 16,0 0-16,0 0 16,0 0-16,0 0 0,0 0 15,0 0-15,0 0 16,-16-32-16,16 32 15,0 0-15,0 0 0,0 0 16,0 0-16,0 0 16,0 0-16,0 0 0,0 0 15,0 0-15,0 0 16,0 0-16,0 0 16,0 0-16,0 0 15,0 0-15,0 0 0,0 0 16,0 0-16,0 0 15,0 0-15,66-24 0,-66 24 16,58-14-16,-58 14 16,58-4-16,33-6 15,-50 6-15,1 4 16,7 0-16,1 0 0,-1 0 16,1 0-16,8 0 0,0 0 15,0 0-15,0 0 16,0 0-16,8 0 15,0 0-15,0 4 16,0 1-16,0 0 0,0-1 16,1 1-16,-1-5 15,0 5-15,8-1 0,1 1 16,-1 0-16,1-1 16,65 6-16,-16-6 15,0-4-15,-8 0 0,58 5 16,-25 4-16,-17 0 15,-16 1-15,16 8 0,-8-8 16,-8-10-16,-8 4 16,-9 1-16,-17-5 15,-7 0-15,-25 5 16,7 4-16,1-9 0,0-5 16,-16 1-16,-1-1 15,9 5-15,-1 0 0,9 5 16,0-1-16,0 1 15,0 0-15,-25-5 16,0 0-16,8 0 0,1 0 16,-1 0-16,9 0 15,-1-5-15,1 0 0,-1 1 16,1-1-16,8 0 16,0 5-16,0-4 15,0-1-15,8 0 0,0 1 16,0 4-16,0 0 15,0 0-15,1-5 16,7 0-16,0 1 0,1-1 16,-1 5-16,1-5 15,74 1-15,-9-1 16,1 0-16,-9 5 0,50 0 16,-25 5-16,33 0 15,-24-5-15,-26-5 0,42-4 16,33 0-16,-66 4 15,-25 10-15,-33-5 16,-16 0-16,16-10 16,-9 1-16,-15 4 0,-10 1 15,-40-1-15,-1 0 0,9 5 16,-8 0-16,8 0 16,-1 0-16,-7 0 15,8 0-15,0 0 16,8 0-16,0 0 0,0 0 15,0 0-15,0 0 16,0 0-16,0-4 0,9 4 16,-1 0-16,0 0 15,1 0-15,-1 0 16,0 0-16,1 0 0,-1 0 16,0 0-16,1 0 15,-1 0-15,9 0 16,-1 0-16,-7 0 0,-1 0 15,0 0-15,1 0 16,-1 0-16,0 0 16,1 0-16,-1 0 0,0 0 15,1 0-15,-1 0 16,-8 0-16,0 0 0,0 0 16,9 0-16,-9 0 15,0 0-15,0 0 16,0 0-16,0 0 0,0 0 15,0 0-15,-8 0 16,0 0-16,0 0 0,0 0 16,-1 0-16,1 0 15,0 0-15,0 0 16,0 4-16,-1 1 16,-7-5-16,0 0 0,-1 0 15,1 0-15,-1 0 16,1 0-16,-1 0 0,1 0 15,-1 0-15,1 0 16,-1 0-16,1 0 16,-1 0-16,1 0 0,-9 0 15,-8 0-15,17 0 16,-17 0-16,16 0 0,-16 0 16,0 0-16,0 0 15,0 0-15,0 0 16,0 0-16,0 0 0,0 0 15,0 0-15,0 0 16,0 0-16,0 0 0,0 0 16,0 0-16,0 0 15,0 0-15,0 0 16,0 0-16,0 0 16,0 0-16,0 0 0,0 0 15,0 0-15,0 0 16,0 0-16,50 33 0,-50-33 15,0 0-15,0 0 16,0 0-16,0 0 16,25 32-16,-25-32 0,0 0 15,0 0-15,0 33 16,0-33-16,0 0 0,-25 32 16,8-13-16,17-19 15,0 0-15,0 0 16,-57 28-16,57-28 15,-125 51-15,92-42 0,0 1 16,0-1-16,0 0 16,-8 0-16,-1 1 0,1-6 15,0 1-15,-1 0 16,1-1-16,0 1 16,-1 0-16,-7-1 15,-1 1-15,0 0 0,1-1 16,-1-4-16,-8 5 0,0-5 15,1 0-15,-1 5 16,0-1-16,0-4 16,-8 0-16,0 0 15,-1 0-15,1 0 0,0 5 16,0-5-16,0 0 0,0 0 16,-75 0-16,9 5 15,8-1-15,0 1 16,-58 4-16,16-4 15,-41-1-15,34 1 0,24 0 16,-16-1-16,-17-4 16,33-9-16,16 0 0,18-1 15,7 6-15,17 8 16,25 15-16,16-19 16,1-14-16,-17 0 15,32 10-15,10-1 0,-1 0 16,0 1-16,0 4 0,-8-5 15,-8 0-15,16 5 16,0 0-16,0-4 16,-8-1-16,0 0 15,8 1-15,-8-1 0,0 0 16,0 1-16,-8-1 16,-1 0-16,1 1 0,0-1 15,-1 0-15,-7 1 16,-1-6-16,1 1 15,-1 0-15,-8 0 16,0 4-16,0 0 0,0 1 16,0-6-16,1 1 15,-1 0-15,-9 4 0,1 0 16,0 1-16,0-1 16,0 0-16,0 1 15,-83-6-15,8 1 0,9 5 16,8-1-16,-42 0 15,18 1-15,7 4 0,-41 4 16,25 1-16,25 0 16,-42 4-16,33-5 15,26 1-15,-10-5 16,1 5-16,9 9 0,7 9 16,17 0-16,25 1 0,8-11 15,-16-3-15,41-10 16,0 4-16,-9-4 15,1 0-15,16 0 16,-8 0-16,0 5 0,-9 0 16,18-1-16,-1 1 15,0-5-15,-8 0 0,0 0 16,0 5-16,0-1 16,0 1-16,0 0 15,-9-1-15,1 1 16,0 0-16,-1-1 0,9 1 15,-8 0-15,8-1 16,-9 1-16,1 0 0,0-1 16,-1 1-16,1-1 15,0 1-15,-1 0 16,1-1-16,-1 1 0,9 0 16,0-1-16,0 6 15,0-6-15,0 1 0,8 0 16,0-1-16,1 1 15,-1 0-15,0-1 16,0 1-16,0 0 0,1-1 16,-1 1-16,0 0 15,8-1-15,1 1 0,-1-1 16,1 1-16,-1 0 16,1-1-16,-1 1 15,9 0-15,0-1 16,-1 1-16,1 0 0,0-1 15,0 1-15,-1 0 16,1-1-16,0 1 0,-1 0 16,1-1-16,0 1 15,0 0-15,8-5 16,0 9-16,0-9 0,0 0 16,0 0-16,0 0 15,0 0-15,0 0 0,0 0 16,0 0-16,0 0 15,0 0-15,0 0 16,0 0-16,0 0 16,24 32-16,-24-32 0,0 0 15,0 0-15,0 0 16,67 33-16,-18-14 0,-49-19 16,116 41-16,-83-31 15,0-1-15,9-4 16,-1-1-16,0 1 0,1 0 15,-1-1-15,0 1 16,1 0-16,-1-1 0,0 1 16,9-5-16,0 5 15,-1-1-15,1 1 16,-1 0-16,1-5 16,0 0-16,-1 0 0,1 0 15,0 0-15,-1 0 16,1 0-16,8 0 0,0 0 15,0 0-15,-1 0 16,1-5-16,0 0 16,8 1-16,1-1 0,-1 0 15,0 1-15,-8-1 16,8 0-16,0 1 0,0-1 16,9 0-16,-1 1 15,-8-1-15,9 0 16,74-9-16,-9 0 15,-8 5-15,-7 0 0,56-5 16,-23 0-16,-18 5 16,42-1-16,-16 6 0,-18-1 15,84 0-15,-50-4 16,-42 0-16,-7 0 16,-9-1-16,-8 1 0,-9 4 15,-8-4-15,-8 0 16,-24 4-16,-10 5 0,18-5 15,-34 1-15,1-1 16,7 0-16,26 1 16,7-1-16,-24 5 0,0 0 15,8 0-15,0 0 16,9 0-16,-1 0 0,1-5 16,-1 1-16,1-1 15,-1 0-15,9 5 16,-1 0-16,1 0 15,0 0-15,0 0 0,8 0 16,-9 0-16,1 0 16,8-4-16,0-1 0,-8 1 15,-1 4-15,1 0 16,0 0-16,-1-5 16,1 0-16,0 1 0,-9-1 15,1 5-15,-1 0 16,1 0-16,7 5 15,-7-1-15,-1 1 0,1-5 16,-1 0-16,0 0 16,9 5-16,0-5 15,-9 0-15,1 4 0,-1 1 16,-8-5-16,-8 0 16,0 0-16,0 0 0,-8 0 15,-1-5-15,1 5 16,-25 0-16,-1 5 15,1-1-15,0 1 16,8 0-16,-8-1 0,0 1 16,0-5-16,-1 0 0,1 0 15,0 0-15,0 5 16,0-1-16,-1 1 16,9 0-16,-8-5 15,0 0-15,0 4 0,0 1 16,0-5-16,-1 0 15,1 0-15,8 5 0,-8-1 16,0 1-16,0 0 16,-1-1-16,1 1 15,0 0-15,0-1 0,0 1 16,-9 0-16,1-1 16,-1-4-16,1 0 0,-1 5 15,1-1-15,0 1 16,-9 0-16,-8-5 15,16 9-15,-16-9 16,17 9-16,-17-9 0,0 0 16,0 0-16,0 0 0,0 0 15,0 0-15,0 0 16,0 0-16,0 0 16,0 0-16,0 0 15,0 0-15,0 0 0,58 28 16,-58-28-16,0 0 15,0 0-15,0 0 0,0 0 16,0 0-16,0 0 16,25 33-16,-25-33 15,0 0-15,0 0 16,0 0-16,0 0 0,16 32 16,-16-32-16,0 0 15,0 0-15,0 0 0,0 33 16,-8-10-16,8-23 15,0 0-15,0 0 16,0 0-16,-25 33 0,8-10 16,17-23-16,0 0 15,0 0-15,0 0 0,-24 33 16,7-15-16,17-18 16,0 0-16,0 0 15,0 0-15,-58 19 16,17-5-16,-25 4 0,41-13 15,0 0-15,-8-1 0,0 1 16,0 0-16,0-1 16,0 1-16,-9 0 15,1-1-15,0 1 16,-1 0-16,-7-5 0,-1 0 16,0 0-16,1 4 15,-1-4-15,1 0 0,7 0 16,1 0-16,-9 0 15,1 5-15,-1 0 16,9-1-16,-9-4 16,0 0-16,1 0 0,-1 0 15,1 0-15,-1 0 16,0 0-16,-8 0 0,1 0 16,-1 0-16,0 0 15,0 0-15,0 0 16,0 0-16,0 0 0,0 0 15,0 0-15,0 0 16,1 0-16,7 0 0,-8 0 16,0 0-16,0 0 15,9 0-15,-1 0 16,0 0-16,1 0 16,-1 0-16,1 0 0,-1 0 15,0-4-15,1-1 16,-1 5-16,0 0 0,1-5 15,-1 1-15,1-1 16,7 5-16,1 0 16,0 0-16,-1 0 0,1 0 15,-1 0-15,1 0 16,0 0-16,-1 0 0,1-5 16,0 1-16,-1-1 15,1 0-15,0 1 16,-1-1-16,1 0 15,0 5-15,-1 0 0,1-4 16,-9-1-16,1 0 0,-1 1 16,0-1-16,1 0 15,-1 1-15,1-1 16,-1 5-16,-8-5 16,0 1-16,0-1 0,0 1 15,0-1-15,1 0 16,-1 1-16,0-1 0,0 0 15,0 1-15,-8-1 16,0 0-16,0 1 16,-1-1-16,1 0 0,-74 5 15,7 0-15,9 0 16,8-4-16,-49-1 0,16 5 16,17 5-16,0-1 15,-34 1-15,17-10 16,9 1-16,-17-1 15,8 5-15,8 5 0,17-1 16,0-8-16,0-10 16,25 9-16,24 10 0,17-1 15,0 6-15,-8-1 16,33 0-16,0-9 16,-16-4-16,7-1 0,9 5 15,0 0-15,-8 5 16,-1-5-16,-7 0 0,24 0 15,-8 0-15,0 0 16,0 0-16,0 0 16,-1 0-16,-7 0 15,0 0-15,-1 4 0,1-4 16,0 0-16,-1 0 16,1 0-16,0 0 0,-1 5 15,1 0-15,0-1 16,-1 1-16,1-5 15,0 0-15,-1 0 0,1 0 16,0 0-16,-1 0 16,1 0-16,-1 0 0,1 0 15,0 0-15,-1 0 16,1 0-16,0 0 16,-1 0-16,1 0 15,0 0-15,8 0 0,-1 5 16,1-1-16,0 1 0,0 0 15,0-1-15,0-4 16,0 0-16,0 0 16,0 5-16,0-1 15,8 1-15,0 0 0,-8-1 16,8 1-16,0 0 16,1-1-16,-1 1 0,0 0 15,8-1-15,1 1 16,-1 0-16,1-1 15,-1 1-15,1 0 16,-1-1-16,9 1 0,0 0 16,-1-1-16,1 1 0,0 0 15,0-1-15,-1 1 16,1-1-16,0 1 16,0 0-16,-1-1 15,1 1-15,0 0 0,8-1 16,0-4-16,0 10 15,0-10-15,0 0 0,0 0 16,0 0-16,0 0 16,0 0-16,0 0 15,0 0-15,0 0 16,0 0-16,0 0 0,0 0 16,0 0-16,-17 32 0,17-32 15,0 0-15,0 0 16,0 0-16,0 0 15,-8 33-15,8-33 16,0 0-16,0 0 0,0 0 16,0 0-16,-8 32 15,8-32-15,0 0 0,0 0 16,0 33-16,0-33 16,0 0-16,0 33 15,0-15-15,0-18 16,0 0-16,0 0 0,0 0 15,8 33-15,0-10 0,-8-23 16,0 0-16,0 0 16,0 0-16,17 33 15,-1-10-15,-16-23 16,0 0-16,0 0 0,0 0 16,42 32-16,-18-8 15,-24-24-15,75 41 0,-50-36 16,-1 0-16,1-1 15,-8 1-15,-1 0 16,1-1-16,-1 1 0,1 0 16,0-1-16,-1 1 15,1 0-15,-1-1 0,1-4 16,-1 0-16,1 0 16,-1 0-16,1 0 15,-1 0-15,1 0 16,-9 0-16,-8 0 0,17 0 15,-17 0-15,16 0 16,-16 0-16,0 0 0,0 0 16,0 0-16,0 0 15,0 0-15,0 0 16,0 0-16,0 0 0,0 0 16,0 0-16</inkml:trace>
</inkml:ink>
</file>

<file path=ppt/ink/ink14.xml><?xml version="1.0" encoding="utf-8"?>
<inkml:ink xmlns:inkml="http://www.w3.org/2003/InkML">
  <inkml:definitions>
    <inkml:context xml:id="ctx0">
      <inkml:inkSource xml:id="inkSrc0">
        <inkml:traceFormat>
          <inkml:channel name="X" type="integer" max="4095" units="cm"/>
          <inkml:channel name="Y" type="integer" max="4095" units="cm"/>
          <inkml:channel name="T" type="integer" max="2.14748E9" units="dev"/>
        </inkml:traceFormat>
        <inkml:channelProperties>
          <inkml:channelProperty channel="X" name="resolution" value="139.28572" units="1/cm"/>
          <inkml:channelProperty channel="Y" name="resolution" value="248.93617" units="1/cm"/>
          <inkml:channelProperty channel="T" name="resolution" value="1" units="1/dev"/>
        </inkml:channelProperties>
      </inkml:inkSource>
      <inkml:timestamp xml:id="ts0" timeString="2014-05-26T00:04:47.058"/>
    </inkml:context>
    <inkml:brush xml:id="br0">
      <inkml:brushProperty name="width" value="0.08819" units="cm"/>
      <inkml:brushProperty name="height" value="0.35278" units="cm"/>
      <inkml:brushProperty name="color" value="#FFC000"/>
      <inkml:brushProperty name="tip" value="rectangle"/>
      <inkml:brushProperty name="rasterOp" value="maskPen"/>
    </inkml:brush>
  </inkml:definitions>
  <inkml:trace contextRef="#ctx0" brushRef="#br0">14143 6722 0,'0'0'0,"0"0"16,0 0-16,0 0 15,0 0-15,0 0 0,0 0 16,0 0-16,0 0 16,0 0-16,0 0 0,0 0 15,0 0-15,0 0 16,0 0-16,0 0 15,0 0-15,0 0 16,0 0-16,0 0 0,0 0 16,0 0-16,0 0 0,0 0 15,0 0-15,0 0 16,0 0-16,0 0 16,0 0-16,0 0 15,0 0-15,0 0 0,0 0 16,132-79-16,-107 70 15,0-5-15,0-5 0,0 1 16,0-1-16,8-4 16,8-1-16,-8 6 15,8-1-15,-8 1 16,1 4-16,-1 0 0,0 0 16,0 0-16,0 0 0,0 0 15,0 0-15,-8 0 16,0 0-16,-1 5 15,1-1-15,0 1 16,-8 0-16,-1 4 0,1 1 16,-9-1-16,0 0 15,1-4-15,-1 4 0,0 1 16,-8-1-16,0 0 16,0 1-16,-8-1 15,-9 0-15,1 5 16,-1 0-16,1 0 0,-9 0 15,0 0-15,0 0 0,0 0 16,1 0-16,-1 0 16,0 0-16,0 0 15,0 0-15,1 0 16,7 0-16,-8 0 0,0 0 16,1 0-16,-1-4 0,0-1 15,0 5-15,0 0 16,1 0-16,-1 0 15,-8 0-15,8 0 16,0 0-16,0 0 0,0 0 16,1 0-16,-1 0 15,8 0-15,1-5 0,-1 1 16,1 4-16,7-5 16,1 0-16,0 1 15,0-1-15,8-4 16,8 0-16,8-5 0,17 0 15,0-5-15,1-4 0,7-1 16,0 1-16,1 0 16,7 0-16,1-1 15,-1 6-15,9 4 16,0 5-16,-58 9 0,0 0 16,0 0-16</inkml:trace>
</inkml:ink>
</file>

<file path=ppt/ink/ink15.xml><?xml version="1.0" encoding="utf-8"?>
<inkml:ink xmlns:inkml="http://www.w3.org/2003/InkML">
  <inkml:definitions>
    <inkml:context xml:id="ctx0">
      <inkml:inkSource xml:id="inkSrc0">
        <inkml:traceFormat>
          <inkml:channel name="X" type="integer" max="4095" units="cm"/>
          <inkml:channel name="Y" type="integer" max="4095" units="cm"/>
          <inkml:channel name="T" type="integer" max="2.14748E9" units="dev"/>
        </inkml:traceFormat>
        <inkml:channelProperties>
          <inkml:channelProperty channel="X" name="resolution" value="139.28572" units="1/cm"/>
          <inkml:channelProperty channel="Y" name="resolution" value="248.93617" units="1/cm"/>
          <inkml:channelProperty channel="T" name="resolution" value="1" units="1/dev"/>
        </inkml:channelProperties>
      </inkml:inkSource>
      <inkml:timestamp xml:id="ts0" timeString="2014-05-26T00:42:58.893"/>
    </inkml:context>
    <inkml:brush xml:id="br0">
      <inkml:brushProperty name="width" value="0.08819" units="cm"/>
      <inkml:brushProperty name="height" value="0.35278" units="cm"/>
      <inkml:brushProperty name="color" value="#FFC000"/>
      <inkml:brushProperty name="tip" value="rectangle"/>
      <inkml:brushProperty name="rasterOp" value="maskPen"/>
    </inkml:brush>
  </inkml:definitions>
  <inkml:trace contextRef="#ctx0" brushRef="#br0">4235 7397 0,'0'0'15,"0"0"-15,0 0 0,0 0 16,0 0-16,0 0 16,0 0-16,0 0 15,0 0-15,0 0 16,0 0-16,0 0 0,0 0 16,0 0-16,124-5 15,-124 5-15,17-5 0,-17 5 16,17 0-16,-17 0 15,16 0-15,1 0 16,-1 5-16,-16-5 0,0 0 16,0 0-16,0 0 15,0 0-15,58 0 0,-58 0 16,58 0-16,25 0 16,-59 0-16,1 0 15,0 0-15,0 0 16,0 0-16,8 0 0,0 0 15,0 0-15,0-5 0,0 5 16,0-4-16,0 4 16,9 0-16,-1 0 15,0 0-15,1 0 16,-1-5-16,0 0 0,9 1 16,0 4-16,8 0 15,-1 0-15,1 0 0,-8-5 16,0 0-16,-1 1 15,1-1-15,8 1 16,0-1-16,-1 5 16,1 0-16,0 0 0,0 0 15,0 0-15,0-5 16,0 5-16,0 0 0,0 0 16,8 0-16,-8 0 15,0 0-15,-1 0 16,1 0-16,0 0 0,0 0 15,0 0-15,0 0 16,0 0-16,0 0 0,0 0 16,-1 0-16,1 0 15,0 0-15,0 0 16,0 0-16,0 0 16,0 0-16,0 0 0,0 0 15,-1 0-15,1 0 16,0 0-16,0 0 0,0 0 15,0 0-15,0-4 16,0-1-16,0 0 16,-9 5-16,1 0 0,-1 0 15,1 0-15,0 0 16,-1 0-16,1 0 0,0 0 16,-1 0-16,1 0 15,-1 0-15,1 0 16,0-4-16,-9 4 0,0 0 15,1 0-15,-1 0 16,0 0-16,1 0 16,-1 0-16,0 0 0,-7 0 15,-1 0-15,0 0 16,0 0-16,0 0 16,0 0-16,0 0 0,0 4 15,0-4-15,0 0 16,0 0-16,0 0 0,-8 0 15,0 0-15,0 0 16,0 0-16,0 0 16,-1 5-16,1 0 15,0-1-15,0 1 0,0 0 16,-1-1-16,1 1 0,0-5 16,0 0-16,0 0 15,-1 0-15,1 0 16,0 0-16,0 0 15,0 0-15,-1 0 0,1 0 16,0 4-16,8 1 16,0 0-16,0-1 0,0-4 15,1 0-15,-1 0 16,0 0-16,-9 0 16,1 0-16,0 5 0,0-5 15,0 0-15,8 0 16,0 0-16,0 0 0,0 0 15,0 0-15,0 0 16,0 0-16,0 0 16,0 0-16,1 0 15,-1 0-15,0 0 0,0 0 16,0 0-16,0 0 16,0 0-16,0 0 0,0 0 15,0 0-15,0 0 16,0 0-16,9 0 15,-1 0-15,-8 0 0,0 0 16,0 0-16,0 0 16,1 0-16,-1 0 0,0 0 15,0 0-15,0 0 16,0 0-16,-8 0 16,8 0-16,-8 0 15,8-5-15,0 5 0,-8 0 16,8 0-16,0 0 15,0 0-15,0 0 0,-8 0 16,0 0-16,-1 0 16,1 0-16,0 0 15,0 0-15,0 0 0,-1 0 16,1 0-16,0 0 16,0 0-16,0 0 0,-1 0 15,1 0-15,0 0 16,0-4-16,0 4 15,0 0-15,-1 0 16,1 0-16,0 0 0,-8 0 16,7 0-16,1 0 0,0 0 15,0-5-15,0 0 16,-1 5-16,1 0 16,-8 0-16,-1 0 15,9 0-15,0 0 0,0 0 16,0 0-16,-9 0 15,1 0-15,7 0 0,1 0 16,-8-4-16,-1-1 16,1 5-16,-1 0 15,9 0-15,-8 0 0,-1 0 16,9 0-16,0 0 16,0 0-16,0 0 0,-1 0 15,1 0-15,0 0 16,0 0-16,0 0 15,-9 0-15,1 0 16,-1 0-16,1 0 0,-1 0 16,1 0-16,-1 0 15,1 0-15,-1 0 0,-16 0 16,17 0-16,-17 0 16,25 0-16,-25 0 15,0 0-15,0 0 16,0 0-16,0 0 0,0 0 15,0 0-15,0 0 0,0 0 16,0 0-16,0 0 16,0 0-16,0 0 15,58-4-15,-58 4 16,0 0-16,0 0 0,0 0 16,0 0-16,0 0 15,0 0-15,0 0 0,58 0 16,-34-5-16,-24 5 15,0 0-15,0 0 0</inkml:trace>
</inkml:ink>
</file>

<file path=ppt/ink/ink16.xml><?xml version="1.0" encoding="utf-8"?>
<inkml:ink xmlns:inkml="http://www.w3.org/2003/InkML">
  <inkml:definitions>
    <inkml:context xml:id="ctx0">
      <inkml:inkSource xml:id="inkSrc0">
        <inkml:traceFormat>
          <inkml:channel name="X" type="integer" max="4095" units="cm"/>
          <inkml:channel name="Y" type="integer" max="4095" units="cm"/>
          <inkml:channel name="T" type="integer" max="2.14748E9" units="dev"/>
        </inkml:traceFormat>
        <inkml:channelProperties>
          <inkml:channelProperty channel="X" name="resolution" value="139.28572" units="1/cm"/>
          <inkml:channelProperty channel="Y" name="resolution" value="248.93617" units="1/cm"/>
          <inkml:channelProperty channel="T" name="resolution" value="1" units="1/dev"/>
        </inkml:channelProperties>
      </inkml:inkSource>
      <inkml:timestamp xml:id="ts0" timeString="2014-05-26T00:43:13.262"/>
    </inkml:context>
    <inkml:brush xml:id="br0">
      <inkml:brushProperty name="width" value="0.08819" units="cm"/>
      <inkml:brushProperty name="height" value="0.35278" units="cm"/>
      <inkml:brushProperty name="color" value="#92D050"/>
      <inkml:brushProperty name="tip" value="rectangle"/>
      <inkml:brushProperty name="rasterOp" value="maskPen"/>
    </inkml:brush>
  </inkml:definitions>
  <inkml:trace contextRef="#ctx0" brushRef="#br0">3483 8174 0,'0'0'0,"0"0"0,0 0 0,0 0 0,0 0 0,0 0 16,0 0-16,0 0 0,0 0 0,0 0 0,0 0 16,0 0-16,0 0 0,0 0 0,0 0 0,132-19 0,-124 14 15,9 1-15,-1 4 0,1-5 0,0 0 16,-1 5-16,1 0 0,-1 0 0,1 0 0,-1 0 0,1-4 15,-1-1-15,1 5 0,-1 0 0,1 0 16,0 0-16,-1 0 16,1 0-16,-1 0 0,1 0 15,-1 0-15,1 0 16,-1 5-16,1-5 16,8 0-16,-9 0 0,1 0 15,8 0-15,-1 0 16,1 0-16,0 0 0,0 0 15,0 0-15,-1 0 16,1 0-16,0 4 16,0 1-16,0 0 15,-1-1-15,1 1 0,0 0 16,0-1-16,0 1 0,0 0 16,-1-1-16,9-4 15,0 0-15,1 0 16,-1 0-16,0 0 15,0 0-15,0 0 0,0 0 16,0 0-16,0 0 16,-8 0-16,0 5 0,0-5 15,8 0-15,0 0 16,-8 5-16,8-1 16,0 1-16,0-5 15,0 0-15,0 0 0,0 0 16,0 0-16,0 0 15,0 0-15,-8 0 0,0 0 16,0 0-16,0 0 16,-1-5-16,1 5 15,0 0-15,0 0 0,8 0 16,0 0-16,0 0 16,-8 0-16,0-4 0,8 4 15,0 0-15,0 0 16,0 0-16,0-5 15,0 0-15,-8 1 16,0-1-16,0 0 0,8 1 16,0-1-16,0 0 15,0 1-15,0-1 0,0 0 16,0 1-16,0-1 16,0 5-16,0-5 15,0 1-15,1-1 0,-1 0 16,0 1-16,0-1 15,0 1-15,0-1 0,0 0 16,8 1-16,1-1 16,-1 0-16,0 1 15,1-1-15,-1 0 0,0 1 16,-7-1-16,-1 0 16,0 1-16,8-1 15,-8 0-15,0 1 0,0-1 16,0 0-16,9 5 15,-1-4-15,0 4 16,1 0-16,-1 0 0,0 0 16,1 0-16,-1 0 15,-8 0-15,0 4 0,0-4 16,1 0-16,-1 0 16,8 0-16,0 0 15,1 0-15,-1 0 16,0 0-16,1 0 0,-1 0 15,0 5-15,1 0 0,-1-5 16,-8 0-16,0 0 16,0 0-16,9 0 15,-1 0-15,0 0 16,1 0-16,-1 0 0,0 0 16,1 0-16,-1 0 15,0 0-15,1 0 0,-1 0 16,1 0-16,-1 0 15,0 0-15,1 0 16,-1 0-16,0 0 16,1 0-16,-1 0 0,0 0 15,1 0-15,-1 0 0,0 0 16,1 4-16,-9 1 16,0 0-16,0-5 15,0 0-15,0 0 16,9 0-16,-1 0 0,0 0 15,1 0-15,-1 0 16,0 0-16,1 0 0,-1 0 16,-8 0-16,0 0 15,0 4-15,0 1 16,0 0-16,0-1 0,1-4 16,-1 0-16,0 0 15,0 0-15,0 0 0,8 0 16,1 0-16,-1 0 15,0 0-15,1 0 16,-1 0-16,-8 0 16,0 0-16,0 0 0,0 0 15,9 0-15,-1 0 0,0 0 16,1 0-16,-1 0 16,9 0-16,-1 0 15,-7 0-15,-1 0 16,0 0-16,1 0 0,-1 0 15,0 0-15,9 0 16,0-4-16,-1-1 0,1 0 16,0 5-16,-1 0 15,1 0-15,-1 0 16,1-4-16,0-1 16,8 0-16,-1 1 0,1 4 15,-8 0-15,0 0 0,-1 0 16,1-5-16,-1 0 15,1 1-15,0-1 16,-1 5-16,1 0 16,0-5-16,-1 1 0,9-1 15,-8 1-15,-1 4 16,1-5-16,0 0 0,-1 1 16,1-1-16,-1 0 15,1 5-15,0-4 16,-1-1-16,1 0 15,-1 1-15,1 4 0,0 0 16,-9 0-16,0-5 0,1 0 16,-1 1-16,0-1 15,1 0-15,-1 1 16,1-1-16,-9 0 16,0 5-16,0 0 0,8-4 15,-8 4-15,0 0 16,0 0-16,0 0 0,1 0 15,-1-5-15,0 5 16,0 0-16,0 0 16,0 0-16,0 0 0,0 0 15,0 0-15,0 0 16,0 0-16,0 0 16,-8 0-16,0 0 0,0-5 15,0 1-15,-1-1 16,1 1-16,0 4 15,0 0-15,0 0 0,0 0 16,-1 0-16,1 0 16,0 0-16,0 0 0,0 0 15,-1 0-15,1 0 16,0 0-16,-8 0 16,-1 0-16,1 0 0,-1 0 15,1 0-15,8 0 16,-1 0-16,-7 0 0,8 0 15,0-5-15,-9 0 16,1 1-16,-1 4 16,1 0-16,-1 0 15,1 0-15,-1 0 0,1 0 16,-1 0-16,1 0 16,-17 0-16,16 0 0,-16 0 15,17 0-15,-17 0 16,0 0-16,0 0 15,0 0-15,0 0 0</inkml:trace>
</inkml:ink>
</file>

<file path=ppt/ink/ink17.xml><?xml version="1.0" encoding="utf-8"?>
<inkml:ink xmlns:inkml="http://www.w3.org/2003/InkML">
  <inkml:definitions>
    <inkml:context xml:id="ctx0">
      <inkml:inkSource xml:id="inkSrc0">
        <inkml:traceFormat>
          <inkml:channel name="X" type="integer" max="4095" units="cm"/>
          <inkml:channel name="Y" type="integer" max="4095" units="cm"/>
          <inkml:channel name="T" type="integer" max="2.14748E9" units="dev"/>
        </inkml:traceFormat>
        <inkml:channelProperties>
          <inkml:channelProperty channel="X" name="resolution" value="139.28572" units="1/cm"/>
          <inkml:channelProperty channel="Y" name="resolution" value="248.93617" units="1/cm"/>
          <inkml:channelProperty channel="T" name="resolution" value="1" units="1/dev"/>
        </inkml:channelProperties>
      </inkml:inkSource>
      <inkml:timestamp xml:id="ts0" timeString="2014-05-26T00:43:15.185"/>
    </inkml:context>
    <inkml:brush xml:id="br0">
      <inkml:brushProperty name="width" value="0.08819" units="cm"/>
      <inkml:brushProperty name="height" value="0.35278" units="cm"/>
      <inkml:brushProperty name="color" value="#92D050"/>
      <inkml:brushProperty name="tip" value="rectangle"/>
      <inkml:brushProperty name="rasterOp" value="maskPen"/>
    </inkml:brush>
  </inkml:definitions>
  <inkml:trace contextRef="#ctx0" brushRef="#br0">1589 8090 0,'0'0'0,"0"0"0,0 0 16,0 0-16,0 0 0,0 0 15,0 0-15,0 0 16,0 0-16,0 0 16,0 0-16,0 0 15,0 0-15,0 0 0,0 0 16,0 0-16,0 0 0,0 0 16,0 0-16,0 0 15,0 0-15,0 0 16,0 0-16,0 0 15,0 0-15,0 0 0,0 0 16,0 0-16,0 0 16,0 0-16,0 0 0,0 0 15,0 0-15,0 0 16,0 0-16,0 0 16,0 0-16,0 0 15,0 0-15,0 0 0,0 0 16,0 0-16,0 0 15,0 0-15,0 0 0,256 14 16,-223-14-16,42 0 16,-9 0-16,0-5 15,0 1-15,9-1 0,7 0 16,1 5-16,-8 0 16,-1 0-16,-8 0 0,9 0 15,-1-4-15,0-1 16,9 0-16,-8 1 15,-1 4-15,0 0 16,-7 0-16,7 0 0,0-5 16,1 5-16,-9 0 15,0 0-15,0 0 0,-8 5 16,-8-1-16,0 1 16,-1 0-16,-24-5 15,0 4-15,8 1 0,0 0 16,0-1-16,0-4 15,0 5-15,0-1 0,0 1 16,0 0-16,1-5 16,-10 0-16,1 0 15,0 0-15,0 0 0,0 0 16,-1 0-16,-7 0 16,-1 0-16,1 0 15,0 0-15,-1 0 0,1 0 16,-1 0-16,1 0 15,-9 0-15,-8 0 16,17 0-16,-17 0 0,16 0 16,-16 0-16,17 0 15,-17 0-15,0 0 0,0 0 16,0 0-16,0 0 16,0 0-16,0 0 15,0 0-15,0 0 0,0 0 16,57 0-16,-23 0 15,-34 0-15,74 0 0,-57 0 16,-1 0-16,1 0 16,-1 0-16,-16 0 15,0 0-15,0 0 0</inkml:trace>
</inkml:ink>
</file>

<file path=ppt/ink/ink18.xml><?xml version="1.0" encoding="utf-8"?>
<inkml:ink xmlns:inkml="http://www.w3.org/2003/InkML">
  <inkml:definitions>
    <inkml:context xml:id="ctx0">
      <inkml:inkSource xml:id="inkSrc0">
        <inkml:traceFormat>
          <inkml:channel name="X" type="integer" max="4095" units="cm"/>
          <inkml:channel name="Y" type="integer" max="4095" units="cm"/>
          <inkml:channel name="T" type="integer" max="2.14748E9" units="dev"/>
        </inkml:traceFormat>
        <inkml:channelProperties>
          <inkml:channelProperty channel="X" name="resolution" value="139.28572" units="1/cm"/>
          <inkml:channelProperty channel="Y" name="resolution" value="248.93617" units="1/cm"/>
          <inkml:channelProperty channel="T" name="resolution" value="1" units="1/dev"/>
        </inkml:channelProperties>
      </inkml:inkSource>
      <inkml:timestamp xml:id="ts0" timeString="2014-05-26T00:43:24.951"/>
    </inkml:context>
    <inkml:brush xml:id="br0">
      <inkml:brushProperty name="width" value="0.08819" units="cm"/>
      <inkml:brushProperty name="height" value="0.35278" units="cm"/>
      <inkml:brushProperty name="color" value="#00B0F0"/>
      <inkml:brushProperty name="tip" value="rectangle"/>
      <inkml:brushProperty name="rasterOp" value="maskPen"/>
    </inkml:brush>
  </inkml:definitions>
  <inkml:trace contextRef="#ctx0" brushRef="#br0">11215 8662 0,'0'0'0,"0"0"16,0 0-16,0 0 15,0 0-15,0 0 0,0 0 16,0 0-16,0 0 16,0 0-16,0 0 0,0 0 15,0 0-15,0 0 16,0 0-16,0 0 15,240 5-15,-215-5 16,0 0-16,0 0 0,8 4 16,0-4-16,8 0 0,1 0 15,-1 0-15,0 0 16,1 0-16,-1 0 16,9 0-16,-1 0 15,9-4-15,0-1 0,0 5 16,0 0-16,0 0 15,0 0-15,0 0 0,-1 0 16,10 0-16,-1 0 16,0 0-16,0 0 15,-8 0-15,8 0 16,0 0-16,0 0 0,1 0 16,-1 0-16,0 0 0,0 0 15,0 0-15,-8 0 16,0 0-16,0 0 15,0 0-15,0 0 16,0 0-16,-1 0 0,10 0 16,-9 0-16,-1 5 15,1-1-15,0 1 0,0-5 16,0 0-16,0 0 16,0 0-16,-9 0 15,1 0-15,0 0 0,-1 0 16,1 0-16,-9 0 15,1 0-15,-1 0 16,-8 0-16,0 0 0,0 0 16,0 0-16,-8 0 15,0 0-15,0 0 16,0 0-16,-1 0 0,1 0 16,-8 0-16,-1 0 15,1 0-15,-1 0 0,1 0 16,-1 0-16,1 0 15,-9 0-15,-8 0 16,17 0-16,-17 0 0,16 0 16,-16 0-16,17 0 15,-17 0-15,0 0 0,0 0 16,0 0-16,0 0 16,0 0-16,0 0 15,0 0-15,0 0 16,0 0-16,0 0 0,0 0 15,0 0-15,0 0 16,0 0-16,0 0 0,0 0 16,0 0-16,0 0 15,0 0-15,0 0 16,0 0-16,0 0 0</inkml:trace>
</inkml:ink>
</file>

<file path=ppt/ink/ink19.xml><?xml version="1.0" encoding="utf-8"?>
<inkml:ink xmlns:inkml="http://www.w3.org/2003/InkML">
  <inkml:definitions>
    <inkml:context xml:id="ctx0">
      <inkml:inkSource xml:id="inkSrc0">
        <inkml:traceFormat>
          <inkml:channel name="X" type="integer" max="4095" units="cm"/>
          <inkml:channel name="Y" type="integer" max="4095" units="cm"/>
          <inkml:channel name="T" type="integer" max="2.14748E9" units="dev"/>
        </inkml:traceFormat>
        <inkml:channelProperties>
          <inkml:channelProperty channel="X" name="resolution" value="139.28572" units="1/cm"/>
          <inkml:channelProperty channel="Y" name="resolution" value="248.93617" units="1/cm"/>
          <inkml:channelProperty channel="T" name="resolution" value="1" units="1/dev"/>
        </inkml:channelProperties>
      </inkml:inkSource>
      <inkml:timestamp xml:id="ts0" timeString="2014-05-26T00:43:26.436"/>
    </inkml:context>
    <inkml:brush xml:id="br0">
      <inkml:brushProperty name="width" value="0.08819" units="cm"/>
      <inkml:brushProperty name="height" value="0.35278" units="cm"/>
      <inkml:brushProperty name="color" value="#00B0F0"/>
      <inkml:brushProperty name="tip" value="rectangle"/>
      <inkml:brushProperty name="rasterOp" value="maskPen"/>
    </inkml:brush>
  </inkml:definitions>
  <inkml:trace contextRef="#ctx0" brushRef="#br0">1539 9532 0,'0'0'0,"0"0"16,0 0-16,0 0 15,0 0-15,0 0 0,0 0 16,0 0-16,0 0 16,0 0-16,0 0 0,0 0 15,0 0-15,0 0 16,0 0-16,0 0 16,0 0-16,0 0 0,0 0 15,0 0-15,0 0 16,0 0-16,0 0 0,0 0 15,0 0-15,232-9 16,-207 9-16,8 0 16,0 0-16,0 0 15,8-5-15,1 0 0,-1 5 16,0-4-16,9-1 16,0 0-16,-1 1 0,1-1 15,-1 0-15,9 1 16,0-1-16,0 1 15,0-1-15,0 0 0,0 1 16,0-1-16,0-4 16,-1 4-16,1 0 0,0 1 15,0-1-15,0 0 16,0-4-16,0 0 16,0 4-16,0 0 15,-1 1-15,1-1 0,0 0 16,0 1-16,0-1 15,0 1-15,-8-1 0,7 0 16,1 1-16,0-1 16,-8 5-16,-1 0 15,1 0-15,0 0 0,-1 0 16,1 0-16,8-5 16,0 1-16,0-1 0,-9 0 15,1 5-15,0 0 16,-1 0-16,-8-4 15,1-1-15,-1 0 16,1 1-16,-1-1 0,0 0 16,1 5-16,-1 0 15,0 0-15,1 0 0,-1 0 16,0 0-16,1 0 16,-1 0-16,-8 0 15,0 0-15,0 0 0,0 0 16,-8 0-16,0 0 15,0 0-15,0 0 0,-1 0 16,1 0-16,-8 0 16,-1 0-16,1 0 15,-1 0-15,1 0 16,-1 0-16,1 0 0,0 0 16,-1 0-16,1 0 0,-17 0 15,16 0-15,-16 0 16,17 0-16,-17 0 15,0 0-15,0 0 16,0 0-16,0 0 0,0 0 16,0 0-16,0 0 15,0 0-15,0 0 0,0 0 16</inkml:trace>
</inkml:ink>
</file>

<file path=ppt/ink/ink20.xml><?xml version="1.0" encoding="utf-8"?>
<inkml:ink xmlns:inkml="http://www.w3.org/2003/InkML">
  <inkml:definitions>
    <inkml:context xml:id="ctx0">
      <inkml:inkSource xml:id="inkSrc0">
        <inkml:traceFormat>
          <inkml:channel name="X" type="integer" max="4095" units="cm"/>
          <inkml:channel name="Y" type="integer" max="4095" units="cm"/>
          <inkml:channel name="T" type="integer" max="2.14748E9" units="dev"/>
        </inkml:traceFormat>
        <inkml:channelProperties>
          <inkml:channelProperty channel="X" name="resolution" value="139.28572" units="1/cm"/>
          <inkml:channelProperty channel="Y" name="resolution" value="248.93617" units="1/cm"/>
          <inkml:channelProperty channel="T" name="resolution" value="1" units="1/dev"/>
        </inkml:channelProperties>
      </inkml:inkSource>
      <inkml:timestamp xml:id="ts0" timeString="2014-05-26T00:43:28.733"/>
    </inkml:context>
    <inkml:brush xml:id="br0">
      <inkml:brushProperty name="width" value="0.08819" units="cm"/>
      <inkml:brushProperty name="height" value="0.35278" units="cm"/>
      <inkml:brushProperty name="color" value="#00B0F0"/>
      <inkml:brushProperty name="tip" value="rectangle"/>
      <inkml:brushProperty name="rasterOp" value="maskPen"/>
    </inkml:brush>
  </inkml:definitions>
  <inkml:trace contextRef="#ctx0" brushRef="#br0">7022 10672 0,'0'0'0,"0"0"15,0 0-15,0 0 16,0 0-16,0 0 0,0 0 16,0 0-16,0 0 15,0 0-15,0 0 0,0 0 16,0 0-16,0 0 16,0 0-16,0 0 15,0 0-15,0 0 16,0 0-16,0 0 0,0 0 15,0 0-15,249 0 16,-216 0-16,41 4 0,1 1 16,-1 0-16,-41-5 15,50 0-15,-42 0 16,0 0-16,1 0 0,7 0 16,1 0-16,0 0 15,-1 0-15,1 0 0,8 0 16,0 0-16,0 0 15,8 0-15,0 0 16,0 0-16,0 0 16,0 0-16,1 0 0,7 0 15,0 0-15,1 0 0,-1 0 16,75 0-16,-17 0 16,1 0-16,-17 0 15,49 0-15,-16 0 16,-9 0-16,-16 0 0,34-5 15,-18 0-15,-7 1 16,-18-1-16,-15 0 0,40 5 16,-49 5-16,41-5 15,-49-5-15,33 1 16,-58-1-16,8-4 16,0-5-16,-16 9 0,-1 1 15,9-1-15,0 0 0,-16 1 16,-1-1-16,0 5 15,1 0-15,7 0 16,-24 0-16,8 0 16,0 0-16,0 0 0,0 0 15,0 0-15,1 0 16,7 0-16,0 0 0,1 0 16,-1 0-16,0 0 15,1 0-15,-1 0 16,0 0-16,1 0 15,-1 0-15,0 0 0,1 0 16,7 5-16,1-1 16,0 1-16,-1 0 0,1-5 15,-1 0-15,1 0 16,0 0-16,-1 0 16,1 0-16,0 0 0,7 0 15,1 0-15,0 0 16,0 0-16,0 0 0,0 0 15,0 0-15,0 0 16,0 0-16,-1 0 16,1 0-16,0 0 15,0-5-15,0 0 0,0 1 16,0 4-16,0 0 16,0 0-16,0 0 0,-9 0 15,1 0-15,-1-5 16,1 0-16,0 5 15,-1 0-15,-7 0 0,-1-4 16,0 4-16,1 0 16,-9 0-16,0 0 0,0 0 15,0 0-15,-8-5 16,0 0-16,-1 1 16,1-1-16,-25 5 0,0 0 15,0 0-15</inkml:trace>
</inkml:ink>
</file>

<file path=ppt/ink/ink21.xml><?xml version="1.0" encoding="utf-8"?>
<inkml:ink xmlns:inkml="http://www.w3.org/2003/InkML">
  <inkml:definitions>
    <inkml:context xml:id="ctx0">
      <inkml:inkSource xml:id="inkSrc0">
        <inkml:traceFormat>
          <inkml:channel name="X" type="integer" max="4095" units="cm"/>
          <inkml:channel name="Y" type="integer" max="4095" units="cm"/>
          <inkml:channel name="T" type="integer" max="2.14748E9" units="dev"/>
        </inkml:traceFormat>
        <inkml:channelProperties>
          <inkml:channelProperty channel="X" name="resolution" value="139.28572" units="1/cm"/>
          <inkml:channelProperty channel="Y" name="resolution" value="248.93617" units="1/cm"/>
          <inkml:channelProperty channel="T" name="resolution" value="1" units="1/dev"/>
        </inkml:channelProperties>
      </inkml:inkSource>
      <inkml:timestamp xml:id="ts0" timeString="2014-05-26T00:43:44.103"/>
    </inkml:context>
    <inkml:brush xml:id="br0">
      <inkml:brushProperty name="width" value="0.08819" units="cm"/>
      <inkml:brushProperty name="height" value="0.35278" units="cm"/>
      <inkml:brushProperty name="color" value="#FF0000"/>
      <inkml:brushProperty name="tip" value="rectangle"/>
      <inkml:brushProperty name="rasterOp" value="maskPen"/>
    </inkml:brush>
  </inkml:definitions>
  <inkml:trace contextRef="#ctx0" brushRef="#br0">2738 13077 0,'0'0'15,"0"0"-15,0 0 0,0 0 16,0 0-16,0 0 15,0 0-15,0 0 16,0 0-16,0 0 0,0 0 16,0 0-16,0 0 15,0 0-15,158-14 0,-125 14 16,8 0-16,0 0 16,9-5-16,0 5 15,8 0-15,-1 0 16,1 0-16,0 0 0,0 0 15,8 0-15,9 0 16,-1 0-16,1 0 0,-1 0 16,0-4-16,9 4 15,83 0-15,-18 0 16,-7 0-16,0 0 0,74 0 16,-25-5-16,50 5 15,-25-5-15,91-9 0,-66 5 16,8 0-16,-75 4 15,-32 0-15,0 1 16,7-1-16,-24 5 16,-8 0-16,-17 0 0,-8 5 15,0-1-15,17-4 16,-17 5-16,-8 4 0,-1 1 16,9-1-16,0-4 15,-49-1-15,-9-4 16,8 0-16,17 0 0,16 5 15,-24 0-15,8-1 16,0 1-16,0-5 0,8 5 16,0-1-16,8 1 15,1-1-15,-1 1 16,-8-5-16,9 0 16,-1 0-16,9 5 0,0-1 15,-1 1-15,1 0 16,0-1-16,8 1 0,0 0 15,0-1-15,0 1 16,-9 0-16,9-5 16,0 0-16,0 0 0,0 0 15,-8 0-15,0 4 16,-1 1-16,-7-5 0,8 0 16,-1 0-16,1 0 15,0 0-15,-9 0 16,0 0-16,1 0 15,-1 0-15,9 0 0,0 5 16,-1-1-16,1 1 0,-8 0 16,-1-1-16,0 1 15,1 0-15,8-1 16,-1-4-16,-7 0 16,-1 0-16,-8-4 0,-8-1 15,8 0-15,1 1 16,7 4-16,-8 0 0,9 0 15,-1 0-15,0 0 16,-7-5-16,7 0 16,0 1-16,1-1 0,-1-4 15,-8 4-15,1 0 16,-1 1-16,0-1 0,0 0 16,0-4-16,9 4 15,-1 1-15,1 4 16,-9 4-16,0-4 15,-8 0-15,8 0 0,0 0 16,0 0-16,0 0 16,1 0-16,-1 0 0,0 0 15,0 5-15,-8-5 16,0 0-16,0 0 16,8-5-16,-33 5 0,0 0 15,0 0-15,0 0 16,0 0-16,0 0 0,1 0 15,-1 0-15,0 0 16,0 0-16,0 0 16,0 0-16,0 0 15,0 0-15,-8 0 0,0 0 16,0 0-16,-1 0 16,1 0-16,0 5 0,0 0 15,0-1-15,-9 1 16,1 0-16,-1-1 15,1 1-15,-1 0 16,-7-5-16,-9 0 0,16 0 16,-16 0-16,17 0 0,-17 0 15,0 0-15,0 0 16,0 0-16,0 0 16,0 0-16,0 0 0</inkml:trace>
</inkml:ink>
</file>

<file path=ppt/ink/ink22.xml><?xml version="1.0" encoding="utf-8"?>
<inkml:ink xmlns:inkml="http://www.w3.org/2003/InkML">
  <inkml:definitions>
    <inkml:context xml:id="ctx0">
      <inkml:inkSource xml:id="inkSrc0">
        <inkml:traceFormat>
          <inkml:channel name="X" type="integer" max="4095" units="cm"/>
          <inkml:channel name="Y" type="integer" max="4095" units="cm"/>
          <inkml:channel name="T" type="integer" max="2.14748E9" units="dev"/>
        </inkml:traceFormat>
        <inkml:channelProperties>
          <inkml:channelProperty channel="X" name="resolution" value="139.28572" units="1/cm"/>
          <inkml:channelProperty channel="Y" name="resolution" value="248.93617" units="1/cm"/>
          <inkml:channelProperty channel="T" name="resolution" value="1" units="1/dev"/>
        </inkml:channelProperties>
      </inkml:inkSource>
      <inkml:timestamp xml:id="ts0" timeString="2014-05-26T00:44:12.341"/>
    </inkml:context>
    <inkml:brush xml:id="br0">
      <inkml:brushProperty name="width" value="0.05292" units="cm"/>
      <inkml:brushProperty name="height" value="0.05292" units="cm"/>
      <inkml:brushProperty name="color" value="#FFC000"/>
    </inkml:brush>
    <inkml:brush xml:id="br1">
      <inkml:brushProperty name="width" value="0.05292" units="cm"/>
      <inkml:brushProperty name="height" value="0.05292" units="cm"/>
      <inkml:brushProperty name="color" value="#92D050"/>
    </inkml:brush>
    <inkml:brush xml:id="br2">
      <inkml:brushProperty name="width" value="0.05292" units="cm"/>
      <inkml:brushProperty name="height" value="0.05292" units="cm"/>
      <inkml:brushProperty name="color" value="#00B0F0"/>
    </inkml:brush>
    <inkml:brush xml:id="br3">
      <inkml:brushProperty name="width" value="0.05292" units="cm"/>
      <inkml:brushProperty name="height" value="0.05292" units="cm"/>
      <inkml:brushProperty name="color" value="#FF0000"/>
    </inkml:brush>
  </inkml:definitions>
  <inkml:trace contextRef="#ctx0" brushRef="#br0">12613 7034 0,'0'0'0,"0"0"15,0 0-15,0 0 16,0 0-16,0 0 0,0 0 16,0 0-16,0 0 15,0 0-15,0 0 0,0 0 16,0 0-16,0 0 16,0 0-16,0 0 15,0 0-15,0 0 16,0 0-16,0 0 0,0 0 15,166-14-15,-150 5 16,1-1-16,-1-4 0,1 0 16,8 0-16,-1 0 15,9 1-15,9-1 16,-1 0-16,0-5 0,9 0 16,0 1-16,8-5 15,0-1-15,-1-4 0,10-4 16,7-1-16,0 1 15,1-1-15,8 1 16,8-1-16,0 0 0,90-27 16,1 4-16,83-23 15,-25 9-15,58-18 16,90-28-16,-49 4 0,-66 19 16,-33 4-16,-50 20 15,-32 18-15,-10 23 16,-7 14-16,-17 0 0,-16 4 15,-17-8-15,-9-1 16,1 5-16,8 5 0,-33 9 16,0 5-16,-25-1 15,-8 6-15,-34-10 16,9-5-16,0 0 0,9 5 16,-9 0-16,16 0 15,-16 0-15,17 0 0,-17 0 16,16 0-16,-16 0 15,17 0-15,-17 0 16,16 0-16,-16 0 16,17 0-16,-17 0 0,0 0 15,0 0-15,0 0 16,0 0-16,0 0 0,0 0 16</inkml:trace>
  <inkml:trace contextRef="#ctx0" brushRef="#br1" timeOffset="5094.8851">14697 8095 0,'0'0'0,"0"0"15,0 0-15,0 0 16,0 0-16,0 0 0,0 0 16,0 0-16,0 0 15,0 0-15,0 0 0,0 0 16,0 0-16,0 0 16,0 0-16,133-47 15,-109 38-15,1-1 16,8 1-16,0 0 0,9-1 15,7 1-15,1 0 16,8-5-16,0 0 0,8 0 16,0 0-16,0 0 15,9 0-15,-1-4 16,9-6-16,0 1 0,7 0 16,1-1-16,108-17 15,-9-1-15,75-14 0,-17 5 16,58-10-16,99-13 15,-24 13-15,-109 24 16,-56 19-16,-68-10 0,-24 0 16,-33 4-16,-16 6 15,-26 4-15,-15 14 16,-10 0-16,-15-5 0,15 1 16,26-1-16,-50 5 15,17-5-15,-17 5 16,0 0-16,0 0 0,0 0 15,0 0-15,0 0 16,0 0-16,-9 0 0,9 0 16,0 0-16,0 0 15</inkml:trace>
  <inkml:trace contextRef="#ctx0" brushRef="#br2" timeOffset="10673.5898">15334 8653 0,'0'0'16,"0"0"-16,0 0 15,0 0-15,0 0 0,0 0 16,0 0-16,0 0 15,0 0-15,0 0 16,0 0-16,0 0 16,0 0-16,0 0 0,0 0 15,0 0-15,0 0 0,0 0 16,0 0-16,0 0 16,0 0-16,0 0 15,0 0-15,0 0 16,0 0-16,0 0 0,0 0 15,0 0-15,0 0 16,0 0-16,0 0 0,0 0 16,0 0-16,0 0 15,0 0-15,0 0 16,0 0-16,0 0 0,0 0 16,0 0-16,0 0 15,0 0-15,256 130 0,-214-121 16,-1 1-16,9-1 15,-1 0-15,1 1 16,0-1-16,8 5 16,8 0-16,0 0 0,0 0 15,0 0-15,9 0 0,-1 4 16,0 1-16,1-1 16,74 20-16,0-6 15,-9 1-15,-7-1 16,65 10-16,-24-5 15,32 15-15,-32-6 0,0 5 16,16 5-16,-25-14 0,-32-5 16,-26-4-16,-16-5 15,-16-5-15,-9-9 16,-17-10-16,1 1 0,-25-5 16,-9 5-16,9 4 15,-8-4-15,8 4 0,-1-4 16,-15-1-16,-9-4 15,16 10-15,1-6 16,-1 1-16,1 0 16,-1-1-16,1 1 0,-1 0 15,1-1-15,0-4 16,-1 0-16,1 5 0,-1-5 16,1 0-16,-1 0 15,1 0-15,-1 0 16,-7 5-16,-9-5 0,24 0 15,-24 0-15,17 4 16,-17-4-16,16 9 0,-16-9 16,0 0-16,0 0 15,0 0-15,0 0 16,0 0-16,0 0 16,0 0-16,0 0 0,0 0 15,0 0-15,0 0 16,0 0-16,0 0 0,0 0 15</inkml:trace>
  <inkml:trace contextRef="#ctx0" brushRef="#br2" timeOffset="11517.4288">15367 10653 0,'0'0'0,"0"0"0,0 0 16,0 0-16,0 0 16,0 0-16,0 0 0,0 0 15,0 0-15,0 0 16,0 0-16,0 0 15,0 0-15,0 0 16,0 0-16,0 0 0,0 0 16,0 0-16,0 0 0,0 0 15,232 56-15,-150-65 16,9-1-16,9 1 16,-1-5-16,8 0 15,9 0-15,58-9 0,-9 0 16,1-5-16,49-14 15,-17 0-15,34-14 0,49-23 16,-8-9-16,-50 23 16,-33 9-16,-33 14 15,-24 5-15,-9 18 0,-8 14 16,-25 5-16,-9 10 16,-7-10-16,-26 0 0,-7-5 15,-17 5-15,-17-5 16,-16 5-16,8 0 15,0 0-15,8 10 16,0-10-16,-8 0 0,17 0 16,-17 0-16,16 0 0,-16 0 15,17 4-15,-17-4 16,16 0-16,-16 0 16,0 0-16,0 0 15</inkml:trace>
  <inkml:trace contextRef="#ctx0" brushRef="#br3" timeOffset="15517.8394">16293 13198 0,'0'0'16,"0"0"-16,0 0 15,0 0-15,0 0 0,0 0 16,0 0-16,0 0 16,0 0-16,0 0 15,0 0-15,0 0 16,0 0-16,0 0 0,0 0 15,0 0-15,0 0 16,0 0-16,0 0 0,0 0 16,0 0-16,0 0 15,0 0-15,0 0 16,0 0-16,0 0 0,0 0 16,0 0-16,0 0 15,0 0-15,0 0 0,0 0 16,0 0-16,174-79 15,-133 74-15,50-9 16,9 0-16,7 0 16,9 5-16,0 0 0,74-5 15,-8 0-15,-8 0 0,49-5 16,-16-4-16,107-24 16,-16-9-16,-50 24 15,-33 13-15,-50 5 16,-24 10-16,-9-1 0,-8-4 15,-16-5-15,-9-5 16,-49 5-16,-26 10 0,-24 4 16,-8 14-16,-8-14 15,-1 0-15,9-5 16,8 0-16,0 5 0,0 0 16,0 0-16</inkml:trace>
</inkml:ink>
</file>

<file path=ppt/ink/ink23.xml><?xml version="1.0" encoding="utf-8"?>
<inkml:ink xmlns:inkml="http://www.w3.org/2003/InkML">
  <inkml:definitions>
    <inkml:context xml:id="ctx0">
      <inkml:inkSource xml:id="inkSrc0">
        <inkml:traceFormat>
          <inkml:channel name="X" type="integer" max="4095" units="cm"/>
          <inkml:channel name="Y" type="integer" max="4095" units="cm"/>
          <inkml:channel name="T" type="integer" max="2.14748E9" units="dev"/>
        </inkml:traceFormat>
        <inkml:channelProperties>
          <inkml:channelProperty channel="X" name="resolution" value="139.28572" units="1/cm"/>
          <inkml:channelProperty channel="Y" name="resolution" value="248.93617" units="1/cm"/>
          <inkml:channelProperty channel="T" name="resolution" value="1" units="1/dev"/>
        </inkml:channelProperties>
      </inkml:inkSource>
      <inkml:timestamp xml:id="ts0" timeString="2014-05-26T03:30:44.193"/>
    </inkml:context>
    <inkml:brush xml:id="br0">
      <inkml:brushProperty name="width" value="0.08819" units="cm"/>
      <inkml:brushProperty name="height" value="0.35278" units="cm"/>
      <inkml:brushProperty name="color" value="#FFC000"/>
      <inkml:brushProperty name="tip" value="rectangle"/>
      <inkml:brushProperty name="rasterOp" value="maskPen"/>
    </inkml:brush>
  </inkml:definitions>
  <inkml:trace contextRef="#ctx0" brushRef="#br0">6377 5941 0,'0'0'15,"0"0"-15,0 0 0,0 0 16,0 0-16,0 0 15,0 0-15,0 0 16,0 0-16,0 0 0,0 0 16,0 0-16,0 0 15,0 0-15,0 0 0,0 0 16,0 0-16,0 0 16,0 0-16,240 23 15,-215-28-15,0 1 16,8-1-16,0 0 0,0 1 15,0-1-15,9 0 16,-9 1-16,0-1 0,0 0 16,0 1-16,0-1 15,0 0-15,0 1 16,0-1-16,0 5 0,0 0 16,0 0-16,1 0 15,-1 0-15,0 0 0,0 0 16,0 0-16,0 0 15,0-5-15,0 1 16,0-1-16,-8 0 0,0 5 16,0-4-16,-1-1 15,1 1-15,0-1 0,0 0 16,-9 5-16,1 0 16,-1 0-16,1 0 15,-9 0-15,-8 0 16,17 0-16,-17 0 0,16 0 15,-16 0-15,17 0 0,-17 0 16,0 0-16,0 0 16,0 0-16,0 0 15,0 0-15,0 0 16,0 0-16,0 0 0,0 0 16,0 0-16,0 0 15,0 0-15,0 0 0,0 0 16,0 0-16,0 0 15,0 0-15,0 0 16,-66-18-16,66 18 16,-58-10-16,58 10 0,-99-9 15,74 9-15,-8 0 0,0 0 16,0 0-16,-9 0 16,9 0-16,0 0 15,0 0-15,0 0 16,0 0-16,0 0 0,0 0 15,0-5-15,8 1 16,-8-1-16,0 0 0,-1 1 16,10-1-16,-1 0 15,0 1-15,0-1 16,0 0-16,1 1 16,-1-1-16,0 1 0,0-1 15,0 0-15,9 1 16,-9-1-16,8 5 0,1 0 15,-1 0-15,1 0 16,-1 0-16,1 0 16,8 0-16,-1 0 0,9 0 15,0-5-15,0 1 16,9-1-16,-1 0 0,8 1 16,1-1-16,8 0 15,8 1-15,0-1 16,0 0-16,0 1 0,0-6 15,0 6-15,9-1 16,-1 1-16,0-1 0,1 0 16,-1 1-16,0-1 15,-8 5-15,0-5 16,1 5-16,-10 0 16,1 0-16,0 0 0,-9 0 15,1 0-15,0 0 16,-1 0-16,1 0 0,-1 0 15,-8 0-15,-8 0 16,9 10-16,-18-6 16,1 6-16,-8-1 0,-1 0 15,17-9-15,0 0 16,0 0-16</inkml:trace>
</inkml:ink>
</file>

<file path=ppt/ink/ink24.xml><?xml version="1.0" encoding="utf-8"?>
<inkml:ink xmlns:inkml="http://www.w3.org/2003/InkML">
  <inkml:definitions>
    <inkml:context xml:id="ctx0">
      <inkml:inkSource xml:id="inkSrc0">
        <inkml:traceFormat>
          <inkml:channel name="X" type="integer" max="4095" units="cm"/>
          <inkml:channel name="Y" type="integer" max="4095" units="cm"/>
          <inkml:channel name="T" type="integer" max="2.14748E9" units="dev"/>
        </inkml:traceFormat>
        <inkml:channelProperties>
          <inkml:channelProperty channel="X" name="resolution" value="139.28572" units="1/cm"/>
          <inkml:channelProperty channel="Y" name="resolution" value="248.93617" units="1/cm"/>
          <inkml:channelProperty channel="T" name="resolution" value="1" units="1/dev"/>
        </inkml:channelProperties>
      </inkml:inkSource>
      <inkml:timestamp xml:id="ts0" timeString="2014-05-26T03:30:56.506"/>
    </inkml:context>
    <inkml:brush xml:id="br0">
      <inkml:brushProperty name="width" value="0.08819" units="cm"/>
      <inkml:brushProperty name="height" value="0.35278" units="cm"/>
      <inkml:brushProperty name="color" value="#00B0F0"/>
      <inkml:brushProperty name="tip" value="rectangle"/>
      <inkml:brushProperty name="rasterOp" value="maskPen"/>
    </inkml:brush>
  </inkml:definitions>
  <inkml:trace contextRef="#ctx0" brushRef="#br0">9388 5796 0,'0'0'15,"0"0"-15,0 0 16,0 0-16,0 0 0,0 0 16,0 0-16,0 0 15,0 0-15,0 0 16,0 0-16,0 0 16,0 0-16,0 0 0,0 0 15,0 0-15,0 0 16,0 0-16,132-41 0,-115 36 15,7 0-15,1 1 16,0-1-16,0 0 16,8 1-16,0-1 15,8 0-15,1 1 0,-1-1 16,0 0-16,1 1 0,7-1 16,1 0-16,-9 1 15,1-1-15,7 0 16,1 1-16,0 4 15,-1 0-15,9 0 0,0 0 16,0 0-16,-8 0 16,-1 0-16,1-5 0,8 1 15,0-1-15,-1 0 16,1 5-16,0 0 16,0 0-16,0 0 15,0-4-15,0-1 0,0 0 16,0 1-16,8-1 0,0 5 15,0 0-15,-8 0 16,0 0-16,0 0 16,0 0-16,8 0 0,8 0 15,-8 0-15,1 0 16,-1 0-16,0 0 0,0 0 16,-8 0-16,8 0 15,9 0-15,-1 0 16,67 5-16,-17-5 15,-9 0-15,-7 0 0,49 0 16,-16 0-16,-9 0 16,-16 0-16,-9 0 0,-8 0 15,-8 0-15,-8-5 16,-8 5-16,-1-5 16,0 5-16,1 5 0,8 0 15,-9-5-15,-8 0 16,-24 0-16,-1 0 0,0-5 15,9 0-15,-9 1 16,9-1-16,-25 5 16,-1 0-16,1 0 15,0 0-15,0 0 0,0 0 16,0 0-16,-1 0 16,1 0-16,0 0 0,0 0 15,-9 0-15,1 0 16,-1 0-16,9 0 15,0 0-15,0 0 0,-9 0 16,1 0-16,-1 0 16,1 0-16,0 0 0,-1 0 15,1 0-15,-1 0 16,1 0-16,-1 0 16,1 0-16,-1 0 15,1 0-15,-1 0 0,-7 0 16,-9 0-16,16 0 15,-16 0-15,17 0 0,-17 0 16,0 0-16,0 0 16,0 0-16,0 0 15,0 0-15,0 0 0,0 0 16,0 0-16,0 0 16,0 0-16,0 0 0,0 0 15,0 0-15,0 0 16,0 0-16,0 0 15,0 0-15,58 5 16,-25-5-16,-33 0 0,0 0 16,0 0-16,0 0 0,0 0 15,0 0-15,0 0 16,0 0-16,0 0 16,0 0-16,0 0 15,0 0-15,0 0 16,0 0-16,0 0 0,0 0 15,0 0-15,0 0 0,0 0 16,0 0-16,0 0 16,0 0-16,0 0 15,0 0-15,0 0 16,0 0-16,0 0 0,0 0 16,0 0-16,0 0 0,0 0 15,0 0-15,0 0 16,0 0-16,0 0 15,0 0-15,0 0 16,0 0-16,0 0 16,0 0-16,0 0 0,0 0 15,0 0-15,0 0 0,0 0 16,0 0-16,0 0 16,0 0-16,0 0 15,0 0-15,0 0 16,-58-14-16,58 14 0,0 0 15,-58-5-15,17 0 0,-26 5 16,43 0-16,-1 0 16,-8 0-16,0 0 15,0 0-15,8 0 16,-8 0-16,0 0 0,-1 0 16,-7 0-16,0 0 15,-1 0-15,1 0 0,0 0 16,-1 0-16,1 0 15,0 0-15,-1 0 16,1 0-16,0 0 16,-1 0-16,1 0 0,0 0 15,-1 0-15,1 0 0,0-4 16,-1-1-16,1 5 16,8 0-16,-9 0 15,1 0-15,0 0 16,-1 0-16,1-5 0,0 1 15,-1-1-15,9 0 0,-8 5 16,-1 0-16,9 0 16,0 0-16,0 0 15,0 0-15,0 0 16,0 0-16,0 0 0,0 0 16,0 5-16,0 0 15,0-1-15,0 1 16,8 0-16,0-1 0,0 1 15,-8 0-15,0-1 16,8 1-16,0 0 16,0-1-16,1 1 0,-1 0 15,0-5-15,0 0 16,0 0-16,1 4 0,-1 1 16,0 0-16,0-5 15,0 0-15,25 0 16,0 0-16,0 0 0</inkml:trace>
</inkml:ink>
</file>

<file path=ppt/ink/ink25.xml><?xml version="1.0" encoding="utf-8"?>
<inkml:ink xmlns:inkml="http://www.w3.org/2003/InkML">
  <inkml:definitions>
    <inkml:context xml:id="ctx0">
      <inkml:inkSource xml:id="inkSrc0">
        <inkml:traceFormat>
          <inkml:channel name="X" type="integer" max="4095" units="cm"/>
          <inkml:channel name="Y" type="integer" max="4095" units="cm"/>
          <inkml:channel name="T" type="integer" max="2.14748E9" units="dev"/>
        </inkml:traceFormat>
        <inkml:channelProperties>
          <inkml:channelProperty channel="X" name="resolution" value="139.28572" units="1/cm"/>
          <inkml:channelProperty channel="Y" name="resolution" value="248.93617" units="1/cm"/>
          <inkml:channelProperty channel="T" name="resolution" value="1" units="1/dev"/>
        </inkml:channelProperties>
      </inkml:inkSource>
      <inkml:timestamp xml:id="ts0" timeString="2014-05-26T03:31:05.866"/>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19370 6601 0,'0'0'0,"0"0"16,0 0-16,0 0 0,0 0 16,0 0-16,0 0 15,0 0-15,0 0 16,0 0-16,0 0 0,0 0 16,0 0-16,0 0 15,0 0-15,0 0 16,0 0-16,0 0 0,0 0 15,74 140-15,-74-122 16,0-18-16,0 0 0,0 0 16,25 103-16,-25-75 15,0 0-15,0-1 16,0 6-16,0 0 16,0 4-16,0 0 0,0 5 15,0 0-15,0 4 16,0 1-16,0-1 0,0 1 15,0 4-15,0 5 16,0 4-16,0-4 16,0 0-16,8 0 0,1 4 15,-1 5-15,-8 1 16,8 3-16,1 1 0,-1 0 16,0-5-16,0 5 15,1 4-15,-9 1 16,0 4-16,0 0 15,0 79-15,-9 0 0,1-4 16,0 60-16,0-28 16,-1 32-16,9-41 0,-16 84 15,-9-38-15,8 5 16,9-47-16,8-78 16,8-52-16,9 5 0,-1-5 15,1 28-15,0 0 16,-17 0-16,-9-42 0,1-4 15,0-10-15,-1 5 16,9-9-16,-8 9 16,0 9-16,8-19 0,0 6 15,0-1-15,0 0 16,0 0-16,-8 1 0,8-1 16,0 0-16,0 0 15,-9 5-15,1 0 16,0 0-16,0 0 15,-1 0-15,1 5 0,0-1 16,-1 1-16,1-1 16,0-4-16,0 0 0,-1 0 15,1 0-15,0 0 16,0-5-16,-1 0 16,1 1-16,8-6 0,0 1 15,0-1-15,0-4 16,0 0-16,0-4 0,-8-1 15,0 0-15,-1 1 16,1-6-16,0 1 16,-1-5-16,1 0 15,0 5-15,0-5 0,-1 0 16,1-5-16,0-4 16,0-5-16,-1-5 0,9 0 15,0-4-15,0 0 16,0 0-16,0-5 15,0-5-15,0-4 0,0 0 16,0-5-16,0-5 16,0 1-16,0-1 0,0-4 15,0-5-15,0 0 16,0-4-16,0 0 16,0-1-16,0-4 15,0-5-15,0 0 0,0 1 16,0-1-16,0 0 15,0-4-15,0-80 0,0 5 16,0 5-16,0 4 16,9-60-16,-9 10 15,0-52-15,8 42 0,0-84 16,-16 65-16,-9 15 16,1 22-16,7 24 0,9 37 15,17 23-15,-25-4 16,-17-5-16,17-5 15,-1 19-15,34 14 16,8 19-16,-16 4 0,-17-14 16,0-14-16,8 43 0,0 3 15,9-4-15,-9-4 16,0 18-16,-8-9 16,-8-10-16,8 1 15,0-5-15,0 4 0,0 1 16,0 27-16,0 0 15,0-4-15,0 0 0,0 0 16,0-1-16,0 1 16,0 0-16,0 4 15,0 1-15,0-1 0,0 0 16,0 1-16,0 4 16,0 0-16,0 0 0,0 5 15,-8-1-15,8 1 16,0 4-16,0 1 15,0-1-15,0 5 16,-8 0-16,-1 0 0,9 5 16,0-5-16,0 0 15,0 0-15,0 0 0,0 32 16,0-4-16,0 5 16,0 32-16,0-28 15,0 0-15,0 5 0,0 5 16,0 4-16,0 5 15,0-1-15,0 1 0,0 5 16,9 4-16,-1 5 16,-8-1-16,0 1 15,8 5-15,-8 4 16,0 5-16,8-1 0,1 1 16,-9 4-16,8 94 15,-8-10-15,0 70 0,-8-28 16,-9 42-16,1-28 15,-9 111-15,0-41 16,0-93-16,17-38 0,0-18 16,8-9-16,16-1 15,-16-41-15,-8-19 0,0 0 16,-1 0-16,9-9 16,9 4-16,-1-27 15,8-5-15,-7-28 16,-1 4-16,-8 10 0,0-5 15,0 5-15,0 10 16,0-20-16,0 1 0,0-1 16,0 6-16,0-6 15,0 1-15,0 4 16,0 0-16,0 1 16,0-1-16,0 5 0,0 0 15,0 4-15,0 1 0,0-5 16,0 0-16,0 0 15,0-1-15,0 1 16,0 0-16,0 0 16,0 0-16,0 0 0,0 0 15,0 0-15,0-5 16,0 0-16,0 1 0,0-1 16,0 0-16,0 0 15,0 1-15,0-1 16,0 5-16,0 0 0,0 0 15,0 0-15,0-1 16,0 1-16,0 0 0,0 0 16,0 0-16,0-5 15,0 1-15,0-1 16,0 0-16,0-4 16,0-1-16,0 1 0,0-5 15,0 0-15,0 0 0,0 0 16,0 0-16,0-5 15,0 0-15,0 1 16,0-1-16,0-9 16,0 9-16,0-9 0,0 0 15,0 0-15,0 0 16,0 0-16,0 0 0,0 0 16,0 0-16,0 0 15,0 0-15,0-37 16,0 5-16,0 32 15,0-42-15,8-28 0,-8 37 16,0-4-16,9-5 0,-1-4 16,0-1-16,0 1 15,1-1-15,-1-9 16,0-4-16,0-1 16,1-4-16,-1 0 0,0-5 15,1-4-15,-1-5 16,0-5-16,0 0 0,1-4 15,15-98-15,-7 9 16,-1-74-16,9 23 16,8-56-16,-8-14 15,8-74-15,9 79 0,7 56 16,-24 37-16,-17 23 0,-8 28 16,9 19-16,-18 0 15,-7-1-15,-17 6 16,-9-1-16,34-4 15,25 0-15,-34 37 0,-8 28 16,9-1-16,7-13 16,18-9-16,16 9 0,-17 18 15,0 47-15,-8 1 16,-8-6-16,-9-14 16,1 5-16,7-9 0,1-5 15,0 0-15,8 19 16,0 5-16,-8-1 0,-1-4 15,1 0-15,0-1 16,8 6-16,0-1 16,0 0-16,0 1 15,0 4-15,0 0 0,0 0 16,-8 0-16,-1 5 16,9-1-16,0 1 0,0 4 15,-8 1-15,8 4 16,0 0-16,0 0 15,0 0-15,0 0 0,0 0 16,0 0-16,0 37 16,0 0-16,0 0 0,0 47 15,0-33-15,8 5 16,1 5-16,-9 4 16,0 0-16,0 9 15,0 5-15,0 5 0,0 5 16,0 4-16,0 4 15,0 10-15,0 117 0,0-10 16,-9 88-16,9 70 16,0 33-16,-8 111 15,0-125-15,-1-103 0,9-64 16,0-24-16,9-24 16,-18-27-16,1-23 0,16 0 15,9-1-15,-17 15 16,-8 9-16,8-47 15,0-28-15,16 1 16,9-1-16,-33-13 0,-9 8 16,17-36-16,9-10 15,-9-27-15,0-1 0,0 5 16,8 14-16,-8 0 16,0-9-16,0 4 15,0 0-15,0 0 0,0 1 16,0-1-16,0 0 15,0 1-15,0-1 0,0-9 16,0 9-16,0-9 16,0 10-16,0-10 15,0 0-15,0 0 16,0 0-16,0 0 0,0 0 16,0 0-16,0 0 15,0 0-15,0 0 0,0 0 16,0 0-16,0 0 15,0 0-15,0 0 16,0 0-16,0 0 0,0 0 16,0 0-16,0 0 15,0 0-15,0 0 0,0 0 16,0 0-16,0 0 16,0 0-16,0 37 15,0-5-15,0-32 0,0 38 16,0-6-16,0 24 15,0-33-15,0 1 0,0-1 16,0 0-16,0 0 16,0-4-16,0 0 15,0-1-15,0 1 16,0-1-16,0-4 0,0 0 16,0-4-16,0-1 15,0 0-15,0-4 0,0-5 16,0 0-16,0 0 15,0 0-15,0 0 16,0 0-16,0 0 16,0 0-16,0-37 0,0 4 15,0 33-15,0-74 0,0 46 16,0 0-16,0 0 16,0-5-16,-8 1 15,-1-1-15,1-4 16,0-5-16,-1-4 0,9-6 15,-8-3-15,0-1 16,0-9-16,8-5 0,0 0 16,0 0-16,0-4 15,0-1-15,0-4 16,-9-4-16,9-1 0,-8-84 16,0 1-16,0-1 15,-1-73-15,9-53 0,9 34 16,15-131-16,-15 28 15,-18 94-15,18 22 16,7 14-16,9 38 16,0 18-16,-9 19 0,-7 9 15,-9 14-15,0 14 16,-17-4-16,-8-1 0,0 14 16,-8 15-16,17-6 15,8 6-15,8 8 16,8-8-16,-16 13 15,-9 9-15,-8 6 0,0-10 16,17 0-16,16 46 16,-8 5-16,0-5 0,0 1 15,0 13-15,0 1 16,0-1-16,0 10 16,-8-5-16,0 0 0,0 5 15,-1-1-15,9 1 16,0 0-16,0-1 0,0 6 15,0-1-15,0 0 16,0 1-16,0 4 16,0 0-16,0 0 0,0 0 15,0 0-15,0 0 16,0 0-16,0 0 0,0 0 16,0 0-16,0 37 15,0-9-15,0 4 16,0 38-16,0-28 15,0 0-15,0 4 0,0 6 16,0 3-16,0 11 16,0-1-16,0 4 0,0 11 15,0 3-15,0 10 16,0 5-16,0 4 16,9 103-16,-1 0 0,0 106 15,9-31-15,16 55 16,8 139-16,-8-23 0,0-88 15,0-56-15,9-65 16,7-42-16,-32 0 16,-17 5-16,-25-28 15,-8-15-15,8-22 0,9-5 16,7 4-16,9 6 0,0 4 16,0-1-16,-8-45 15,0-29-15,-17 5 16,0 0-16,25-18 15,8 4-15,1-37 0,-1-14 16,-8-28-16,0 5 16,0-1-16,-8 1 0,8 0 15,0 4-15,0 0 16,0 1-16,0-1 16,0 0-16,0-4 15,-9-5-15,9-4 0,0-1 16,0-9-16,0 0 15,0-4-15,0-6 0,-8 1 16,0-5-16,0-4 16,8-5-16,-9-5 15,1-5-15,8-4 0,0-5 16,0-4-16,-8-5 16,8-5-16,0-4 0,0-5 15,0-98-15,-8 0 16,-1-93-16,9 29 15,9-52-15,-1-135 0,8 14 16,-16 107-16,-8 69 16,0 34-16,8 18 0,0 18 15,0 15-15,16-1 16,9-4-16,-50 28 16,-24 18-16,16 1 15,24-1-15,1 1 0,8 4 16,-16 4-16,-9 1 15,8 18-15,9 15 0,8 31 16,0 11-16,0-1 16,-8-14-16,16 42 15,0 0-15,1-9 0,-1 4 16,-8 5-16,0 5 16,0 4-16,0 1 0,0-1 15,0 0-15,0 1 16,0 4-16,0 0 15,0 0-15,0 0 16,0 0-16,0 9 0,0-4 16,8 4-16,0 5 15,1 4-15,-1 6 0,0 4 16,0 4-16,1 1 16,-1 4-16,0 5 15,1 4-15,7 5 0,1 5 16,-9 5-16,0 4 15,0 5-15,9 4 0,-1 5 16,1 5-16,-9 4 16,1 5-16,-1 5 15,8 107-15,1-10 16,8 84-16,-9-18 0,1 60 16,-17 121-16,-8-24 15,-9-101-15,0-61 0,9-56 16,0-33-16,-9-4 15,-7 4-15,7-36 16,17-20-16,-8 1 0,-1 4 16,9 19-16,9 9 15,-1-60-15,-8-33 0,-17-14 16,-7 5-16,7 9 16,1 15-16,16-48 15,8 1-15,0-1 16,0-4-16,-8 0 0,0 0 15,0-4-15,0-1 0,0 0 16,0 5-16,0 0 16,0 0-16,9-5 15,-1 1-15,-8-1 16,0 0-16,0-9 0,0 10 16,0-10-16,0 0 15,0 0-15,0 0 0,0 0 16</inkml:trace>
</inkml:ink>
</file>

<file path=ppt/ink/ink26.xml><?xml version="1.0" encoding="utf-8"?>
<inkml:ink xmlns:inkml="http://www.w3.org/2003/InkML">
  <inkml:definitions>
    <inkml:context xml:id="ctx0">
      <inkml:inkSource xml:id="inkSrc0">
        <inkml:traceFormat>
          <inkml:channel name="X" type="integer" max="4095" units="cm"/>
          <inkml:channel name="Y" type="integer" max="4095" units="cm"/>
          <inkml:channel name="T" type="integer" max="2.14748E9" units="dev"/>
        </inkml:traceFormat>
        <inkml:channelProperties>
          <inkml:channelProperty channel="X" name="resolution" value="139.28572" units="1/cm"/>
          <inkml:channelProperty channel="Y" name="resolution" value="248.93617" units="1/cm"/>
          <inkml:channelProperty channel="T" name="resolution" value="1" units="1/dev"/>
        </inkml:channelProperties>
      </inkml:inkSource>
      <inkml:timestamp xml:id="ts0" timeString="2014-05-26T03:31:31.781"/>
    </inkml:context>
    <inkml:brush xml:id="br0">
      <inkml:brushProperty name="width" value="0.05292" units="cm"/>
      <inkml:brushProperty name="height" value="0.05292" units="cm"/>
      <inkml:brushProperty name="color" value="#FFC000"/>
    </inkml:brush>
    <inkml:brush xml:id="br1">
      <inkml:brushProperty name="width" value="0.05292" units="cm"/>
      <inkml:brushProperty name="height" value="0.05292" units="cm"/>
      <inkml:brushProperty name="color" value="#00B0F0"/>
    </inkml:brush>
  </inkml:definitions>
  <inkml:trace contextRef="#ctx0" brushRef="#br0">6758 5164 0,'0'0'0,"0"0"0,0 0 0,0 0 0,0 0 0,0 0 15,0 0-15,0 0 0,0 0 0,-17-28 0,9 19 16,0-1-16,-1 1 0,1 0 0,0 4 0,0-4 0,-1-1 15,1 1-15,0 0 0,0-5 0,-1 0 0,9 0 16,0-5-16,0-4 0,0-5 0,0-4 0,0-1 16,0 0-16,0 5 0,9 1 0,-1-1 15,0 0-15,0 0 16,1-5-16,-1 1 0,0-1 16,0 5-16,9 0 15,0 0-15,7 0 16,9 1-16,1-1 0,-10-5 15,-24 33-15,0 0 16,0 0-16</inkml:trace>
  <inkml:trace contextRef="#ctx0" brushRef="#br1" timeOffset="5531.7082">12059 5350 0,'0'0'0,"0"0"16,0 0-16,0 0 15,0 0-15,0 0 0,0 0 16,0 0-16,0 0 15,0 0-15,0 0 0,0 0 16,0 0-16,0 0 16,0 0-16,0 0 15,0 0-15,0 0 0,157-23 16,-140 4-16,-1 0 16,9 1-16,0-1 15,8-4-15,0 0 16,0-5-16,8 0 0,1-5 15,-1-4-15,1 0 16,-1 0-16,9-1 0,-1-4 16,1 1-16,8-6 15,0 1-15,-1-6 0,1 1 16,0 0-16,0 5 16,0-1-16,0 5 15,49-42-15,-7 5 0,-9 5 16,-17 9-16,25-24 15,-16 20-15,-9 8 0,-7 15 16,-1 4-16,-66 42 16,0 0-16,0 0 15</inkml:trace>
</inkml:ink>
</file>

<file path=ppt/ink/ink27.xml><?xml version="1.0" encoding="utf-8"?>
<inkml:ink xmlns:inkml="http://www.w3.org/2003/InkML">
  <inkml:definitions>
    <inkml:context xml:id="ctx0">
      <inkml:inkSource xml:id="inkSrc0">
        <inkml:traceFormat>
          <inkml:channel name="X" type="integer" max="4095" units="cm"/>
          <inkml:channel name="Y" type="integer" max="4095" units="cm"/>
          <inkml:channel name="T" type="integer" max="2.14748E9" units="dev"/>
        </inkml:traceFormat>
        <inkml:channelProperties>
          <inkml:channelProperty channel="X" name="resolution" value="139.28572" units="1/cm"/>
          <inkml:channelProperty channel="Y" name="resolution" value="248.93617" units="1/cm"/>
          <inkml:channelProperty channel="T" name="resolution" value="1" units="1/dev"/>
        </inkml:channelProperties>
      </inkml:inkSource>
      <inkml:timestamp xml:id="ts0" timeString="2013-10-20T21:30:41.237"/>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5186 3033 0,'0'0'0,"0"0"15,0 0-15,0 0 16,0 0-16,0 0 0,0 0 15,0 0-15,0 0 16,0 0-16,0 0 0,0 0 16,0 0-16,0 0 15,0 0-15,0 0 16,0 0-16,0 0 0,0 0 16,0 0-16,0 0 15,0 0-15,0 0 0,0 0 16,0 0-16,0 0 15,0 0-15,0 0 16,0 0-16,0 0 16,0 0-16,0 0 0,0 0 15,0 0-15,0 0 16,0 0-16,0 0 0,0 0 16,0 0-16,0 0 15,0 0-15,0 0 16,141 130-16,-124-130 15,-1 0-15,1 0 0,-1 5 16,1 0-16,-1-1 16,9-4-16,0 0 0,0 0 15,0 0-15,-1 0 16,1 0-16,0 5 16,-8 0-16,-1-1 0,9 1 15,0 0-15,0-1 16,-1 1-16,1-5 0,-8 0 15,-1 0-15,1 0 16,8 5-16,-1-5 16,1 0-16,0 0 0,0 0 15,0 0-15,-1 0 16,1 0-16,0 0 0,0 0 16,0 0-16,-1 0 15,-7 0-15,8 0 16,0 0-16,-1 0 0,1 0 15,0 0-15,-8 0 16,7 0-16,1 0 16,0 0-16,0 4 0,0 1 15,-1-1-15,1-4 16,0-4-16,0-1 16,0 5-16,0 0 0,-1 0 15,1 0-15,0 0 16,0 0-16,0 0 0,8 0 15,0 5-15,0-5 16,-8 0-16,8 0 16,0 0-16,0 0 0,-8 0 15,0 4-15,8 1 16,0-5-16,0 0 0,0 0 16,0 0-16,0 0 15,-8 0-15,0 0 16,8 0-16,0 0 15,0 5-15,0-1 0,0-4 16,0 0-16,0 0 16,0 0-16,0 0 0,0 0 15,1 5-15,-1-5 16,8 5-16,0-1 16,1 1-16,-1-5 15,0 0-15,1 0 0,-1 0 16,0 0-16,1 0 0,-1 0 15,0 0-15,1 0 16,-1 0-16,0 0 16,1 0-16,-1 0 15,1 5-15,-1-5 0,0 0 16,1 0-16,-1-5 16,0 0-16,1 1 0,-1 4 15,0 0-15,1 0 16,-1 0-16,0 0 15,1 0-15,-1 0 0,0 0 16,1 0-16,-1 0 16,1 0-16,7 0 0,-8 0 15,1 0-15,-1 0 16,1 0-16,-1 0 16,0 0-16,1 0 15,-1 0-15,9 0 0,-1 0 16,-7 0-16,-1 0 0,9 0 15,-1 0-15,-8 0 16,1 0-16,-1 0 16,1 4-16,-1 1 15,0 0-15,1-5 0,-1 0 16,0 0-16,1 0 16,-1 0-16,0 4 0,1 1 15,-9 0-15,8-1 16,0 1-16,1 0 15,-9-1-15,0 1 16,0 0-16,0-5 0,0 0 16,9 4-16,-1 1 15,-8 0-15,0-1 0,8 1 16,1-1-16,-1 1 16,9 0-16,-9-5 15,0 0-15,1 0 0,-1 0 16,1 0-16,-1 0 15,9 0-15,-1 4 0,1-4 16,-1 5-16,1-5 16,-9 0-16,1 0 15,-1-5-15,0 5 16,9 0-16,0 0 0,-1 0 16,1 0-16,0 0 15,-1 0-15,1 0 0,-9-4 16,0-1-16,1 0 15,-1 1-15,1 4 16,-1 0-16,0 0 0,1-5 16,-1 1-16,0-1 15,1 0-15,-1 1 0,0-1 16,1 5-16,-1 0 16,0 0-16,1-5 15,-1 1-15,0-1 16,1 5-16,-1 0 0,0 0 15,9-5-15,0 1 0,-1-1 16,-7 0-16,-1 1 16,0 4-16,1-5 15,7 0-15,-7 5 16,-1 0-16,0-4 0,9-1 16,-9 0-16,1 5 15,7-4-15,1-1 0,0 0 16,-9 1-16,0 4 15,1 0-15,7 0 16,1 0-16,0 0 16,-1 0-16,1 0 0,-1 0 15,1 0-15,0 0 16,-1 0-16,-7 0 0,-1 0 16,0 0-16,1 0 15,-1 0-15,0 0 16,1 0-16,-1 0 0,9 0 15,-1 0-15,-7-5 16,-1 1-16,0-1 0,1 0 16,-1 1-16,0-1 15,1 0-15,7 1 16,1-1-16,0 0 0,-1 1 16,1 4-16,0 0 15,-9 0-15,0 0 16,1 0-16,-1 0 0,-8 0 15,0 0-15,0 0 16,0 0-16,0 0 16,0 0-16,0 0 0,1 0 15,-1 0-15,0 4 16,0 1-16,0 0 0,-8-5 16,0 4-16,-1-4 15,1 0-15,0 0 16,0 0-16,0 0 0,-9 0 15,1 5-15,-1 0 16,1-5-16,8 0 0,-9 0 16,1 0-16,-1 0 15,1 0-15,-1 0 16,1 0-16,-1 0 16,1 0-16,-1 0 0,1 0 15,-1 0-15,1 0 16,0 0-16,-9 0 0,-8 0 15,16 0-15,-16 0 16,17 0-16,-17 0 16,0 0-16,0 0 0,0 0 15,0 0-15,0 0 16,0 0-16,0 0 0,0 0 16,0 0-16,0 0 15,0 0-15,0 0 16,0 0-16,0 0 0</inkml:trace>
</inkml:ink>
</file>

<file path=ppt/ink/ink28.xml><?xml version="1.0" encoding="utf-8"?>
<inkml:ink xmlns:inkml="http://www.w3.org/2003/InkML">
  <inkml:definitions>
    <inkml:context xml:id="ctx0">
      <inkml:inkSource xml:id="inkSrc0">
        <inkml:traceFormat>
          <inkml:channel name="X" type="integer" max="4095" units="cm"/>
          <inkml:channel name="Y" type="integer" max="4095" units="cm"/>
          <inkml:channel name="T" type="integer" max="2.14748E9" units="dev"/>
        </inkml:traceFormat>
        <inkml:channelProperties>
          <inkml:channelProperty channel="X" name="resolution" value="139.28572" units="1/cm"/>
          <inkml:channelProperty channel="Y" name="resolution" value="248.93617" units="1/cm"/>
          <inkml:channelProperty channel="T" name="resolution" value="1" units="1/dev"/>
        </inkml:channelProperties>
      </inkml:inkSource>
      <inkml:timestamp xml:id="ts0" timeString="2013-10-20T21:30:44.190"/>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3615 5322 0,'0'0'0,"0"0"16,0 0-16,0 0 15,0 0-15,0 0 16,0 0-16,0 0 0,0 0 15,0 0-15,0 0 16,0 0-16,0 0 0,0 0 16,0 0-16,0 0 15,0 0-15,0 0 16,0 0-16,248 51 16,-223-51-16,8 0 0,8 0 15,1 0-15,-1 0 16,1 0-16,-1-5 0,0 5 15,1 0-15,-1 0 16,9 0-16,7 0 16,1 0-16,0 0 0,-8 0 15,8 0-15,8 0 16,0 0-16,0 0 16,0 0-16,1-4 0,-1-1 15,8 0-15,1 1 16,-1-1-16,0 1 15,75-6-15,-16 1 0,-18 0 16,9-1-16,67 1 16,-26 0-16,-24-5 0,-26 4 15,18 1-15,7 0 16,9 4-16,-16 5 16,-18 5-16,9-1 0,-41 1 15,-8-5-15,-34 0 16,9-5-16,-9 5 0,17 0 15,8 0-15,-25 0 16,1 0-16,-9 0 16,0 0-16,0-4 15,-17 4-15,9 0 0,0 0 16,8 0-16,8 0 16,1 0-16,-9 0 0,0 0 15,0 0-15,0 0 16,0 0-16,9 0 15,7 0-15,1 0 0,-1 0 16,1 0-16,0 0 16,-1 0-16,1 0 0,8 0 15,0 0-15,0 0 16,-1 4-16,1-4 16,0 0-16,-8 0 0,0 0 15,7 0-15,1 0 16,8 0-16,1 5 0,-1 0 15,0-1-15,-8 1 16,0 0-16,8-1 16,0 1-16,0 0 15,0-1-15,1 1 0,-1 0 16,0-1-16,-8-4 16,8 0-16,8 5 0,1-5 15,65 5-15,-7-5 16,-18 0-16,1 0 15,50-5-15,-9 5 0,-8 5 16,-17-5-16,25 0 16,-33 0-16,-25 4 0,9-4 15,8 0-15,-9 0 16,-8-4-16,-8-1 16,-16-4-16,-34 4 15,1-4-15,15-1 0,10 6 16,-18-1-16,1 5 15,0 0-15,-9 5 0,0-5 16,1 0-16,-26 0 16,1-5-16,7 0 15,1 1-15,8 4 16,9 0-16,-9 0 0,0 0 16,0 0-16,0 0 0,0 0 15,0 0-15,0-5 16,0 0-16,9 1 15,7 4-15,1 0 16,0 0-16,-1 0 0,-7 0 16,-1 0-16,0 0 15,1 0-15,-1-5 0,0 1 16,1-1-16,7 5 16,1 0-16,0 0 15,-1 0-15,-8 0 0,1 0 16,-1 0-16,1 0 15,-1 0-15,-8-5 0,0 1 16,0 4-16,0 0 16,0 0-16,0 0 15,0 0-15,1 0 16,-1 0-16,0 0 0,0 0 16,0 0-16,0 4 0,0 1 15,0 0-15,-8-1 16,0-4-16,0 0 15,-1 0-15,1 0 16,0 0-16,0 0 0,-9 0 16,1 0-16,-1 5 15,1-1-15,-1-4 0,1 0 16,0 0-16,-1 0 16,1 0-16,-1 0 15,1 5-15,-17-5 16,16 0-16,-16 0 0,17 0 15,-17 0-15,0 0 0,0 0 16,0 0-16,0 0 16,0 0-16,0 0 15,0 0-15,0 0 16,0 0-16,0 0 0</inkml:trace>
</inkml:ink>
</file>

<file path=ppt/ink/ink29.xml><?xml version="1.0" encoding="utf-8"?>
<inkml:ink xmlns:inkml="http://www.w3.org/2003/InkML">
  <inkml:definitions>
    <inkml:context xml:id="ctx0">
      <inkml:inkSource xml:id="inkSrc0">
        <inkml:traceFormat>
          <inkml:channel name="X" type="integer" max="4095" units="cm"/>
          <inkml:channel name="Y" type="integer" max="4095" units="cm"/>
          <inkml:channel name="T" type="integer" max="2.14748E9" units="dev"/>
        </inkml:traceFormat>
        <inkml:channelProperties>
          <inkml:channelProperty channel="X" name="resolution" value="139.28572" units="1/cm"/>
          <inkml:channelProperty channel="Y" name="resolution" value="248.93617" units="1/cm"/>
          <inkml:channelProperty channel="T" name="resolution" value="1" units="1/dev"/>
        </inkml:channelProperties>
      </inkml:inkSource>
      <inkml:timestamp xml:id="ts0" timeString="2013-10-20T21:31:10.130"/>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5186 8602 0,'0'0'0,"0"0"16,0 0-16,0 0 15,0 0-15,0 0 16,0 0-16,0 0 15,0 0-15,0 0 0,0 0 16,0 0-16,0 0 16,0 0-16,0 0 0,0 0 15,0 0-15,0 0 16,0 0-16,0 0 16,0 0-16,0 0 15,0 0-15,0 0 0,0 0 16,0 0-16,0 0 15,0 0-15,0 0 0,0 0 16,0 0-16,0 0 16,0 0-16,0 0 15,0 0-15,0 0 16,0 0-16,0 0 0,0 0 16,0 0-16,0 0 0,0 0 15,0 0-15,0 0 16,0 0-16,0 0 15,0 0-15,133-5 16,-117 5-16,1-5 0,-1 1 16,1 4-16,0 0 15,-1 0-15,1 0 0,-1 0 16,1 0-16,-1 0 16,1 0-16,-1 0 15,1 0-15,-1 0 0,1 0 16,8 0-16,0 0 15,-1 0-15,1 4 0,8-4 16,0 5-16,-8-5 16,0 0-16,0 5 15,0-1-15,-1 1 16,1 0-16,0-1 0,0 1 16,0-1-16,-1 1 0,1 0 15,0-5-15,0 0 16,0 0-16,-1 0 15,10 0-15,-1 0 16,0 0-16,0 0 0,0 0 16,0 0-16,0 0 15,0 0-15,0 0 0,0 0 16,-8 0-16,0 0 16,0 0-16,0 0 15,-1 0-15,9 0 0,1 0 16,7 0-16,0 0 15,1 0-15,-1 0 0,-8 0 16,0 0-16,0 0 16,0 0-16,0 0 15,0-5-15,9 0 16,-1 1-16,0 4 0,1 0 16,-1 0-16,1-5 15,-1 1-15,-8-1 0,0 5 16,0 0-16,0 0 15,0 0-15,0 0 16,0 0-16,1 0 0,-1-5 16,0 5-16,0 0 15,0 0-15,8 0 0,1 0 16,-1-4-16,0-1 16,-8 0-16,0 1 15,0 4-15,1 0 16,-1 0-16,0 0 0,0 0 15,0 0-15,0 0 16,0 0-16,0-5 0,0 0 16,0 1-16,9-1 15,-1 5-15,0 0 16,1 0-16,-9 0 16,8 0-16,-8 0 0,0 0 15,0 0-15,0 0 0,1-5 16,-1 5-16,0-4 15,0 4-15,0 0 16,0 0-16,8 0 16,1 0-16,-1 0 0,0 0 15,1 0-15,-9 0 16,0 0-16,0 0 0,0 0 16,0 0-16,0 0 15,9 0-15,-1-5 16,0 0-16,1 1 0,-1 4 15,0 0-15,1 0 16,-1 0-16,0 0 16,1 0-16,-1 0 0,-8 0 15,8 0-15,1 0 16,-1-5-16,1 0 16,-1 1-16,0 4 0,1 0 15,-1 0-15,-8 0 16,0 0-16,0 0 0,0 0 15,0 0-15,0 0 16,0 0-16,1 0 16,-1 0-16,0 0 0,0 0 15,0-5-15,0 0 16,0 1-16,0 4 0,0 0 16,9 0-16,-9 0 15,0 0-15,0 0 16,0 0-16,0 0 15,0 0-15,0 0 0,0 0 16,0 0-16,0 0 16,-8 0-16,0 0 0,8 0 15,0 0-15,0 0 16,0 0-16,0 0 16,0 0-16,1 0 0,-1 0 15,0 0-15,0 0 16,0 0-16,0-5 0,0 5 15,8 0-15,-8-4 16,1-1-16,-1 5 16,8 0-16,0 0 15,1 0-15,-1 0 0,0 0 16,1 0-16,-1-5 16,0 5-16,1 0 0,-1 0 15,1 0-15,-1-4 16,-8-1-16,0 5 15,8 0-15,1 0 0,-1 0 16,0 0-16,1 0 16,-1 0-16,-8 0 0,0 0 15,0 0-15,9 0 16,-1 0-16,-8-5 16,0 1-16,0 4 15,9 0-15,-9 0 0,0 0 16,8 0-16,1 0 15,-1 0-15,0 4 0,-8-4 16,0 0-16,0 0 16,1 5-16,-1 0 15,-9-1-15,10-4 0,-1 0 16,0 0-16,-8 0 16,-1 0-16,1 0 0,0 0 15,0 0-15,0 0 16,-1 0-16,1 0 15,0 0-15,8 0 0,0 0 16,0 0-16,0 0 16,0 0-16,0 0 0,-8 0 15,0 0-15,0 0 16,0 0-16,0 0 16,-1 0-16,1 0 15,8 0-15,-8 0 0,0 0 16,0 0-16,-1 0 15,1 0-15,0 0 0,0 0 16,0 0-16,0 0 16,8 0-16,-9 0 15,1 0-15,0 0 0,0 0 16,0 0-16,-1 0 16,1 0-16,0 0 0,0 0 15,8 0-15,-8 0 16,0 0-16,-1 0 15,1 0-15,0 0 16,0-4-16,0 4 0,-9 0 16,1 0-16,8 0 15,-1 0-15,1 0 0,-8 0 16,-1 0-16,9 0 16,0 0-16,0 0 15,0 0-15,-1 0 0,-7 0 16,-1 0-16,1 0 15,-1 0-15,1 0 0,0 0 16,-1 0-16,1 0 16,-1 0-16,1 0 15,-1 0-15,1 0 16,-1 0-16,1 0 0,-1 0 16,1 0-16,0 0 15,-1 0-15,1 0 0,-1-5 16,1 0-16,-1 1 15,1 4-15,-1 0 16,1 0-16,-1 0 0,1-5 16,-1 5-16,1 0 15,0 0-15,-1 0 0,-16 0 16,17 0-16,-17 0 16,16 0-16,-16 0 15,0 0-15,0 0 16,0 0-16,0 0 0,0 0 15,0 0-15,0 0 0,0 0 16,0 0-16,0 0 16,0 0-16,58-9 15,-25 4-15,-33 5 16,0 0-16,0 0 0,0 0 16,0 0-16,0 0 15,0 0-15,0 0 0,0 0 16,0 0-16,0 0 15,0 0-15,0 0 16,0 0-16,0 0 0,0 0 16,0 0-16,0 0 15,0 0-15,0 0 0,58 0 16,-33 0-16,-25 0 16,0 0-16,0 0 15,0 0-15,0 0 16,0 0-16,0 0 0,0 0 15,0 0-15,0 0 16,0 0-16,0 0 0,0 0 16,0 0-16,0 0 15,0 0-15,0 0 16,0 0-16,0 0 16,0 0-16,0 0 0,0 0 15,0 0-15,0 0 0,0 0 16,0 0-16,0 0 15,0 0-15,0 0 16,0 0-16,0 0 16,0 0-16,0 0 0,0 0 15,0 0-15,0 0 16,0 0-16,0 0 0,0 0 16,0 0-16,0 0 15,0 0-15,0 0 16,0 0-16,0 0 15,0 0-15,0 0 0,0 0 16,0 0-16,0 0 0,0 0 16,0 0-16,0 0 15,0 0-15,0 0 16,0 0-16,0 0 16,0 0-16,0 0 0,0 0 15,0 0-15,0 0 16,0 0-16,0 0 0,0 0 15,0 0-15,0 0 16,0 0-16,0 0 16,0 0-16,0 0 15,0 0-15,0 0 0,0 0 16,0 0-16,0 0 16,0 0-16,0 0 0,0 0 15,0 0-15,0 0 16,0 0-16,0 0 15,0 0-15,0 0 0,0 0 16,58 0-16,-25 0 16,-33 0-16,0 0 0,0 0 15,0 0-15,0 0 16,0 0-16,0 0 16,0 0-16,0 0 0,0 0 15,0 0-15,0 0 16,0 0-16,0 0 0,0 0 15,0 0-15,0 0 16,0 0-16,0 0 16,0 0-16,0 0 15,0 0-15,0 0 0,0 0 16,0 0-16,0 0 16,0 0-16,0 0 0,0 0 15,0 0-15,58 0 16,-25 0-16,-33 0 15,0 0-15,0 0 16,0 0-16,0 0 0,0 0 16,0 0-16,0 0 0,0 0 15,0 0-15,0 0 16,0 0-16,0 0 16,0 0-16,0 0 15,0 0-15,0 0 0,0 0 16,0 0-16,0 0 15,0 0-15,0 0 0,0 0 16,0 0-16,0 0 16,0 0-16,0 0 15,0 0-15,0 0 0,0 0 16,0 0-16,0 0 16,0 0-16,0 0 0,0 0 15,0 0-15,0 0 16,58-5-16,-58 5 15,0 0-15,0 0 16,0 0-16,0 0 0,0 0 16,0 0-16,0 0 15,0 0-15,0 0 0,0 0 16,0 0-16,0 0 16,0 0-16,0 0 15,0 0-15,0 0 0,0 0 16,0 0-16,0 0 15,0 0-15,0 0 0,0 0 16,0 0-16,0 0 16,0 0-16,0 0 15,0 0-15,0 0 0,0 0 16,0 0-16,0 0 16,0 0-16,0 0 0,0 0 15,0 0-15,0 0 16,0 0-16,0 0 15,0 0-15,0 0 16,0 0-16,0 0 0,0 0 16,0 0-16,0 0 15,0 0-15,0 0 0,0 0 16,0 0-16,0 0 16,0 0-16,0 0 15,0 0-15,0 0 0,0 0 16,0 0-16,0 0 15,0 0-15,0 0 16,0 0-16,0 0 0,0 0 16,0 0-16,0 0 15,0 0-15,0 0 16,0 0-16,0 0 0,0 0 16,0 0-16,0 0 15,0 0-15,0 0 0,0 0 16,58-9-16,-58 9 15,0 0-15,0 0 16,0 0-16,0 0 0,0 0 16,0 0-16,0 0 15,0 0-15,0 0 0,0 0 16,0 0-16,0 0 16,0 0-16,0 0 15,0 0-15,0 0 16,57-5-16,-57 5 0,0 0 15,0 0-15,0 0 16,0 0-16,0 0 0,0 0 16,0 0-16,0 0 15,0 0-15,0 0 16,58 0-16,-58 0 0,0 0 16,0 0-16,0 0 15,0 0-15,0 0 0,0 0 16,0 0-16,0 0 15,0 0-15,0 0 16,58-9-16,-58 9 16,0 0-16,0 0 0,0 0 15,0 0-15,0 0 0,0 0 16,58-5-16,-58 5 16,0 0-16,0 0 15,0 0-15,0 0 16,0 0-16,0 0 0,0 0 15,0 0-15,0 0 16,0 0-16,0 0 0,0 0 16,0 0-16,0 0 15,0 0-15,0 0 16,0 0-16,0 0 16,58-4-16,-58 4 0,0 0 15,0 0-15,0 0 0,0 0 16,0 0-16,0 0 15,0 0-15,0 0 16,58-5-16,-58 5 16,0 0-16,0 0 0,0 0 15,0 0-15,0 0 16,0 0-16,0 0 0,0 0 16,0 0-16,58-9 15,-25 4-15,-33 5 16,0 0-16,0 0 0,0 0 15,0 0-15,0 0 16,0 0-16,0 0 0,0 0 16,0 0-16,0 0 15,0 0-15,0 0 16,0 0-16,0 0 16,0 0-16,0 0 0,0 0 15,0 0-15,0 0 16,0 0-16,0 0 0,0 0 15,0 0-15,0 0 16,0 0-16,0 0 16,0 0-16,0 0 15,0 0-15,58 0 0,-25-4 16,-33 4-16,0 0 0,0 0 16,0 0-16,0 0 15,0 0-15,0 0 16,0 0-16,0 0 15,0 0-15,0 0 0,0 0 16,0 0-16</inkml:trace>
</inkml:ink>
</file>

<file path=ppt/ink/ink30.xml><?xml version="1.0" encoding="utf-8"?>
<inkml:ink xmlns:inkml="http://www.w3.org/2003/InkML">
  <inkml:definitions>
    <inkml:context xml:id="ctx0">
      <inkml:inkSource xml:id="inkSrc0">
        <inkml:traceFormat>
          <inkml:channel name="X" type="integer" max="4095" units="cm"/>
          <inkml:channel name="Y" type="integer" max="4095" units="cm"/>
          <inkml:channel name="T" type="integer" max="2.14748E9" units="dev"/>
        </inkml:traceFormat>
        <inkml:channelProperties>
          <inkml:channelProperty channel="X" name="resolution" value="139.28572" units="1/cm"/>
          <inkml:channelProperty channel="Y" name="resolution" value="248.93617" units="1/cm"/>
          <inkml:channelProperty channel="T" name="resolution" value="1" units="1/dev"/>
        </inkml:channelProperties>
      </inkml:inkSource>
      <inkml:timestamp xml:id="ts0" timeString="2013-10-20T21:31:17.193"/>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14201 10416 0,'0'0'0,"0"0"16,0 0-16,0 0 15,0 0-15,0 0 16,0 0-16,0 0 15,0 0-15,0 0 0,0 0 16,0 0-16,0 0 0,0 0 16,0 0-16,0 0 15,0 0-15,0 0 16,0 0-16,0 0 16,0 0-16,0 0 0,0 0 15,0 0-15,0 0 16,0 0-16,0 0 0,0 0 15,0 0-15,0 0 16,0 0-16,0 0 16,0 0-16,0 0 0,0 0 15,0 0-15,0 0 16,0 0-16,0 0 16,0 0-16,0 0 0,0 0 15,0 0-15,141-33 16,-125 33-16,1 0 15,-1 0-15,1 0 0,-1 0 16,1 0-16,-1 0 16,1-4-16,0-1 0,-1 0 15,1 1-15,-1-1 16,1 0-16,-1 1 16,1-1-16,8 0 15,-1 1-15,1-1 0,0 0 16,0 1-16,0-1 0,-1 1 15,1-1-15,0 0 16,0 1-16,0-1 16,-1 5-16,1 0 15,0-5-15,0 1 0,8-1 16,-8 0-16,8 1 16,0-1-16,0 0 0,0 1 15,0 4-15,0 0 16,0 0-16,0 0 15,1 0-15,-1 0 16,0 0-16,0-5 0,0 0 16,0 1-16,0-1 0,8 5 15,1 0-15,-1 0 16,0 0-16,-7 0 16,-1 0-16,0 0 15,0 0-15,0 0 0,0 0 16,0 0-16,0 0 15,0 0-15,0 0 0,9 0 16,-1 0-16,0 0 16,1 0-16,-1 0 15,0 0-15,1 0 0,-1 0 16,-8 0-16,0 0 16,0 0-16,9 0 0,-9 0 15,8-5-15,0 5 16,1 0-16,-1 0 15,0 0-15,1 0 16,-1 0-16,1 0 0,-1 0 16,0 0-16,1 0 15,-1 0-15,0 0 0,1 0 16,-1 0-16,0 0 16,9 0-16,-9 0 15,1 0-15,-1 0 0,0 5 16,1 0-16,-1-5 15,0 0-15,9 0 0,0 0 16,-1 0-16,1 0 16,0 0-16,-1 0 15,1 0-15,-1 0 16,1 0-16,0 0 0,-1 0 16,1 0-16,-1 0 0,1 0 15,0 0-15,-1 0 16,1 0-16,0 0 15,-1 0-15,1 0 16,-1 0-16,1 0 0,0 0 16,-1 0-16,1 0 15,0 0-15,-1 0 0,1 0 16,8 0-16,0 0 16,-1-5-16,1 5 15,0 0-15,0 0 16,0 0-16,0 0 0,0 0 15,0 0-15,0 0 0,-9 0 16,1 0-16,-1 0 16,1-5-16,8 5 15,0 0-15,0 0 16,-9 0-16,1 0 0,0 0 16,-1 0-16,1 0 15,0-4-15,-1-1 0,1 0 16,-1 5-16,1 0 15,0 0-15,-1 0 16,1 0-16,-1 0 16,1 0-16,-9 0 0,1 0 15,-1 0-15,1 0 16,-1 0-16,0 0 0,1 0 16,-1 0-16,0 0 15,9 0-15,-9 0 16,1 0-16,-1 0 0,0 0 15,1 0-15,-1 0 16,0 5-16,-8 0 0,1-1 16,-1 1-16,0-5 15,0 0-15,0 0 16,0 0-16,0 0 0,0 5 16,-8-1-16,0 1 15,0-5-15,-1 0 0,1 0 16,0 0-16,0 0 15,0 0-15,-1 0 16,1 5-16,-8-5 16,-1 0-16,1 0 0,8 0 15,-9 0-15,-8 0 16,-8 0-16,0 0 0,0 0 16</inkml:trace>
</inkml:ink>
</file>

<file path=ppt/ink/ink31.xml><?xml version="1.0" encoding="utf-8"?>
<inkml:ink xmlns:inkml="http://www.w3.org/2003/InkML">
  <inkml:definitions>
    <inkml:context xml:id="ctx0">
      <inkml:inkSource xml:id="inkSrc0">
        <inkml:traceFormat>
          <inkml:channel name="X" type="integer" max="4095" units="cm"/>
          <inkml:channel name="Y" type="integer" max="4095" units="cm"/>
          <inkml:channel name="T" type="integer" max="2.14748E9" units="dev"/>
        </inkml:traceFormat>
        <inkml:channelProperties>
          <inkml:channelProperty channel="X" name="resolution" value="139.28572" units="1/cm"/>
          <inkml:channelProperty channel="Y" name="resolution" value="248.93617" units="1/cm"/>
          <inkml:channelProperty channel="T" name="resolution" value="1" units="1/dev"/>
        </inkml:channelProperties>
      </inkml:inkSource>
      <inkml:timestamp xml:id="ts0" timeString="2013-10-20T21:30:41.237"/>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5186 3033 0,'0'0'0,"0"0"15,0 0-15,0 0 16,0 0-16,0 0 0,0 0 15,0 0-15,0 0 16,0 0-16,0 0 0,0 0 16,0 0-16,0 0 15,0 0-15,0 0 16,0 0-16,0 0 0,0 0 16,0 0-16,0 0 15,0 0-15,0 0 0,0 0 16,0 0-16,0 0 15,0 0-15,0 0 16,0 0-16,0 0 16,0 0-16,0 0 0,0 0 15,0 0-15,0 0 16,0 0-16,0 0 0,0 0 16,0 0-16,0 0 15,0 0-15,0 0 16,141 130-16,-124-130 15,-1 0-15,1 0 0,-1 5 16,1 0-16,-1-1 16,9-4-16,0 0 0,0 0 15,0 0-15,-1 0 16,1 0-16,0 5 16,-8 0-16,-1-1 0,9 1 15,0 0-15,0-1 16,-1 1-16,1-5 0,-8 0 15,-1 0-15,1 0 16,8 5-16,-1-5 16,1 0-16,0 0 0,0 0 15,0 0-15,-1 0 16,1 0-16,0 0 0,0 0 16,0 0-16,-1 0 15,-7 0-15,8 0 16,0 0-16,-1 0 0,1 0 15,0 0-15,-8 0 16,7 0-16,1 0 16,0 0-16,0 4 0,0 1 15,-1-1-15,1-4 16,0-4-16,0-1 16,0 5-16,0 0 0,-1 0 15,1 0-15,0 0 16,0 0-16,0 0 0,8 0 15,0 5-15,0-5 16,-8 0-16,8 0 16,0 0-16,0 0 0,-8 0 15,0 4-15,8 1 16,0-5-16,0 0 0,0 0 16,0 0-16,0 0 15,-8 0-15,0 0 16,8 0-16,0 0 15,0 5-15,0-1 0,0-4 16,0 0-16,0 0 16,0 0-16,0 0 0,0 0 15,1 5-15,-1-5 16,8 5-16,0-1 16,1 1-16,-1-5 15,0 0-15,1 0 0,-1 0 16,0 0-16,1 0 0,-1 0 15,0 0-15,1 0 16,-1 0-16,0 0 16,1 0-16,-1 0 15,1 5-15,-1-5 0,0 0 16,1 0-16,-1-5 16,0 0-16,1 1 0,-1 4 15,0 0-15,1 0 16,-1 0-16,0 0 15,1 0-15,-1 0 0,0 0 16,1 0-16,-1 0 16,1 0-16,7 0 0,-8 0 15,1 0-15,-1 0 16,1 0-16,-1 0 16,0 0-16,1 0 15,-1 0-15,9 0 0,-1 0 16,-7 0-16,-1 0 0,9 0 15,-1 0-15,-8 0 16,1 0-16,-1 0 16,1 4-16,-1 1 15,0 0-15,1-5 0,-1 0 16,0 0-16,1 0 16,-1 0-16,0 4 0,1 1 15,-9 0-15,8-1 16,0 1-16,1 0 15,-9-1-15,0 1 16,0 0-16,0-5 0,0 0 16,9 4-16,-1 1 15,-8 0-15,0-1 0,8 1 16,1-1-16,-1 1 16,9 0-16,-9-5 15,0 0-15,1 0 0,-1 0 16,1 0-16,-1 0 15,9 0-15,-1 4 0,1-4 16,-1 5-16,1-5 16,-9 0-16,1 0 15,-1-5-15,0 5 16,9 0-16,0 0 0,-1 0 16,1 0-16,0 0 15,-1 0-15,1 0 0,-9-4 16,0-1-16,1 0 15,-1 1-15,1 4 16,-1 0-16,0 0 0,1-5 16,-1 1-16,0-1 15,1 0-15,-1 1 0,0-1 16,1 5-16,-1 0 16,0 0-16,1-5 15,-1 1-15,0-1 16,1 5-16,-1 0 0,0 0 15,9-5-15,0 1 0,-1-1 16,-7 0-16,-1 1 16,0 4-16,1-5 15,7 0-15,-7 5 16,-1 0-16,0-4 0,9-1 16,-9 0-16,1 5 15,7-4-15,1-1 0,0 0 16,-9 1-16,0 4 15,1 0-15,7 0 16,1 0-16,0 0 16,-1 0-16,1 0 0,-1 0 15,1 0-15,0 0 16,-1 0-16,-7 0 0,-1 0 16,0 0-16,1 0 15,-1 0-15,0 0 16,1 0-16,-1 0 0,9 0 15,-1 0-15,-7-5 16,-1 1-16,0-1 0,1 0 16,-1 1-16,0-1 15,1 0-15,7 1 16,1-1-16,0 0 0,-1 1 16,1 4-16,0 0 15,-9 0-15,0 0 16,1 0-16,-1 0 0,-8 0 15,0 0-15,0 0 16,0 0-16,0 0 16,0 0-16,0 0 0,1 0 15,-1 0-15,0 4 16,0 1-16,0 0 0,-8-5 16,0 4-16,-1-4 15,1 0-15,0 0 16,0 0-16,0 0 0,-9 0 15,1 5-15,-1 0 16,1-5-16,8 0 0,-9 0 16,1 0-16,-1 0 15,1 0-15,-1 0 16,1 0-16,-1 0 16,1 0-16,-1 0 0,1 0 15,-1 0-15,1 0 16,0 0-16,-9 0 0,-8 0 15,16 0-15,-16 0 16,17 0-16,-17 0 16,0 0-16,0 0 0,0 0 15,0 0-15,0 0 16,0 0-16,0 0 0,0 0 16,0 0-16,0 0 15,0 0-15,0 0 16,0 0-16,0 0 0</inkml:trace>
</inkml:ink>
</file>

<file path=ppt/ink/ink32.xml><?xml version="1.0" encoding="utf-8"?>
<inkml:ink xmlns:inkml="http://www.w3.org/2003/InkML">
  <inkml:definitions>
    <inkml:context xml:id="ctx0">
      <inkml:inkSource xml:id="inkSrc0">
        <inkml:traceFormat>
          <inkml:channel name="X" type="integer" max="4095" units="cm"/>
          <inkml:channel name="Y" type="integer" max="4095" units="cm"/>
          <inkml:channel name="T" type="integer" max="2.14748E9" units="dev"/>
        </inkml:traceFormat>
        <inkml:channelProperties>
          <inkml:channelProperty channel="X" name="resolution" value="139.28572" units="1/cm"/>
          <inkml:channelProperty channel="Y" name="resolution" value="248.93617" units="1/cm"/>
          <inkml:channelProperty channel="T" name="resolution" value="1" units="1/dev"/>
        </inkml:channelProperties>
      </inkml:inkSource>
      <inkml:timestamp xml:id="ts0" timeString="2013-10-20T21:30:44.190"/>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3615 5322 0,'0'0'0,"0"0"16,0 0-16,0 0 15,0 0-15,0 0 16,0 0-16,0 0 0,0 0 15,0 0-15,0 0 16,0 0-16,0 0 0,0 0 16,0 0-16,0 0 15,0 0-15,0 0 16,0 0-16,248 51 16,-223-51-16,8 0 0,8 0 15,1 0-15,-1 0 16,1 0-16,-1-5 0,0 5 15,1 0-15,-1 0 16,9 0-16,7 0 16,1 0-16,0 0 0,-8 0 15,8 0-15,8 0 16,0 0-16,0 0 16,0 0-16,1-4 0,-1-1 15,8 0-15,1 1 16,-1-1-16,0 1 15,75-6-15,-16 1 0,-18 0 16,9-1-16,67 1 16,-26 0-16,-24-5 0,-26 4 15,18 1-15,7 0 16,9 4-16,-16 5 16,-18 5-16,9-1 0,-41 1 15,-8-5-15,-34 0 16,9-5-16,-9 5 0,17 0 15,8 0-15,-25 0 16,1 0-16,-9 0 16,0 0-16,0-4 15,-17 4-15,9 0 0,0 0 16,8 0-16,8 0 16,1 0-16,-9 0 0,0 0 15,0 0-15,0 0 16,0 0-16,9 0 15,7 0-15,1 0 0,-1 0 16,1 0-16,0 0 16,-1 0-16,1 0 0,8 0 15,0 0-15,0 0 16,-1 4-16,1-4 16,0 0-16,-8 0 0,0 0 15,7 0-15,1 0 16,8 0-16,1 5 0,-1 0 15,0-1-15,-8 1 16,0 0-16,8-1 16,0 1-16,0 0 15,0-1-15,1 1 0,-1 0 16,0-1-16,-8-4 16,8 0-16,8 5 0,1-5 15,65 5-15,-7-5 16,-18 0-16,1 0 15,50-5-15,-9 5 0,-8 5 16,-17-5-16,25 0 16,-33 0-16,-25 4 0,9-4 15,8 0-15,-9 0 16,-8-4-16,-8-1 16,-16-4-16,-34 4 15,1-4-15,15-1 0,10 6 16,-18-1-16,1 5 15,0 0-15,-9 5 0,0-5 16,1 0-16,-26 0 16,1-5-16,7 0 15,1 1-15,8 4 16,9 0-16,-9 0 0,0 0 16,0 0-16,0 0 0,0 0 15,0 0-15,0-5 16,0 0-16,9 1 15,7 4-15,1 0 16,0 0-16,-1 0 0,-7 0 16,-1 0-16,0 0 15,1 0-15,-1-5 0,0 1 16,1-1-16,7 5 16,1 0-16,0 0 15,-1 0-15,-8 0 0,1 0 16,-1 0-16,1 0 15,-1 0-15,-8-5 0,0 1 16,0 4-16,0 0 16,0 0-16,0 0 15,0 0-15,1 0 16,-1 0-16,0 0 0,0 0 16,0 0-16,0 4 0,0 1 15,0 0-15,-8-1 16,0-4-16,0 0 15,-1 0-15,1 0 16,0 0-16,0 0 0,-9 0 16,1 0-16,-1 5 15,1-1-15,-1-4 0,1 0 16,0 0-16,-1 0 16,1 0-16,-1 0 15,1 5-15,-17-5 16,16 0-16,-16 0 0,17 0 15,-17 0-15,0 0 0,0 0 16,0 0-16,0 0 16,0 0-16,0 0 15,0 0-15,0 0 16,0 0-16,0 0 0</inkml:trace>
</inkml:ink>
</file>

<file path=ppt/ink/ink33.xml><?xml version="1.0" encoding="utf-8"?>
<inkml:ink xmlns:inkml="http://www.w3.org/2003/InkML">
  <inkml:definitions>
    <inkml:context xml:id="ctx0">
      <inkml:inkSource xml:id="inkSrc0">
        <inkml:traceFormat>
          <inkml:channel name="X" type="integer" max="4095" units="cm"/>
          <inkml:channel name="Y" type="integer" max="4095" units="cm"/>
          <inkml:channel name="T" type="integer" max="2.14748E9" units="dev"/>
        </inkml:traceFormat>
        <inkml:channelProperties>
          <inkml:channelProperty channel="X" name="resolution" value="139.28572" units="1/cm"/>
          <inkml:channelProperty channel="Y" name="resolution" value="248.93617" units="1/cm"/>
          <inkml:channelProperty channel="T" name="resolution" value="1" units="1/dev"/>
        </inkml:channelProperties>
      </inkml:inkSource>
      <inkml:timestamp xml:id="ts0" timeString="2013-10-20T21:31:10.130"/>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5186 8602 0,'0'0'0,"0"0"16,0 0-16,0 0 15,0 0-15,0 0 16,0 0-16,0 0 15,0 0-15,0 0 0,0 0 16,0 0-16,0 0 16,0 0-16,0 0 0,0 0 15,0 0-15,0 0 16,0 0-16,0 0 16,0 0-16,0 0 15,0 0-15,0 0 0,0 0 16,0 0-16,0 0 15,0 0-15,0 0 0,0 0 16,0 0-16,0 0 16,0 0-16,0 0 15,0 0-15,0 0 16,0 0-16,0 0 0,0 0 16,0 0-16,0 0 0,0 0 15,0 0-15,0 0 16,0 0-16,0 0 15,0 0-15,133-5 16,-117 5-16,1-5 0,-1 1 16,1 4-16,0 0 15,-1 0-15,1 0 0,-1 0 16,1 0-16,-1 0 16,1 0-16,-1 0 15,1 0-15,-1 0 0,1 0 16,8 0-16,0 0 15,-1 0-15,1 4 0,8-4 16,0 5-16,-8-5 16,0 0-16,0 5 15,0-1-15,-1 1 16,1 0-16,0-1 0,0 1 16,0-1-16,-1 1 0,1 0 15,0-5-15,0 0 16,0 0-16,-1 0 15,10 0-15,-1 0 16,0 0-16,0 0 0,0 0 16,0 0-16,0 0 15,0 0-15,0 0 0,0 0 16,-8 0-16,0 0 16,0 0-16,0 0 15,-1 0-15,9 0 0,1 0 16,7 0-16,0 0 15,1 0-15,-1 0 0,-8 0 16,0 0-16,0 0 16,0 0-16,0 0 15,0-5-15,9 0 16,-1 1-16,0 4 0,1 0 16,-1 0-16,1-5 15,-1 1-15,-8-1 0,0 5 16,0 0-16,0 0 15,0 0-15,0 0 16,0 0-16,1 0 0,-1-5 16,0 5-16,0 0 15,0 0-15,8 0 0,1 0 16,-1-4-16,0-1 16,-8 0-16,0 1 15,0 4-15,1 0 16,-1 0-16,0 0 0,0 0 15,0 0-15,0 0 16,0 0-16,0-5 0,0 0 16,0 1-16,9-1 15,-1 5-15,0 0 16,1 0-16,-9 0 16,8 0-16,-8 0 0,0 0 15,0 0-15,0 0 0,1-5 16,-1 5-16,0-4 15,0 4-15,0 0 16,0 0-16,8 0 16,1 0-16,-1 0 0,0 0 15,1 0-15,-9 0 16,0 0-16,0 0 0,0 0 16,0 0-16,0 0 15,9 0-15,-1-5 16,0 0-16,1 1 0,-1 4 15,0 0-15,1 0 16,-1 0-16,0 0 16,1 0-16,-1 0 0,-8 0 15,8 0-15,1 0 16,-1-5-16,1 0 16,-1 1-16,0 4 0,1 0 15,-1 0-15,-8 0 16,0 0-16,0 0 0,0 0 15,0 0-15,0 0 16,0 0-16,1 0 16,-1 0-16,0 0 0,0 0 15,0-5-15,0 0 16,0 1-16,0 4 0,0 0 16,9 0-16,-9 0 15,0 0-15,0 0 16,0 0-16,0 0 15,0 0-15,0 0 0,0 0 16,0 0-16,0 0 16,-8 0-16,0 0 0,8 0 15,0 0-15,0 0 16,0 0-16,0 0 16,0 0-16,1 0 0,-1 0 15,0 0-15,0 0 16,0 0-16,0-5 0,0 5 15,8 0-15,-8-4 16,1-1-16,-1 5 16,8 0-16,0 0 15,1 0-15,-1 0 0,0 0 16,1 0-16,-1-5 16,0 5-16,1 0 0,-1 0 15,1 0-15,-1-4 16,-8-1-16,0 5 15,8 0-15,1 0 0,-1 0 16,0 0-16,1 0 16,-1 0-16,-8 0 0,0 0 15,0 0-15,9 0 16,-1 0-16,-8-5 16,0 1-16,0 4 15,9 0-15,-9 0 0,0 0 16,8 0-16,1 0 15,-1 0-15,0 4 0,-8-4 16,0 0-16,0 0 16,1 5-16,-1 0 15,-9-1-15,10-4 0,-1 0 16,0 0-16,-8 0 16,-1 0-16,1 0 0,0 0 15,0 0-15,0 0 16,-1 0-16,1 0 15,0 0-15,8 0 0,0 0 16,0 0-16,0 0 16,0 0-16,0 0 0,-8 0 15,0 0-15,0 0 16,0 0-16,0 0 16,-1 0-16,1 0 15,8 0-15,-8 0 0,0 0 16,0 0-16,-1 0 15,1 0-15,0 0 0,0 0 16,0 0-16,0 0 16,8 0-16,-9 0 15,1 0-15,0 0 0,0 0 16,0 0-16,-1 0 16,1 0-16,0 0 0,0 0 15,8 0-15,-8 0 16,0 0-16,-1 0 15,1 0-15,0 0 16,0-4-16,0 4 0,-9 0 16,1 0-16,8 0 15,-1 0-15,1 0 0,-8 0 16,-1 0-16,9 0 16,0 0-16,0 0 15,0 0-15,-1 0 0,-7 0 16,-1 0-16,1 0 15,-1 0-15,1 0 0,0 0 16,-1 0-16,1 0 16,-1 0-16,1 0 15,-1 0-15,1 0 16,-1 0-16,1 0 0,-1 0 16,1 0-16,0 0 15,-1 0-15,1 0 0,-1-5 16,1 0-16,-1 1 15,1 4-15,-1 0 16,1 0-16,-1 0 0,1-5 16,-1 5-16,1 0 15,0 0-15,-1 0 0,-16 0 16,17 0-16,-17 0 16,16 0-16,-16 0 15,0 0-15,0 0 16,0 0-16,0 0 0,0 0 15,0 0-15,0 0 0,0 0 16,0 0-16,0 0 16,0 0-16,58-9 15,-25 4-15,-33 5 16,0 0-16,0 0 0,0 0 16,0 0-16,0 0 15,0 0-15,0 0 0,0 0 16,0 0-16,0 0 15,0 0-15,0 0 16,0 0-16,0 0 0,0 0 16,0 0-16,0 0 15,0 0-15,0 0 0,58 0 16,-33 0-16,-25 0 16,0 0-16,0 0 15,0 0-15,0 0 16,0 0-16,0 0 0,0 0 15,0 0-15,0 0 16,0 0-16,0 0 0,0 0 16,0 0-16,0 0 15,0 0-15,0 0 16,0 0-16,0 0 16,0 0-16,0 0 0,0 0 15,0 0-15,0 0 0,0 0 16,0 0-16,0 0 15,0 0-15,0 0 16,0 0-16,0 0 16,0 0-16,0 0 0,0 0 15,0 0-15,0 0 16,0 0-16,0 0 0,0 0 16,0 0-16,0 0 15,0 0-15,0 0 16,0 0-16,0 0 15,0 0-15,0 0 0,0 0 16,0 0-16,0 0 0,0 0 16,0 0-16,0 0 15,0 0-15,0 0 16,0 0-16,0 0 16,0 0-16,0 0 0,0 0 15,0 0-15,0 0 16,0 0-16,0 0 0,0 0 15,0 0-15,0 0 16,0 0-16,0 0 16,0 0-16,0 0 15,0 0-15,0 0 0,0 0 16,0 0-16,0 0 16,0 0-16,0 0 0,0 0 15,0 0-15,0 0 16,0 0-16,0 0 15,0 0-15,0 0 0,0 0 16,58 0-16,-25 0 16,-33 0-16,0 0 0,0 0 15,0 0-15,0 0 16,0 0-16,0 0 16,0 0-16,0 0 0,0 0 15,0 0-15,0 0 16,0 0-16,0 0 0,0 0 15,0 0-15,0 0 16,0 0-16,0 0 16,0 0-16,0 0 15,0 0-15,0 0 0,0 0 16,0 0-16,0 0 16,0 0-16,0 0 0,0 0 15,0 0-15,58 0 16,-25 0-16,-33 0 15,0 0-15,0 0 16,0 0-16,0 0 0,0 0 16,0 0-16,0 0 0,0 0 15,0 0-15,0 0 16,0 0-16,0 0 16,0 0-16,0 0 15,0 0-15,0 0 0,0 0 16,0 0-16,0 0 15,0 0-15,0 0 0,0 0 16,0 0-16,0 0 16,0 0-16,0 0 15,0 0-15,0 0 0,0 0 16,0 0-16,0 0 16,0 0-16,0 0 0,0 0 15,0 0-15,0 0 16,58-5-16,-58 5 15,0 0-15,0 0 16,0 0-16,0 0 0,0 0 16,0 0-16,0 0 15,0 0-15,0 0 0,0 0 16,0 0-16,0 0 16,0 0-16,0 0 15,0 0-15,0 0 0,0 0 16,0 0-16,0 0 15,0 0-15,0 0 0,0 0 16,0 0-16,0 0 16,0 0-16,0 0 15,0 0-15,0 0 0,0 0 16,0 0-16,0 0 16,0 0-16,0 0 0,0 0 15,0 0-15,0 0 16,0 0-16,0 0 15,0 0-15,0 0 16,0 0-16,0 0 0,0 0 16,0 0-16,0 0 15,0 0-15,0 0 0,0 0 16,0 0-16,0 0 16,0 0-16,0 0 15,0 0-15,0 0 0,0 0 16,0 0-16,0 0 15,0 0-15,0 0 16,0 0-16,0 0 0,0 0 16,0 0-16,0 0 15,0 0-15,0 0 16,0 0-16,0 0 0,0 0 16,0 0-16,0 0 15,0 0-15,0 0 0,0 0 16,58-9-16,-58 9 15,0 0-15,0 0 16,0 0-16,0 0 0,0 0 16,0 0-16,0 0 15,0 0-15,0 0 0,0 0 16,0 0-16,0 0 16,0 0-16,0 0 15,0 0-15,0 0 16,57-5-16,-57 5 0,0 0 15,0 0-15,0 0 16,0 0-16,0 0 0,0 0 16,0 0-16,0 0 15,0 0-15,0 0 16,58 0-16,-58 0 0,0 0 16,0 0-16,0 0 15,0 0-15,0 0 0,0 0 16,0 0-16,0 0 15,0 0-15,0 0 16,58-9-16,-58 9 16,0 0-16,0 0 0,0 0 15,0 0-15,0 0 0,0 0 16,58-5-16,-58 5 16,0 0-16,0 0 15,0 0-15,0 0 16,0 0-16,0 0 0,0 0 15,0 0-15,0 0 16,0 0-16,0 0 0,0 0 16,0 0-16,0 0 15,0 0-15,0 0 16,0 0-16,0 0 16,58-4-16,-58 4 0,0 0 15,0 0-15,0 0 0,0 0 16,0 0-16,0 0 15,0 0-15,0 0 16,58-5-16,-58 5 16,0 0-16,0 0 0,0 0 15,0 0-15,0 0 16,0 0-16,0 0 0,0 0 16,0 0-16,58-9 15,-25 4-15,-33 5 16,0 0-16,0 0 0,0 0 15,0 0-15,0 0 16,0 0-16,0 0 0,0 0 16,0 0-16,0 0 15,0 0-15,0 0 16,0 0-16,0 0 16,0 0-16,0 0 0,0 0 15,0 0-15,0 0 16,0 0-16,0 0 0,0 0 15,0 0-15,0 0 16,0 0-16,0 0 16,0 0-16,0 0 15,0 0-15,58 0 0,-25-4 16,-33 4-16,0 0 0,0 0 16,0 0-16,0 0 15,0 0-15,0 0 16,0 0-16,0 0 15,0 0-15,0 0 0,0 0 16,0 0-16</inkml:trace>
</inkml:ink>
</file>

<file path=ppt/ink/ink34.xml><?xml version="1.0" encoding="utf-8"?>
<inkml:ink xmlns:inkml="http://www.w3.org/2003/InkML">
  <inkml:definitions>
    <inkml:context xml:id="ctx0">
      <inkml:inkSource xml:id="inkSrc0">
        <inkml:traceFormat>
          <inkml:channel name="X" type="integer" max="4095" units="cm"/>
          <inkml:channel name="Y" type="integer" max="4095" units="cm"/>
          <inkml:channel name="T" type="integer" max="2.14748E9" units="dev"/>
        </inkml:traceFormat>
        <inkml:channelProperties>
          <inkml:channelProperty channel="X" name="resolution" value="139.28572" units="1/cm"/>
          <inkml:channelProperty channel="Y" name="resolution" value="248.93617" units="1/cm"/>
          <inkml:channelProperty channel="T" name="resolution" value="1" units="1/dev"/>
        </inkml:channelProperties>
      </inkml:inkSource>
      <inkml:timestamp xml:id="ts0" timeString="2013-10-20T21:31:17.193"/>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14201 10416 0,'0'0'0,"0"0"16,0 0-16,0 0 15,0 0-15,0 0 16,0 0-16,0 0 15,0 0-15,0 0 0,0 0 16,0 0-16,0 0 0,0 0 16,0 0-16,0 0 15,0 0-15,0 0 16,0 0-16,0 0 16,0 0-16,0 0 0,0 0 15,0 0-15,0 0 16,0 0-16,0 0 0,0 0 15,0 0-15,0 0 16,0 0-16,0 0 16,0 0-16,0 0 0,0 0 15,0 0-15,0 0 16,0 0-16,0 0 16,0 0-16,0 0 0,0 0 15,0 0-15,141-33 16,-125 33-16,1 0 15,-1 0-15,1 0 0,-1 0 16,1 0-16,-1 0 16,1-4-16,0-1 0,-1 0 15,1 1-15,-1-1 16,1 0-16,-1 1 16,1-1-16,8 0 15,-1 1-15,1-1 0,0 0 16,0 1-16,0-1 0,-1 1 15,1-1-15,0 0 16,0 1-16,0-1 16,-1 5-16,1 0 15,0-5-15,0 1 0,8-1 16,-8 0-16,8 1 16,0-1-16,0 0 0,0 1 15,0 4-15,0 0 16,0 0-16,0 0 15,1 0-15,-1 0 16,0 0-16,0-5 0,0 0 16,0 1-16,0-1 0,8 5 15,1 0-15,-1 0 16,0 0-16,-7 0 16,-1 0-16,0 0 15,0 0-15,0 0 0,0 0 16,0 0-16,0 0 15,0 0-15,0 0 0,9 0 16,-1 0-16,0 0 16,1 0-16,-1 0 15,0 0-15,1 0 0,-1 0 16,-8 0-16,0 0 16,0 0-16,9 0 0,-9 0 15,8-5-15,0 5 16,1 0-16,-1 0 15,0 0-15,1 0 16,-1 0-16,1 0 0,-1 0 16,0 0-16,1 0 15,-1 0-15,0 0 0,1 0 16,-1 0-16,0 0 16,9 0-16,-9 0 15,1 0-15,-1 0 0,0 5 16,1 0-16,-1-5 15,0 0-15,9 0 0,0 0 16,-1 0-16,1 0 16,0 0-16,-1 0 15,1 0-15,-1 0 16,1 0-16,0 0 0,-1 0 16,1 0-16,-1 0 0,1 0 15,0 0-15,-1 0 16,1 0-16,0 0 15,-1 0-15,1 0 16,-1 0-16,1 0 0,0 0 16,-1 0-16,1 0 15,0 0-15,-1 0 0,1 0 16,8 0-16,0 0 16,-1-5-16,1 5 15,0 0-15,0 0 16,0 0-16,0 0 0,0 0 15,0 0-15,0 0 0,-9 0 16,1 0-16,-1 0 16,1-5-16,8 5 15,0 0-15,0 0 16,-9 0-16,1 0 0,0 0 16,-1 0-16,1 0 15,0-4-15,-1-1 0,1 0 16,-1 5-16,1 0 15,0 0-15,-1 0 16,1 0-16,-1 0 16,1 0-16,-9 0 0,1 0 15,-1 0-15,1 0 16,-1 0-16,0 0 0,1 0 16,-1 0-16,0 0 15,9 0-15,-9 0 16,1 0-16,-1 0 0,0 0 15,1 0-15,-1 0 16,0 5-16,-8 0 0,1-1 16,-1 1-16,0-5 15,0 0-15,0 0 16,0 0-16,0 0 0,0 5 16,-8-1-16,0 1 15,0-5-15,-1 0 0,1 0 16,0 0-16,0 0 15,0 0-15,-1 0 16,1 5-16,-8-5 16,-1 0-16,1 0 0,8 0 15,-9 0-15,-8 0 16,-8 0-16,0 0 0,0 0 16</inkml:trace>
</inkml:ink>
</file>

<file path=ppt/ink/ink35.xml><?xml version="1.0" encoding="utf-8"?>
<inkml:ink xmlns:inkml="http://www.w3.org/2003/InkML">
  <inkml:definitions>
    <inkml:context xml:id="ctx0">
      <inkml:inkSource xml:id="inkSrc0">
        <inkml:traceFormat>
          <inkml:channel name="X" type="integer" max="4095" units="cm"/>
          <inkml:channel name="Y" type="integer" max="4095" units="cm"/>
          <inkml:channel name="T" type="integer" max="2.14748E9" units="dev"/>
        </inkml:traceFormat>
        <inkml:channelProperties>
          <inkml:channelProperty channel="X" name="resolution" value="139.28572" units="1/cm"/>
          <inkml:channelProperty channel="Y" name="resolution" value="248.93617" units="1/cm"/>
          <inkml:channelProperty channel="T" name="resolution" value="1" units="1/dev"/>
        </inkml:channelProperties>
      </inkml:inkSource>
      <inkml:timestamp xml:id="ts0" timeString="2014-05-28T07:23:02.057"/>
    </inkml:context>
    <inkml:brush xml:id="br0">
      <inkml:brushProperty name="width" value="0.08819" units="cm"/>
      <inkml:brushProperty name="height" value="0.35278" units="cm"/>
      <inkml:brushProperty name="color" value="#FFC000"/>
      <inkml:brushProperty name="tip" value="rectangle"/>
      <inkml:brushProperty name="rasterOp" value="maskPen"/>
    </inkml:brush>
  </inkml:definitions>
  <inkml:trace contextRef="#ctx0" brushRef="#br0">14813 6359 0,'0'0'0,"0"0"0,0 0 0,0 0 0,0 0 16,0 0-16,0 0 0,0 0 0,0 0 0,0 0 0,0 0 15,0 0-15,0 0 0,0 0 0,0 0 16,0 0-16,0 0 0,0 0 0,0 0 0,0 0 0,0 0 15,0 0-15,0 0 0,0 0 0,0 0 0,0 0 0,0 0 16,0 0-16,0 0 0,0 0 0,124-4 16,-124 4-16,17 0 15,-1 0-15,1 0 16,-1 0-16,-7 0 0,7 0 16,1 4-16,-1 1 15,-8 0-15,9-1 16,0 1-16,-1 0 0,1-1 15,-1 1-15,1 0 16,-1-5-16,1 0 0,-1 0 16,1 0-16,-1 0 15,1 0-15,-1 0 16,1 4-16,0-4 16,-1 0-16,1 0 0,-1 0 15,9 0-15,0 0 16,0 0-16,-1 0 0,1 0 15,0 5-15,-8-1 16,-1 1-16,1-5 16,-1 0-16,9 0 0,0 0 15,0 0-15,-1 0 16,1 0-16,-8 5 0,-1-5 16,9 0-16,0 0 15,0 0-15,0 0 16,-9 0-16,1 0 15,7 0-15,-7 4 0,0 1 16,-1 0-16,1-1 16,7 1-16,1 0 0,0-5 15,0 0-15,0 4 16,-1 1-16,1 0 16,0-1-16,0 1 0,0 0 15,0-1-15,-9 1 16,1-5-16,7 5 0,-7-5 15,8 0-15,0 4 16,-9 1-16,1-5 16,-1 0-16,1 5 15,8-5-15,-1 4 0,1 1 16,0-1-16,0 1 16,0 0-16,-1-1 0,1-4 15,0 0-15,0 0 16,0 5-16,-1-5 15,1 0-15,0 0 0,0 0 16,0 0-16,0 0 16,-9 0-16,1 0 0,-1 0 15,1 0-15,-1 0 16,9 0-16,0 0 16,0 0-16,-1 0 15,1 0-15,0 0 0,-8 0 16,7 0-16,1 0 15,0 0-15,0 5 0,0-5 16,0 0-16,-1 0 16,1 0-16,0 4 15,0-4-15,0 0 0,-1 0 16,1 0-16,0 0 16,0 0-16,0 0 0,-1 0 15,1 0-15,0 0 16,8 0-16,0 0 15,-8 0-15,8 0 16,0 0-16,0 0 0,0 0 16,-8 0-16,0 0 15,0 0-15,0 0 0,-1 0 16,1 0-16,0 0 16,0 0-16,0 0 15,-1 0-15,1 0 16,0 0-16,0 0 0,0 0 15,-1 0-15,1 0 0,0 0 16,0 0-16,0 0 16,0 0-16,-1 0 15,1 0-15,-8 0 16,-1 0-16,1 0 0,8 0 16,-9 0-16,1 0 15,-1 0-15,9 0 0,0 0 16,0 0-16,-9 0 15,1 0-15,-1 0 16,9 0-16,-8 0 16,-1 0-16,1 0 0,-1 0 15,1 0-15,8 0 0,-9 0 16,1 0-16,-1 0 16,1 0-16,-1 0 15,1 0-15,-1 0 16,-7 0-16,7 0 0,1 0 15,-1 0-15,1-4 16,-1-1-16,1 0 0,-17 5 16,0 0-16,0 0 15</inkml:trace>
</inkml:ink>
</file>

<file path=ppt/ink/ink36.xml><?xml version="1.0" encoding="utf-8"?>
<inkml:ink xmlns:inkml="http://www.w3.org/2003/InkML">
  <inkml:definitions>
    <inkml:context xml:id="ctx0">
      <inkml:inkSource xml:id="inkSrc0">
        <inkml:traceFormat>
          <inkml:channel name="X" type="integer" max="4095" units="cm"/>
          <inkml:channel name="Y" type="integer" max="4095" units="cm"/>
          <inkml:channel name="T" type="integer" max="2.14748E9" units="dev"/>
        </inkml:traceFormat>
        <inkml:channelProperties>
          <inkml:channelProperty channel="X" name="resolution" value="139.28572" units="1/cm"/>
          <inkml:channelProperty channel="Y" name="resolution" value="248.93617" units="1/cm"/>
          <inkml:channelProperty channel="T" name="resolution" value="1" units="1/dev"/>
        </inkml:channelProperties>
      </inkml:inkSource>
      <inkml:timestamp xml:id="ts0" timeString="2014-05-28T07:23:05.574"/>
    </inkml:context>
    <inkml:brush xml:id="br0">
      <inkml:brushProperty name="width" value="0.08819" units="cm"/>
      <inkml:brushProperty name="height" value="0.35278" units="cm"/>
      <inkml:brushProperty name="color" value="#FFC000"/>
      <inkml:brushProperty name="tip" value="rectangle"/>
      <inkml:brushProperty name="rasterOp" value="maskPen"/>
    </inkml:brush>
  </inkml:definitions>
  <inkml:trace contextRef="#ctx0" brushRef="#br0">6047 7076 0,'0'0'0,"0"0"16,0 0-16,0 0 15,0 0-15,0 0 16,0 0-16,0 0 0,0 0 16,0 0-16,0 0 15,0 0-15,0 0 0,0 0 16,0 0-16,0 0 16,0 0-16,0 0 15,0 0-15,0 0 16,0 0-16,0 0 0,0 0 15,0 0-15,0 0 0,0 0 16,0 0-16,0 0 16,0 0-16,0 0 15,0 0-15,0 0 16,0 0-16,0 0 0,0 0 16,0 0-16,0 0 15,0 0-15,0 0 0,0 0 16,0 0-16,0 0 15,248 18-15,-223-22 16,8-1-16,0 0 16,0 1-16,0-1 0,8 0 15,1 1-15,-9-1 16,8 0-16,0 1 0,-8-1 16,9-4-16,-1 4 15,0 1-15,1-1 16,-1 0-16,1 1 0,-1-1 15,0 0-15,1 1 16,-1-1-16,0 0 0,1 1 16,-9 4-16,0-5 15,0 0-15,0 1 16,0-1-16,8 0 16,1 1-16,-1-1 0,0 5 15,1 0-15,-1 0 16,0 0-16,1 0 0,-1-5 15,-8 1-15,0-1 16,9 5-16,-9 0 16,0 0-16,0 0 0,0 0 15,8 0-15,1 0 16,-1 0-16,0 0 0,1 0 16,-1 0-16,0 0 15,1 0-15,-1 0 16,1 0-16,-1 0 15,0 0-15,1 5 0,-1-1 16,0 1-16,1 0 16,-1-1-16,0 1 0,1 0 15,-1-1-15,0 1 16,9 0-16,0-1 16,-1 1-16,1 0 15,-1 4-15,1-4 0,0-1 16,-1 1-16,1 0 15,0-1-15,7 1 0,1-1 16,0 1-16,0 0 16,0-1-16,0 1 15,0 0-15,0-1 0,0 1 16,0 0-16,-1-1 16,1 1-16,0 0 15,0-5-15,0 0 0,0 0 16,0 0-16,0 0 15,0 0-15,-1 4 16,1 1-16,0 0 0,0-1 16,0 1-16,0 0 15,0-5-15,0 0 0,0 4 16,-1 1-16,1 0 16,0-1-16,0 1 15,0-5-15,0 0 0,0 0 16,-9 0-16,1 0 15,0 0-15,-1 0 0,1 4 16,0 1-16,-1 0 16,9-5-16,-8 0 15,-1 0-15,1 0 16,0 0-16,-1 0 0,1 0 16,-1 0-16,1 4 15,0 1-15,8 0 0,-1-5 16,1 0-16,-8 0 15,0 0-15,-1 0 16,1 0-16,-1 0 0,1 4 16,0-4-16,8 0 15,-1 0-15,-7 0 0,0 0 16,-1 0-16,9 0 16,0 0-16,0 0 15,0 0-15,0 0 16,-9 0-16,9 0 0,0-4 15,0 4-15,0 0 16,0 0-16,-9 0 0,1-5 16,0 5-16,-1-5 15,1 1-15,0 4 16,-1 0-16,1 0 0,-1 0 16,1 0-16,0 0 15,-1-5-15,1 0 16,-9 5-16,1 0 0,-1 0 15,0-4-15,1 4 16,-1 0-16,0 0 16,1 0-16,-1 0 0,0 0 15,1 0-15,7 0 16,-7 0-16,-1 0 0,0 0 16,1 0-16,-1 0 15,1 0-15,-1 0 16,0 0-16,1 0 15,-1 0-15,0 0 0,1 0 16,-1 0-16,0 0 16,1 0-16,-1 0 0,0 0 15,1 0-15,-1 0 16,0 0-16,1 0 16,-1 0-16,1 0 0,-1 0 15,0 0-15,1 0 16,-1 0-16,0 0 0,1 0 15,-1 0-15,0 0 16,1 0-16,-1 0 16,0 0-16,1-5 15,-1 1-15,0-1 0,1 5 16,-1 0-16,0 0 16,1 0-16,-1 0 0,1-5 15,-1 1-15,0-1 16,1 0-16,-1 1 15,0-1-15,1 0 0,-1 5 16,0 0-16,1 0 16,-1 0-16,0 0 0,1-4 15,-9-1-15,0 0 16,0 5-16,0-4 16,0-1-16,0 0 15,0 1-15,0-1 0,0 0 16,1 1-16,-1-1 15,0 0-15,8 1 0,0-1 16,-7 1-16,7 4 16,0 0-16,1 0 15,-1-5-15,0 0 16,1 1-16,-9-1 0,0 0 16,0 1-16,0-1 0,0 0 15,0 5-15,0 0 16,0 0-16,0 0 15,0 0-15,0 0 16,1 0-16,-1 0 0,0 0 16,0 0-16,-8 5 15,-1-5-15,1 0 0,0 0 16,0 0-16,0 5 16,-1-1-16,1-4 15,0 0-15,0 0 16,0 0-16,0 0 0,-1 0 15,-7 0-15,-1 5 0,1 0 16,0-5-16,-1 4 16,1-4-16,-1 5 15,1 0-15,-1-1 16,1 1-16,-1-1 0,1 1 16,-1-5-16,1 0 15,-1 0-15,1 5 0,0-1 16,-1-4-16,1 5 15,-1 0-15,1-5 16,-9 4-16,-8-4 0,17 0 16,-17 0-16,-9 0 15,9 0-15,0 0 0,0 0 16</inkml:trace>
</inkml:ink>
</file>

<file path=ppt/ink/ink37.xml><?xml version="1.0" encoding="utf-8"?>
<inkml:ink xmlns:inkml="http://www.w3.org/2003/InkML">
  <inkml:definitions>
    <inkml:context xml:id="ctx0">
      <inkml:inkSource xml:id="inkSrc0">
        <inkml:traceFormat>
          <inkml:channel name="X" type="integer" max="4095" units="cm"/>
          <inkml:channel name="Y" type="integer" max="4095" units="cm"/>
          <inkml:channel name="T" type="integer" max="2.14748E9" units="dev"/>
        </inkml:traceFormat>
        <inkml:channelProperties>
          <inkml:channelProperty channel="X" name="resolution" value="139.28572" units="1/cm"/>
          <inkml:channelProperty channel="Y" name="resolution" value="248.93617" units="1/cm"/>
          <inkml:channelProperty channel="T" name="resolution" value="1" units="1/dev"/>
        </inkml:channelProperties>
      </inkml:inkSource>
      <inkml:timestamp xml:id="ts0" timeString="2014-05-28T07:23:08.687"/>
    </inkml:context>
    <inkml:brush xml:id="br0">
      <inkml:brushProperty name="width" value="0.08819" units="cm"/>
      <inkml:brushProperty name="height" value="0.35278" units="cm"/>
      <inkml:brushProperty name="color" value="#FFC000"/>
      <inkml:brushProperty name="tip" value="rectangle"/>
      <inkml:brushProperty name="rasterOp" value="maskPen"/>
    </inkml:brush>
  </inkml:definitions>
  <inkml:trace contextRef="#ctx0" brushRef="#br0">5997 7606 0,'0'0'15,"0"0"-15,0 0 16,0 0-16,0 0 0,0 0 16,0 0-16,0 0 15,0 0-15,0 0 16,0 0-16,0 0 0,0 0 15,0 0-15,0 0 16,0 0-16,0 0 0,0 0 16,0 0-16,0 0 15,0 0-15,0 0 16,248 84-16,-223-84 16,0 0-16,0 0 0,-1 0 15,9 0-15,0 0 16,9 0-16,-1 0 0,1 0 15,-1 0-15,0 0 16,1 0-16,-1 0 16,0 0-16,9 0 0,0 4 15,-1 1-15,1 0 16,-1-1-16,1 1 0,0-5 16,-1 0-16,9 0 15,0 5-15,0-1 16,0-4-16,0 0 15,0 0-15,0 0 0,-1 0 16,1 0-16,0 0 16,0 0-16,0 0 0,0 0 15,0 0-15,0 0 16,-9 0-16,1 0 16,-1 0-16,1 0 15,0 0-15,-1 0 0,1 0 16,0 0-16,-1 0 0,1 0 15,8 0-15,-9 0 16,1-4-16,0-1 16,-1 5-16,1-5 15,-1 5-15,1 0 0,0 0 16,-1 0-16,1 0 16,0 0-16,-1 0 0,1 0 15,-1 0-15,1-4 16,0-1-16,-1 5 15,1 0-15,0 0 16,-1 0-16,1 0 0,-1 0 16,1 0-16,0 0 15,-1 0-15,1 0 0,-9 0 16,1 0-16,7 0 16,1 0-16,-1 0 15,9 0-15,-8 0 0,0 0 16,-1 0-16,1 0 15,-1 0-15,9 0 0,0 0 16,0 0-16,0 0 16,0 0-16,0-5 15,0 1-15,0-1 16,-1 0-16,10 1 0,-1-1 16,0 1-16,0-1 15,0 0-15,0 1 0,1-6 16,-1 1-16,0 4 15,0 5-15,0 0 16,67-4-16,-9-1 0,-17 0 16,1 1-16,-9-1 15,-8 5-15,41 5 0,-16-1 16,0 1-16,-9 0 16,-16-5-16,-8 0 15,-9 0-15,-7 0 0,-10 0 16,1 0-16,-16 4 15,-1 1-15,0 0 0,9-5 16,0 4-16,-26-4 16,1 0-16,0 0 15,0 0-15,0 0 16,0 0-16,8 0 0,0 5 16,8 0-16,0-1 15,1-4-15,-1 0 0,0 0 16,1 0-16,-1 0 15,0 0-15,1 0 16,-1 0-16,1 5 16,7 0-16,1-1 0,-1-4 15,-7 0-15,-1 0 0,0 0 16,1 0-16,-1 0 16,1 0-16,-1 0 15,0 0-15,1 0 16,-1 0-16,0 0 0,1 0 15,-1 0-15,0 0 16,1 0-16,-1 0 0,-8 0 16,8 0-16,-7 0 15,-1 0-15,0 0 16,0 0-16,0 0 16,8 0-16,1 0 0,-1 5 15,0-1-15,1-4 16,-9 5-16,8 0 0,0-5 15,1 0-15,-9 0 16,0 0-16,0 0 16,0 0-16,0 4 0,0 1 15,0-5-15,0 5 16,0-1-16,1 1 0,-1-5 16,0 5-16,0-5 15,0 0-15,0 0 16,0 0-16,0 0 15,0 0-15,0 0 0,0 0 16,0 4-16,1 1 16,-1 0-16,0-1 0,0 1 15,0 0-15,0-5 16,0 0-16,8 0 16,1 0-16,-9 0 0,0 0 15,0 0-15,0 0 16,0 0-16,0 4 15,0-4-15,0 5 0,0 0 16,1-1-16,-1 1 16,0 0-16,0-5 15,0 0-15,0 4 0,0 1 16,0-1-16,0 1 16,0-5-16,0 5 0,0-5 15,1 0-15,-1 0 16,0 0-16,0 0 15,0 4-15,0-4 16,0 5-16,0-5 0,0 0 16,0 0-16,0 0 15,0 0-15,0 0 0,1 0 16,-1 0-16,0 0 16,0 0-16,-8 0 15,-1 0-15,1 0 0,0 0 16,0 0-16,0 0 15,-1 0-15,1 0 0,0 0 16,0 0-16,0 0 16,0 0-16,-1 0 15,1 0-15,0 0 16,0 0-16,0 0 0,-1 0 16,1 0-16,0 0 15,0 0-15,-9 0 0,1 0 16,-1 0-16,1 0 15,0 0-15,-1 0 16,9 0-16,0 0 0,-1 0 16,-7 0-16,0 0 15,-1 0-15,1 0 0,-1 0 16,1 0-16,-1 0 16,1 0-16,-1 0 15,1 0-15,-1 0 16,1 0-16,0 0 0,-1 0 15,1 0-15,-1 0 16,1 0-16,-1 0 0,1 0 16,-1 0-16,1 0 15,-1 0-15,1 0 16,-1 0-16,1 0 0,0 0 16,-1 0-16,1 0 15,-1 0-15,1 0 0,-17 0 16,16 0-16,-16 0 15,17 0-15,-17 0 16,0 0-16,0 0 0,0 0 16,0 0-16,0 0 15,0 0-15</inkml:trace>
</inkml:ink>
</file>

<file path=ppt/ink/ink38.xml><?xml version="1.0" encoding="utf-8"?>
<inkml:ink xmlns:inkml="http://www.w3.org/2003/InkML">
  <inkml:definitions>
    <inkml:context xml:id="ctx0">
      <inkml:inkSource xml:id="inkSrc0">
        <inkml:traceFormat>
          <inkml:channel name="X" type="integer" max="4095" units="cm"/>
          <inkml:channel name="Y" type="integer" max="4095" units="cm"/>
          <inkml:channel name="T" type="integer" max="2.14748E9" units="dev"/>
        </inkml:traceFormat>
        <inkml:channelProperties>
          <inkml:channelProperty channel="X" name="resolution" value="139.28572" units="1/cm"/>
          <inkml:channelProperty channel="Y" name="resolution" value="248.93617" units="1/cm"/>
          <inkml:channelProperty channel="T" name="resolution" value="1" units="1/dev"/>
        </inkml:channelProperties>
      </inkml:inkSource>
      <inkml:timestamp xml:id="ts0" timeString="2014-05-28T07:23:11.849"/>
    </inkml:context>
    <inkml:brush xml:id="br0">
      <inkml:brushProperty name="width" value="0.08819" units="cm"/>
      <inkml:brushProperty name="height" value="0.35278" units="cm"/>
      <inkml:brushProperty name="color" value="#FFC000"/>
      <inkml:brushProperty name="tip" value="rectangle"/>
      <inkml:brushProperty name="rasterOp" value="maskPen"/>
    </inkml:brush>
  </inkml:definitions>
  <inkml:trace contextRef="#ctx0" brushRef="#br0">5807 8085 0,'0'0'0,"0"0"0,0 0 16,0 0-16,0 0 15,0 0-15,0 0 0,0 0 16,0 0-16,0 0 16,0 0-16,0 0 15,0 0-15,0 0 16,0 0-16,0 0 0,0 0 16,0 0-16,0 0 0,0 0 15,0 0-15,0 0 16,0 0-16,0 0 15,0 0-15,0 0 16,0 0-16,190-9 0,-173 4 16,7 5-16,1 0 15,0 0-15,8 0 0,0 0 16,0 0-16,0 0 16,0 0-16,0 0 15,1 0-15,7 0 16,0 0-16,1 5 0,7 0 15,-7-1-15,-1-4 0,0 5 16,1 0-16,-1-1 16,9 1-16,-1-1 15,1 1-15,-1 0 16,1-1-16,0 1 0,-1 0 16,1-1-16,-9-4 15,1 0-15,-1 0 0,9 5 16,7 0-16,-7-1 15,0 1-15,-1 0 16,1-5-16,0 0 16,-9 0-16,0 0 0,1 0 15,-1 0-15,0 4 16,9 1-16,0 0 0,-1-1 16,1 1-16,-1 0 15,1-1-15,-9-4 16,1 0-16,-1 0 15,0 0-15,1 0 0,-1 0 16,1 0-16,-1 0 0,0 0 16,1 0-16,7 0 15,1 5-15,-1-5 16,-7 0-16,-1 0 16,0 0-16,1 0 0,-1 0 15,1 0-15,7 0 0,1 5 16,-1-1-16,1 1 15,0-1-15,-1-4 16,1 0-16,0 0 16,-1 0-16,9 0 0,0 0 15,0 0-15,0 5 16,0-5-16,-1 0 0,1 0 16,0 0-16,8 0 15,1 5-15,-1-5 16,0 4-16,0-4 15,-8 0-15,0 0 0,0 0 16,8 0-16,0 0 16,0 0-16,0 0 0,1 0 15,-10 0-15,1 0 16,0 0-16,0 0 16,0 0-16,8 0 0,0 0 15,1 0-15,-1 0 16,-8 0-16,-1 0 0,1 0 15,0 0-15,0 0 16,0 0-16,0 0 16,0 0-16,0 0 15,0 0-15,-1 0 0,-7 0 16,0 0-16,8-4 16,-9-1-16,1 0 0,-1 1 15,1 4-15,0 0 16,8 0-16,0 0 15,-1 0-15,-7 0 0,0 0 16,-1 0-16,1 0 16,0 0-16,-1 0 0,1 0 15,-1 0-15,1 0 16,0 4-16,-1 1 16,1 0-16,-1-5 15,1 0-15,0 4 0,-1 1 16,1 0-16,0-1 15,-1 1-15,1 0 0,-1-1 16,1 1-16,8 0 16,0-1-16,-9-4 15,1 0-15,0 0 16,-1 0-16,1 0 0,8 0 16,0 0-16,0 5 0,0-5 15,-1 0-15,1 0 16,-8 0-16,0 0 15,-1 0-15,1 0 16,8 0-16,0 0 0,-1 0 16,-7 0-16,0 0 15,-1 0-15,1 0 0,0 0 16,-1 0-16,1 0 16,-1 0-16,1 0 15,0 0-15,-1 0 16,1 0-16,0 0 0,-1 0 15,1 0-15,-1 0 16,-7 0-16,-1 0 0,0 0 16,1 0-16,-1 0 15,1 0-15,-1 0 16,0 0-16,1 0 0,-1 0 16,0 0-16,1 0 15,-1 0-15,0 0 0,1 0 16,-1 0-16,0 0 15,1 0-15,-9 0 16,0 0-16,0 0 16,0 5-16,8-5 0,1 4 15,-1 1-15,0 0 16,1-5-16,-1 4 0,1-4 16,-1 0-16,0 0 15,1 0-15,-1 0 16,0 0-16,1 0 0,-1 5 15,0-5-15,1 0 16,-1 0-16,0 0 0,-8 0 16,1 0-16,-1 0 15,8 0-15,0 0 16,1 0-16,-1 0 16,-8 0-16,0 0 0,0 0 15,0 0-15,0 0 16,1 0-16,-1 0 0,0 0 15,0 0-15,0 0 16,0 0-16,0-5 16,0 1-16,0-1 15,0 0-15,0 1 0,0 4 16,1-5-16,-1 0 0,-9 1 16,9-1-16,-8 0 15,0 1-15,0 4 16,0 0-16,0 0 15,-1-5-15,1 0 0,8 1 16,-8 4-16,0 0 16,0 0-16,-1 0 0,1 0 15,0 0-15,0 0 16,8 0-16,-8-5 16,0 5-16,-1-5 15,1 1-15,0 4 0,0 0 16,0-5-16,-1 0 15,1 5-15,0 0 0,-8 0 16,-1 0-16,1 0 16,8 0-16,-9 0 15,9 0-15,0 0 0,-1 0 16,-7 0-16,0 0 16,-1 0-16,1 0 0,-1 0 15,1 0-15,-1 0 16,1 0-16,-1 0 15,1 0-15,-1 0 16,1 0-16,0 0 0,-1 0 16,-16 0-16,17 0 0,-17 0 15,16 0-15,-16 0 16,0 0-16,0 0 16,0 0-16,0 0 0</inkml:trace>
</inkml:ink>
</file>

<file path=ppt/ink/ink39.xml><?xml version="1.0" encoding="utf-8"?>
<inkml:ink xmlns:inkml="http://www.w3.org/2003/InkML">
  <inkml:definitions>
    <inkml:context xml:id="ctx0">
      <inkml:inkSource xml:id="inkSrc0">
        <inkml:traceFormat>
          <inkml:channel name="X" type="integer" max="4095" units="cm"/>
          <inkml:channel name="Y" type="integer" max="4095" units="cm"/>
          <inkml:channel name="T" type="integer" max="2.14748E9" units="dev"/>
        </inkml:traceFormat>
        <inkml:channelProperties>
          <inkml:channelProperty channel="X" name="resolution" value="139.28572" units="1/cm"/>
          <inkml:channelProperty channel="Y" name="resolution" value="248.93617" units="1/cm"/>
          <inkml:channelProperty channel="T" name="resolution" value="1" units="1/dev"/>
        </inkml:channelProperties>
      </inkml:inkSource>
      <inkml:timestamp xml:id="ts0" timeString="2014-05-28T07:23:14.671"/>
    </inkml:context>
    <inkml:brush xml:id="br0">
      <inkml:brushProperty name="width" value="0.08819" units="cm"/>
      <inkml:brushProperty name="height" value="0.35278" units="cm"/>
      <inkml:brushProperty name="color" value="#FFC000"/>
      <inkml:brushProperty name="tip" value="rectangle"/>
      <inkml:brushProperty name="rasterOp" value="maskPen"/>
    </inkml:brush>
  </inkml:definitions>
  <inkml:trace contextRef="#ctx0" brushRef="#br0">6195 8764 0,'0'0'0,"0"0"15,0 0-15,0 0 16,0 0-16,0 0 15,0 0-15,0 0 16,0 0-16,0 0 0,0 0 16,0 0-16,0 0 15,0 0-15,0 0 0,0 0 16,0 0-16,0 0 16,0 0-16,0 0 15,0 0-15,0 0 0,0 0 16,0 0-16,0 0 15,0 0-15,0 0 0,0 0 16,0 0-16,0 0 16,0 0-16,0 0 15,0 0-15,0 0 16,0 0-16,0 0 0,0 0 16,0 0-16,0 0 15,0 0-15,0 0 0,0 0 16,0 0-16,0 0 15,0 0-15,240 56 16,-207-51-16,0 0 0,42 4 16,-34-9-16,1 0 15,-1 0-15,0 0 0,1 0 16,7 0-16,1 0 16,0 0-16,-1 0 15,1 0-15,-1 0 16,1 0-16,0 0 0,-1 0 15,1 4-15,-1 1 16,1 0-16,0-1 0,-9 1 16,0 0-16,1-1 15,-1 1-15,0 0 16,1-1-16,-1 1 0,1 0 16,-1-1-16,8 1 15,1 0-15,0-1 0,-1 1 16,1 0-16,0-1 15,-1 1-15,1 0 16,-1-1-16,1-4 16,-9 0-16,9 0 0,0 0 15,-1 0-15,1 5 16,0-5-16,-1 0 0,1 0 16,-1 0-16,1 0 15,0 0-15,-1 0 16,1 0-16,8 0 0,0 0 15,0 0-15,-1 0 16,1 0-16,0-5 0,-8 5 16,-1 0-16,9 0 15,0 0-15,0 0 16,0-4-16,0-1 16,-8 0-16,-1 1 0,1-1 15,-1 0-15,1 5 16,8-4-16,0 4 0,0-5 15,0 0-15,0 1 16,-1-1-16,-7 0 16,8 1-16,-8-1 15,-1 0-15,9 1 0,0 4 16,0 0-16,0 0 16,0-5-16,0 0 0,-1 1 15,1-1-15,0 0 16,0 5-16,0 0 15,8-4-15,-8-1 0,0 1 16,0-1-16,0 0 16,0 1-16,-1-1 0,1 0 15,9 5-15,-1-4 16,0-1-16,0 0 16,-8 1-16,0-1 15,0 5-15,0 0 0,8 0 16,0-5-16,0 5 15,-8-4-15,0-1 0,0 0 16,0 1-16,0-1 16,-1 5-16,1 0 15,0 0-15,0 0 0,0 0 16,0 0-16,0 0 16,0 0-16,0-5 0,-9 1 15,1-1-15,-1 0 16,9 1-16,0 4 15,0 0-15,0 0 16,0 0-16,-8 0 0,-1 0 16,1 0-16,-1 0 15,1 0-15,0 0 0,-1 0 16,9 0-16,0 0 16,0 0-16,0 0 15,0 0-15,-9 0 16,1 0-16,0 0 0,-1 0 15,1 0-15,8 4 0,0-4 16,-1 0-16,1 0 16,-8 0-16,0 0 15,-1 0-15,1 0 16,-1 0-16,9 0 0,0 0 16,0 0-16,0 0 15,0 0-15,0 0 0,0 0 16,0 0-16,0 0 15,-1 0-15,1 0 16,0 0-16,0 0 16,0 0-16,0 0 0,0 0 15,0 0-15,-9 0 16,9 0-16,0 0 0,0 0 16,0 5-16,0 0 15,0-1-15,-9-4 16,1 0-16,-1 0 0,1 0 15,0 0-15,-1 0 16,1 0-16,-9 0 0,1 0 16,-1 0-16,0 0 15,9 0-15,-9 0 16,9 0-16,-9 0 16,1 0-16,-1 0 0,0 0 15,1 0-15,-1 0 16,0-4-16,-7-1 0,-1 0 15,0 1-15,0-1 16,0 5-16,8 0 16,1 0-16,-1 0 0,0 0 15,1 0-15,-9 0 16,0 0-16,0 0 0,0 0 16,0 0-16,0 0 15,0 0-15,0 0 16,0-4-16,0-1 15,0 0-15,1 1 0,-1-1 16,0 5-16,0 0 16,0 0-16,0 0 0,0 0 15,0 0-15,0 0 16,0 0-16,0 0 16,-8 0-16,0 0 15,0 0-15,0 0 0,-1 0 16,1 0-16,0 0 0,0 0 15,0 0-15,-1 0 16,1 0-16,0 0 16,0 0-16,0 0 15,0 0-15,-1 0 0,1 5 16,0-5-16,-9 0 16,1 0-16,0 0 0,-1 0 15,1 0-15,-1 0 16,-8 0-16,-8 0 15,17 0-15,-17 0 0,17 0 16,-17 0-16,0 0 16,0 0-16</inkml:trace>
</inkml:ink>
</file>

<file path=ppt/ink/ink40.xml><?xml version="1.0" encoding="utf-8"?>
<inkml:ink xmlns:inkml="http://www.w3.org/2003/InkML">
  <inkml:definitions>
    <inkml:context xml:id="ctx0">
      <inkml:inkSource xml:id="inkSrc0">
        <inkml:traceFormat>
          <inkml:channel name="X" type="integer" max="4095" units="cm"/>
          <inkml:channel name="Y" type="integer" max="4095" units="cm"/>
          <inkml:channel name="T" type="integer" max="2.14748E9" units="dev"/>
        </inkml:traceFormat>
        <inkml:channelProperties>
          <inkml:channelProperty channel="X" name="resolution" value="139.28572" units="1/cm"/>
          <inkml:channelProperty channel="Y" name="resolution" value="248.93617" units="1/cm"/>
          <inkml:channelProperty channel="T" name="resolution" value="1" units="1/dev"/>
        </inkml:channelProperties>
      </inkml:inkSource>
      <inkml:timestamp xml:id="ts0" timeString="2014-05-28T07:23:16.507"/>
    </inkml:context>
    <inkml:brush xml:id="br0">
      <inkml:brushProperty name="width" value="0.08819" units="cm"/>
      <inkml:brushProperty name="height" value="0.35278" units="cm"/>
      <inkml:brushProperty name="color" value="#FFC000"/>
      <inkml:brushProperty name="tip" value="rectangle"/>
      <inkml:brushProperty name="rasterOp" value="maskPen"/>
    </inkml:brush>
  </inkml:definitions>
  <inkml:trace contextRef="#ctx0" brushRef="#br0">5765 9406 0,'0'0'15,"0"0"-15,0 0 0,0 0 16,0 0-16,0 0 16,0 0-16,0 0 15,0 0-15,0 0 0,0 0 16,0 0-16,0 0 16,0 0-16,0 0 0,0 0 15,0 0-15,0 0 16,0 0-16,0 0 15,0 0-15,0 0 16,0 0-16,0 0 0,0 0 16,0 0-16,0 0 15,0 0-15,0 0 0,0 0 16,232 52-16,-207-52 16,0 0-16,8 0 15,0 0-15,0 0 16,0 0-16,0 0 0,0 0 15,0 0-15,0 0 0,0 0 16,0 0-16,9 0 16,-1 0-16,0 0 15,1 0-15,-1 0 16,1 0-16,-1 0 0,0 0 16,1 0-16,-1 0 15,9-5-15,-1 5 0,1-5 16,-1 1-16,1-1 15,0 0-15,-1 1 16,1 4-16,0-5 0,-1 5 16,1 0-16,8 0 15,-9-5-15,1 1 0,-1-1 16,1 0-16,0 1 16,-1-1-16,1 0 15,-9 5-15,9 0 16,0 0-16,-1 0 0,1 0 15,-1 0-15,1 0 16,-9 0-16,1 0 0,-1 0 16,0 0-16,1 0 15,-1 0-15,1 0 16,-1 0-16,0 0 16,1 0-16,-1 0 0,0 0 15,1 0-15,-1 0 0,0 0 16,1 0-16,-1 0 15,0 0-15,1 0 16,-9 0-16,0 0 16,8 0-16,-8 0 0,0 0 15,0 5-15,1 0 16,-1-1-16,0 1 0,0 0 16,0-1-16,0 1 15,8 0-15,-8-1 16,0 1-16,1 0 15,-1-1-15,0 1 0,0 0 16,0-1-16,0 1 16,0 0-16,0-1 0,0 1 15,0-1-15,0 1 16,0 0-16,1-1 16,-1 1-16,0-5 0,0 0 15,0 0-15,0 0 16,0 0-16,0 5 0,0-5 15,0 0-15,0 0 16,0 0-16,-8 0 16,0 0-16,0 4 15,0 1-15,-1-5 0,1 0 16,-8 0-16,-1 0 16,1 0-16,-1 0 0,1 0 15,0 0-15,-17 0 16,0 0-16,0 0 0</inkml:trace>
</inkml:ink>
</file>

<file path=ppt/ink/ink41.xml><?xml version="1.0" encoding="utf-8"?>
<inkml:ink xmlns:inkml="http://www.w3.org/2003/InkML">
  <inkml:definitions>
    <inkml:context xml:id="ctx0">
      <inkml:inkSource xml:id="inkSrc0">
        <inkml:traceFormat>
          <inkml:channel name="X" type="integer" max="4095" units="cm"/>
          <inkml:channel name="Y" type="integer" max="4095" units="cm"/>
          <inkml:channel name="T" type="integer" max="2.14748E9" units="dev"/>
        </inkml:traceFormat>
        <inkml:channelProperties>
          <inkml:channelProperty channel="X" name="resolution" value="139.28572" units="1/cm"/>
          <inkml:channelProperty channel="Y" name="resolution" value="248.93617" units="1/cm"/>
          <inkml:channelProperty channel="T" name="resolution" value="1" units="1/dev"/>
        </inkml:channelProperties>
      </inkml:inkSource>
      <inkml:timestamp xml:id="ts0" timeString="2014-05-28T07:23:20.418"/>
    </inkml:context>
    <inkml:brush xml:id="br0">
      <inkml:brushProperty name="width" value="0.08819" units="cm"/>
      <inkml:brushProperty name="height" value="0.35278" units="cm"/>
      <inkml:brushProperty name="color" value="#FFC000"/>
      <inkml:brushProperty name="tip" value="rectangle"/>
      <inkml:brushProperty name="rasterOp" value="maskPen"/>
    </inkml:brush>
  </inkml:definitions>
  <inkml:trace contextRef="#ctx0" brushRef="#br0">8478 13081 0,'0'0'16,"0"0"-16,0 0 0,0 0 15,0 0-15,0 0 16,0 0-16,0 0 16,0 0-16,0 0 0,0 0 15,0 0-15,0 0 16,0 0-16,0 0 0,0 0 16,0 0-16,0 0 15,0 0-15,0 0 16,0 0-16,0 0 0,0 0 15,0 0-15,0 0 16,0 0-16,0 0 0,0 0 16,0 0-16,0 0 15,0 0-15,0 0 16,0 0-16,0 0 16,0 0-16,0 0 0,0 0 15,0 0-15,0 0 16,0 0-16,0 0 0,0 0 15,0 0-15,0 0 16,0 0-16,240-9 16,-215 5-16,-1 4 0,1 0 15,0 0-15,0 0 16,0 0-16,0 0 0,-1-5 16,1 0-16,0 1 15,0 4-15,8 0 16,0-5-16,0 0 0,-8 1 15,0-1-15,8 5 16,0 0-16,0 0 16,0-5-16,0 1 0,0 4 15,0 0-15,0 0 16,0 0-16,0 0 16,-8 0-16,0 0 0,8 0 15,0 0-15,0 0 16,0 0-16,0 0 0,1 0 15,-1-5-15,0 5 16,0 0-16,0 0 16,0 0-16,0 0 15,0 0-15,0 0 0,0 0 16,0 0-16,0 0 0,1 0 16,-1 0-16,-9 0 15,10 0-15,-10 0 16,9 0-16,0 0 15,1 0-15,-1 5 0,0-1 16,0 1-16,0 0 16,0-1-16,0 1 0,0 0 15,0-1-15,0 1 16,0 0-16,0-1 16,1 1-16,-1-1 15,0 1-15,8 0 0,0 4 16,1 0-16,-1 1 15,0-1-15,-7 0 0,-1-4 16,0 0-16,0-1 16,0 1-16,0 0 15,0-1-15,0 1 0,0 0 16,9-1-16,-1 1 16,0-1-16,1 1 0,-1 0 15,0-1-15,1 1 16,-9 0-16,0-5 15,0 0-15,0 0 16,0 0-16,0 0 0,0 0 16,0 0-16,9 0 15,-1 4-15,0 1 0,1 0 16,-1-1-16,-8 1 16,0 0-16,0-5 15,0 0-15,0 0 16,1 0-16,-1 0 0,0 0 15,0 0-15,0 0 0,8 0 16,1 0-16,-1 0 16,0 0-16,1 0 15,-1 0-15,0 0 16,1 0-16,-1 0 0,-8-5 16,0 0-16,9 1 15,-9-1-15,8 0 0,0 1 16,1-1-16,-1 0 15,0 5-15,1 0 16,-1 0-16,0 0 16,1-4-16,-1-1 0,0 0 15,1 1-15,-1-1 16,1 1-16,-1 4 0,0 0 16,9 0-16,-1-5 15,1 0-15,-9 1 16,1-1-16,-1 0 0,1 1 15,-1-1-15,0 0 16,1 1-16,-1-1 0,0 0 16,1 1-16,-1 4 15,9 0-15,-9-5 16,0 0-16,1 1 16,-1-1-16,0 0 0,1 1 15,-1-1-15,0 5 16,9-5-16,0 1 0,-1 4 15,1 0-15,-9 0 16,1 0-16,-1 0 16,0 0-16,1 0 0,-1 0 15,0 0-15,1-5 16,7 1-16,1-1 0,0 5 16,-1 0-16,1 0 15,-1 0-15,1 0 16,0 0-16,-9 0 15,0 0-15,9 0 0,0-5 16,-1 5-16,1 0 16,-1 0-16,1 0 0,0 0 15,-1 0-15,1 0 16,0 0-16,-1 0 16,1 0-16,-1 0 15,1 0-15,0 0 0,-1 0 16,1 0-16,0 0 15,-9 0-15,0 0 0,9 0 16,0 0-16,-1 0 16,-8 0-16,1 0 15,-1 0-15,9 0 0,-1 0 16,1 0-16,-9 0 16,1 0-16,-1 0 0,0 0 15,1 0-15,-1 0 16,1 0-16,-1 0 15,0 0-15,1 0 16,-1 0-16,0 0 0,1 5 16,-1-5-16,0 0 15,1 0-15,-1 0 0,-8 0 16,0 0-16,0 0 16,0 5-16,0-1 15,0 1-15,1-1 0,-1 1 16,0-5-16,0 0 15,0 0-15,0 0 0,-8 0 16,0 5-16,-1-1 16,1 1-16,8 0 15,0-1-15,0 1 16,1 0-16,-10-1 0,1 1 16,0 0-16,0-1 15,0 1-15,-1 0 0,1-5 16,0 0-16,0 0 15,0 0-15,-1 0 16,1 0-16,0 0 0,0 0 16,0 0-16,0 0 15,-1 0-15,1 0 0,0 0 16,0 4-16,-9 1 16,1 0-16,-1-1 15,1 1-15,-1-5 16,1 0-16,0 0 0,-1 0 15,-16 0-15,17 0 0,-17 0 16,0 0-16,0 0 16</inkml:trace>
</inkml:ink>
</file>

<file path=ppt/ink/ink42.xml><?xml version="1.0" encoding="utf-8"?>
<inkml:ink xmlns:inkml="http://www.w3.org/2003/InkML">
  <inkml:definitions>
    <inkml:context xml:id="ctx0">
      <inkml:inkSource xml:id="inkSrc0">
        <inkml:traceFormat>
          <inkml:channel name="X" type="integer" max="4095" units="cm"/>
          <inkml:channel name="Y" type="integer" max="4095" units="cm"/>
          <inkml:channel name="T" type="integer" max="2.14748E9" units="dev"/>
        </inkml:traceFormat>
        <inkml:channelProperties>
          <inkml:channelProperty channel="X" name="resolution" value="139.28572" units="1/cm"/>
          <inkml:channelProperty channel="Y" name="resolution" value="248.93617" units="1/cm"/>
          <inkml:channelProperty channel="T" name="resolution" value="1" units="1/dev"/>
        </inkml:channelProperties>
      </inkml:inkSource>
      <inkml:timestamp xml:id="ts0" timeString="2014-05-28T07:23:21.134"/>
    </inkml:context>
    <inkml:brush xml:id="br0">
      <inkml:brushProperty name="width" value="0.08819" units="cm"/>
      <inkml:brushProperty name="height" value="0.35278" units="cm"/>
      <inkml:brushProperty name="color" value="#FFC000"/>
      <inkml:brushProperty name="tip" value="rectangle"/>
      <inkml:brushProperty name="rasterOp" value="maskPen"/>
    </inkml:brush>
  </inkml:definitions>
  <inkml:trace contextRef="#ctx0" brushRef="#br0">6338 13965 0,'0'0'0,"0"0"16,0 0-16,0 0 16,0 0-16,0 0 15,0 0-15,0 0 16,0 0-16,0 0 0,0 0 16,0 0-16,-17-79 0,8 75 15,9-1-15,0 5 16,0 0-16,0 0 15</inkml:trace>
</inkml:ink>
</file>

<file path=ppt/ink/ink43.xml><?xml version="1.0" encoding="utf-8"?>
<inkml:ink xmlns:inkml="http://www.w3.org/2003/InkML">
  <inkml:definitions>
    <inkml:context xml:id="ctx0">
      <inkml:inkSource xml:id="inkSrc0">
        <inkml:traceFormat>
          <inkml:channel name="X" type="integer" max="4095" units="cm"/>
          <inkml:channel name="Y" type="integer" max="4095" units="cm"/>
          <inkml:channel name="T" type="integer" max="2.14748E9" units="dev"/>
        </inkml:traceFormat>
        <inkml:channelProperties>
          <inkml:channelProperty channel="X" name="resolution" value="139.28572" units="1/cm"/>
          <inkml:channelProperty channel="Y" name="resolution" value="248.93617" units="1/cm"/>
          <inkml:channelProperty channel="T" name="resolution" value="1" units="1/dev"/>
        </inkml:channelProperties>
      </inkml:inkSource>
      <inkml:timestamp xml:id="ts0" timeString="2014-05-28T07:23:23.708"/>
    </inkml:context>
    <inkml:brush xml:id="br0">
      <inkml:brushProperty name="width" value="0.08819" units="cm"/>
      <inkml:brushProperty name="height" value="0.35278" units="cm"/>
      <inkml:brushProperty name="color" value="#FFC000"/>
      <inkml:brushProperty name="tip" value="rectangle"/>
      <inkml:brushProperty name="rasterOp" value="maskPen"/>
    </inkml:brush>
  </inkml:definitions>
  <inkml:trace contextRef="#ctx0" brushRef="#br0">6204 13793 0,'0'0'0,"0"0"15,0 0-15,0 0 0,0 0 16,0 0-16,0 0 16,0 0-16,0 0 0,0 0 15,0 0-15,0 0 16,0 0-16,0 0 15,0 0-15,0 0 16,0 0-16,0 0 0,0 0 16,0 0-16,0 0 15,0 0-15,0 0 0,0 0 16,0 0-16,0 0 16,0 0-16,0 0 15,0 0-15,0 0 16,0 0-16,0 0 0,0 0 15,0 0-15,0 0 0,0 0 16,0 0-16,0 0 16,0 0-16,0 0 15,0 0-15,0 0 16,0 0-16,0 0 0,0 0 16,248 14-16,-223-18 15,-1-1-15,10 0 0,-1 1 16,0-1-16,0 0 15,0 1-15,0-1 16,0 0-16,0 1 16,0-1-16,0 0 0,0 1 15,9 4-15,-1 0 16,0 0-16,1 0 0,-1 0 16,0 0-16,1 0 15,-1 0-15,1 0 16,-1 0-16,-8 0 0,8 0 15,1 0-15,7 0 16,-7 0-16,-1 0 0,0 0 16,1 0-16,-1 0 15,0 0-15,1 0 16,-9 0-16,8 0 0,-8 0 16,9 0-16,-1 0 15,0 4-15,9 1 16,-9 0-16,1-1 0,-1-4 15,0 0-15,-8 5 16,0 0-16,1-1 16,-1 1-16,0 0 0,0-1 15,0 1-15,0 0 16,0-1-16,0 1 0,0-1 16,0 1-16,0 0 15,9-1-15,-1 1 16,0 0-16,-8-1 15,1 1-15,-1 0 0,0-1 16,0-4-16,0 0 16,0 0-16,0 5 0,0-5 15,0 0-15,0 0 16,0 5-16,0-1 16,9 1-16,-1 0 0,1-5 15,-9 0-15,0 0 16,0 0-16,0 0 15,0 0-15,0 0 0,0 0 16,0 0-16,0 0 16,0 0-16,9 0 15,-1 0-15,0 0 0,1 4 16,-1-4-16,0 0 16,1 0-16,-1 0 0,0 0 15,1 0-15,-1 0 16,1 5-16,-1 0 15,0-1-15,1-4 0,7 0 16,1 0-16,-9 0 16,1 0-16,-1 0 0,0 0 15,1 0-15,-1 0 16,0 0-16,1 0 16,7 0-16,1 0 15,0 0-15,-1 0 0,-8 0 16,1 0-16,-1 0 15,1 0-15,-1-4 0,0-1 16,1 0-16,7 5 16,1 0-16,-1-4 15,1-1-15,0 0 0,-1 1 16,1-1-16,0 0 16,-1 1-16,1-1 0,-1 0 15,9 1-15,-8-1 16,0 0-16,-1 1 15,1-1-15,-1 0 16,1 1-16,0-1 0,-1 1 16,1-1-16,0 0 15,-1 1-15,9-1 0,0 0 16,0 1-16,-9-1 16,1 0-16,0 1 15,-1-1-15,9 0 16,0 5-16,0 0 0,0 0 15,0 0-15,0 0 0,0 0 16,-1 0-16,-7 0 16,0 0-16,8 0 15,-1 0-15,1 0 16,0 0-16,0 0 0,0 0 16,0 0-16,-8 0 15,-1 0-15,1 0 0,8 0 16,0 0-16,-1 0 15,1 0-15,0 0 16,0 0-16,0 0 16,-8 0-16,-1 0 0,9-4 15,0 4-15,0 0 16,0 0-16,0 0 0,0 0 16,0 0-16,-1 0 15,1 0-15,-8 0 16,0 0-16,7 0 0,1 0 15,0 0-15,0 0 16,0 0-16,0 0 0,-8 0 16,-1 0-16,1 0 15,-1 0-15,1 0 16,0 0-16,-1 0 16,9 0-16,0 0 0,-8 0 15,-1 0-15,1 0 16,0 0-16,-1 0 0,-7 0 15,-1 0-15,0 0 16,1 0-16,-1 0 16,0 0-16,9 0 0,0 0 15,-1 0-15,1 0 16,-9 0-16,0 0 0,1 0 16,-1 0-16,1 0 15,-1 0-15,-8 0 16,8 0-16,-8-5 15,0 0-15,1 1 0,-1-1 16,0 5-16,0 0 16,0 0-16,8 0 0,1 0 15,-1 0-15,-8 0 16,0 0-16,0 0 16,0 0-16,0 0 0,0-5 15,0 1-15,1-1 16,-1 0-16,0 1 0,0 4 15,-8 0-15,8 0 16,0 0-16,0 0 16,0 0-16,0 0 15,0 0-15,0 0 0,0 0 16,0 0-16,0 0 16,0 0-16,-8-5 0,0 1 15,0-1-15,0 0 16,0 5-16,-1 0 15,1 0-15,0 0 16,0 0-16,0 0 0,8 0 16,0 0-16,0 0 0,-8 0 15,-1 0-15,10 0 16,-1 0-16,-9 0 16,1-4-16,0-1 15,0 0-15,0 5 0,-1 0 16,1 0-16,0 0 15,0 0-15,0 0 0,0-4 16,-9-1-16,1 5 16,7 0-16,-7 0 15,0 0-15,-1 0 0,9 0 16,-9-5-16,1 1 16,-1-1-16,1 5 15,0 0-15,-1 0 0,1 0 16,-1 0-16,1 0 15,8 0-15,-9 0 16,1 0-16,-1 0 0,1 0 16,-1 0-16,1 0 15,-1 0-15,-7 0 0,-9 0 16,24 0-16,-24 0 16,17 0-16,-17 0 15,0 0-15,0 0 0,0 0 16,0 0-16,0 0 15,0 0-15,0 0 0,0 0 16,0 0-16,0 0 16,0 0-16,0 0 15,0 0-15,0 0 16,0 0-16,0 0 0</inkml:trace>
</inkml:ink>
</file>

<file path=ppt/ink/ink44.xml><?xml version="1.0" encoding="utf-8"?>
<inkml:ink xmlns:inkml="http://www.w3.org/2003/InkML">
  <inkml:definitions>
    <inkml:context xml:id="ctx0">
      <inkml:inkSource xml:id="inkSrc0">
        <inkml:traceFormat>
          <inkml:channel name="X" type="integer" max="4095" units="cm"/>
          <inkml:channel name="Y" type="integer" max="4095" units="cm"/>
          <inkml:channel name="T" type="integer" max="2.14748E9" units="dev"/>
        </inkml:traceFormat>
        <inkml:channelProperties>
          <inkml:channelProperty channel="X" name="resolution" value="139.28572" units="1/cm"/>
          <inkml:channelProperty channel="Y" name="resolution" value="248.93617" units="1/cm"/>
          <inkml:channelProperty channel="T" name="resolution" value="1" units="1/dev"/>
        </inkml:channelProperties>
      </inkml:inkSource>
      <inkml:timestamp xml:id="ts0" timeString="2014-05-28T07:23:25.978"/>
    </inkml:context>
    <inkml:brush xml:id="br0">
      <inkml:brushProperty name="width" value="0.08819" units="cm"/>
      <inkml:brushProperty name="height" value="0.35278" units="cm"/>
      <inkml:brushProperty name="color" value="#FFC000"/>
      <inkml:brushProperty name="tip" value="rectangle"/>
      <inkml:brushProperty name="rasterOp" value="maskPen"/>
    </inkml:brush>
  </inkml:definitions>
  <inkml:trace contextRef="#ctx0" brushRef="#br0">5980 14454 0,'0'0'0,"0"0"15,0 0-15,0 0 16,0 0-16,0 0 16,0 0-16,0 0 0,0 0 15,0 0-15,0 0 0,0 0 16,0 0-16,0 0 16,0 0-16,0 0 15,0 0-15,0 0 16,0 0-16,0 0 0,0 0 15,0 0-15,0 0 16,0 0-16,0 0 0,0 0 16,0 0-16,0 0 15,0 0-15,0 0 16,0 0-16,0 0 16,0 0-16,240 23 0,-215-23 15,0 0-15,0 0 16,0 0-16,-1 0 0,1 0 15,0 0-15,0 0 16,0 0-16,8 0 16,0 0-16,0 0 0,0 0 15,0 0-15,0 0 16,0 0-16,0 0 0,0 0 16,0 0-16,0-5 15,1 5-15,7 0 16,0 0-16,1 0 15,-1 0-15,0-4 0,1-1 16,-1 0-16,-8 1 16,0-1-16,0 1 0,9-1 15,-1 0-15,0 5 16,1 0-16,-1 0 16,9 0-16,-9 0 0,0 0 15,1 0-15,-1 0 16,0 0-16,1 0 0,-1 0 15,0 0-15,1 0 16,7 0-16,1 0 16,0 0-16,-9 0 15,0 0-15,1 0 0,-1 0 16,0 0-16,1 0 16,-1-4-16,0-1 0,1 5 15,-1 0-15,0-5 16,1 1-16,-1-1 15,1 5-15,-1 0 0,0-5 16,1 1-16,-1-1 16,0 0-16,1 5 0,-9-4 15,0-1-15,0 5 16,0 0-16,0 0 16,0 0-16,0 0 15,0 0-15,0 0 0,0 0 16,1 0-16,7 0 15,-8 0-15,8 0 0,-8 0 16,0 0-16,1 0 16,-1 0-16,0 0 15,0 0-15,0 0 16,0 0-16,0 0 0,0 0 16,8 0-16,1 0 0,-1 0 15,1 5-15,-1-5 16,-8 0-16,0 0 15,0 0-15,0 0 16,0 0-16,0 0 0,0 0 16,1 0-16,-1 0 15,8 0-15,9 0 0,-9 0 16,0 0-16,1-5 16,-1 0-16,0 1 15,1-1-15,-9 0 16,0 1-16,0-1 0,0 0 15,0 1-15,0-1 16,0 1-16,0-1 0,9 5 16,-1 0-16,0 0 15,1 0-15,-1 0 16,0 0-16,-7 0 0,-1 0 16,0 0-16,0-5 15,0 1-15,0-1 16,-8 0-16,0 1 0,-1-1 15,1 0-15,0 1 16,0-1-16,0 0 16,-1 1-16,1-1 0,0 0 15,0 1-15,0-1 16,-9 5-16,1 0 0,-17 0 16,0 0-16,0 0 15</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A6F36AF-7888-0E45-84AB-223D5B846806}" type="datetimeFigureOut">
              <a:rPr lang="en-US" smtClean="0"/>
              <a:pPr/>
              <a:t>6/1/14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AA9CE42-EE04-2848-97BC-2D8595F8C592}" type="slidenum">
              <a:rPr lang="en-US" smtClean="0"/>
              <a:pPr/>
              <a:t>‹#›</a:t>
            </a:fld>
            <a:endParaRPr lang="en-US"/>
          </a:p>
        </p:txBody>
      </p:sp>
    </p:spTree>
    <p:extLst>
      <p:ext uri="{BB962C8B-B14F-4D97-AF65-F5344CB8AC3E}">
        <p14:creationId xmlns:p14="http://schemas.microsoft.com/office/powerpoint/2010/main" val="2721497385"/>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4.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8.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9.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0.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2.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3.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5.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6.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9.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0.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2.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3.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4.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5.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6.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AA9CE42-EE04-2848-97BC-2D8595F8C592}" type="slidenum">
              <a:rPr lang="en-US" smtClean="0"/>
              <a:pPr/>
              <a:t>4</a:t>
            </a:fld>
            <a:endParaRPr lang="en-US"/>
          </a:p>
        </p:txBody>
      </p:sp>
    </p:spTree>
    <p:extLst>
      <p:ext uri="{BB962C8B-B14F-4D97-AF65-F5344CB8AC3E}">
        <p14:creationId xmlns:p14="http://schemas.microsoft.com/office/powerpoint/2010/main" val="18219218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And actually there is one thing that caught my attention. In the</a:t>
            </a:r>
            <a:r>
              <a:rPr lang="en-US" baseline="0" dirty="0" smtClean="0"/>
              <a:t> first editions of this book, it came with a BUG TRACKER.</a:t>
            </a:r>
            <a:endParaRPr lang="en-US" dirty="0"/>
          </a:p>
        </p:txBody>
      </p:sp>
      <p:sp>
        <p:nvSpPr>
          <p:cNvPr id="4" name="Slide Number Placeholder 3"/>
          <p:cNvSpPr>
            <a:spLocks noGrp="1"/>
          </p:cNvSpPr>
          <p:nvPr>
            <p:ph type="sldNum" sz="quarter" idx="10"/>
          </p:nvPr>
        </p:nvSpPr>
        <p:spPr/>
        <p:txBody>
          <a:bodyPr/>
          <a:lstStyle/>
          <a:p>
            <a:fld id="{3F2B946A-1B05-4A78-81C8-EDFC7A5DF3C1}" type="slidenum">
              <a:rPr lang="en-GB" smtClean="0"/>
              <a:pPr/>
              <a:t>40</a:t>
            </a:fld>
            <a:endParaRPr lang="en-GB"/>
          </a:p>
        </p:txBody>
      </p:sp>
    </p:spTree>
    <p:extLst>
      <p:ext uri="{BB962C8B-B14F-4D97-AF65-F5344CB8AC3E}">
        <p14:creationId xmlns:p14="http://schemas.microsoft.com/office/powerpoint/2010/main" val="22488705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asymmetric survey response scale was inspired by a model for product development and customer satisfaction created by Professor </a:t>
            </a:r>
            <a:r>
              <a:rPr lang="en-US" dirty="0" err="1"/>
              <a:t>Noriaki</a:t>
            </a:r>
            <a:r>
              <a:rPr lang="en-US" dirty="0"/>
              <a:t> </a:t>
            </a:r>
            <a:r>
              <a:rPr lang="en-US" u="sng" dirty="0"/>
              <a:t>Kano</a:t>
            </a:r>
            <a:r>
              <a:rPr lang="en-US" dirty="0"/>
              <a:t> [</a:t>
            </a:r>
            <a:r>
              <a:rPr lang="en-US" dirty="0">
                <a:hlinkClick r:id="" action="ppaction://hlinkfile"/>
              </a:rPr>
              <a:t>31</a:t>
            </a:r>
            <a:r>
              <a:rPr lang="en-US" dirty="0"/>
              <a:t>]. It measures three aspects: must have (Essential), nice to have (Worthwhile), and detraction (Unwise).</a:t>
            </a:r>
          </a:p>
          <a:p>
            <a:endParaRPr lang="en-US" dirty="0"/>
          </a:p>
        </p:txBody>
      </p:sp>
      <p:sp>
        <p:nvSpPr>
          <p:cNvPr id="4" name="Slide Number Placeholder 3"/>
          <p:cNvSpPr>
            <a:spLocks noGrp="1"/>
          </p:cNvSpPr>
          <p:nvPr>
            <p:ph type="sldNum" sz="quarter" idx="10"/>
          </p:nvPr>
        </p:nvSpPr>
        <p:spPr/>
        <p:txBody>
          <a:bodyPr/>
          <a:lstStyle/>
          <a:p>
            <a:fld id="{3F2B946A-1B05-4A78-81C8-EDFC7A5DF3C1}" type="slidenum">
              <a:rPr lang="en-GB" smtClean="0"/>
              <a:pPr/>
              <a:t>59</a:t>
            </a:fld>
            <a:endParaRPr lang="en-GB"/>
          </a:p>
        </p:txBody>
      </p:sp>
    </p:spTree>
    <p:extLst>
      <p:ext uri="{BB962C8B-B14F-4D97-AF65-F5344CB8AC3E}">
        <p14:creationId xmlns:p14="http://schemas.microsoft.com/office/powerpoint/2010/main" val="26185986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Structured interviews require adherence to a very particular set of rules. Each question that is outlined should be read word for word by the researcher without any deviation from the protocol. Structured interviews are the type used most often by quantitative researchers. The style is most useful when looking for very specific information. The benefits are that it keeps the data concise and reduces researcher bias.</a:t>
            </a:r>
          </a:p>
          <a:p>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Semi-Structured - "Semi-structured interviews are a bit more relaxed than structured interviews. While researchers using this type are still expected to cover every question in the protocol, they have some wiggle room to explore participant responses by asking for clarification or additional information. Interviewers also have the freedom to be more friendly and sociable. Semi-structured interviews are most often used in qualitative studies. The style is most useful when one is investigating a topic that is very personal to participants. Benefits include the ability to gain rapport and participants' trust, as well as a deeper understanding of responses. Data sets obtained using this style will larger than those with structured interviews."</a:t>
            </a:r>
          </a:p>
          <a:p>
            <a:r>
              <a:rPr lang="en-US" dirty="0" smtClean="0"/>
              <a:t>	</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Unstructured - "Unstructured interviews have the most relaxed rules of the three. In this type, researchers need only a checklist of topics to be covered during the interview. There is no order and no script. The interaction between the participant and the researcher is more like a conversation than an interview. Unstructured interviews are most often used in ethnographies and case studies (types of qualitative studies). They are best used when researchers want to find as much information as possible about their topic. The benefit is that unstructured interviews often uncover information that would not have been exposed using structured or semi-structured interviews. The researcher and participant are not limited by the protocol. Data sets collected using unstructured interviews will be larger than the rest."</a:t>
            </a:r>
          </a:p>
          <a:p>
            <a:endParaRPr lang="en-US" dirty="0"/>
          </a:p>
        </p:txBody>
      </p:sp>
      <p:sp>
        <p:nvSpPr>
          <p:cNvPr id="4" name="Slide Number Placeholder 3"/>
          <p:cNvSpPr>
            <a:spLocks noGrp="1"/>
          </p:cNvSpPr>
          <p:nvPr>
            <p:ph type="sldNum" sz="quarter" idx="10"/>
          </p:nvPr>
        </p:nvSpPr>
        <p:spPr/>
        <p:txBody>
          <a:bodyPr/>
          <a:lstStyle/>
          <a:p>
            <a:fld id="{3AA9CE42-EE04-2848-97BC-2D8595F8C592}" type="slidenum">
              <a:rPr lang="en-US" smtClean="0"/>
              <a:pPr/>
              <a:t>61</a:t>
            </a:fld>
            <a:endParaRPr lang="en-US"/>
          </a:p>
        </p:txBody>
      </p:sp>
    </p:spTree>
    <p:extLst>
      <p:ext uri="{BB962C8B-B14F-4D97-AF65-F5344CB8AC3E}">
        <p14:creationId xmlns:p14="http://schemas.microsoft.com/office/powerpoint/2010/main" val="26292924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10 interviews is </a:t>
            </a:r>
            <a:r>
              <a:rPr lang="en-US" baseline="0" dirty="0" smtClean="0"/>
              <a:t>A LOT of work.</a:t>
            </a:r>
            <a:endParaRPr lang="en-US" dirty="0"/>
          </a:p>
        </p:txBody>
      </p:sp>
      <p:sp>
        <p:nvSpPr>
          <p:cNvPr id="4" name="Slide Number Placeholder 3"/>
          <p:cNvSpPr>
            <a:spLocks noGrp="1"/>
          </p:cNvSpPr>
          <p:nvPr>
            <p:ph type="sldNum" sz="quarter" idx="10"/>
          </p:nvPr>
        </p:nvSpPr>
        <p:spPr/>
        <p:txBody>
          <a:bodyPr/>
          <a:lstStyle/>
          <a:p>
            <a:fld id="{3AA9CE42-EE04-2848-97BC-2D8595F8C592}" type="slidenum">
              <a:rPr lang="en-US" smtClean="0"/>
              <a:pPr/>
              <a:t>65</a:t>
            </a:fld>
            <a:endParaRPr lang="en-US"/>
          </a:p>
        </p:txBody>
      </p:sp>
    </p:spTree>
    <p:extLst>
      <p:ext uri="{BB962C8B-B14F-4D97-AF65-F5344CB8AC3E}">
        <p14:creationId xmlns:p14="http://schemas.microsoft.com/office/powerpoint/2010/main" val="4128331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Paying for transcription is expensive</a:t>
            </a:r>
            <a:r>
              <a:rPr lang="en-US" baseline="0" dirty="0" smtClean="0"/>
              <a:t> and often the transcribers don’t understand technical jargon</a:t>
            </a:r>
            <a:endParaRPr lang="en-US" dirty="0"/>
          </a:p>
        </p:txBody>
      </p:sp>
      <p:sp>
        <p:nvSpPr>
          <p:cNvPr id="4" name="Slide Number Placeholder 3"/>
          <p:cNvSpPr>
            <a:spLocks noGrp="1"/>
          </p:cNvSpPr>
          <p:nvPr>
            <p:ph type="sldNum" sz="quarter" idx="10"/>
          </p:nvPr>
        </p:nvSpPr>
        <p:spPr/>
        <p:txBody>
          <a:bodyPr/>
          <a:lstStyle/>
          <a:p>
            <a:fld id="{3AA9CE42-EE04-2848-97BC-2D8595F8C592}" type="slidenum">
              <a:rPr lang="en-US" smtClean="0"/>
              <a:pPr/>
              <a:t>72</a:t>
            </a:fld>
            <a:endParaRPr lang="en-US"/>
          </a:p>
        </p:txBody>
      </p:sp>
    </p:spTree>
    <p:extLst>
      <p:ext uri="{BB962C8B-B14F-4D97-AF65-F5344CB8AC3E}">
        <p14:creationId xmlns:p14="http://schemas.microsoft.com/office/powerpoint/2010/main" val="32132335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1"/>
          <p:cNvSpPr>
            <a:spLocks noGrp="1" noRot="1" noChangeAspect="1" noChangeArrowheads="1" noTextEdit="1"/>
          </p:cNvSpPr>
          <p:nvPr>
            <p:ph type="sldImg"/>
          </p:nvPr>
        </p:nvSpPr>
        <p:spPr>
          <a:solidFill>
            <a:srgbClr val="FFFFFF"/>
          </a:solidFill>
          <a:ln/>
        </p:spPr>
      </p:sp>
      <p:sp>
        <p:nvSpPr>
          <p:cNvPr id="33795" name="Rectangle 2"/>
          <p:cNvSpPr>
            <a:spLocks noGrp="1" noChangeArrowheads="1"/>
          </p:cNvSpPr>
          <p:nvPr>
            <p:ph type="body" idx="1"/>
          </p:nvPr>
        </p:nvSpPr>
        <p:spPr>
          <a:noFill/>
        </p:spPr>
        <p:txBody>
          <a:bodyPr/>
          <a:lstStyle/>
          <a:p>
            <a:pPr eaLnBrk="1" hangingPunct="1"/>
            <a:r>
              <a:rPr lang="en-US" sz="2200" smtClean="0">
                <a:latin typeface="Lucida Grande" charset="0"/>
                <a:ea typeface="Lucida Grande" charset="0"/>
                <a:cs typeface="Lucida Grande" charset="0"/>
                <a:sym typeface="Lucida Grande" charset="0"/>
              </a:rPr>
              <a:t>a lot of interesting topics</a:t>
            </a:r>
          </a:p>
          <a:p>
            <a:pPr eaLnBrk="1" hangingPunct="1"/>
            <a:r>
              <a:rPr lang="en-US" sz="2200" smtClean="0">
                <a:latin typeface="Lucida Grande" charset="0"/>
                <a:ea typeface="Lucida Grande" charset="0"/>
                <a:cs typeface="Lucida Grande" charset="0"/>
                <a:sym typeface="Lucida Grande" charset="0"/>
              </a:rPr>
              <a:t>narrow down to something actionable and interesting, not only from an academic point of view, but for Microsoft, too. We focused on a part of the left side</a:t>
            </a:r>
          </a:p>
        </p:txBody>
      </p:sp>
    </p:spTree>
    <p:extLst>
      <p:ext uri="{BB962C8B-B14F-4D97-AF65-F5344CB8AC3E}">
        <p14:creationId xmlns:p14="http://schemas.microsoft.com/office/powerpoint/2010/main" val="16989260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6F2797A8-7735-4D00-8D99-2645C2587916}" type="slidenum">
              <a:rPr/>
              <a:pPr lvl="0"/>
              <a:t>99</a:t>
            </a:fld>
            <a:endParaRPr lang="en-GB"/>
          </a:p>
        </p:txBody>
      </p:sp>
      <p:sp>
        <p:nvSpPr>
          <p:cNvPr id="2" name="Slide Image Placeholder 1"/>
          <p:cNvSpPr>
            <a:spLocks noGrp="1" noRot="1" noChangeAspect="1" noResize="1"/>
          </p:cNvSpPr>
          <p:nvPr>
            <p:ph type="sldImg"/>
          </p:nvPr>
        </p:nvSpPr>
        <p:spPr>
          <a:xfrm>
            <a:off x="1106488" y="812800"/>
            <a:ext cx="5345112" cy="4008438"/>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56000" y="5078520"/>
            <a:ext cx="6047640" cy="4811400"/>
          </a:xfrm>
        </p:spPr>
        <p:txBody>
          <a:bodyPr>
            <a:spAutoFit/>
          </a:bodyPr>
          <a:lstStyle/>
          <a:p>
            <a:endParaRPr lang="en-GB"/>
          </a:p>
        </p:txBody>
      </p:sp>
    </p:spTree>
    <p:extLst>
      <p:ext uri="{BB962C8B-B14F-4D97-AF65-F5344CB8AC3E}">
        <p14:creationId xmlns:p14="http://schemas.microsoft.com/office/powerpoint/2010/main" val="4370648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DB735DA4-08BA-4DF4-8489-22880AC98991}" type="slidenum">
              <a:rPr/>
              <a:pPr lvl="0"/>
              <a:t>100</a:t>
            </a:fld>
            <a:endParaRPr lang="en-GB"/>
          </a:p>
        </p:txBody>
      </p:sp>
      <p:sp>
        <p:nvSpPr>
          <p:cNvPr id="2" name="Slide Image Placeholder 1"/>
          <p:cNvSpPr>
            <a:spLocks noGrp="1" noRot="1" noChangeAspect="1" noResize="1"/>
          </p:cNvSpPr>
          <p:nvPr>
            <p:ph type="sldImg"/>
          </p:nvPr>
        </p:nvSpPr>
        <p:spPr>
          <a:xfrm>
            <a:off x="1106488" y="812800"/>
            <a:ext cx="5345112" cy="4008438"/>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56000" y="5078520"/>
            <a:ext cx="6047640" cy="4721040"/>
          </a:xfrm>
        </p:spPr>
        <p:txBody>
          <a:bodyPr/>
          <a:lstStyle/>
          <a:p>
            <a:endParaRPr lang="en-GB"/>
          </a:p>
        </p:txBody>
      </p:sp>
    </p:spTree>
    <p:extLst>
      <p:ext uri="{BB962C8B-B14F-4D97-AF65-F5344CB8AC3E}">
        <p14:creationId xmlns:p14="http://schemas.microsoft.com/office/powerpoint/2010/main" val="42791516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CF11CC7D-D89C-49EA-94CB-ABFA5C289416}" type="slidenum">
              <a:rPr/>
              <a:pPr lvl="0"/>
              <a:t>101</a:t>
            </a:fld>
            <a:endParaRPr lang="en-GB"/>
          </a:p>
        </p:txBody>
      </p:sp>
      <p:sp>
        <p:nvSpPr>
          <p:cNvPr id="2" name="Slide Image Placeholder 1"/>
          <p:cNvSpPr>
            <a:spLocks noGrp="1" noRot="1" noChangeAspect="1" noResize="1"/>
          </p:cNvSpPr>
          <p:nvPr>
            <p:ph type="sldImg"/>
          </p:nvPr>
        </p:nvSpPr>
        <p:spPr>
          <a:xfrm>
            <a:off x="1106488" y="812800"/>
            <a:ext cx="5345112" cy="4008438"/>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56000" y="5078520"/>
            <a:ext cx="6047640" cy="4721040"/>
          </a:xfrm>
        </p:spPr>
        <p:txBody>
          <a:bodyPr/>
          <a:lstStyle/>
          <a:p>
            <a:endParaRPr lang="en-GB"/>
          </a:p>
        </p:txBody>
      </p:sp>
    </p:spTree>
    <p:extLst>
      <p:ext uri="{BB962C8B-B14F-4D97-AF65-F5344CB8AC3E}">
        <p14:creationId xmlns:p14="http://schemas.microsoft.com/office/powerpoint/2010/main" val="32326807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AFF61BD2-F1E4-43B7-B4C0-969DE01D0CE3}" type="slidenum">
              <a:rPr/>
              <a:pPr lvl="0"/>
              <a:t>102</a:t>
            </a:fld>
            <a:endParaRPr lang="en-GB"/>
          </a:p>
        </p:txBody>
      </p:sp>
      <p:sp>
        <p:nvSpPr>
          <p:cNvPr id="2" name="Slide Image Placeholder 1"/>
          <p:cNvSpPr>
            <a:spLocks noGrp="1" noRot="1" noChangeAspect="1" noResize="1"/>
          </p:cNvSpPr>
          <p:nvPr>
            <p:ph type="sldImg"/>
          </p:nvPr>
        </p:nvSpPr>
        <p:spPr>
          <a:xfrm>
            <a:off x="1106488" y="812800"/>
            <a:ext cx="5345112" cy="4008438"/>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56000" y="5078520"/>
            <a:ext cx="6047640" cy="4721040"/>
          </a:xfrm>
        </p:spPr>
        <p:txBody>
          <a:bodyPr/>
          <a:lstStyle/>
          <a:p>
            <a:endParaRPr lang="en-GB"/>
          </a:p>
        </p:txBody>
      </p:sp>
    </p:spTree>
    <p:extLst>
      <p:ext uri="{BB962C8B-B14F-4D97-AF65-F5344CB8AC3E}">
        <p14:creationId xmlns:p14="http://schemas.microsoft.com/office/powerpoint/2010/main" val="39646165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130FD125-4BFB-40DA-BC87-58F29E401E50}" type="slidenum">
              <a:rPr/>
              <a:pPr lvl="0"/>
              <a:t>103</a:t>
            </a:fld>
            <a:endParaRPr lang="en-GB"/>
          </a:p>
        </p:txBody>
      </p:sp>
      <p:sp>
        <p:nvSpPr>
          <p:cNvPr id="2" name="Slide Image Placeholder 1"/>
          <p:cNvSpPr>
            <a:spLocks noGrp="1" noRot="1" noChangeAspect="1" noResize="1"/>
          </p:cNvSpPr>
          <p:nvPr>
            <p:ph type="sldImg"/>
          </p:nvPr>
        </p:nvSpPr>
        <p:spPr>
          <a:xfrm>
            <a:off x="1106488" y="812800"/>
            <a:ext cx="5345112" cy="4008438"/>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56000" y="5078520"/>
            <a:ext cx="6047640" cy="4721040"/>
          </a:xfrm>
        </p:spPr>
        <p:txBody>
          <a:bodyPr/>
          <a:lstStyle/>
          <a:p>
            <a:endParaRPr lang="en-GB"/>
          </a:p>
        </p:txBody>
      </p:sp>
    </p:spTree>
    <p:extLst>
      <p:ext uri="{BB962C8B-B14F-4D97-AF65-F5344CB8AC3E}">
        <p14:creationId xmlns:p14="http://schemas.microsoft.com/office/powerpoint/2010/main" val="35747228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0E836435-F502-406E-AC63-ADF980B1CA42}" type="slidenum">
              <a:rPr/>
              <a:pPr lvl="0"/>
              <a:t>104</a:t>
            </a:fld>
            <a:endParaRPr lang="en-GB"/>
          </a:p>
        </p:txBody>
      </p:sp>
      <p:sp>
        <p:nvSpPr>
          <p:cNvPr id="2" name="Slide Image Placeholder 1"/>
          <p:cNvSpPr>
            <a:spLocks noGrp="1" noRot="1" noChangeAspect="1" noResize="1"/>
          </p:cNvSpPr>
          <p:nvPr>
            <p:ph type="sldImg"/>
          </p:nvPr>
        </p:nvSpPr>
        <p:spPr>
          <a:xfrm>
            <a:off x="1106488" y="812800"/>
            <a:ext cx="5345112" cy="4008438"/>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56000" y="5078520"/>
            <a:ext cx="6047640" cy="4721040"/>
          </a:xfrm>
        </p:spPr>
        <p:txBody>
          <a:bodyPr/>
          <a:lstStyle/>
          <a:p>
            <a:endParaRPr lang="en-GB"/>
          </a:p>
        </p:txBody>
      </p:sp>
    </p:spTree>
    <p:extLst>
      <p:ext uri="{BB962C8B-B14F-4D97-AF65-F5344CB8AC3E}">
        <p14:creationId xmlns:p14="http://schemas.microsoft.com/office/powerpoint/2010/main" val="30778049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Burak</a:t>
            </a:r>
            <a:endParaRPr lang="en-US" dirty="0"/>
          </a:p>
        </p:txBody>
      </p:sp>
      <p:sp>
        <p:nvSpPr>
          <p:cNvPr id="4" name="Slide Number Placeholder 3"/>
          <p:cNvSpPr>
            <a:spLocks noGrp="1"/>
          </p:cNvSpPr>
          <p:nvPr>
            <p:ph type="sldNum" sz="quarter" idx="10"/>
          </p:nvPr>
        </p:nvSpPr>
        <p:spPr/>
        <p:txBody>
          <a:bodyPr/>
          <a:lstStyle/>
          <a:p>
            <a:fld id="{3AA9CE42-EE04-2848-97BC-2D8595F8C592}" type="slidenum">
              <a:rPr lang="en-US" smtClean="0"/>
              <a:pPr/>
              <a:t>105</a:t>
            </a:fld>
            <a:endParaRPr lang="en-US"/>
          </a:p>
        </p:txBody>
      </p:sp>
    </p:spTree>
    <p:extLst>
      <p:ext uri="{BB962C8B-B14F-4D97-AF65-F5344CB8AC3E}">
        <p14:creationId xmlns:p14="http://schemas.microsoft.com/office/powerpoint/2010/main" val="38375291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B71C10CC-9A62-4432-8AB8-65B44506D262}" type="slidenum">
              <a:rPr/>
              <a:pPr lvl="0"/>
              <a:t>106</a:t>
            </a:fld>
            <a:endParaRPr lang="en-GB"/>
          </a:p>
        </p:txBody>
      </p:sp>
      <p:sp>
        <p:nvSpPr>
          <p:cNvPr id="2" name="Slide Image Placeholder 1"/>
          <p:cNvSpPr>
            <a:spLocks noGrp="1" noRot="1" noChangeAspect="1" noResize="1"/>
          </p:cNvSpPr>
          <p:nvPr>
            <p:ph type="sldImg"/>
          </p:nvPr>
        </p:nvSpPr>
        <p:spPr>
          <a:xfrm>
            <a:off x="1106488" y="812800"/>
            <a:ext cx="5345112" cy="4008438"/>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56000" y="5078520"/>
            <a:ext cx="6047640" cy="4721040"/>
          </a:xfrm>
        </p:spPr>
        <p:txBody>
          <a:bodyPr/>
          <a:lstStyle/>
          <a:p>
            <a:endParaRPr lang="en-GB"/>
          </a:p>
        </p:txBody>
      </p:sp>
    </p:spTree>
    <p:extLst>
      <p:ext uri="{BB962C8B-B14F-4D97-AF65-F5344CB8AC3E}">
        <p14:creationId xmlns:p14="http://schemas.microsoft.com/office/powerpoint/2010/main" val="26670717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50DF1465-B8E5-4A70-ADEB-A11638FB6988}" type="slidenum">
              <a:rPr/>
              <a:pPr lvl="0"/>
              <a:t>118</a:t>
            </a:fld>
            <a:endParaRPr lang="en-GB"/>
          </a:p>
        </p:txBody>
      </p:sp>
      <p:sp>
        <p:nvSpPr>
          <p:cNvPr id="2" name="Rectangle 2"/>
          <p:cNvSpPr>
            <a:spLocks noGrp="1" noRot="1" noChangeAspect="1" noResize="1"/>
          </p:cNvSpPr>
          <p:nvPr>
            <p:ph type="sldImg"/>
          </p:nvPr>
        </p:nvSpPr>
        <p:spPr>
          <a:xfrm>
            <a:off x="1143000" y="695325"/>
            <a:ext cx="4570413" cy="3427413"/>
          </a:xfrm>
          <a:solidFill>
            <a:schemeClr val="accent1"/>
          </a:solidFill>
          <a:ln w="25400">
            <a:solidFill>
              <a:schemeClr val="accent1">
                <a:shade val="50000"/>
              </a:schemeClr>
            </a:solidFill>
            <a:prstDash val="solid"/>
          </a:ln>
        </p:spPr>
      </p:sp>
      <p:sp>
        <p:nvSpPr>
          <p:cNvPr id="3" name="Rectangle 3"/>
          <p:cNvSpPr txBox="1">
            <a:spLocks noGrp="1"/>
          </p:cNvSpPr>
          <p:nvPr>
            <p:ph type="body" sz="quarter" idx="1"/>
          </p:nvPr>
        </p:nvSpPr>
        <p:spPr>
          <a:xfrm>
            <a:off x="0" y="0"/>
            <a:ext cx="360" cy="360"/>
          </a:xfrm>
        </p:spPr>
        <p:txBody>
          <a:bodyPr wrap="none" lIns="90000" tIns="45000" rIns="90000" bIns="45000" anchor="ctr">
            <a:noAutofit/>
          </a:bodyPr>
          <a:lstStyle/>
          <a:p>
            <a:pPr lvl="0"/>
            <a:endParaRPr lang="en-GB"/>
          </a:p>
        </p:txBody>
      </p:sp>
    </p:spTree>
    <p:extLst>
      <p:ext uri="{BB962C8B-B14F-4D97-AF65-F5344CB8AC3E}">
        <p14:creationId xmlns:p14="http://schemas.microsoft.com/office/powerpoint/2010/main" val="220934666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32C4D5AB-FB18-4F03-9815-9F488727F78A}" type="slidenum">
              <a:rPr/>
              <a:pPr lvl="0"/>
              <a:t>119</a:t>
            </a:fld>
            <a:endParaRPr lang="en-GB"/>
          </a:p>
        </p:txBody>
      </p:sp>
      <p:sp>
        <p:nvSpPr>
          <p:cNvPr id="2" name="Rectangle 2"/>
          <p:cNvSpPr>
            <a:spLocks noGrp="1" noRot="1" noChangeAspect="1" noResize="1"/>
          </p:cNvSpPr>
          <p:nvPr>
            <p:ph type="sldImg"/>
          </p:nvPr>
        </p:nvSpPr>
        <p:spPr>
          <a:xfrm>
            <a:off x="1143000" y="695325"/>
            <a:ext cx="4570413" cy="3427413"/>
          </a:xfrm>
          <a:solidFill>
            <a:schemeClr val="accent1"/>
          </a:solidFill>
          <a:ln w="25400">
            <a:solidFill>
              <a:schemeClr val="accent1">
                <a:shade val="50000"/>
              </a:schemeClr>
            </a:solidFill>
            <a:prstDash val="solid"/>
          </a:ln>
        </p:spPr>
      </p:sp>
      <p:sp>
        <p:nvSpPr>
          <p:cNvPr id="3" name="Rectangle 3"/>
          <p:cNvSpPr txBox="1">
            <a:spLocks noGrp="1"/>
          </p:cNvSpPr>
          <p:nvPr>
            <p:ph type="body" sz="quarter" idx="1"/>
          </p:nvPr>
        </p:nvSpPr>
        <p:spPr>
          <a:xfrm>
            <a:off x="0" y="0"/>
            <a:ext cx="360" cy="360"/>
          </a:xfrm>
        </p:spPr>
        <p:txBody>
          <a:bodyPr wrap="none" lIns="90000" tIns="45000" rIns="90000" bIns="45000" anchor="ctr">
            <a:noAutofit/>
          </a:bodyPr>
          <a:lstStyle/>
          <a:p>
            <a:pPr lvl="0"/>
            <a:endParaRPr lang="en-GB"/>
          </a:p>
        </p:txBody>
      </p:sp>
    </p:spTree>
    <p:extLst>
      <p:ext uri="{BB962C8B-B14F-4D97-AF65-F5344CB8AC3E}">
        <p14:creationId xmlns:p14="http://schemas.microsoft.com/office/powerpoint/2010/main" val="37129215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049E05C8-CB9C-48D9-AEA5-5BE8B4A60D47}" type="slidenum">
              <a:rPr/>
              <a:pPr lvl="0"/>
              <a:t>120</a:t>
            </a:fld>
            <a:endParaRPr lang="en-GB"/>
          </a:p>
        </p:txBody>
      </p:sp>
      <p:sp>
        <p:nvSpPr>
          <p:cNvPr id="2" name="Rectangle 2"/>
          <p:cNvSpPr>
            <a:spLocks noGrp="1" noRot="1" noChangeAspect="1" noResize="1"/>
          </p:cNvSpPr>
          <p:nvPr>
            <p:ph type="sldImg"/>
          </p:nvPr>
        </p:nvSpPr>
        <p:spPr>
          <a:xfrm>
            <a:off x="1108075" y="812800"/>
            <a:ext cx="5341938" cy="4006850"/>
          </a:xfrm>
          <a:solidFill>
            <a:schemeClr val="accent1"/>
          </a:solidFill>
          <a:ln w="25400">
            <a:solidFill>
              <a:schemeClr val="accent1">
                <a:shade val="50000"/>
              </a:schemeClr>
            </a:solidFill>
            <a:prstDash val="solid"/>
          </a:ln>
        </p:spPr>
      </p:sp>
      <p:sp>
        <p:nvSpPr>
          <p:cNvPr id="3" name="Rectangle 3"/>
          <p:cNvSpPr txBox="1">
            <a:spLocks noGrp="1"/>
          </p:cNvSpPr>
          <p:nvPr>
            <p:ph type="body" sz="quarter" idx="1"/>
          </p:nvPr>
        </p:nvSpPr>
        <p:spPr>
          <a:xfrm>
            <a:off x="0" y="0"/>
            <a:ext cx="360" cy="360"/>
          </a:xfrm>
        </p:spPr>
        <p:txBody>
          <a:bodyPr wrap="none" lIns="90000" tIns="45000" rIns="90000" bIns="45000" anchor="ctr">
            <a:noAutofit/>
          </a:bodyPr>
          <a:lstStyle/>
          <a:p>
            <a:pPr lvl="0"/>
            <a:endParaRPr lang="en-GB"/>
          </a:p>
        </p:txBody>
      </p:sp>
    </p:spTree>
    <p:extLst>
      <p:ext uri="{BB962C8B-B14F-4D97-AF65-F5344CB8AC3E}">
        <p14:creationId xmlns:p14="http://schemas.microsoft.com/office/powerpoint/2010/main" val="98674915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0418" name="Rectangle 2"/>
          <p:cNvSpPr>
            <a:spLocks noGrp="1" noRot="1" noChangeAspect="1" noChangeArrowheads="1" noTextEdit="1"/>
          </p:cNvSpPr>
          <p:nvPr>
            <p:ph type="sldImg"/>
          </p:nvPr>
        </p:nvSpPr>
        <p:spPr bwMode="auto">
          <a:xfrm>
            <a:off x="1143000" y="695325"/>
            <a:ext cx="4570413" cy="3427413"/>
          </a:xfrm>
          <a:noFill/>
          <a:ln>
            <a:solidFill>
              <a:srgbClr val="000000"/>
            </a:solidFill>
            <a:miter lim="800000"/>
            <a:headEnd/>
            <a:tailEnd/>
          </a:ln>
        </p:spPr>
      </p:sp>
      <p:sp>
        <p:nvSpPr>
          <p:cNvPr id="60419" name="Rectangle 3"/>
          <p:cNvSpPr>
            <a:spLocks noGrp="1" noChangeArrowheads="1"/>
          </p:cNvSpPr>
          <p:nvPr>
            <p:ph type="body" idx="1"/>
          </p:nvPr>
        </p:nvSpPr>
        <p:spPr bwMode="auto">
          <a:noFill/>
        </p:spPr>
        <p:txBody>
          <a:bodyPr wrap="none" numCol="1" anchor="ctr" anchorCtr="0" compatLnSpc="1">
            <a:prstTxWarp prst="textNoShape">
              <a:avLst/>
            </a:prstTxWarp>
          </a:bodyPr>
          <a:lstStyle/>
          <a:p>
            <a:pPr eaLnBrk="1" hangingPunct="1"/>
            <a:endParaRPr lang="en-GB" smtClean="0"/>
          </a:p>
        </p:txBody>
      </p:sp>
    </p:spTree>
    <p:extLst>
      <p:ext uri="{BB962C8B-B14F-4D97-AF65-F5344CB8AC3E}">
        <p14:creationId xmlns:p14="http://schemas.microsoft.com/office/powerpoint/2010/main" val="153060146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73BB2338-595A-4C6C-BF4A-6AA5679FD527}" type="slidenum">
              <a:rPr/>
              <a:pPr lvl="0"/>
              <a:t>122</a:t>
            </a:fld>
            <a:endParaRPr lang="en-GB"/>
          </a:p>
        </p:txBody>
      </p:sp>
      <p:sp>
        <p:nvSpPr>
          <p:cNvPr id="2" name="Slide Image Placeholder 1"/>
          <p:cNvSpPr>
            <a:spLocks noGrp="1" noRot="1" noChangeAspect="1" noResize="1"/>
          </p:cNvSpPr>
          <p:nvPr>
            <p:ph type="sldImg"/>
          </p:nvPr>
        </p:nvSpPr>
        <p:spPr>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56000" y="5078520"/>
            <a:ext cx="6047640" cy="4721040"/>
          </a:xfrm>
        </p:spPr>
        <p:txBody>
          <a:bodyPr/>
          <a:lstStyle/>
          <a:p>
            <a:endParaRPr lang="en-GB"/>
          </a:p>
        </p:txBody>
      </p:sp>
    </p:spTree>
    <p:extLst>
      <p:ext uri="{BB962C8B-B14F-4D97-AF65-F5344CB8AC3E}">
        <p14:creationId xmlns:p14="http://schemas.microsoft.com/office/powerpoint/2010/main" val="39363529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D8C4FD06-7E57-4EE7-9FB1-BF73B05B7927}" type="slidenum">
              <a:rPr/>
              <a:pPr lvl="0"/>
              <a:t>123</a:t>
            </a:fld>
            <a:endParaRPr lang="en-GB"/>
          </a:p>
        </p:txBody>
      </p:sp>
      <p:sp>
        <p:nvSpPr>
          <p:cNvPr id="2" name="Slide Image Placeholder 1"/>
          <p:cNvSpPr>
            <a:spLocks noGrp="1" noRot="1" noChangeAspect="1" noResize="1"/>
          </p:cNvSpPr>
          <p:nvPr>
            <p:ph type="sldImg"/>
          </p:nvPr>
        </p:nvSpPr>
        <p:spPr>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56000" y="5078520"/>
            <a:ext cx="6047640" cy="4721040"/>
          </a:xfrm>
        </p:spPr>
        <p:txBody>
          <a:bodyPr/>
          <a:lstStyle/>
          <a:p>
            <a:endParaRPr lang="en-GB"/>
          </a:p>
        </p:txBody>
      </p:sp>
    </p:spTree>
    <p:extLst>
      <p:ext uri="{BB962C8B-B14F-4D97-AF65-F5344CB8AC3E}">
        <p14:creationId xmlns:p14="http://schemas.microsoft.com/office/powerpoint/2010/main" val="75058275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bwMode="auto">
          <a:xfrm>
            <a:off x="1143000" y="695325"/>
            <a:ext cx="4570413" cy="3427413"/>
          </a:xfrm>
          <a:noFill/>
          <a:ln>
            <a:solidFill>
              <a:srgbClr val="000000"/>
            </a:solidFill>
            <a:miter lim="800000"/>
            <a:headEnd/>
            <a:tailEnd/>
          </a:ln>
        </p:spPr>
      </p:sp>
      <p:sp>
        <p:nvSpPr>
          <p:cNvPr id="62467" name="Rectangle 3"/>
          <p:cNvSpPr>
            <a:spLocks noGrp="1" noChangeArrowheads="1"/>
          </p:cNvSpPr>
          <p:nvPr>
            <p:ph type="body" idx="1"/>
          </p:nvPr>
        </p:nvSpPr>
        <p:spPr bwMode="auto">
          <a:noFill/>
        </p:spPr>
        <p:txBody>
          <a:bodyPr wrap="none" numCol="1" anchor="ctr" anchorCtr="0" compatLnSpc="1">
            <a:prstTxWarp prst="textNoShape">
              <a:avLst/>
            </a:prstTxWarp>
          </a:bodyPr>
          <a:lstStyle/>
          <a:p>
            <a:pPr eaLnBrk="1" hangingPunct="1"/>
            <a:endParaRPr lang="en-GB" smtClean="0"/>
          </a:p>
        </p:txBody>
      </p:sp>
    </p:spTree>
    <p:extLst>
      <p:ext uri="{BB962C8B-B14F-4D97-AF65-F5344CB8AC3E}">
        <p14:creationId xmlns:p14="http://schemas.microsoft.com/office/powerpoint/2010/main" val="153021986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FF5CAC45-428E-4E0A-8DA0-E35C22A24E15}" type="slidenum">
              <a:rPr/>
              <a:pPr lvl="0"/>
              <a:t>126</a:t>
            </a:fld>
            <a:endParaRPr lang="en-GB"/>
          </a:p>
        </p:txBody>
      </p:sp>
      <p:sp>
        <p:nvSpPr>
          <p:cNvPr id="2" name="Slide Image Placeholder 1"/>
          <p:cNvSpPr>
            <a:spLocks noGrp="1" noRot="1" noChangeAspect="1" noResize="1"/>
          </p:cNvSpPr>
          <p:nvPr>
            <p:ph type="sldImg"/>
          </p:nvPr>
        </p:nvSpPr>
        <p:spPr>
          <a:xfrm>
            <a:off x="1106488" y="812800"/>
            <a:ext cx="5345112" cy="4008438"/>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56000" y="5078520"/>
            <a:ext cx="6047640" cy="4721040"/>
          </a:xfrm>
        </p:spPr>
        <p:txBody>
          <a:bodyPr/>
          <a:lstStyle/>
          <a:p>
            <a:endParaRPr lang="en-GB"/>
          </a:p>
        </p:txBody>
      </p:sp>
    </p:spTree>
    <p:extLst>
      <p:ext uri="{BB962C8B-B14F-4D97-AF65-F5344CB8AC3E}">
        <p14:creationId xmlns:p14="http://schemas.microsoft.com/office/powerpoint/2010/main" val="310362656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84B5BACA-C722-4DE5-8F7A-0C6CAF76473D}" type="slidenum">
              <a:rPr/>
              <a:pPr lvl="0"/>
              <a:t>129</a:t>
            </a:fld>
            <a:endParaRPr lang="en-GB"/>
          </a:p>
        </p:txBody>
      </p:sp>
      <p:sp>
        <p:nvSpPr>
          <p:cNvPr id="2" name="Slide Image Placeholder 1"/>
          <p:cNvSpPr>
            <a:spLocks noGrp="1" noRot="1" noChangeAspect="1" noResize="1"/>
          </p:cNvSpPr>
          <p:nvPr>
            <p:ph type="sldImg"/>
          </p:nvPr>
        </p:nvSpPr>
        <p:spPr>
          <a:xfrm>
            <a:off x="1106488" y="812800"/>
            <a:ext cx="5345112" cy="4008438"/>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56000" y="5078520"/>
            <a:ext cx="6047640" cy="4721040"/>
          </a:xfrm>
        </p:spPr>
        <p:txBody>
          <a:bodyPr/>
          <a:lstStyle/>
          <a:p>
            <a:endParaRPr lang="en-GB"/>
          </a:p>
        </p:txBody>
      </p:sp>
    </p:spTree>
    <p:extLst>
      <p:ext uri="{BB962C8B-B14F-4D97-AF65-F5344CB8AC3E}">
        <p14:creationId xmlns:p14="http://schemas.microsoft.com/office/powerpoint/2010/main" val="77961717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0658" name="Rectangle 2"/>
          <p:cNvSpPr>
            <a:spLocks noGrp="1" noRot="1" noChangeAspect="1" noChangeArrowheads="1" noTextEdit="1"/>
          </p:cNvSpPr>
          <p:nvPr>
            <p:ph type="sldImg"/>
          </p:nvPr>
        </p:nvSpPr>
        <p:spPr bwMode="auto">
          <a:xfrm>
            <a:off x="1143000" y="695325"/>
            <a:ext cx="4570413" cy="3427413"/>
          </a:xfrm>
          <a:noFill/>
          <a:ln>
            <a:solidFill>
              <a:srgbClr val="000000"/>
            </a:solidFill>
            <a:miter lim="800000"/>
            <a:headEnd/>
            <a:tailEnd/>
          </a:ln>
        </p:spPr>
      </p:sp>
      <p:sp>
        <p:nvSpPr>
          <p:cNvPr id="70659" name="Rectangle 3"/>
          <p:cNvSpPr>
            <a:spLocks noGrp="1" noChangeArrowheads="1"/>
          </p:cNvSpPr>
          <p:nvPr>
            <p:ph type="body" idx="1"/>
          </p:nvPr>
        </p:nvSpPr>
        <p:spPr bwMode="auto">
          <a:noFill/>
        </p:spPr>
        <p:txBody>
          <a:bodyPr wrap="none" numCol="1" anchor="ctr" anchorCtr="0" compatLnSpc="1">
            <a:prstTxWarp prst="textNoShape">
              <a:avLst/>
            </a:prstTxWarp>
          </a:bodyPr>
          <a:lstStyle/>
          <a:p>
            <a:pPr eaLnBrk="1" hangingPunct="1"/>
            <a:endParaRPr lang="en-GB" smtClean="0"/>
          </a:p>
        </p:txBody>
      </p:sp>
    </p:spTree>
    <p:extLst>
      <p:ext uri="{BB962C8B-B14F-4D97-AF65-F5344CB8AC3E}">
        <p14:creationId xmlns:p14="http://schemas.microsoft.com/office/powerpoint/2010/main" val="137230032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2706" name="Rectangle 2"/>
          <p:cNvSpPr>
            <a:spLocks noGrp="1" noRot="1" noChangeAspect="1" noChangeArrowheads="1" noTextEdit="1"/>
          </p:cNvSpPr>
          <p:nvPr>
            <p:ph type="sldImg"/>
          </p:nvPr>
        </p:nvSpPr>
        <p:spPr bwMode="auto">
          <a:xfrm>
            <a:off x="1143000" y="695325"/>
            <a:ext cx="4570413" cy="3427413"/>
          </a:xfrm>
          <a:noFill/>
          <a:ln>
            <a:solidFill>
              <a:srgbClr val="000000"/>
            </a:solidFill>
            <a:miter lim="800000"/>
            <a:headEnd/>
            <a:tailEnd/>
          </a:ln>
        </p:spPr>
      </p:sp>
      <p:sp>
        <p:nvSpPr>
          <p:cNvPr id="72707" name="Rectangle 3"/>
          <p:cNvSpPr>
            <a:spLocks noGrp="1" noChangeArrowheads="1"/>
          </p:cNvSpPr>
          <p:nvPr>
            <p:ph type="body" idx="1"/>
          </p:nvPr>
        </p:nvSpPr>
        <p:spPr bwMode="auto">
          <a:noFill/>
        </p:spPr>
        <p:txBody>
          <a:bodyPr wrap="none" numCol="1" anchor="ctr" anchorCtr="0" compatLnSpc="1">
            <a:prstTxWarp prst="textNoShape">
              <a:avLst/>
            </a:prstTxWarp>
          </a:bodyPr>
          <a:lstStyle/>
          <a:p>
            <a:pPr eaLnBrk="1" hangingPunct="1"/>
            <a:endParaRPr lang="en-GB" smtClean="0"/>
          </a:p>
        </p:txBody>
      </p:sp>
    </p:spTree>
    <p:extLst>
      <p:ext uri="{BB962C8B-B14F-4D97-AF65-F5344CB8AC3E}">
        <p14:creationId xmlns:p14="http://schemas.microsoft.com/office/powerpoint/2010/main" val="77422915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4754" name="Rectangle 2"/>
          <p:cNvSpPr>
            <a:spLocks noGrp="1" noRot="1" noChangeAspect="1" noChangeArrowheads="1" noTextEdit="1"/>
          </p:cNvSpPr>
          <p:nvPr>
            <p:ph type="sldImg"/>
          </p:nvPr>
        </p:nvSpPr>
        <p:spPr bwMode="auto">
          <a:xfrm>
            <a:off x="1143000" y="695325"/>
            <a:ext cx="4570413" cy="3427413"/>
          </a:xfrm>
          <a:noFill/>
          <a:ln>
            <a:solidFill>
              <a:srgbClr val="000000"/>
            </a:solidFill>
            <a:miter lim="800000"/>
            <a:headEnd/>
            <a:tailEnd/>
          </a:ln>
        </p:spPr>
      </p:sp>
      <p:sp>
        <p:nvSpPr>
          <p:cNvPr id="74755" name="Rectangle 3"/>
          <p:cNvSpPr>
            <a:spLocks noGrp="1" noChangeArrowheads="1"/>
          </p:cNvSpPr>
          <p:nvPr>
            <p:ph type="body" idx="1"/>
          </p:nvPr>
        </p:nvSpPr>
        <p:spPr bwMode="auto">
          <a:noFill/>
        </p:spPr>
        <p:txBody>
          <a:bodyPr wrap="none" numCol="1" anchor="ctr" anchorCtr="0" compatLnSpc="1">
            <a:prstTxWarp prst="textNoShape">
              <a:avLst/>
            </a:prstTxWarp>
          </a:bodyPr>
          <a:lstStyle/>
          <a:p>
            <a:pPr eaLnBrk="1" hangingPunct="1"/>
            <a:endParaRPr lang="en-GB" smtClean="0"/>
          </a:p>
        </p:txBody>
      </p:sp>
    </p:spTree>
    <p:extLst>
      <p:ext uri="{BB962C8B-B14F-4D97-AF65-F5344CB8AC3E}">
        <p14:creationId xmlns:p14="http://schemas.microsoft.com/office/powerpoint/2010/main" val="282769993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65230A0D-3112-4839-B619-EDBA6141E9EF}" type="slidenum">
              <a:rPr/>
              <a:pPr lvl="0"/>
              <a:t>133</a:t>
            </a:fld>
            <a:endParaRPr lang="en-GB"/>
          </a:p>
        </p:txBody>
      </p:sp>
      <p:sp>
        <p:nvSpPr>
          <p:cNvPr id="2" name="Slide Image Placeholder 1"/>
          <p:cNvSpPr>
            <a:spLocks noGrp="1" noRot="1" noChangeAspect="1" noResize="1"/>
          </p:cNvSpPr>
          <p:nvPr>
            <p:ph type="sldImg"/>
          </p:nvPr>
        </p:nvSpPr>
        <p:spPr>
          <a:xfrm>
            <a:off x="1106488" y="812800"/>
            <a:ext cx="5345112" cy="4008438"/>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56000" y="5078520"/>
            <a:ext cx="6047640" cy="4721040"/>
          </a:xfrm>
        </p:spPr>
        <p:txBody>
          <a:bodyPr/>
          <a:lstStyle/>
          <a:p>
            <a:endParaRPr lang="en-GB"/>
          </a:p>
        </p:txBody>
      </p:sp>
    </p:spTree>
    <p:extLst>
      <p:ext uri="{BB962C8B-B14F-4D97-AF65-F5344CB8AC3E}">
        <p14:creationId xmlns:p14="http://schemas.microsoft.com/office/powerpoint/2010/main" val="278867118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6802" name="Rectangle 2"/>
          <p:cNvSpPr>
            <a:spLocks noGrp="1" noRot="1" noChangeAspect="1" noChangeArrowheads="1" noTextEdit="1"/>
          </p:cNvSpPr>
          <p:nvPr>
            <p:ph type="sldImg"/>
          </p:nvPr>
        </p:nvSpPr>
        <p:spPr bwMode="auto">
          <a:xfrm>
            <a:off x="1143000" y="695325"/>
            <a:ext cx="4570413" cy="3427413"/>
          </a:xfrm>
          <a:noFill/>
          <a:ln>
            <a:solidFill>
              <a:srgbClr val="000000"/>
            </a:solidFill>
            <a:miter lim="800000"/>
            <a:headEnd/>
            <a:tailEnd/>
          </a:ln>
        </p:spPr>
      </p:sp>
      <p:sp>
        <p:nvSpPr>
          <p:cNvPr id="76803" name="Rectangle 3"/>
          <p:cNvSpPr>
            <a:spLocks noGrp="1" noChangeArrowheads="1"/>
          </p:cNvSpPr>
          <p:nvPr>
            <p:ph type="body" idx="1"/>
          </p:nvPr>
        </p:nvSpPr>
        <p:spPr bwMode="auto">
          <a:noFill/>
        </p:spPr>
        <p:txBody>
          <a:bodyPr wrap="none" numCol="1" anchor="ctr" anchorCtr="0" compatLnSpc="1">
            <a:prstTxWarp prst="textNoShape">
              <a:avLst/>
            </a:prstTxWarp>
          </a:bodyPr>
          <a:lstStyle/>
          <a:p>
            <a:pPr eaLnBrk="1" hangingPunct="1"/>
            <a:endParaRPr lang="en-GB" smtClean="0"/>
          </a:p>
        </p:txBody>
      </p:sp>
    </p:spTree>
    <p:extLst>
      <p:ext uri="{BB962C8B-B14F-4D97-AF65-F5344CB8AC3E}">
        <p14:creationId xmlns:p14="http://schemas.microsoft.com/office/powerpoint/2010/main" val="424554016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8850" name="Rectangle 2"/>
          <p:cNvSpPr>
            <a:spLocks noGrp="1" noRot="1" noChangeAspect="1" noChangeArrowheads="1" noTextEdit="1"/>
          </p:cNvSpPr>
          <p:nvPr>
            <p:ph type="sldImg"/>
          </p:nvPr>
        </p:nvSpPr>
        <p:spPr bwMode="auto">
          <a:xfrm>
            <a:off x="1143000" y="695325"/>
            <a:ext cx="4570413" cy="3427413"/>
          </a:xfrm>
          <a:noFill/>
          <a:ln>
            <a:solidFill>
              <a:srgbClr val="000000"/>
            </a:solidFill>
            <a:miter lim="800000"/>
            <a:headEnd/>
            <a:tailEnd/>
          </a:ln>
        </p:spPr>
      </p:sp>
      <p:sp>
        <p:nvSpPr>
          <p:cNvPr id="78851" name="Rectangle 3"/>
          <p:cNvSpPr>
            <a:spLocks noGrp="1" noChangeArrowheads="1"/>
          </p:cNvSpPr>
          <p:nvPr>
            <p:ph type="body" idx="1"/>
          </p:nvPr>
        </p:nvSpPr>
        <p:spPr bwMode="auto">
          <a:noFill/>
        </p:spPr>
        <p:txBody>
          <a:bodyPr wrap="none" numCol="1" anchor="ctr" anchorCtr="0" compatLnSpc="1">
            <a:prstTxWarp prst="textNoShape">
              <a:avLst/>
            </a:prstTxWarp>
          </a:bodyPr>
          <a:lstStyle/>
          <a:p>
            <a:pPr eaLnBrk="1" hangingPunct="1"/>
            <a:endParaRPr lang="en-GB" smtClean="0"/>
          </a:p>
        </p:txBody>
      </p:sp>
    </p:spTree>
    <p:extLst>
      <p:ext uri="{BB962C8B-B14F-4D97-AF65-F5344CB8AC3E}">
        <p14:creationId xmlns:p14="http://schemas.microsoft.com/office/powerpoint/2010/main" val="335719829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0898" name="Rectangle 2"/>
          <p:cNvSpPr>
            <a:spLocks noGrp="1" noRot="1" noChangeAspect="1" noChangeArrowheads="1" noTextEdit="1"/>
          </p:cNvSpPr>
          <p:nvPr>
            <p:ph type="sldImg"/>
          </p:nvPr>
        </p:nvSpPr>
        <p:spPr bwMode="auto">
          <a:xfrm>
            <a:off x="1143000" y="695325"/>
            <a:ext cx="4570413" cy="3427413"/>
          </a:xfrm>
          <a:noFill/>
          <a:ln>
            <a:solidFill>
              <a:srgbClr val="000000"/>
            </a:solidFill>
            <a:miter lim="800000"/>
            <a:headEnd/>
            <a:tailEnd/>
          </a:ln>
        </p:spPr>
      </p:sp>
      <p:sp>
        <p:nvSpPr>
          <p:cNvPr id="80899" name="Rectangle 3"/>
          <p:cNvSpPr>
            <a:spLocks noGrp="1" noChangeArrowheads="1"/>
          </p:cNvSpPr>
          <p:nvPr>
            <p:ph type="body" idx="1"/>
          </p:nvPr>
        </p:nvSpPr>
        <p:spPr bwMode="auto">
          <a:noFill/>
        </p:spPr>
        <p:txBody>
          <a:bodyPr wrap="none" numCol="1" anchor="ctr" anchorCtr="0" compatLnSpc="1">
            <a:prstTxWarp prst="textNoShape">
              <a:avLst/>
            </a:prstTxWarp>
          </a:bodyPr>
          <a:lstStyle/>
          <a:p>
            <a:pPr eaLnBrk="1" hangingPunct="1"/>
            <a:endParaRPr lang="en-GB" smtClean="0"/>
          </a:p>
        </p:txBody>
      </p:sp>
    </p:spTree>
    <p:extLst>
      <p:ext uri="{BB962C8B-B14F-4D97-AF65-F5344CB8AC3E}">
        <p14:creationId xmlns:p14="http://schemas.microsoft.com/office/powerpoint/2010/main" val="11387696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AA9CE42-EE04-2848-97BC-2D8595F8C592}" type="slidenum">
              <a:rPr lang="en-US" smtClean="0"/>
              <a:pPr/>
              <a:t>139</a:t>
            </a:fld>
            <a:endParaRPr lang="en-US"/>
          </a:p>
        </p:txBody>
      </p:sp>
    </p:spTree>
    <p:extLst>
      <p:ext uri="{BB962C8B-B14F-4D97-AF65-F5344CB8AC3E}">
        <p14:creationId xmlns:p14="http://schemas.microsoft.com/office/powerpoint/2010/main" val="18219218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199BCBB-7499-B741-B035-DEA69D0E1BF4}" type="datetime1">
              <a:rPr lang="en-US" smtClean="0"/>
              <a:t>6/1/14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43FBDB-460A-2C4D-8064-C249887F4FCB}" type="slidenum">
              <a:rPr lang="en-US" smtClean="0"/>
              <a:pPr/>
              <a:t>‹#›</a:t>
            </a:fld>
            <a:endParaRPr lang="en-US"/>
          </a:p>
        </p:txBody>
      </p:sp>
    </p:spTree>
    <p:extLst>
      <p:ext uri="{BB962C8B-B14F-4D97-AF65-F5344CB8AC3E}">
        <p14:creationId xmlns:p14="http://schemas.microsoft.com/office/powerpoint/2010/main" val="9365898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A8FC2D3-8424-8347-B445-B7E0393AC6B2}" type="datetime1">
              <a:rPr lang="en-US" smtClean="0"/>
              <a:t>6/1/14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43FBDB-460A-2C4D-8064-C249887F4FCB}" type="slidenum">
              <a:rPr lang="en-US" smtClean="0"/>
              <a:pPr/>
              <a:t>‹#›</a:t>
            </a:fld>
            <a:endParaRPr lang="en-US"/>
          </a:p>
        </p:txBody>
      </p:sp>
    </p:spTree>
    <p:extLst>
      <p:ext uri="{BB962C8B-B14F-4D97-AF65-F5344CB8AC3E}">
        <p14:creationId xmlns:p14="http://schemas.microsoft.com/office/powerpoint/2010/main" val="27028803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71E6588-58AA-FA47-BC93-43C9E88AFFEF}" type="datetime1">
              <a:rPr lang="en-US" smtClean="0"/>
              <a:t>6/1/14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43FBDB-460A-2C4D-8064-C249887F4FCB}" type="slidenum">
              <a:rPr lang="en-US" smtClean="0"/>
              <a:pPr/>
              <a:t>‹#›</a:t>
            </a:fld>
            <a:endParaRPr lang="en-US"/>
          </a:p>
        </p:txBody>
      </p:sp>
    </p:spTree>
    <p:extLst>
      <p:ext uri="{BB962C8B-B14F-4D97-AF65-F5344CB8AC3E}">
        <p14:creationId xmlns:p14="http://schemas.microsoft.com/office/powerpoint/2010/main" val="28650438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3CE5978-EA3E-FC43-B452-8D94DDC7B6B5}" type="datetime1">
              <a:rPr lang="en-US" smtClean="0"/>
              <a:t>6/1/14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43FBDB-460A-2C4D-8064-C249887F4FCB}" type="slidenum">
              <a:rPr lang="en-US" smtClean="0"/>
              <a:pPr/>
              <a:t>‹#›</a:t>
            </a:fld>
            <a:endParaRPr lang="en-US"/>
          </a:p>
        </p:txBody>
      </p:sp>
    </p:spTree>
    <p:extLst>
      <p:ext uri="{BB962C8B-B14F-4D97-AF65-F5344CB8AC3E}">
        <p14:creationId xmlns:p14="http://schemas.microsoft.com/office/powerpoint/2010/main" val="30309259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3218672-3988-5C49-9F14-23BF6702007F}" type="datetime1">
              <a:rPr lang="en-US" smtClean="0"/>
              <a:t>6/1/14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43FBDB-460A-2C4D-8064-C249887F4FCB}" type="slidenum">
              <a:rPr lang="en-US" smtClean="0"/>
              <a:pPr/>
              <a:t>‹#›</a:t>
            </a:fld>
            <a:endParaRPr lang="en-US"/>
          </a:p>
        </p:txBody>
      </p:sp>
    </p:spTree>
    <p:extLst>
      <p:ext uri="{BB962C8B-B14F-4D97-AF65-F5344CB8AC3E}">
        <p14:creationId xmlns:p14="http://schemas.microsoft.com/office/powerpoint/2010/main" val="20829450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B4D5EFE-9CCE-4044-8EB1-3DF010702432}" type="datetime1">
              <a:rPr lang="en-US" smtClean="0"/>
              <a:t>6/1/14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F43FBDB-460A-2C4D-8064-C249887F4FCB}" type="slidenum">
              <a:rPr lang="en-US" smtClean="0"/>
              <a:pPr/>
              <a:t>‹#›</a:t>
            </a:fld>
            <a:endParaRPr lang="en-US"/>
          </a:p>
        </p:txBody>
      </p:sp>
    </p:spTree>
    <p:extLst>
      <p:ext uri="{BB962C8B-B14F-4D97-AF65-F5344CB8AC3E}">
        <p14:creationId xmlns:p14="http://schemas.microsoft.com/office/powerpoint/2010/main" val="27758314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11D99D-854C-2946-A058-33C36640F9DF}" type="datetime1">
              <a:rPr lang="en-US" smtClean="0"/>
              <a:t>6/1/14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F43FBDB-460A-2C4D-8064-C249887F4FCB}" type="slidenum">
              <a:rPr lang="en-US" smtClean="0"/>
              <a:pPr/>
              <a:t>‹#›</a:t>
            </a:fld>
            <a:endParaRPr lang="en-US"/>
          </a:p>
        </p:txBody>
      </p:sp>
    </p:spTree>
    <p:extLst>
      <p:ext uri="{BB962C8B-B14F-4D97-AF65-F5344CB8AC3E}">
        <p14:creationId xmlns:p14="http://schemas.microsoft.com/office/powerpoint/2010/main" val="20834373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F37C98A-3414-1140-8CCD-F2BE4C83D62F}" type="datetime1">
              <a:rPr lang="en-US" smtClean="0"/>
              <a:t>6/1/14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43FBDB-460A-2C4D-8064-C249887F4FCB}" type="slidenum">
              <a:rPr lang="en-US" smtClean="0"/>
              <a:pPr/>
              <a:t>‹#›</a:t>
            </a:fld>
            <a:endParaRPr lang="en-US"/>
          </a:p>
        </p:txBody>
      </p:sp>
    </p:spTree>
    <p:extLst>
      <p:ext uri="{BB962C8B-B14F-4D97-AF65-F5344CB8AC3E}">
        <p14:creationId xmlns:p14="http://schemas.microsoft.com/office/powerpoint/2010/main" val="41008478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3021797-FABC-C94C-8D3B-FA15B5F6314E}" type="datetime1">
              <a:rPr lang="en-US" smtClean="0"/>
              <a:t>6/1/14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43FBDB-460A-2C4D-8064-C249887F4FCB}" type="slidenum">
              <a:rPr lang="en-US" smtClean="0"/>
              <a:pPr/>
              <a:t>‹#›</a:t>
            </a:fld>
            <a:endParaRPr lang="en-US"/>
          </a:p>
        </p:txBody>
      </p:sp>
    </p:spTree>
    <p:extLst>
      <p:ext uri="{BB962C8B-B14F-4D97-AF65-F5344CB8AC3E}">
        <p14:creationId xmlns:p14="http://schemas.microsoft.com/office/powerpoint/2010/main" val="34048706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0EE3279-87D4-A742-9263-FD678B62D464}" type="datetime1">
              <a:rPr lang="en-US" smtClean="0"/>
              <a:t>6/1/14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43FBDB-460A-2C4D-8064-C249887F4FCB}" type="slidenum">
              <a:rPr lang="en-US" smtClean="0"/>
              <a:pPr/>
              <a:t>‹#›</a:t>
            </a:fld>
            <a:endParaRPr lang="en-US"/>
          </a:p>
        </p:txBody>
      </p:sp>
    </p:spTree>
    <p:extLst>
      <p:ext uri="{BB962C8B-B14F-4D97-AF65-F5344CB8AC3E}">
        <p14:creationId xmlns:p14="http://schemas.microsoft.com/office/powerpoint/2010/main" val="31393175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8346A56-A04D-6C40-AD82-1EE87A37D0EF}" type="datetime1">
              <a:rPr lang="en-US" smtClean="0"/>
              <a:t>6/1/14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43FBDB-460A-2C4D-8064-C249887F4FCB}" type="slidenum">
              <a:rPr lang="en-US" smtClean="0"/>
              <a:pPr/>
              <a:t>‹#›</a:t>
            </a:fld>
            <a:endParaRPr lang="en-US"/>
          </a:p>
        </p:txBody>
      </p:sp>
    </p:spTree>
    <p:extLst>
      <p:ext uri="{BB962C8B-B14F-4D97-AF65-F5344CB8AC3E}">
        <p14:creationId xmlns:p14="http://schemas.microsoft.com/office/powerpoint/2010/main" val="1789727025"/>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570F4C9-D1AF-3F47-8B72-353FCEDFEFB1}" type="datetime1">
              <a:rPr lang="en-US" smtClean="0"/>
              <a:t>6/1/14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F43FBDB-460A-2C4D-8064-C249887F4FCB}" type="slidenum">
              <a:rPr lang="en-US" smtClean="0"/>
              <a:pPr/>
              <a:t>‹#›</a:t>
            </a:fld>
            <a:endParaRPr lang="en-US"/>
          </a:p>
        </p:txBody>
      </p:sp>
    </p:spTree>
    <p:extLst>
      <p:ext uri="{BB962C8B-B14F-4D97-AF65-F5344CB8AC3E}">
        <p14:creationId xmlns:p14="http://schemas.microsoft.com/office/powerpoint/2010/main" val="37787240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4" Type="http://schemas.microsoft.com/office/2007/relationships/hdphoto" Target="../media/hdphoto1.wdp"/><Relationship Id="rId5"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6.jpeg"/><Relationship Id="rId5" Type="http://schemas.openxmlformats.org/officeDocument/2006/relationships/image" Target="../media/image7.png"/><Relationship Id="rId6" Type="http://schemas.openxmlformats.org/officeDocument/2006/relationships/image" Target="../media/image8.png"/><Relationship Id="rId7" Type="http://schemas.openxmlformats.org/officeDocument/2006/relationships/image" Target="../media/image9.jpeg"/><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4" Type="http://schemas.openxmlformats.org/officeDocument/2006/relationships/image" Target="../media/image11.png"/><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4.png"/><Relationship Id="rId3" Type="http://schemas.openxmlformats.org/officeDocument/2006/relationships/image" Target="../media/image15.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6.png"/><Relationship Id="rId3" Type="http://schemas.openxmlformats.org/officeDocument/2006/relationships/image" Target="../media/image17.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9.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2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hyperlink" Target="http://goo.gl/i6caq7"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3.png"/><Relationship Id="rId4" Type="http://schemas.openxmlformats.org/officeDocument/2006/relationships/image" Target="../media/image24.png"/><Relationship Id="rId1" Type="http://schemas.openxmlformats.org/officeDocument/2006/relationships/slideLayout" Target="../slideLayouts/slideLayout2.xml"/><Relationship Id="rId2" Type="http://schemas.openxmlformats.org/officeDocument/2006/relationships/image" Target="../media/image22.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5.gif"/></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6.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1.png"/><Relationship Id="rId3" Type="http://schemas.openxmlformats.org/officeDocument/2006/relationships/image" Target="../media/image10.jpe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7.png"/></Relationships>
</file>

<file path=ppt/slides/_rels/slide38.xml.rels><?xml version="1.0" encoding="UTF-8" standalone="yes"?>
<Relationships xmlns="http://schemas.openxmlformats.org/package/2006/relationships"><Relationship Id="rId3" Type="http://schemas.openxmlformats.org/officeDocument/2006/relationships/oleObject" Target="../embeddings/Microsoft_Visio_2003-2010_Drawing11.vsd"/><Relationship Id="rId4" Type="http://schemas.openxmlformats.org/officeDocument/2006/relationships/image" Target="../media/image28.emf"/><Relationship Id="rId5" Type="http://schemas.openxmlformats.org/officeDocument/2006/relationships/oleObject" Target="../embeddings/Microsoft_Visio_2003-2010_Drawing22.vsd"/><Relationship Id="rId6" Type="http://schemas.openxmlformats.org/officeDocument/2006/relationships/image" Target="../media/image29.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 Id="rId3" Type="http://schemas.openxmlformats.org/officeDocument/2006/relationships/image" Target="../media/image30.jpeg"/></Relationships>
</file>

<file path=ppt/slides/_rels/slide41.xml.rels><?xml version="1.0" encoding="UTF-8" standalone="yes"?>
<Relationships xmlns="http://schemas.openxmlformats.org/package/2006/relationships"><Relationship Id="rId3" Type="http://schemas.openxmlformats.org/officeDocument/2006/relationships/image" Target="../media/image32.png"/><Relationship Id="rId4" Type="http://schemas.openxmlformats.org/officeDocument/2006/relationships/image" Target="../media/image33.png"/><Relationship Id="rId5" Type="http://schemas.openxmlformats.org/officeDocument/2006/relationships/image" Target="../media/image34.png"/><Relationship Id="rId6" Type="http://schemas.openxmlformats.org/officeDocument/2006/relationships/image" Target="../media/image35.png"/><Relationship Id="rId1" Type="http://schemas.openxmlformats.org/officeDocument/2006/relationships/slideLayout" Target="../slideLayouts/slideLayout2.xml"/><Relationship Id="rId2" Type="http://schemas.openxmlformats.org/officeDocument/2006/relationships/image" Target="../media/image31.png"/></Relationships>
</file>

<file path=ppt/slides/_rels/slide42.xml.rels><?xml version="1.0" encoding="UTF-8" standalone="yes"?>
<Relationships xmlns="http://schemas.openxmlformats.org/package/2006/relationships"><Relationship Id="rId9" Type="http://schemas.openxmlformats.org/officeDocument/2006/relationships/customXml" Target="../ink/ink4.xml"/><Relationship Id="rId20" Type="http://schemas.openxmlformats.org/officeDocument/2006/relationships/image" Target="../media/image45.emf"/><Relationship Id="rId21" Type="http://schemas.openxmlformats.org/officeDocument/2006/relationships/customXml" Target="../ink/ink10.xml"/><Relationship Id="rId22" Type="http://schemas.openxmlformats.org/officeDocument/2006/relationships/image" Target="../media/image46.emf"/><Relationship Id="rId23" Type="http://schemas.openxmlformats.org/officeDocument/2006/relationships/customXml" Target="../ink/ink11.xml"/><Relationship Id="rId24" Type="http://schemas.openxmlformats.org/officeDocument/2006/relationships/image" Target="../media/image47.emf"/><Relationship Id="rId25" Type="http://schemas.openxmlformats.org/officeDocument/2006/relationships/customXml" Target="../ink/ink12.xml"/><Relationship Id="rId26" Type="http://schemas.openxmlformats.org/officeDocument/2006/relationships/image" Target="../media/image48.emf"/><Relationship Id="rId27" Type="http://schemas.openxmlformats.org/officeDocument/2006/relationships/customXml" Target="../ink/ink13.xml"/><Relationship Id="rId28" Type="http://schemas.openxmlformats.org/officeDocument/2006/relationships/image" Target="../media/image49.emf"/><Relationship Id="rId29" Type="http://schemas.openxmlformats.org/officeDocument/2006/relationships/customXml" Target="../ink/ink14.xml"/><Relationship Id="rId30" Type="http://schemas.openxmlformats.org/officeDocument/2006/relationships/image" Target="../media/image50.emf"/><Relationship Id="rId10" Type="http://schemas.openxmlformats.org/officeDocument/2006/relationships/image" Target="../media/image40.emf"/><Relationship Id="rId11" Type="http://schemas.openxmlformats.org/officeDocument/2006/relationships/customXml" Target="../ink/ink5.xml"/><Relationship Id="rId12" Type="http://schemas.openxmlformats.org/officeDocument/2006/relationships/image" Target="../media/image41.emf"/><Relationship Id="rId13" Type="http://schemas.openxmlformats.org/officeDocument/2006/relationships/customXml" Target="../ink/ink6.xml"/><Relationship Id="rId14" Type="http://schemas.openxmlformats.org/officeDocument/2006/relationships/image" Target="../media/image42.emf"/><Relationship Id="rId15" Type="http://schemas.openxmlformats.org/officeDocument/2006/relationships/customXml" Target="../ink/ink7.xml"/><Relationship Id="rId16" Type="http://schemas.openxmlformats.org/officeDocument/2006/relationships/image" Target="../media/image43.emf"/><Relationship Id="rId17" Type="http://schemas.openxmlformats.org/officeDocument/2006/relationships/customXml" Target="../ink/ink8.xml"/><Relationship Id="rId18" Type="http://schemas.openxmlformats.org/officeDocument/2006/relationships/image" Target="../media/image44.emf"/><Relationship Id="rId19" Type="http://schemas.openxmlformats.org/officeDocument/2006/relationships/customXml" Target="../ink/ink9.xml"/><Relationship Id="rId1" Type="http://schemas.openxmlformats.org/officeDocument/2006/relationships/slideLayout" Target="../slideLayouts/slideLayout2.xml"/><Relationship Id="rId2" Type="http://schemas.openxmlformats.org/officeDocument/2006/relationships/image" Target="../media/image36.png"/><Relationship Id="rId3" Type="http://schemas.openxmlformats.org/officeDocument/2006/relationships/customXml" Target="../ink/ink1.xml"/><Relationship Id="rId4" Type="http://schemas.openxmlformats.org/officeDocument/2006/relationships/image" Target="../media/image37.emf"/><Relationship Id="rId5" Type="http://schemas.openxmlformats.org/officeDocument/2006/relationships/customXml" Target="../ink/ink2.xml"/><Relationship Id="rId6" Type="http://schemas.openxmlformats.org/officeDocument/2006/relationships/image" Target="../media/image38.emf"/><Relationship Id="rId7" Type="http://schemas.openxmlformats.org/officeDocument/2006/relationships/customXml" Target="../ink/ink3.xml"/><Relationship Id="rId8" Type="http://schemas.openxmlformats.org/officeDocument/2006/relationships/image" Target="../media/image39.emf"/></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7.png"/><Relationship Id="rId3" Type="http://schemas.openxmlformats.org/officeDocument/2006/relationships/image" Target="../media/image38.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1" Type="http://schemas.openxmlformats.org/officeDocument/2006/relationships/image" Target="../media/image57.emf"/><Relationship Id="rId12" Type="http://schemas.openxmlformats.org/officeDocument/2006/relationships/customXml" Target="../ink/ink20.xml"/><Relationship Id="rId13" Type="http://schemas.openxmlformats.org/officeDocument/2006/relationships/image" Target="../media/image58.emf"/><Relationship Id="rId14" Type="http://schemas.openxmlformats.org/officeDocument/2006/relationships/customXml" Target="../ink/ink21.xml"/><Relationship Id="rId15" Type="http://schemas.openxmlformats.org/officeDocument/2006/relationships/image" Target="../media/image59.emf"/><Relationship Id="rId16" Type="http://schemas.openxmlformats.org/officeDocument/2006/relationships/customXml" Target="../ink/ink22.xml"/><Relationship Id="rId17" Type="http://schemas.openxmlformats.org/officeDocument/2006/relationships/image" Target="../media/image60.emf"/><Relationship Id="rId1" Type="http://schemas.openxmlformats.org/officeDocument/2006/relationships/slideLayout" Target="../slideLayouts/slideLayout2.xml"/><Relationship Id="rId2" Type="http://schemas.openxmlformats.org/officeDocument/2006/relationships/customXml" Target="../ink/ink15.xml"/><Relationship Id="rId3" Type="http://schemas.openxmlformats.org/officeDocument/2006/relationships/image" Target="../media/image53.emf"/><Relationship Id="rId4" Type="http://schemas.openxmlformats.org/officeDocument/2006/relationships/customXml" Target="../ink/ink16.xml"/><Relationship Id="rId5" Type="http://schemas.openxmlformats.org/officeDocument/2006/relationships/image" Target="../media/image54.emf"/><Relationship Id="rId6" Type="http://schemas.openxmlformats.org/officeDocument/2006/relationships/customXml" Target="../ink/ink17.xml"/><Relationship Id="rId7" Type="http://schemas.openxmlformats.org/officeDocument/2006/relationships/image" Target="../media/image55.emf"/><Relationship Id="rId8" Type="http://schemas.openxmlformats.org/officeDocument/2006/relationships/customXml" Target="../ink/ink18.xml"/><Relationship Id="rId9" Type="http://schemas.openxmlformats.org/officeDocument/2006/relationships/image" Target="../media/image56.emf"/><Relationship Id="rId10" Type="http://schemas.openxmlformats.org/officeDocument/2006/relationships/customXml" Target="../ink/ink19.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hyperlink" Target="http://www.datarevelations.com/category/visualizing-survey-data-and-likert-scales" TargetMode="External"/><Relationship Id="rId4" Type="http://schemas.openxmlformats.org/officeDocument/2006/relationships/image" Target="../media/image39.png"/><Relationship Id="rId1" Type="http://schemas.openxmlformats.org/officeDocument/2006/relationships/slideLayout" Target="../slideLayouts/slideLayout2.xml"/><Relationship Id="rId2" Type="http://schemas.openxmlformats.org/officeDocument/2006/relationships/hyperlink" Target="http://statistical-research.com/plotting-likert-scales/" TargetMode="Externa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qualyzer.bitbucket.org/" TargetMode="External"/><Relationship Id="rId3" Type="http://schemas.openxmlformats.org/officeDocument/2006/relationships/hyperlink" Target="http://www.saturateapp.com/" TargetMode="Externa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customXml" Target="../ink/ink23.xml"/><Relationship Id="rId4" Type="http://schemas.openxmlformats.org/officeDocument/2006/relationships/image" Target="../media/image63.emf"/><Relationship Id="rId5" Type="http://schemas.openxmlformats.org/officeDocument/2006/relationships/customXml" Target="../ink/ink24.xml"/><Relationship Id="rId6" Type="http://schemas.openxmlformats.org/officeDocument/2006/relationships/image" Target="../media/image64.emf"/><Relationship Id="rId7" Type="http://schemas.openxmlformats.org/officeDocument/2006/relationships/customXml" Target="../ink/ink25.xml"/><Relationship Id="rId8" Type="http://schemas.openxmlformats.org/officeDocument/2006/relationships/image" Target="../media/image65.emf"/><Relationship Id="rId9" Type="http://schemas.openxmlformats.org/officeDocument/2006/relationships/customXml" Target="../ink/ink26.xml"/><Relationship Id="rId10" Type="http://schemas.openxmlformats.org/officeDocument/2006/relationships/image" Target="../media/image66.emf"/><Relationship Id="rId1" Type="http://schemas.openxmlformats.org/officeDocument/2006/relationships/slideLayout" Target="../slideLayouts/slideLayout2.xml"/><Relationship Id="rId2" Type="http://schemas.openxmlformats.org/officeDocument/2006/relationships/image" Target="../media/image40.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1.jpeg"/></Relationships>
</file>

<file path=ppt/slides/_rels/slide55.xml.rels><?xml version="1.0" encoding="UTF-8" standalone="yes"?>
<Relationships xmlns="http://schemas.openxmlformats.org/package/2006/relationships"><Relationship Id="rId3" Type="http://schemas.openxmlformats.org/officeDocument/2006/relationships/package" Target="../embeddings/Microsoft_Visio_Drawing11.vsdx"/><Relationship Id="rId4" Type="http://schemas.openxmlformats.org/officeDocument/2006/relationships/image" Target="../media/image51.emf"/><Relationship Id="rId1" Type="http://schemas.openxmlformats.org/officeDocument/2006/relationships/vmlDrawing" Target="../drawings/vmlDrawing2.vml"/><Relationship Id="rId2"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2.jpeg"/></Relationships>
</file>

<file path=ppt/slides/_rels/slide57.xml.rels><?xml version="1.0" encoding="UTF-8" standalone="yes"?>
<Relationships xmlns="http://schemas.openxmlformats.org/package/2006/relationships"><Relationship Id="rId3" Type="http://schemas.openxmlformats.org/officeDocument/2006/relationships/customXml" Target="../ink/ink27.xml"/><Relationship Id="rId4" Type="http://schemas.openxmlformats.org/officeDocument/2006/relationships/image" Target="../media/image71.emf"/><Relationship Id="rId5" Type="http://schemas.openxmlformats.org/officeDocument/2006/relationships/customXml" Target="../ink/ink28.xml"/><Relationship Id="rId6" Type="http://schemas.openxmlformats.org/officeDocument/2006/relationships/image" Target="../media/image72.emf"/><Relationship Id="rId7" Type="http://schemas.openxmlformats.org/officeDocument/2006/relationships/customXml" Target="../ink/ink29.xml"/><Relationship Id="rId8" Type="http://schemas.openxmlformats.org/officeDocument/2006/relationships/image" Target="../media/image73.emf"/><Relationship Id="rId9" Type="http://schemas.openxmlformats.org/officeDocument/2006/relationships/customXml" Target="../ink/ink30.xml"/><Relationship Id="rId10" Type="http://schemas.openxmlformats.org/officeDocument/2006/relationships/image" Target="../media/image74.emf"/><Relationship Id="rId1" Type="http://schemas.openxmlformats.org/officeDocument/2006/relationships/slideLayout" Target="../slideLayouts/slideLayout7.xml"/><Relationship Id="rId2" Type="http://schemas.openxmlformats.org/officeDocument/2006/relationships/image" Target="../media/image53.png"/></Relationships>
</file>

<file path=ppt/slides/_rels/slide58.xml.rels><?xml version="1.0" encoding="UTF-8" standalone="yes"?>
<Relationships xmlns="http://schemas.openxmlformats.org/package/2006/relationships"><Relationship Id="rId3" Type="http://schemas.openxmlformats.org/officeDocument/2006/relationships/customXml" Target="../ink/ink31.xml"/><Relationship Id="rId4" Type="http://schemas.openxmlformats.org/officeDocument/2006/relationships/image" Target="../media/image71.emf"/><Relationship Id="rId5" Type="http://schemas.openxmlformats.org/officeDocument/2006/relationships/customXml" Target="../ink/ink32.xml"/><Relationship Id="rId6" Type="http://schemas.openxmlformats.org/officeDocument/2006/relationships/image" Target="../media/image72.emf"/><Relationship Id="rId7" Type="http://schemas.openxmlformats.org/officeDocument/2006/relationships/customXml" Target="../ink/ink33.xml"/><Relationship Id="rId8" Type="http://schemas.openxmlformats.org/officeDocument/2006/relationships/image" Target="../media/image73.emf"/><Relationship Id="rId9" Type="http://schemas.openxmlformats.org/officeDocument/2006/relationships/customXml" Target="../ink/ink34.xml"/><Relationship Id="rId10" Type="http://schemas.openxmlformats.org/officeDocument/2006/relationships/image" Target="../media/image74.emf"/><Relationship Id="rId1" Type="http://schemas.openxmlformats.org/officeDocument/2006/relationships/slideLayout" Target="../slideLayouts/slideLayout7.xml"/><Relationship Id="rId2" Type="http://schemas.openxmlformats.org/officeDocument/2006/relationships/image" Target="../media/image53.png"/></Relationships>
</file>

<file path=ppt/slides/_rels/slide59.xml.rels><?xml version="1.0" encoding="UTF-8" standalone="yes"?>
<Relationships xmlns="http://schemas.openxmlformats.org/package/2006/relationships"><Relationship Id="rId3" Type="http://schemas.openxmlformats.org/officeDocument/2006/relationships/notesSlide" Target="../notesSlides/notesSlide3.xml"/><Relationship Id="rId4" Type="http://schemas.openxmlformats.org/officeDocument/2006/relationships/package" Target="../embeddings/Microsoft_Visio_Drawing22.vsdx"/><Relationship Id="rId5" Type="http://schemas.openxmlformats.org/officeDocument/2006/relationships/image" Target="../media/image61.emf"/><Relationship Id="rId1" Type="http://schemas.openxmlformats.org/officeDocument/2006/relationships/vmlDrawing" Target="../drawings/vmlDrawing3.vml"/><Relationship Id="rId2"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62.xml.rels><?xml version="1.0" encoding="UTF-8" standalone="yes"?>
<Relationships xmlns="http://schemas.openxmlformats.org/package/2006/relationships"><Relationship Id="rId3" Type="http://schemas.openxmlformats.org/officeDocument/2006/relationships/diagramLayout" Target="../diagrams/layout1.xml"/><Relationship Id="rId4" Type="http://schemas.openxmlformats.org/officeDocument/2006/relationships/diagramQuickStyle" Target="../diagrams/quickStyle1.xml"/><Relationship Id="rId5" Type="http://schemas.openxmlformats.org/officeDocument/2006/relationships/diagramColors" Target="../diagrams/colors1.xml"/><Relationship Id="rId6" Type="http://schemas.microsoft.com/office/2007/relationships/diagramDrawing" Target="../diagrams/drawing1.xml"/><Relationship Id="rId1" Type="http://schemas.openxmlformats.org/officeDocument/2006/relationships/slideLayout" Target="../slideLayouts/slideLayout2.xml"/><Relationship Id="rId2" Type="http://schemas.openxmlformats.org/officeDocument/2006/relationships/diagramData" Target="../diagrams/data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2.png"/><Relationship Id="rId3" Type="http://schemas.openxmlformats.org/officeDocument/2006/relationships/image" Target="../media/image63.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64.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5.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6.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7.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8.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9.jpe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70.jpe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9" Type="http://schemas.openxmlformats.org/officeDocument/2006/relationships/customXml" Target="../ink/ink38.xml"/><Relationship Id="rId20" Type="http://schemas.openxmlformats.org/officeDocument/2006/relationships/image" Target="../media/image94.emf"/><Relationship Id="rId21" Type="http://schemas.openxmlformats.org/officeDocument/2006/relationships/customXml" Target="../ink/ink44.xml"/><Relationship Id="rId22" Type="http://schemas.openxmlformats.org/officeDocument/2006/relationships/image" Target="../media/image95.emf"/><Relationship Id="rId10" Type="http://schemas.openxmlformats.org/officeDocument/2006/relationships/image" Target="../media/image89.emf"/><Relationship Id="rId11" Type="http://schemas.openxmlformats.org/officeDocument/2006/relationships/customXml" Target="../ink/ink39.xml"/><Relationship Id="rId12" Type="http://schemas.openxmlformats.org/officeDocument/2006/relationships/image" Target="../media/image90.emf"/><Relationship Id="rId13" Type="http://schemas.openxmlformats.org/officeDocument/2006/relationships/customXml" Target="../ink/ink40.xml"/><Relationship Id="rId14" Type="http://schemas.openxmlformats.org/officeDocument/2006/relationships/image" Target="../media/image91.emf"/><Relationship Id="rId15" Type="http://schemas.openxmlformats.org/officeDocument/2006/relationships/customXml" Target="../ink/ink41.xml"/><Relationship Id="rId16" Type="http://schemas.openxmlformats.org/officeDocument/2006/relationships/image" Target="../media/image92.emf"/><Relationship Id="rId17" Type="http://schemas.openxmlformats.org/officeDocument/2006/relationships/customXml" Target="../ink/ink42.xml"/><Relationship Id="rId18" Type="http://schemas.openxmlformats.org/officeDocument/2006/relationships/image" Target="../media/image93.emf"/><Relationship Id="rId19" Type="http://schemas.openxmlformats.org/officeDocument/2006/relationships/customXml" Target="../ink/ink43.xml"/><Relationship Id="rId1" Type="http://schemas.openxmlformats.org/officeDocument/2006/relationships/slideLayout" Target="../slideLayouts/slideLayout2.xml"/><Relationship Id="rId2" Type="http://schemas.openxmlformats.org/officeDocument/2006/relationships/image" Target="../media/image71.png"/><Relationship Id="rId3" Type="http://schemas.openxmlformats.org/officeDocument/2006/relationships/customXml" Target="../ink/ink35.xml"/><Relationship Id="rId4" Type="http://schemas.openxmlformats.org/officeDocument/2006/relationships/image" Target="../media/image86.emf"/><Relationship Id="rId5" Type="http://schemas.openxmlformats.org/officeDocument/2006/relationships/customXml" Target="../ink/ink36.xml"/><Relationship Id="rId6" Type="http://schemas.openxmlformats.org/officeDocument/2006/relationships/image" Target="../media/image87.emf"/><Relationship Id="rId7" Type="http://schemas.openxmlformats.org/officeDocument/2006/relationships/customXml" Target="../ink/ink37.xml"/><Relationship Id="rId8" Type="http://schemas.openxmlformats.org/officeDocument/2006/relationships/image" Target="../media/image88.emf"/></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0.jpe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72.jpeg"/><Relationship Id="rId3" Type="http://schemas.openxmlformats.org/officeDocument/2006/relationships/image" Target="../media/image73.jpe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4.png"/><Relationship Id="rId3" Type="http://schemas.openxmlformats.org/officeDocument/2006/relationships/image" Target="../media/image75.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6.pn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7.pn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8.png"/><Relationship Id="rId3" Type="http://schemas.openxmlformats.org/officeDocument/2006/relationships/image" Target="../media/image79.pn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0.jpeg"/><Relationship Id="rId3" Type="http://schemas.microsoft.com/office/2007/relationships/hdphoto" Target="../media/hdphoto2.wdp"/></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81.pn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82.png"/></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3.jpe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84.png"/></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72.jpeg"/><Relationship Id="rId3" Type="http://schemas.openxmlformats.org/officeDocument/2006/relationships/image" Target="../media/image73.jpeg"/></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 Id="rId3" Type="http://schemas.openxmlformats.org/officeDocument/2006/relationships/image" Target="../media/image85.png"/></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 Id="rId3" Type="http://schemas.openxmlformats.org/officeDocument/2006/relationships/image" Target="../media/image86.png"/></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87.jpeg"/></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chart" Target="../charts/char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chart" Target="../charts/chart3.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88.jpeg"/></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89.png"/></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89.png"/></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0.png"/></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91.png"/></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 Id="rId3" Type="http://schemas.openxmlformats.org/officeDocument/2006/relationships/image" Target="../media/image92.png"/></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 Id="rId3" Type="http://schemas.openxmlformats.org/officeDocument/2006/relationships/hyperlink" Target="http://www.cs.waikato.ac.nz/ml/weka" TargetMode="Externa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3.png"/><Relationship Id="rId3" Type="http://schemas.openxmlformats.org/officeDocument/2006/relationships/image" Target="../media/image94.png"/></Relationships>
</file>

<file path=ppt/slides/_rels/slide125.xml.rels><?xml version="1.0" encoding="UTF-8" standalone="yes"?>
<Relationships xmlns="http://schemas.openxmlformats.org/package/2006/relationships"><Relationship Id="rId3" Type="http://schemas.openxmlformats.org/officeDocument/2006/relationships/hyperlink" Target="http://dx.doi.org/10.1016/j.infsof.2012.09.012" TargetMode="External"/><Relationship Id="rId4" Type="http://schemas.openxmlformats.org/officeDocument/2006/relationships/image" Target="../media/image95.png"/><Relationship Id="rId5" Type="http://schemas.openxmlformats.org/officeDocument/2006/relationships/image" Target="../media/image96.png"/><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7.png"/></Relationships>
</file>

<file path=ppt/slides/_rels/slide128.xml.rels><?xml version="1.0" encoding="UTF-8" standalone="yes"?>
<Relationships xmlns="http://schemas.openxmlformats.org/package/2006/relationships"><Relationship Id="rId3" Type="http://schemas.openxmlformats.org/officeDocument/2006/relationships/image" Target="../media/image99.png"/><Relationship Id="rId4" Type="http://schemas.openxmlformats.org/officeDocument/2006/relationships/image" Target="../media/image100.png"/><Relationship Id="rId1" Type="http://schemas.openxmlformats.org/officeDocument/2006/relationships/slideLayout" Target="../slideLayouts/slideLayout2.xml"/><Relationship Id="rId2" Type="http://schemas.openxmlformats.org/officeDocument/2006/relationships/image" Target="../media/image98.png"/></Relationships>
</file>

<file path=ppt/slides/_rels/slide129.xml.rels><?xml version="1.0" encoding="UTF-8" standalone="yes"?>
<Relationships xmlns="http://schemas.openxmlformats.org/package/2006/relationships"><Relationship Id="rId3" Type="http://schemas.openxmlformats.org/officeDocument/2006/relationships/image" Target="../media/image101.png"/><Relationship Id="rId4" Type="http://schemas.openxmlformats.org/officeDocument/2006/relationships/image" Target="../media/image102.jpeg"/><Relationship Id="rId1" Type="http://schemas.openxmlformats.org/officeDocument/2006/relationships/slideLayout" Target="../slideLayouts/slideLayout7.xml"/><Relationship Id="rId2" Type="http://schemas.openxmlformats.org/officeDocument/2006/relationships/notesSlide" Target="../notesSlides/notesSlide24.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103.png"/></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104.png"/></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8.xml"/><Relationship Id="rId3" Type="http://schemas.openxmlformats.org/officeDocument/2006/relationships/image" Target="../media/image105.png"/></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106.png"/></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136.xml.rels><?xml version="1.0" encoding="UTF-8" standalone="yes"?>
<Relationships xmlns="http://schemas.openxmlformats.org/package/2006/relationships"><Relationship Id="rId3" Type="http://schemas.openxmlformats.org/officeDocument/2006/relationships/image" Target="../media/image107.png"/><Relationship Id="rId4" Type="http://schemas.openxmlformats.org/officeDocument/2006/relationships/image" Target="../media/image108.png"/><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9.xml.rels><?xml version="1.0" encoding="UTF-8" standalone="yes"?>
<Relationships xmlns="http://schemas.openxmlformats.org/package/2006/relationships"><Relationship Id="rId3" Type="http://schemas.openxmlformats.org/officeDocument/2006/relationships/image" Target="../media/image10.jpeg"/><Relationship Id="rId4" Type="http://schemas.openxmlformats.org/officeDocument/2006/relationships/image" Target="../media/image11.png"/><Relationship Id="rId1" Type="http://schemas.openxmlformats.org/officeDocument/2006/relationships/slideLayout" Target="../slideLayouts/slideLayout7.xml"/><Relationship Id="rId2" Type="http://schemas.openxmlformats.org/officeDocument/2006/relationships/notesSlide" Target="../notesSlides/notesSlide3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9.jpeg"/><Relationship Id="rId3" Type="http://schemas.openxmlformats.org/officeDocument/2006/relationships/image" Target="../media/image11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6128088" y="5623514"/>
            <a:ext cx="2327905" cy="695823"/>
            <a:chOff x="6117166" y="533936"/>
            <a:chExt cx="2794000" cy="1016000"/>
          </a:xfrm>
        </p:grpSpPr>
        <p:pic>
          <p:nvPicPr>
            <p:cNvPr id="3" name="Picture 2"/>
            <p:cNvPicPr>
              <a:picLocks noChangeAspect="1"/>
            </p:cNvPicPr>
            <p:nvPr/>
          </p:nvPicPr>
          <p:blipFill>
            <a:blip r:embed="rId2"/>
            <a:stretch>
              <a:fillRect/>
            </a:stretch>
          </p:blipFill>
          <p:spPr>
            <a:xfrm>
              <a:off x="6117166" y="533936"/>
              <a:ext cx="2794000" cy="1016000"/>
            </a:xfrm>
            <a:prstGeom prst="rect">
              <a:avLst/>
            </a:prstGeom>
          </p:spPr>
        </p:pic>
        <p:sp>
          <p:nvSpPr>
            <p:cNvPr id="4" name="Rectangle 3"/>
            <p:cNvSpPr/>
            <p:nvPr/>
          </p:nvSpPr>
          <p:spPr>
            <a:xfrm>
              <a:off x="6868583" y="772583"/>
              <a:ext cx="1174750" cy="24341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9" name="Picture 8" descr="Screen Shot 2013-02-06 at 4.33.25 PM.png"/>
          <p:cNvPicPr>
            <a:picLocks noChangeAspect="1"/>
          </p:cNvPicPr>
          <p:nvPr/>
        </p:nvPicPr>
        <p:blipFill>
          <a:blip r:embed="rId3">
            <a:extLst>
              <a:ext uri="{BEBA8EAE-BF5A-486C-A8C5-ECC9F3942E4B}">
                <a14:imgProps xmlns:a14="http://schemas.microsoft.com/office/drawing/2010/main">
                  <a14:imgLayer r:embed="rId4">
                    <a14:imgEffect>
                      <a14:artisticPencilSketch/>
                    </a14:imgEffect>
                  </a14:imgLayer>
                </a14:imgProps>
              </a:ext>
              <a:ext uri="{28A0092B-C50C-407E-A947-70E740481C1C}">
                <a14:useLocalDpi xmlns:a14="http://schemas.microsoft.com/office/drawing/2010/main" val="0"/>
              </a:ext>
            </a:extLst>
          </a:blip>
          <a:stretch>
            <a:fillRect/>
          </a:stretch>
        </p:blipFill>
        <p:spPr>
          <a:xfrm>
            <a:off x="-13657" y="1705382"/>
            <a:ext cx="9192791" cy="3408883"/>
          </a:xfrm>
          <a:prstGeom prst="rect">
            <a:avLst/>
          </a:prstGeom>
        </p:spPr>
      </p:pic>
      <p:sp>
        <p:nvSpPr>
          <p:cNvPr id="2" name="Title 1"/>
          <p:cNvSpPr>
            <a:spLocks noGrp="1"/>
          </p:cNvSpPr>
          <p:nvPr>
            <p:ph type="ctrTitle"/>
          </p:nvPr>
        </p:nvSpPr>
        <p:spPr>
          <a:xfrm>
            <a:off x="293190" y="131200"/>
            <a:ext cx="8651100" cy="1409762"/>
          </a:xfrm>
        </p:spPr>
        <p:txBody>
          <a:bodyPr>
            <a:noAutofit/>
          </a:bodyPr>
          <a:lstStyle/>
          <a:p>
            <a:pPr algn="l">
              <a:lnSpc>
                <a:spcPct val="80000"/>
              </a:lnSpc>
            </a:pPr>
            <a:r>
              <a:rPr lang="en-US" sz="3200" b="1" dirty="0" smtClean="0">
                <a:solidFill>
                  <a:srgbClr val="FF6600"/>
                </a:solidFill>
              </a:rPr>
              <a:t>ICSE’14 Tutorial: </a:t>
            </a:r>
            <a:br>
              <a:rPr lang="en-US" sz="3200" b="1" dirty="0" smtClean="0">
                <a:solidFill>
                  <a:srgbClr val="FF6600"/>
                </a:solidFill>
              </a:rPr>
            </a:br>
            <a:r>
              <a:rPr lang="en-US" sz="3200" b="1" dirty="0" smtClean="0">
                <a:solidFill>
                  <a:srgbClr val="FF6600"/>
                </a:solidFill>
              </a:rPr>
              <a:t>The Art and </a:t>
            </a:r>
            <a:r>
              <a:rPr lang="en-US" sz="3200" b="1" smtClean="0">
                <a:solidFill>
                  <a:srgbClr val="FF6600"/>
                </a:solidFill>
              </a:rPr>
              <a:t>Science  of </a:t>
            </a:r>
            <a:r>
              <a:rPr lang="en-US" sz="3200" b="1" dirty="0" smtClean="0">
                <a:solidFill>
                  <a:srgbClr val="FF6600"/>
                </a:solidFill>
              </a:rPr>
              <a:t/>
            </a:r>
            <a:br>
              <a:rPr lang="en-US" sz="3200" b="1" dirty="0" smtClean="0">
                <a:solidFill>
                  <a:srgbClr val="FF6600"/>
                </a:solidFill>
              </a:rPr>
            </a:br>
            <a:r>
              <a:rPr lang="en-US" sz="3200" b="1" dirty="0" smtClean="0">
                <a:solidFill>
                  <a:srgbClr val="FF6600"/>
                </a:solidFill>
              </a:rPr>
              <a:t>Analyzing Software Data</a:t>
            </a:r>
            <a:endParaRPr lang="en-US" sz="3200" b="1" dirty="0">
              <a:solidFill>
                <a:srgbClr val="FF6600"/>
              </a:solidFill>
            </a:endParaRPr>
          </a:p>
        </p:txBody>
      </p:sp>
      <p:sp>
        <p:nvSpPr>
          <p:cNvPr id="8" name="Subtitle 2"/>
          <p:cNvSpPr txBox="1">
            <a:spLocks/>
          </p:cNvSpPr>
          <p:nvPr/>
        </p:nvSpPr>
        <p:spPr>
          <a:xfrm>
            <a:off x="284492" y="5348054"/>
            <a:ext cx="6002004" cy="1461883"/>
          </a:xfrm>
          <a:prstGeom prst="rect">
            <a:avLst/>
          </a:prstGeom>
        </p:spPr>
        <p:txBody>
          <a:bodyPr vert="horz" lIns="91440" tIns="45720" rIns="91440" bIns="45720" rtlCol="0">
            <a:normAutofit fontScale="92500" lnSpcReduction="20000"/>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tabLst>
                <a:tab pos="2170113" algn="l"/>
              </a:tabLst>
            </a:pPr>
            <a:r>
              <a:rPr lang="en-US" sz="1800" dirty="0" smtClean="0">
                <a:solidFill>
                  <a:srgbClr val="FF6600"/>
                </a:solidFill>
              </a:rPr>
              <a:t>                Tim </a:t>
            </a:r>
            <a:r>
              <a:rPr lang="en-US" sz="1800" dirty="0">
                <a:solidFill>
                  <a:srgbClr val="FF6600"/>
                </a:solidFill>
              </a:rPr>
              <a:t>Menzies  : 	North Carolina State, USA</a:t>
            </a:r>
          </a:p>
          <a:p>
            <a:pPr algn="l">
              <a:tabLst>
                <a:tab pos="2170113" algn="l"/>
              </a:tabLst>
            </a:pPr>
            <a:r>
              <a:rPr lang="en-US" sz="1800" dirty="0" smtClean="0">
                <a:solidFill>
                  <a:srgbClr val="FF6600"/>
                </a:solidFill>
              </a:rPr>
              <a:t>               Christian Bird  : 	Microsoft, USA</a:t>
            </a:r>
          </a:p>
          <a:p>
            <a:pPr algn="l">
              <a:tabLst>
                <a:tab pos="2170113" algn="l"/>
              </a:tabLst>
            </a:pPr>
            <a:r>
              <a:rPr lang="en-US" sz="1800" dirty="0">
                <a:solidFill>
                  <a:srgbClr val="FF6600"/>
                </a:solidFill>
              </a:rPr>
              <a:t>Thomas Zimmermann  : 	Microsoft, </a:t>
            </a:r>
            <a:r>
              <a:rPr lang="en-US" sz="1800" dirty="0" smtClean="0">
                <a:solidFill>
                  <a:srgbClr val="FF6600"/>
                </a:solidFill>
              </a:rPr>
              <a:t>USA</a:t>
            </a:r>
          </a:p>
          <a:p>
            <a:pPr algn="l">
              <a:tabLst>
                <a:tab pos="2170113" algn="l"/>
              </a:tabLst>
            </a:pPr>
            <a:r>
              <a:rPr lang="en-US" sz="1800" dirty="0" smtClean="0">
                <a:solidFill>
                  <a:srgbClr val="FF6600"/>
                </a:solidFill>
              </a:rPr>
              <a:t>            Leandro </a:t>
            </a:r>
            <a:r>
              <a:rPr lang="en-US" sz="1800" dirty="0" err="1" smtClean="0">
                <a:solidFill>
                  <a:srgbClr val="FF6600"/>
                </a:solidFill>
              </a:rPr>
              <a:t>Minku</a:t>
            </a:r>
            <a:r>
              <a:rPr lang="en-US" sz="1800" dirty="0" smtClean="0">
                <a:solidFill>
                  <a:srgbClr val="FF6600"/>
                </a:solidFill>
              </a:rPr>
              <a:t>  :	The </a:t>
            </a:r>
            <a:r>
              <a:rPr lang="en-US" sz="1800" dirty="0">
                <a:solidFill>
                  <a:srgbClr val="FF6600"/>
                </a:solidFill>
              </a:rPr>
              <a:t>University of </a:t>
            </a:r>
            <a:r>
              <a:rPr lang="en-US" sz="1800" dirty="0" smtClean="0">
                <a:solidFill>
                  <a:srgbClr val="FF6600"/>
                </a:solidFill>
              </a:rPr>
              <a:t>Birmingham</a:t>
            </a:r>
          </a:p>
          <a:p>
            <a:pPr algn="l">
              <a:tabLst>
                <a:tab pos="2170113" algn="l"/>
              </a:tabLst>
            </a:pPr>
            <a:r>
              <a:rPr lang="en-US" sz="1800" dirty="0" smtClean="0">
                <a:solidFill>
                  <a:srgbClr val="FF6600"/>
                </a:solidFill>
              </a:rPr>
              <a:t>               </a:t>
            </a:r>
            <a:r>
              <a:rPr lang="en-US" sz="1800" dirty="0" err="1" smtClean="0">
                <a:solidFill>
                  <a:srgbClr val="FF6600"/>
                </a:solidFill>
              </a:rPr>
              <a:t>Burak</a:t>
            </a:r>
            <a:r>
              <a:rPr lang="en-US" sz="1800" dirty="0" smtClean="0">
                <a:solidFill>
                  <a:srgbClr val="FF6600"/>
                </a:solidFill>
              </a:rPr>
              <a:t> </a:t>
            </a:r>
            <a:r>
              <a:rPr lang="en-US" sz="1800" dirty="0" err="1" smtClean="0">
                <a:solidFill>
                  <a:srgbClr val="FF6600"/>
                </a:solidFill>
              </a:rPr>
              <a:t>Turhan</a:t>
            </a:r>
            <a:r>
              <a:rPr lang="en-US" sz="1800" dirty="0" smtClean="0">
                <a:solidFill>
                  <a:srgbClr val="FF6600"/>
                </a:solidFill>
              </a:rPr>
              <a:t>  : 	University of Oulu</a:t>
            </a:r>
          </a:p>
        </p:txBody>
      </p:sp>
      <p:sp>
        <p:nvSpPr>
          <p:cNvPr id="10" name="Subtitle 2"/>
          <p:cNvSpPr txBox="1">
            <a:spLocks/>
          </p:cNvSpPr>
          <p:nvPr/>
        </p:nvSpPr>
        <p:spPr>
          <a:xfrm>
            <a:off x="6775978" y="694511"/>
            <a:ext cx="1913907" cy="294772"/>
          </a:xfrm>
          <a:prstGeom prst="rect">
            <a:avLst/>
          </a:prstGeom>
          <a:solidFill>
            <a:srgbClr val="FBA124"/>
          </a:solidFill>
          <a:ln>
            <a:solidFill>
              <a:schemeClr val="bg1"/>
            </a:solidFill>
          </a:ln>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r>
              <a:rPr lang="en-US" sz="1100" dirty="0" smtClean="0">
                <a:solidFill>
                  <a:schemeClr val="bg1"/>
                </a:solidFill>
              </a:rPr>
              <a:t> </a:t>
            </a:r>
            <a:r>
              <a:rPr lang="en-US" sz="1400" dirty="0" smtClean="0">
                <a:solidFill>
                  <a:schemeClr val="bg1"/>
                </a:solidFill>
              </a:rPr>
              <a:t>http</a:t>
            </a:r>
            <a:r>
              <a:rPr lang="en-US" sz="1400" dirty="0">
                <a:solidFill>
                  <a:schemeClr val="bg1"/>
                </a:solidFill>
              </a:rPr>
              <a:t>:/</a:t>
            </a:r>
            <a:r>
              <a:rPr lang="en-US" sz="1400" dirty="0" smtClean="0">
                <a:solidFill>
                  <a:schemeClr val="bg1"/>
                </a:solidFill>
              </a:rPr>
              <a:t>/</a:t>
            </a:r>
            <a:r>
              <a:rPr lang="en-US" sz="1400" dirty="0" err="1" smtClean="0">
                <a:solidFill>
                  <a:schemeClr val="bg1"/>
                </a:solidFill>
              </a:rPr>
              <a:t>bit.ly</a:t>
            </a:r>
            <a:r>
              <a:rPr lang="en-US" sz="1400" dirty="0" smtClean="0">
                <a:solidFill>
                  <a:schemeClr val="bg1"/>
                </a:solidFill>
              </a:rPr>
              <a:t>/icsetut14</a:t>
            </a:r>
            <a:endParaRPr lang="en-US" sz="1400" dirty="0">
              <a:solidFill>
                <a:schemeClr val="bg1"/>
              </a:solidFill>
            </a:endParaRPr>
          </a:p>
        </p:txBody>
      </p:sp>
      <p:pic>
        <p:nvPicPr>
          <p:cNvPr id="6" name="Picture 5"/>
          <p:cNvPicPr>
            <a:picLocks noChangeAspect="1"/>
          </p:cNvPicPr>
          <p:nvPr/>
        </p:nvPicPr>
        <p:blipFill>
          <a:blip r:embed="rId5"/>
          <a:stretch>
            <a:fillRect/>
          </a:stretch>
        </p:blipFill>
        <p:spPr>
          <a:xfrm>
            <a:off x="5975244" y="312208"/>
            <a:ext cx="1032933" cy="1032933"/>
          </a:xfrm>
          <a:prstGeom prst="rect">
            <a:avLst/>
          </a:prstGeom>
        </p:spPr>
      </p:pic>
      <p:sp>
        <p:nvSpPr>
          <p:cNvPr id="7" name="Slide Number Placeholder 6"/>
          <p:cNvSpPr>
            <a:spLocks noGrp="1"/>
          </p:cNvSpPr>
          <p:nvPr>
            <p:ph type="sldNum" sz="quarter" idx="12"/>
          </p:nvPr>
        </p:nvSpPr>
        <p:spPr/>
        <p:txBody>
          <a:bodyPr/>
          <a:lstStyle/>
          <a:p>
            <a:fld id="{4F43FBDB-460A-2C4D-8064-C249887F4FCB}" type="slidenum">
              <a:rPr lang="en-US" smtClean="0"/>
              <a:pPr/>
              <a:t>1</a:t>
            </a:fld>
            <a:endParaRPr lang="en-US"/>
          </a:p>
        </p:txBody>
      </p:sp>
    </p:spTree>
    <p:extLst>
      <p:ext uri="{BB962C8B-B14F-4D97-AF65-F5344CB8AC3E}">
        <p14:creationId xmlns:p14="http://schemas.microsoft.com/office/powerpoint/2010/main" val="525153860"/>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a:picLocks noChangeAspect="1"/>
          </p:cNvPicPr>
          <p:nvPr/>
        </p:nvPicPr>
        <p:blipFill>
          <a:blip r:embed="rId2"/>
          <a:stretch>
            <a:fillRect/>
          </a:stretch>
        </p:blipFill>
        <p:spPr>
          <a:xfrm>
            <a:off x="7618538" y="4199004"/>
            <a:ext cx="1493544" cy="1318568"/>
          </a:xfrm>
          <a:prstGeom prst="rect">
            <a:avLst/>
          </a:prstGeom>
          <a:ln>
            <a:noFill/>
          </a:ln>
        </p:spPr>
      </p:pic>
      <p:grpSp>
        <p:nvGrpSpPr>
          <p:cNvPr id="18" name="Group 17"/>
          <p:cNvGrpSpPr/>
          <p:nvPr/>
        </p:nvGrpSpPr>
        <p:grpSpPr>
          <a:xfrm>
            <a:off x="396335" y="2452833"/>
            <a:ext cx="4213635" cy="1100967"/>
            <a:chOff x="4217590" y="875910"/>
            <a:chExt cx="4213635" cy="1100967"/>
          </a:xfrm>
        </p:grpSpPr>
        <p:pic>
          <p:nvPicPr>
            <p:cNvPr id="3" name="Picture 2" descr="segoe_msr_logo.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9639" y="969875"/>
              <a:ext cx="3091586" cy="352652"/>
            </a:xfrm>
            <a:prstGeom prst="rect">
              <a:avLst/>
            </a:prstGeom>
          </p:spPr>
        </p:pic>
        <p:pic>
          <p:nvPicPr>
            <p:cNvPr id="6" name="Picture 5" descr="imgres.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17590" y="959292"/>
              <a:ext cx="1017585" cy="1017585"/>
            </a:xfrm>
            <a:prstGeom prst="rect">
              <a:avLst/>
            </a:prstGeom>
          </p:spPr>
        </p:pic>
        <p:pic>
          <p:nvPicPr>
            <p:cNvPr id="8" name="Picture 7"/>
            <p:cNvPicPr>
              <a:picLocks noChangeAspect="1"/>
            </p:cNvPicPr>
            <p:nvPr/>
          </p:nvPicPr>
          <p:blipFill>
            <a:blip r:embed="rId5"/>
            <a:stretch>
              <a:fillRect/>
            </a:stretch>
          </p:blipFill>
          <p:spPr>
            <a:xfrm>
              <a:off x="5307676" y="1322527"/>
              <a:ext cx="1577756" cy="486962"/>
            </a:xfrm>
            <a:prstGeom prst="rect">
              <a:avLst/>
            </a:prstGeom>
          </p:spPr>
        </p:pic>
        <p:sp>
          <p:nvSpPr>
            <p:cNvPr id="9" name="Rectangle 8"/>
            <p:cNvSpPr/>
            <p:nvPr/>
          </p:nvSpPr>
          <p:spPr>
            <a:xfrm>
              <a:off x="6922757" y="875910"/>
              <a:ext cx="1508468" cy="53899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a:xfrm>
            <a:off x="443524" y="433828"/>
            <a:ext cx="3198203" cy="874262"/>
          </a:xfrm>
          <a:ln>
            <a:noFill/>
          </a:ln>
        </p:spPr>
        <p:txBody>
          <a:bodyPr>
            <a:normAutofit/>
          </a:bodyPr>
          <a:lstStyle/>
          <a:p>
            <a:pPr algn="l"/>
            <a:r>
              <a:rPr lang="en-US" dirty="0" smtClean="0"/>
              <a:t>Who are we?</a:t>
            </a:r>
            <a:endParaRPr lang="en-US" dirty="0"/>
          </a:p>
        </p:txBody>
      </p:sp>
      <p:sp>
        <p:nvSpPr>
          <p:cNvPr id="4" name="Slide Number Placeholder 3"/>
          <p:cNvSpPr>
            <a:spLocks noGrp="1"/>
          </p:cNvSpPr>
          <p:nvPr>
            <p:ph type="sldNum" sz="quarter" idx="12"/>
          </p:nvPr>
        </p:nvSpPr>
        <p:spPr>
          <a:xfrm>
            <a:off x="6510868" y="6070609"/>
            <a:ext cx="2133600" cy="365125"/>
          </a:xfrm>
          <a:ln>
            <a:noFill/>
          </a:ln>
        </p:spPr>
        <p:txBody>
          <a:bodyPr/>
          <a:lstStyle/>
          <a:p>
            <a:fld id="{4F43FBDB-460A-2C4D-8064-C249887F4FCB}" type="slidenum">
              <a:rPr lang="en-US" smtClean="0"/>
              <a:pPr/>
              <a:t>2</a:t>
            </a:fld>
            <a:endParaRPr lang="en-US" dirty="0"/>
          </a:p>
        </p:txBody>
      </p:sp>
      <p:sp>
        <p:nvSpPr>
          <p:cNvPr id="5" name="Rectangle 4"/>
          <p:cNvSpPr/>
          <p:nvPr/>
        </p:nvSpPr>
        <p:spPr>
          <a:xfrm>
            <a:off x="3631144" y="5487839"/>
            <a:ext cx="3469216" cy="1015663"/>
          </a:xfrm>
          <a:prstGeom prst="rect">
            <a:avLst/>
          </a:prstGeom>
          <a:ln>
            <a:noFill/>
          </a:ln>
        </p:spPr>
        <p:txBody>
          <a:bodyPr wrap="square">
            <a:spAutoFit/>
          </a:bodyPr>
          <a:lstStyle/>
          <a:p>
            <a:pPr algn="r"/>
            <a:r>
              <a:rPr lang="en-US" sz="2000" dirty="0"/>
              <a:t>Tim </a:t>
            </a:r>
            <a:r>
              <a:rPr lang="en-US" sz="2000" dirty="0" smtClean="0"/>
              <a:t>Menzies</a:t>
            </a:r>
          </a:p>
          <a:p>
            <a:pPr algn="r"/>
            <a:r>
              <a:rPr lang="en-US" sz="2000" dirty="0" smtClean="0"/>
              <a:t>North Carolina State, USA</a:t>
            </a:r>
          </a:p>
          <a:p>
            <a:pPr algn="r"/>
            <a:r>
              <a:rPr lang="en-US" sz="2000" dirty="0" smtClean="0">
                <a:solidFill>
                  <a:srgbClr val="FF6600"/>
                </a:solidFill>
              </a:rPr>
              <a:t>tim@menzies.us</a:t>
            </a:r>
            <a:endParaRPr lang="en-US" sz="2000" dirty="0">
              <a:solidFill>
                <a:srgbClr val="FF6600"/>
              </a:solidFill>
            </a:endParaRPr>
          </a:p>
        </p:txBody>
      </p:sp>
      <p:sp>
        <p:nvSpPr>
          <p:cNvPr id="10" name="Rectangle 9"/>
          <p:cNvSpPr/>
          <p:nvPr/>
        </p:nvSpPr>
        <p:spPr>
          <a:xfrm>
            <a:off x="325248" y="4020179"/>
            <a:ext cx="4013930" cy="1015663"/>
          </a:xfrm>
          <a:prstGeom prst="rect">
            <a:avLst/>
          </a:prstGeom>
          <a:ln>
            <a:noFill/>
          </a:ln>
        </p:spPr>
        <p:txBody>
          <a:bodyPr wrap="square">
            <a:spAutoFit/>
          </a:bodyPr>
          <a:lstStyle/>
          <a:p>
            <a:r>
              <a:rPr lang="en-US" sz="2000" dirty="0" smtClean="0"/>
              <a:t>Christian Bird</a:t>
            </a:r>
          </a:p>
          <a:p>
            <a:r>
              <a:rPr lang="en-US" sz="2000" dirty="0" smtClean="0"/>
              <a:t>Microsoft Research, USA</a:t>
            </a:r>
          </a:p>
          <a:p>
            <a:r>
              <a:rPr lang="en-US" sz="2000" dirty="0" err="1">
                <a:solidFill>
                  <a:srgbClr val="FF6600"/>
                </a:solidFill>
              </a:rPr>
              <a:t>Christian.Bird@microsoft.com</a:t>
            </a:r>
            <a:endParaRPr lang="en-US" sz="2000" dirty="0">
              <a:solidFill>
                <a:srgbClr val="FF6600"/>
              </a:solidFill>
            </a:endParaRPr>
          </a:p>
        </p:txBody>
      </p:sp>
      <p:sp>
        <p:nvSpPr>
          <p:cNvPr id="11" name="Rectangle 10"/>
          <p:cNvSpPr/>
          <p:nvPr/>
        </p:nvSpPr>
        <p:spPr>
          <a:xfrm>
            <a:off x="315255" y="5487891"/>
            <a:ext cx="4231217" cy="1015663"/>
          </a:xfrm>
          <a:prstGeom prst="rect">
            <a:avLst/>
          </a:prstGeom>
          <a:ln>
            <a:noFill/>
          </a:ln>
        </p:spPr>
        <p:txBody>
          <a:bodyPr wrap="square">
            <a:spAutoFit/>
          </a:bodyPr>
          <a:lstStyle/>
          <a:p>
            <a:r>
              <a:rPr lang="en-US" sz="2000" dirty="0" smtClean="0"/>
              <a:t>Thomas Zimmermann</a:t>
            </a:r>
          </a:p>
          <a:p>
            <a:r>
              <a:rPr lang="en-US" sz="2000" dirty="0"/>
              <a:t>Microsoft Research, </a:t>
            </a:r>
            <a:r>
              <a:rPr lang="en-US" sz="2000" dirty="0" smtClean="0"/>
              <a:t>USA</a:t>
            </a:r>
          </a:p>
          <a:p>
            <a:r>
              <a:rPr lang="en-US" sz="2000" dirty="0" err="1" smtClean="0">
                <a:solidFill>
                  <a:srgbClr val="FF6600"/>
                </a:solidFill>
              </a:rPr>
              <a:t>tzimmer</a:t>
            </a:r>
            <a:r>
              <a:rPr lang="en-US" sz="2000" dirty="0" err="1">
                <a:solidFill>
                  <a:srgbClr val="FF6600"/>
                </a:solidFill>
              </a:rPr>
              <a:t>@microsoft.com</a:t>
            </a:r>
            <a:endParaRPr lang="en-US" sz="2000" dirty="0">
              <a:solidFill>
                <a:srgbClr val="FF6600"/>
              </a:solidFill>
            </a:endParaRPr>
          </a:p>
        </p:txBody>
      </p:sp>
      <p:sp>
        <p:nvSpPr>
          <p:cNvPr id="12" name="Rectangle 11"/>
          <p:cNvSpPr/>
          <p:nvPr/>
        </p:nvSpPr>
        <p:spPr>
          <a:xfrm>
            <a:off x="4684051" y="2528741"/>
            <a:ext cx="3184526" cy="1015663"/>
          </a:xfrm>
          <a:prstGeom prst="rect">
            <a:avLst/>
          </a:prstGeom>
          <a:ln>
            <a:noFill/>
          </a:ln>
        </p:spPr>
        <p:txBody>
          <a:bodyPr wrap="square">
            <a:spAutoFit/>
          </a:bodyPr>
          <a:lstStyle/>
          <a:p>
            <a:pPr algn="r"/>
            <a:r>
              <a:rPr lang="en-US" sz="2000" dirty="0" smtClean="0"/>
              <a:t>Burak Turhan</a:t>
            </a:r>
          </a:p>
          <a:p>
            <a:pPr algn="r"/>
            <a:r>
              <a:rPr lang="en-US" sz="2000" dirty="0" smtClean="0"/>
              <a:t>University of Oulu</a:t>
            </a:r>
          </a:p>
          <a:p>
            <a:pPr algn="r"/>
            <a:r>
              <a:rPr lang="en-US" sz="2000" dirty="0" err="1" smtClean="0">
                <a:solidFill>
                  <a:srgbClr val="FF6600"/>
                </a:solidFill>
              </a:rPr>
              <a:t>turhanb@computer.org</a:t>
            </a:r>
            <a:endParaRPr lang="en-US" sz="2000" dirty="0">
              <a:solidFill>
                <a:srgbClr val="FF6600"/>
              </a:solidFill>
            </a:endParaRPr>
          </a:p>
        </p:txBody>
      </p:sp>
      <p:sp>
        <p:nvSpPr>
          <p:cNvPr id="13" name="Rectangle 12"/>
          <p:cNvSpPr/>
          <p:nvPr/>
        </p:nvSpPr>
        <p:spPr>
          <a:xfrm>
            <a:off x="3915250" y="4069446"/>
            <a:ext cx="3927852" cy="1015663"/>
          </a:xfrm>
          <a:prstGeom prst="rect">
            <a:avLst/>
          </a:prstGeom>
          <a:ln>
            <a:noFill/>
          </a:ln>
        </p:spPr>
        <p:txBody>
          <a:bodyPr wrap="square">
            <a:spAutoFit/>
          </a:bodyPr>
          <a:lstStyle/>
          <a:p>
            <a:pPr algn="r"/>
            <a:r>
              <a:rPr lang="en-US" sz="2000" dirty="0" smtClean="0"/>
              <a:t>Leandro L. Minku</a:t>
            </a:r>
          </a:p>
          <a:p>
            <a:pPr algn="r"/>
            <a:r>
              <a:rPr lang="en-US" sz="2000" dirty="0" smtClean="0"/>
              <a:t>The University of Birmingham</a:t>
            </a:r>
          </a:p>
          <a:p>
            <a:pPr algn="r"/>
            <a:r>
              <a:rPr lang="en-US" sz="2000" dirty="0" err="1" smtClean="0">
                <a:solidFill>
                  <a:srgbClr val="FF6600"/>
                </a:solidFill>
              </a:rPr>
              <a:t>L.L.Minku@cs.bham.ac.uk</a:t>
            </a:r>
            <a:endParaRPr lang="en-US" sz="2000" dirty="0">
              <a:solidFill>
                <a:srgbClr val="FF6600"/>
              </a:solidFill>
            </a:endParaRPr>
          </a:p>
        </p:txBody>
      </p:sp>
      <p:pic>
        <p:nvPicPr>
          <p:cNvPr id="17" name="Picture 16"/>
          <p:cNvPicPr>
            <a:picLocks noChangeAspect="1"/>
          </p:cNvPicPr>
          <p:nvPr/>
        </p:nvPicPr>
        <p:blipFill>
          <a:blip r:embed="rId6"/>
          <a:stretch>
            <a:fillRect/>
          </a:stretch>
        </p:blipFill>
        <p:spPr>
          <a:xfrm>
            <a:off x="8093219" y="2518453"/>
            <a:ext cx="760892" cy="1122891"/>
          </a:xfrm>
          <a:prstGeom prst="rect">
            <a:avLst/>
          </a:prstGeom>
          <a:ln>
            <a:noFill/>
          </a:ln>
        </p:spPr>
      </p:pic>
      <p:cxnSp>
        <p:nvCxnSpPr>
          <p:cNvPr id="20" name="Straight Connector 19"/>
          <p:cNvCxnSpPr/>
          <p:nvPr/>
        </p:nvCxnSpPr>
        <p:spPr>
          <a:xfrm>
            <a:off x="4095758" y="2546798"/>
            <a:ext cx="0" cy="3930198"/>
          </a:xfrm>
          <a:prstGeom prst="line">
            <a:avLst/>
          </a:prstGeom>
          <a:ln w="3175" cmpd="sng"/>
        </p:spPr>
        <p:style>
          <a:lnRef idx="2">
            <a:schemeClr val="accent1"/>
          </a:lnRef>
          <a:fillRef idx="0">
            <a:schemeClr val="accent1"/>
          </a:fillRef>
          <a:effectRef idx="1">
            <a:schemeClr val="accent1"/>
          </a:effectRef>
          <a:fontRef idx="minor">
            <a:schemeClr val="tx1"/>
          </a:fontRef>
        </p:style>
      </p:cxnSp>
      <p:pic>
        <p:nvPicPr>
          <p:cNvPr id="16" name="Picture 15" descr="CSClogo.jp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172469" y="5538738"/>
            <a:ext cx="1841500" cy="920750"/>
          </a:xfrm>
          <a:prstGeom prst="rect">
            <a:avLst/>
          </a:prstGeom>
        </p:spPr>
      </p:pic>
    </p:spTree>
    <p:extLst>
      <p:ext uri="{BB962C8B-B14F-4D97-AF65-F5344CB8AC3E}">
        <p14:creationId xmlns:p14="http://schemas.microsoft.com/office/powerpoint/2010/main" val="2159932790"/>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Roadmap</a:t>
            </a:r>
            <a:endParaRPr lang="en-US" dirty="0"/>
          </a:p>
        </p:txBody>
      </p:sp>
      <p:sp>
        <p:nvSpPr>
          <p:cNvPr id="5" name="Content Placeholder 2"/>
          <p:cNvSpPr>
            <a:spLocks noGrp="1"/>
          </p:cNvSpPr>
          <p:nvPr>
            <p:ph sz="half" idx="1"/>
          </p:nvPr>
        </p:nvSpPr>
        <p:spPr>
          <a:xfrm>
            <a:off x="457200" y="1674281"/>
            <a:ext cx="4038600" cy="4525963"/>
          </a:xfrm>
        </p:spPr>
        <p:txBody>
          <a:bodyPr>
            <a:normAutofit fontScale="62500" lnSpcReduction="20000"/>
          </a:bodyPr>
          <a:lstStyle/>
          <a:p>
            <a:pPr marL="0" indent="0">
              <a:buNone/>
            </a:pPr>
            <a:r>
              <a:rPr lang="en-US" b="1" dirty="0" smtClean="0">
                <a:solidFill>
                  <a:srgbClr val="FF0000"/>
                </a:solidFill>
              </a:rPr>
              <a:t>0) In </a:t>
            </a:r>
            <a:r>
              <a:rPr lang="en-US" b="1" dirty="0">
                <a:solidFill>
                  <a:srgbClr val="FF0000"/>
                </a:solidFill>
              </a:rPr>
              <a:t>a </a:t>
            </a:r>
            <a:r>
              <a:rPr lang="en-US" b="1" dirty="0" smtClean="0">
                <a:solidFill>
                  <a:srgbClr val="FF0000"/>
                </a:solidFill>
              </a:rPr>
              <a:t>nutshell </a:t>
            </a:r>
            <a:r>
              <a:rPr lang="en-US" dirty="0">
                <a:solidFill>
                  <a:schemeClr val="bg1">
                    <a:lumMod val="65000"/>
                  </a:schemeClr>
                </a:solidFill>
              </a:rPr>
              <a:t>[9:00] </a:t>
            </a:r>
            <a:r>
              <a:rPr lang="en-US" dirty="0" smtClean="0"/>
              <a:t/>
            </a:r>
            <a:br>
              <a:rPr lang="en-US" dirty="0" smtClean="0"/>
            </a:br>
            <a:r>
              <a:rPr lang="en-US" dirty="0" smtClean="0">
                <a:solidFill>
                  <a:schemeClr val="bg1">
                    <a:lumMod val="65000"/>
                  </a:schemeClr>
                </a:solidFill>
              </a:rPr>
              <a:t> </a:t>
            </a:r>
            <a:r>
              <a:rPr lang="en-US" dirty="0" smtClean="0"/>
              <a:t>(Menzies + Zimmermann)</a:t>
            </a:r>
            <a:br>
              <a:rPr lang="en-US" dirty="0" smtClean="0"/>
            </a:br>
            <a:r>
              <a:rPr lang="en-US" dirty="0" smtClean="0"/>
              <a:t/>
            </a:r>
            <a:br>
              <a:rPr lang="en-US" dirty="0" smtClean="0"/>
            </a:br>
            <a:endParaRPr lang="en-US" dirty="0"/>
          </a:p>
          <a:p>
            <a:pPr marL="0" indent="0">
              <a:buNone/>
            </a:pPr>
            <a:r>
              <a:rPr lang="en-US" b="1" dirty="0" smtClean="0">
                <a:solidFill>
                  <a:srgbClr val="FF0000"/>
                </a:solidFill>
              </a:rPr>
              <a:t>1) Organization Issues </a:t>
            </a:r>
            <a:r>
              <a:rPr lang="en-US" dirty="0">
                <a:solidFill>
                  <a:schemeClr val="bg1">
                    <a:lumMod val="65000"/>
                  </a:schemeClr>
                </a:solidFill>
              </a:rPr>
              <a:t>[9:15] </a:t>
            </a:r>
            <a:r>
              <a:rPr lang="en-US" dirty="0" smtClean="0">
                <a:solidFill>
                  <a:schemeClr val="bg1">
                    <a:lumMod val="65000"/>
                  </a:schemeClr>
                </a:solidFill>
              </a:rPr>
              <a:t/>
            </a:r>
            <a:br>
              <a:rPr lang="en-US" dirty="0" smtClean="0">
                <a:solidFill>
                  <a:schemeClr val="bg1">
                    <a:lumMod val="65000"/>
                  </a:schemeClr>
                </a:solidFill>
              </a:rPr>
            </a:br>
            <a:r>
              <a:rPr lang="en-US" dirty="0" smtClean="0"/>
              <a:t>(Menzies)</a:t>
            </a:r>
            <a:endParaRPr lang="en-US" dirty="0"/>
          </a:p>
          <a:p>
            <a:r>
              <a:rPr lang="en-US" dirty="0" smtClean="0"/>
              <a:t>Rule </a:t>
            </a:r>
            <a:r>
              <a:rPr lang="en-US" dirty="0"/>
              <a:t>#1: Talk to the users </a:t>
            </a:r>
            <a:r>
              <a:rPr lang="en-US" dirty="0" smtClean="0"/>
              <a:t>  </a:t>
            </a:r>
            <a:endParaRPr lang="en-US" dirty="0"/>
          </a:p>
          <a:p>
            <a:r>
              <a:rPr lang="en-US" dirty="0" smtClean="0"/>
              <a:t>Rule </a:t>
            </a:r>
            <a:r>
              <a:rPr lang="en-US" dirty="0"/>
              <a:t>#2: Know your </a:t>
            </a:r>
            <a:r>
              <a:rPr lang="en-US" dirty="0" smtClean="0"/>
              <a:t>domain  </a:t>
            </a:r>
            <a:endParaRPr lang="en-US" dirty="0"/>
          </a:p>
          <a:p>
            <a:r>
              <a:rPr lang="en-US" dirty="0" smtClean="0"/>
              <a:t>Rule </a:t>
            </a:r>
            <a:r>
              <a:rPr lang="en-US" dirty="0"/>
              <a:t>#3: Suspect your </a:t>
            </a:r>
            <a:r>
              <a:rPr lang="en-US" dirty="0" smtClean="0"/>
              <a:t>data </a:t>
            </a:r>
            <a:endParaRPr lang="en-US" dirty="0"/>
          </a:p>
          <a:p>
            <a:r>
              <a:rPr lang="en-US" dirty="0" smtClean="0"/>
              <a:t>Rule </a:t>
            </a:r>
            <a:r>
              <a:rPr lang="en-US" dirty="0"/>
              <a:t>#4: Data science is </a:t>
            </a:r>
            <a:r>
              <a:rPr lang="en-US" dirty="0" smtClean="0"/>
              <a:t>cyclic  </a:t>
            </a:r>
          </a:p>
          <a:p>
            <a:pPr marL="0" indent="0">
              <a:buNone/>
            </a:pPr>
            <a:endParaRPr lang="en-US" dirty="0"/>
          </a:p>
          <a:p>
            <a:pPr marL="0" indent="0">
              <a:buNone/>
            </a:pPr>
            <a:endParaRPr lang="en-US" dirty="0"/>
          </a:p>
          <a:p>
            <a:pPr marL="0" indent="0">
              <a:buNone/>
            </a:pPr>
            <a:r>
              <a:rPr lang="en-US" b="1" dirty="0" smtClean="0">
                <a:solidFill>
                  <a:srgbClr val="FF0000"/>
                </a:solidFill>
              </a:rPr>
              <a:t>2) Qualitative methods </a:t>
            </a:r>
            <a:r>
              <a:rPr lang="en-US" dirty="0" smtClean="0">
                <a:solidFill>
                  <a:schemeClr val="bg1">
                    <a:lumMod val="65000"/>
                  </a:schemeClr>
                </a:solidFill>
              </a:rPr>
              <a:t>[</a:t>
            </a:r>
            <a:r>
              <a:rPr lang="en-US" dirty="0">
                <a:solidFill>
                  <a:schemeClr val="bg1">
                    <a:lumMod val="65000"/>
                  </a:schemeClr>
                </a:solidFill>
              </a:rPr>
              <a:t>9:45] </a:t>
            </a:r>
            <a:r>
              <a:rPr lang="en-US" dirty="0" smtClean="0">
                <a:solidFill>
                  <a:schemeClr val="bg1">
                    <a:lumMod val="65000"/>
                  </a:schemeClr>
                </a:solidFill>
              </a:rPr>
              <a:t/>
            </a:r>
            <a:br>
              <a:rPr lang="en-US" dirty="0" smtClean="0">
                <a:solidFill>
                  <a:schemeClr val="bg1">
                    <a:lumMod val="65000"/>
                  </a:schemeClr>
                </a:solidFill>
              </a:rPr>
            </a:br>
            <a:r>
              <a:rPr lang="en-US" dirty="0" smtClean="0"/>
              <a:t>(Bird + Zimmermann)</a:t>
            </a:r>
            <a:endParaRPr lang="en-US" dirty="0"/>
          </a:p>
          <a:p>
            <a:r>
              <a:rPr lang="en-US" dirty="0" smtClean="0"/>
              <a:t>Discovering </a:t>
            </a:r>
            <a:r>
              <a:rPr lang="en-US" dirty="0"/>
              <a:t>information </a:t>
            </a:r>
            <a:r>
              <a:rPr lang="en-US" dirty="0" smtClean="0"/>
              <a:t>needs </a:t>
            </a:r>
            <a:endParaRPr lang="en-US" dirty="0"/>
          </a:p>
          <a:p>
            <a:r>
              <a:rPr lang="en-US" dirty="0" smtClean="0"/>
              <a:t>On </a:t>
            </a:r>
            <a:r>
              <a:rPr lang="en-US" dirty="0"/>
              <a:t>the role of surveys and interviews in data </a:t>
            </a:r>
            <a:r>
              <a:rPr lang="en-US" dirty="0" smtClean="0"/>
              <a:t>analysis</a:t>
            </a:r>
            <a:endParaRPr lang="en-US" dirty="0"/>
          </a:p>
          <a:p>
            <a:endParaRPr lang="en-US" dirty="0"/>
          </a:p>
        </p:txBody>
      </p:sp>
      <p:sp>
        <p:nvSpPr>
          <p:cNvPr id="3" name="Content Placeholder 2"/>
          <p:cNvSpPr>
            <a:spLocks noGrp="1"/>
          </p:cNvSpPr>
          <p:nvPr>
            <p:ph sz="half" idx="2"/>
          </p:nvPr>
        </p:nvSpPr>
        <p:spPr>
          <a:xfrm>
            <a:off x="4785779" y="1663698"/>
            <a:ext cx="4038600" cy="4525963"/>
          </a:xfrm>
        </p:spPr>
        <p:txBody>
          <a:bodyPr>
            <a:normAutofit fontScale="62500" lnSpcReduction="20000"/>
          </a:bodyPr>
          <a:lstStyle/>
          <a:p>
            <a:pPr marL="0" indent="0">
              <a:buNone/>
            </a:pPr>
            <a:r>
              <a:rPr lang="en-US" dirty="0" smtClean="0"/>
              <a:t>Break</a:t>
            </a:r>
            <a:r>
              <a:rPr lang="en-US" dirty="0"/>
              <a:t> </a:t>
            </a:r>
            <a:r>
              <a:rPr lang="en-US" dirty="0" smtClean="0">
                <a:solidFill>
                  <a:schemeClr val="bg1">
                    <a:lumMod val="65000"/>
                  </a:schemeClr>
                </a:solidFill>
              </a:rPr>
              <a:t>[</a:t>
            </a:r>
            <a:r>
              <a:rPr lang="en-US" dirty="0">
                <a:solidFill>
                  <a:schemeClr val="bg1">
                    <a:lumMod val="65000"/>
                  </a:schemeClr>
                </a:solidFill>
              </a:rPr>
              <a:t>10:30]</a:t>
            </a:r>
            <a:r>
              <a:rPr lang="en-US" dirty="0"/>
              <a:t> </a:t>
            </a:r>
            <a:r>
              <a:rPr lang="en-US" dirty="0" smtClean="0"/>
              <a:t/>
            </a:r>
            <a:br>
              <a:rPr lang="en-US" dirty="0" smtClean="0"/>
            </a:br>
            <a:endParaRPr lang="en-US" dirty="0" smtClean="0"/>
          </a:p>
          <a:p>
            <a:pPr marL="0" indent="0">
              <a:buNone/>
            </a:pPr>
            <a:endParaRPr lang="en-US" sz="2900" dirty="0">
              <a:solidFill>
                <a:schemeClr val="bg1">
                  <a:lumMod val="65000"/>
                </a:schemeClr>
              </a:solidFill>
            </a:endParaRPr>
          </a:p>
          <a:p>
            <a:pPr marL="0" indent="0">
              <a:buNone/>
            </a:pPr>
            <a:r>
              <a:rPr lang="en-US" b="1" dirty="0">
                <a:solidFill>
                  <a:srgbClr val="FF0000"/>
                </a:solidFill>
              </a:rPr>
              <a:t>3) Quantitative Methods </a:t>
            </a:r>
            <a:r>
              <a:rPr lang="en-US" dirty="0">
                <a:solidFill>
                  <a:srgbClr val="FF0000"/>
                </a:solidFill>
              </a:rPr>
              <a:t> </a:t>
            </a:r>
            <a:r>
              <a:rPr lang="en-US" dirty="0">
                <a:solidFill>
                  <a:schemeClr val="bg1">
                    <a:lumMod val="65000"/>
                  </a:schemeClr>
                </a:solidFill>
              </a:rPr>
              <a:t>[11:00] </a:t>
            </a:r>
          </a:p>
          <a:p>
            <a:pPr marL="0" indent="0">
              <a:buNone/>
            </a:pPr>
            <a:r>
              <a:rPr lang="en-US" dirty="0">
                <a:solidFill>
                  <a:schemeClr val="tx1">
                    <a:lumMod val="95000"/>
                    <a:lumOff val="5000"/>
                  </a:schemeClr>
                </a:solidFill>
              </a:rPr>
              <a:t>(</a:t>
            </a:r>
            <a:r>
              <a:rPr lang="en-US" dirty="0" err="1">
                <a:solidFill>
                  <a:schemeClr val="tx1">
                    <a:lumMod val="95000"/>
                    <a:lumOff val="5000"/>
                  </a:schemeClr>
                </a:solidFill>
              </a:rPr>
              <a:t>Turhan</a:t>
            </a:r>
            <a:r>
              <a:rPr lang="en-US" dirty="0">
                <a:solidFill>
                  <a:schemeClr val="tx1">
                    <a:lumMod val="95000"/>
                    <a:lumOff val="5000"/>
                  </a:schemeClr>
                </a:solidFill>
              </a:rPr>
              <a:t>)</a:t>
            </a:r>
          </a:p>
          <a:p>
            <a:r>
              <a:rPr lang="en-US" dirty="0">
                <a:solidFill>
                  <a:schemeClr val="tx1">
                    <a:lumMod val="95000"/>
                    <a:lumOff val="5000"/>
                  </a:schemeClr>
                </a:solidFill>
              </a:rPr>
              <a:t>Do we need all the data?</a:t>
            </a:r>
          </a:p>
          <a:p>
            <a:pPr lvl="1"/>
            <a:r>
              <a:rPr lang="en-US" dirty="0">
                <a:solidFill>
                  <a:schemeClr val="tx1">
                    <a:lumMod val="95000"/>
                    <a:lumOff val="5000"/>
                  </a:schemeClr>
                </a:solidFill>
              </a:rPr>
              <a:t>     row + column + range pruning</a:t>
            </a:r>
          </a:p>
          <a:p>
            <a:r>
              <a:rPr lang="en-US" dirty="0">
                <a:solidFill>
                  <a:schemeClr val="tx1">
                    <a:lumMod val="95000"/>
                    <a:lumOff val="5000"/>
                  </a:schemeClr>
                </a:solidFill>
              </a:rPr>
              <a:t>How to keep your data private </a:t>
            </a:r>
            <a:r>
              <a:rPr lang="en-US" dirty="0" smtClean="0">
                <a:solidFill>
                  <a:schemeClr val="tx1">
                    <a:lumMod val="95000"/>
                    <a:lumOff val="5000"/>
                  </a:schemeClr>
                </a:solidFill>
              </a:rPr>
              <a:t/>
            </a:r>
            <a:br>
              <a:rPr lang="en-US" dirty="0" smtClean="0">
                <a:solidFill>
                  <a:schemeClr val="tx1">
                    <a:lumMod val="95000"/>
                    <a:lumOff val="5000"/>
                  </a:schemeClr>
                </a:solidFill>
              </a:rPr>
            </a:br>
            <a:r>
              <a:rPr lang="en-US" dirty="0" smtClean="0">
                <a:solidFill>
                  <a:schemeClr val="tx1">
                    <a:lumMod val="95000"/>
                    <a:lumOff val="5000"/>
                  </a:schemeClr>
                </a:solidFill>
              </a:rPr>
              <a:t/>
            </a:r>
            <a:br>
              <a:rPr lang="en-US" dirty="0" smtClean="0">
                <a:solidFill>
                  <a:schemeClr val="tx1">
                    <a:lumMod val="95000"/>
                    <a:lumOff val="5000"/>
                  </a:schemeClr>
                </a:solidFill>
              </a:rPr>
            </a:br>
            <a:endParaRPr lang="en-US" dirty="0" smtClean="0">
              <a:solidFill>
                <a:schemeClr val="tx1">
                  <a:lumMod val="95000"/>
                  <a:lumOff val="5000"/>
                </a:schemeClr>
              </a:solidFill>
            </a:endParaRPr>
          </a:p>
          <a:p>
            <a:pPr marL="0" indent="0">
              <a:buNone/>
            </a:pPr>
            <a:endParaRPr lang="en-US" dirty="0"/>
          </a:p>
          <a:p>
            <a:pPr marL="0" indent="0">
              <a:buNone/>
            </a:pPr>
            <a:r>
              <a:rPr lang="en-US" b="1" dirty="0" smtClean="0">
                <a:solidFill>
                  <a:srgbClr val="FF0000"/>
                </a:solidFill>
              </a:rPr>
              <a:t>4) Open </a:t>
            </a:r>
            <a:r>
              <a:rPr lang="en-US" b="1" dirty="0">
                <a:solidFill>
                  <a:srgbClr val="FF0000"/>
                </a:solidFill>
              </a:rPr>
              <a:t>Issues, new </a:t>
            </a:r>
            <a:r>
              <a:rPr lang="en-US" b="1" dirty="0" smtClean="0">
                <a:solidFill>
                  <a:srgbClr val="FF0000"/>
                </a:solidFill>
              </a:rPr>
              <a:t>solutions </a:t>
            </a:r>
            <a:r>
              <a:rPr lang="en-US" dirty="0">
                <a:solidFill>
                  <a:schemeClr val="bg1">
                    <a:lumMod val="65000"/>
                  </a:schemeClr>
                </a:solidFill>
              </a:rPr>
              <a:t>[11:45] </a:t>
            </a:r>
            <a:r>
              <a:rPr lang="en-US" b="1" dirty="0" smtClean="0">
                <a:solidFill>
                  <a:srgbClr val="FF0000"/>
                </a:solidFill>
              </a:rPr>
              <a:t> </a:t>
            </a:r>
            <a:r>
              <a:rPr lang="en-US" dirty="0"/>
              <a:t>(</a:t>
            </a:r>
            <a:r>
              <a:rPr lang="en-US" dirty="0" err="1"/>
              <a:t>Minku</a:t>
            </a:r>
            <a:r>
              <a:rPr lang="en-US" dirty="0"/>
              <a:t>)</a:t>
            </a:r>
          </a:p>
          <a:p>
            <a:r>
              <a:rPr lang="en-US" dirty="0"/>
              <a:t>Instabilities; </a:t>
            </a:r>
          </a:p>
          <a:p>
            <a:r>
              <a:rPr lang="en-US" dirty="0" smtClean="0"/>
              <a:t>Envy;</a:t>
            </a:r>
            <a:endParaRPr lang="en-US" dirty="0"/>
          </a:p>
          <a:p>
            <a:r>
              <a:rPr lang="en-US" dirty="0" smtClean="0"/>
              <a:t>Ensembles</a:t>
            </a:r>
            <a:endParaRPr lang="en-US" dirty="0"/>
          </a:p>
        </p:txBody>
      </p:sp>
      <p:sp>
        <p:nvSpPr>
          <p:cNvPr id="4" name="Slide Number Placeholder 3"/>
          <p:cNvSpPr>
            <a:spLocks noGrp="1"/>
          </p:cNvSpPr>
          <p:nvPr>
            <p:ph type="sldNum" sz="quarter" idx="12"/>
          </p:nvPr>
        </p:nvSpPr>
        <p:spPr/>
        <p:txBody>
          <a:bodyPr/>
          <a:lstStyle/>
          <a:p>
            <a:fld id="{4F43FBDB-460A-2C4D-8064-C249887F4FCB}" type="slidenum">
              <a:rPr lang="en-US" smtClean="0"/>
              <a:pPr/>
              <a:t>3</a:t>
            </a:fld>
            <a:endParaRPr lang="en-US"/>
          </a:p>
        </p:txBody>
      </p:sp>
      <p:cxnSp>
        <p:nvCxnSpPr>
          <p:cNvPr id="6" name="Straight Connector 5"/>
          <p:cNvCxnSpPr/>
          <p:nvPr/>
        </p:nvCxnSpPr>
        <p:spPr>
          <a:xfrm>
            <a:off x="4601630" y="1748362"/>
            <a:ext cx="0" cy="4565656"/>
          </a:xfrm>
          <a:prstGeom prst="line">
            <a:avLst/>
          </a:prstGeom>
          <a:ln w="3175" cmpd="sng"/>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80641040"/>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cover1.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2697" y="1270000"/>
            <a:ext cx="3689865" cy="4550833"/>
          </a:xfrm>
          <a:prstGeom prst="rect">
            <a:avLst/>
          </a:prstGeom>
        </p:spPr>
      </p:pic>
      <p:pic>
        <p:nvPicPr>
          <p:cNvPr id="9" name="Picture 8" descr="Cover2.pd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08275" y="863301"/>
            <a:ext cx="4017762" cy="5199456"/>
          </a:xfrm>
          <a:prstGeom prst="rect">
            <a:avLst/>
          </a:prstGeom>
        </p:spPr>
      </p:pic>
      <p:sp>
        <p:nvSpPr>
          <p:cNvPr id="11" name="Subtitle 2"/>
          <p:cNvSpPr txBox="1">
            <a:spLocks/>
          </p:cNvSpPr>
          <p:nvPr/>
        </p:nvSpPr>
        <p:spPr>
          <a:xfrm>
            <a:off x="1386418" y="6027704"/>
            <a:ext cx="1818990" cy="588132"/>
          </a:xfrm>
          <a:prstGeom prst="rect">
            <a:avLst/>
          </a:prstGeom>
          <a:solidFill>
            <a:srgbClr val="345525"/>
          </a:solidFill>
          <a:ln>
            <a:noFill/>
          </a:ln>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2800" dirty="0" smtClean="0">
                <a:solidFill>
                  <a:schemeClr val="bg1"/>
                </a:solidFill>
              </a:rPr>
              <a:t>Late 2014</a:t>
            </a:r>
            <a:endParaRPr lang="en-US" sz="2800" dirty="0">
              <a:solidFill>
                <a:schemeClr val="bg1"/>
              </a:solidFill>
            </a:endParaRPr>
          </a:p>
        </p:txBody>
      </p:sp>
      <p:sp>
        <p:nvSpPr>
          <p:cNvPr id="13" name="Subtitle 2"/>
          <p:cNvSpPr txBox="1">
            <a:spLocks/>
          </p:cNvSpPr>
          <p:nvPr/>
        </p:nvSpPr>
        <p:spPr>
          <a:xfrm>
            <a:off x="5730613" y="6040098"/>
            <a:ext cx="1818990" cy="588132"/>
          </a:xfrm>
          <a:prstGeom prst="rect">
            <a:avLst/>
          </a:prstGeom>
          <a:solidFill>
            <a:srgbClr val="626A66"/>
          </a:solidFill>
          <a:ln>
            <a:noFill/>
          </a:ln>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2800" dirty="0" smtClean="0">
                <a:solidFill>
                  <a:schemeClr val="bg1"/>
                </a:solidFill>
              </a:rPr>
              <a:t>Late 2015</a:t>
            </a:r>
            <a:endParaRPr lang="en-US" sz="2800" dirty="0">
              <a:solidFill>
                <a:schemeClr val="bg1"/>
              </a:solidFill>
            </a:endParaRPr>
          </a:p>
        </p:txBody>
      </p:sp>
      <p:sp>
        <p:nvSpPr>
          <p:cNvPr id="14" name="Title 1"/>
          <p:cNvSpPr txBox="1">
            <a:spLocks/>
          </p:cNvSpPr>
          <p:nvPr/>
        </p:nvSpPr>
        <p:spPr>
          <a:xfrm>
            <a:off x="457200" y="147642"/>
            <a:ext cx="8229600" cy="1143000"/>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dirty="0" smtClean="0"/>
              <a:t>For more…</a:t>
            </a:r>
            <a:endParaRPr lang="en-US" dirty="0"/>
          </a:p>
        </p:txBody>
      </p:sp>
      <p:sp>
        <p:nvSpPr>
          <p:cNvPr id="2" name="Slide Number Placeholder 1"/>
          <p:cNvSpPr>
            <a:spLocks noGrp="1"/>
          </p:cNvSpPr>
          <p:nvPr>
            <p:ph type="sldNum" sz="quarter" idx="12"/>
          </p:nvPr>
        </p:nvSpPr>
        <p:spPr/>
        <p:txBody>
          <a:bodyPr/>
          <a:lstStyle/>
          <a:p>
            <a:fld id="{4F43FBDB-460A-2C4D-8064-C249887F4FCB}" type="slidenum">
              <a:rPr lang="en-US" smtClean="0"/>
              <a:pPr/>
              <a:t>4</a:t>
            </a:fld>
            <a:endParaRPr lang="en-US"/>
          </a:p>
        </p:txBody>
      </p:sp>
    </p:spTree>
    <p:extLst>
      <p:ext uri="{BB962C8B-B14F-4D97-AF65-F5344CB8AC3E}">
        <p14:creationId xmlns:p14="http://schemas.microsoft.com/office/powerpoint/2010/main" val="2227291965"/>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Roadmap</a:t>
            </a:r>
            <a:endParaRPr lang="en-US" dirty="0"/>
          </a:p>
        </p:txBody>
      </p:sp>
      <p:sp>
        <p:nvSpPr>
          <p:cNvPr id="5" name="Content Placeholder 2"/>
          <p:cNvSpPr>
            <a:spLocks noGrp="1"/>
          </p:cNvSpPr>
          <p:nvPr>
            <p:ph sz="half" idx="1"/>
          </p:nvPr>
        </p:nvSpPr>
        <p:spPr>
          <a:xfrm>
            <a:off x="457200" y="1674281"/>
            <a:ext cx="4038600" cy="4525963"/>
          </a:xfrm>
        </p:spPr>
        <p:txBody>
          <a:bodyPr>
            <a:normAutofit fontScale="62500" lnSpcReduction="20000"/>
          </a:bodyPr>
          <a:lstStyle/>
          <a:p>
            <a:pPr marL="0" indent="0">
              <a:buNone/>
            </a:pPr>
            <a:r>
              <a:rPr lang="en-US" b="1" dirty="0" smtClean="0">
                <a:solidFill>
                  <a:srgbClr val="FF0000"/>
                </a:solidFill>
              </a:rPr>
              <a:t>0) In </a:t>
            </a:r>
            <a:r>
              <a:rPr lang="en-US" b="1" dirty="0">
                <a:solidFill>
                  <a:srgbClr val="FF0000"/>
                </a:solidFill>
              </a:rPr>
              <a:t>a </a:t>
            </a:r>
            <a:r>
              <a:rPr lang="en-US" b="1" dirty="0" smtClean="0">
                <a:solidFill>
                  <a:srgbClr val="FF0000"/>
                </a:solidFill>
              </a:rPr>
              <a:t>nutshell </a:t>
            </a:r>
            <a:r>
              <a:rPr lang="en-US" dirty="0">
                <a:solidFill>
                  <a:schemeClr val="bg1">
                    <a:lumMod val="65000"/>
                  </a:schemeClr>
                </a:solidFill>
              </a:rPr>
              <a:t>[9:00] </a:t>
            </a:r>
            <a:r>
              <a:rPr lang="en-US" dirty="0" smtClean="0"/>
              <a:t/>
            </a:r>
            <a:br>
              <a:rPr lang="en-US" dirty="0" smtClean="0"/>
            </a:br>
            <a:r>
              <a:rPr lang="en-US" dirty="0" smtClean="0">
                <a:solidFill>
                  <a:schemeClr val="bg1">
                    <a:lumMod val="65000"/>
                  </a:schemeClr>
                </a:solidFill>
              </a:rPr>
              <a:t> </a:t>
            </a:r>
            <a:r>
              <a:rPr lang="en-US" dirty="0" smtClean="0"/>
              <a:t>(Menzies + Zimmermann)</a:t>
            </a:r>
            <a:br>
              <a:rPr lang="en-US" dirty="0" smtClean="0"/>
            </a:br>
            <a:r>
              <a:rPr lang="en-US" dirty="0" smtClean="0"/>
              <a:t/>
            </a:r>
            <a:br>
              <a:rPr lang="en-US" dirty="0" smtClean="0"/>
            </a:br>
            <a:endParaRPr lang="en-US" dirty="0"/>
          </a:p>
          <a:p>
            <a:pPr marL="0" indent="0">
              <a:buNone/>
            </a:pPr>
            <a:r>
              <a:rPr lang="en-US" b="1" dirty="0" smtClean="0">
                <a:solidFill>
                  <a:schemeClr val="bg1">
                    <a:lumMod val="75000"/>
                  </a:schemeClr>
                </a:solidFill>
              </a:rPr>
              <a:t>1) Organization Issues </a:t>
            </a:r>
            <a:r>
              <a:rPr lang="en-US" dirty="0">
                <a:solidFill>
                  <a:schemeClr val="bg1">
                    <a:lumMod val="75000"/>
                  </a:schemeClr>
                </a:solidFill>
              </a:rPr>
              <a:t>[9:15] </a:t>
            </a:r>
            <a:r>
              <a:rPr lang="en-US" dirty="0" smtClean="0">
                <a:solidFill>
                  <a:schemeClr val="bg1">
                    <a:lumMod val="75000"/>
                  </a:schemeClr>
                </a:solidFill>
              </a:rPr>
              <a:t/>
            </a:r>
            <a:br>
              <a:rPr lang="en-US" dirty="0" smtClean="0">
                <a:solidFill>
                  <a:schemeClr val="bg1">
                    <a:lumMod val="75000"/>
                  </a:schemeClr>
                </a:solidFill>
              </a:rPr>
            </a:br>
            <a:r>
              <a:rPr lang="en-US" dirty="0" smtClean="0">
                <a:solidFill>
                  <a:schemeClr val="bg1">
                    <a:lumMod val="75000"/>
                  </a:schemeClr>
                </a:solidFill>
              </a:rPr>
              <a:t>(Menzies)</a:t>
            </a:r>
            <a:endParaRPr lang="en-US" dirty="0">
              <a:solidFill>
                <a:schemeClr val="bg1">
                  <a:lumMod val="75000"/>
                </a:schemeClr>
              </a:solidFill>
            </a:endParaRPr>
          </a:p>
          <a:p>
            <a:r>
              <a:rPr lang="en-US" dirty="0" smtClean="0">
                <a:solidFill>
                  <a:schemeClr val="bg1">
                    <a:lumMod val="75000"/>
                  </a:schemeClr>
                </a:solidFill>
              </a:rPr>
              <a:t>Rule </a:t>
            </a:r>
            <a:r>
              <a:rPr lang="en-US" dirty="0">
                <a:solidFill>
                  <a:schemeClr val="bg1">
                    <a:lumMod val="75000"/>
                  </a:schemeClr>
                </a:solidFill>
              </a:rPr>
              <a:t>#1: Talk to the users </a:t>
            </a:r>
            <a:r>
              <a:rPr lang="en-US" dirty="0" smtClean="0">
                <a:solidFill>
                  <a:schemeClr val="bg1">
                    <a:lumMod val="75000"/>
                  </a:schemeClr>
                </a:solidFill>
              </a:rPr>
              <a:t>  </a:t>
            </a:r>
            <a:endParaRPr lang="en-US" dirty="0">
              <a:solidFill>
                <a:schemeClr val="bg1">
                  <a:lumMod val="75000"/>
                </a:schemeClr>
              </a:solidFill>
            </a:endParaRPr>
          </a:p>
          <a:p>
            <a:r>
              <a:rPr lang="en-US" dirty="0" smtClean="0">
                <a:solidFill>
                  <a:schemeClr val="bg1">
                    <a:lumMod val="75000"/>
                  </a:schemeClr>
                </a:solidFill>
              </a:rPr>
              <a:t>Rule </a:t>
            </a:r>
            <a:r>
              <a:rPr lang="en-US" dirty="0">
                <a:solidFill>
                  <a:schemeClr val="bg1">
                    <a:lumMod val="75000"/>
                  </a:schemeClr>
                </a:solidFill>
              </a:rPr>
              <a:t>#2: Know your </a:t>
            </a:r>
            <a:r>
              <a:rPr lang="en-US" dirty="0" smtClean="0">
                <a:solidFill>
                  <a:schemeClr val="bg1">
                    <a:lumMod val="75000"/>
                  </a:schemeClr>
                </a:solidFill>
              </a:rPr>
              <a:t>domain  </a:t>
            </a:r>
            <a:endParaRPr lang="en-US" dirty="0">
              <a:solidFill>
                <a:schemeClr val="bg1">
                  <a:lumMod val="75000"/>
                </a:schemeClr>
              </a:solidFill>
            </a:endParaRPr>
          </a:p>
          <a:p>
            <a:r>
              <a:rPr lang="en-US" dirty="0" smtClean="0">
                <a:solidFill>
                  <a:schemeClr val="bg1">
                    <a:lumMod val="75000"/>
                  </a:schemeClr>
                </a:solidFill>
              </a:rPr>
              <a:t>Rule </a:t>
            </a:r>
            <a:r>
              <a:rPr lang="en-US" dirty="0">
                <a:solidFill>
                  <a:schemeClr val="bg1">
                    <a:lumMod val="75000"/>
                  </a:schemeClr>
                </a:solidFill>
              </a:rPr>
              <a:t>#3: Suspect your </a:t>
            </a:r>
            <a:r>
              <a:rPr lang="en-US" dirty="0" smtClean="0">
                <a:solidFill>
                  <a:schemeClr val="bg1">
                    <a:lumMod val="75000"/>
                  </a:schemeClr>
                </a:solidFill>
              </a:rPr>
              <a:t>data </a:t>
            </a:r>
            <a:endParaRPr lang="en-US" dirty="0">
              <a:solidFill>
                <a:schemeClr val="bg1">
                  <a:lumMod val="75000"/>
                </a:schemeClr>
              </a:solidFill>
            </a:endParaRPr>
          </a:p>
          <a:p>
            <a:r>
              <a:rPr lang="en-US" dirty="0" smtClean="0">
                <a:solidFill>
                  <a:schemeClr val="bg1">
                    <a:lumMod val="75000"/>
                  </a:schemeClr>
                </a:solidFill>
              </a:rPr>
              <a:t>Rule </a:t>
            </a:r>
            <a:r>
              <a:rPr lang="en-US" dirty="0">
                <a:solidFill>
                  <a:schemeClr val="bg1">
                    <a:lumMod val="75000"/>
                  </a:schemeClr>
                </a:solidFill>
              </a:rPr>
              <a:t>#4: Data science is </a:t>
            </a:r>
            <a:r>
              <a:rPr lang="en-US" dirty="0" smtClean="0">
                <a:solidFill>
                  <a:schemeClr val="bg1">
                    <a:lumMod val="75000"/>
                  </a:schemeClr>
                </a:solidFill>
              </a:rPr>
              <a:t>cyclic  </a:t>
            </a:r>
          </a:p>
          <a:p>
            <a:pPr marL="0" indent="0">
              <a:buNone/>
            </a:pPr>
            <a:endParaRPr lang="en-US" dirty="0">
              <a:solidFill>
                <a:schemeClr val="bg1">
                  <a:lumMod val="75000"/>
                </a:schemeClr>
              </a:solidFill>
            </a:endParaRPr>
          </a:p>
          <a:p>
            <a:pPr marL="0" indent="0">
              <a:buNone/>
            </a:pPr>
            <a:endParaRPr lang="en-US" dirty="0">
              <a:solidFill>
                <a:schemeClr val="bg1">
                  <a:lumMod val="75000"/>
                </a:schemeClr>
              </a:solidFill>
            </a:endParaRPr>
          </a:p>
          <a:p>
            <a:pPr marL="0" indent="0">
              <a:buNone/>
            </a:pPr>
            <a:r>
              <a:rPr lang="en-US" b="1" dirty="0" smtClean="0">
                <a:solidFill>
                  <a:schemeClr val="bg1">
                    <a:lumMod val="75000"/>
                  </a:schemeClr>
                </a:solidFill>
              </a:rPr>
              <a:t>2) Qualitative methods </a:t>
            </a:r>
            <a:r>
              <a:rPr lang="en-US" dirty="0" smtClean="0">
                <a:solidFill>
                  <a:schemeClr val="bg1">
                    <a:lumMod val="75000"/>
                  </a:schemeClr>
                </a:solidFill>
              </a:rPr>
              <a:t>[</a:t>
            </a:r>
            <a:r>
              <a:rPr lang="en-US" dirty="0">
                <a:solidFill>
                  <a:schemeClr val="bg1">
                    <a:lumMod val="75000"/>
                  </a:schemeClr>
                </a:solidFill>
              </a:rPr>
              <a:t>9:45] </a:t>
            </a:r>
            <a:r>
              <a:rPr lang="en-US" dirty="0" smtClean="0">
                <a:solidFill>
                  <a:schemeClr val="bg1">
                    <a:lumMod val="75000"/>
                  </a:schemeClr>
                </a:solidFill>
              </a:rPr>
              <a:t/>
            </a:r>
            <a:br>
              <a:rPr lang="en-US" dirty="0" smtClean="0">
                <a:solidFill>
                  <a:schemeClr val="bg1">
                    <a:lumMod val="75000"/>
                  </a:schemeClr>
                </a:solidFill>
              </a:rPr>
            </a:br>
            <a:r>
              <a:rPr lang="en-US" dirty="0" smtClean="0">
                <a:solidFill>
                  <a:schemeClr val="bg1">
                    <a:lumMod val="75000"/>
                  </a:schemeClr>
                </a:solidFill>
              </a:rPr>
              <a:t>(Bird + Zimmermann)</a:t>
            </a:r>
            <a:endParaRPr lang="en-US" dirty="0">
              <a:solidFill>
                <a:schemeClr val="bg1">
                  <a:lumMod val="75000"/>
                </a:schemeClr>
              </a:solidFill>
            </a:endParaRPr>
          </a:p>
          <a:p>
            <a:r>
              <a:rPr lang="en-US" dirty="0" smtClean="0">
                <a:solidFill>
                  <a:schemeClr val="bg1">
                    <a:lumMod val="75000"/>
                  </a:schemeClr>
                </a:solidFill>
              </a:rPr>
              <a:t>Discovering </a:t>
            </a:r>
            <a:r>
              <a:rPr lang="en-US" dirty="0">
                <a:solidFill>
                  <a:schemeClr val="bg1">
                    <a:lumMod val="75000"/>
                  </a:schemeClr>
                </a:solidFill>
              </a:rPr>
              <a:t>information </a:t>
            </a:r>
            <a:r>
              <a:rPr lang="en-US" dirty="0" smtClean="0">
                <a:solidFill>
                  <a:schemeClr val="bg1">
                    <a:lumMod val="75000"/>
                  </a:schemeClr>
                </a:solidFill>
              </a:rPr>
              <a:t>needs </a:t>
            </a:r>
            <a:endParaRPr lang="en-US" dirty="0">
              <a:solidFill>
                <a:schemeClr val="bg1">
                  <a:lumMod val="75000"/>
                </a:schemeClr>
              </a:solidFill>
            </a:endParaRPr>
          </a:p>
          <a:p>
            <a:r>
              <a:rPr lang="en-US" dirty="0" smtClean="0">
                <a:solidFill>
                  <a:schemeClr val="bg1">
                    <a:lumMod val="75000"/>
                  </a:schemeClr>
                </a:solidFill>
              </a:rPr>
              <a:t>On </a:t>
            </a:r>
            <a:r>
              <a:rPr lang="en-US" dirty="0">
                <a:solidFill>
                  <a:schemeClr val="bg1">
                    <a:lumMod val="75000"/>
                  </a:schemeClr>
                </a:solidFill>
              </a:rPr>
              <a:t>the role of surveys and interviews in data </a:t>
            </a:r>
            <a:r>
              <a:rPr lang="en-US" dirty="0" smtClean="0">
                <a:solidFill>
                  <a:schemeClr val="bg1">
                    <a:lumMod val="75000"/>
                  </a:schemeClr>
                </a:solidFill>
              </a:rPr>
              <a:t>analysis</a:t>
            </a:r>
            <a:endParaRPr lang="en-US" dirty="0">
              <a:solidFill>
                <a:schemeClr val="bg1">
                  <a:lumMod val="75000"/>
                </a:schemeClr>
              </a:solidFill>
            </a:endParaRPr>
          </a:p>
          <a:p>
            <a:endParaRPr lang="en-US" dirty="0"/>
          </a:p>
        </p:txBody>
      </p:sp>
      <p:sp>
        <p:nvSpPr>
          <p:cNvPr id="3" name="Content Placeholder 2"/>
          <p:cNvSpPr>
            <a:spLocks noGrp="1"/>
          </p:cNvSpPr>
          <p:nvPr>
            <p:ph sz="half" idx="2"/>
          </p:nvPr>
        </p:nvSpPr>
        <p:spPr>
          <a:xfrm>
            <a:off x="4785779" y="1663698"/>
            <a:ext cx="4038600" cy="4525963"/>
          </a:xfrm>
        </p:spPr>
        <p:txBody>
          <a:bodyPr>
            <a:normAutofit fontScale="62500" lnSpcReduction="20000"/>
          </a:bodyPr>
          <a:lstStyle/>
          <a:p>
            <a:pPr marL="0" indent="0">
              <a:buNone/>
            </a:pPr>
            <a:r>
              <a:rPr lang="en-US" dirty="0" smtClean="0">
                <a:solidFill>
                  <a:schemeClr val="bg1">
                    <a:lumMod val="75000"/>
                  </a:schemeClr>
                </a:solidFill>
              </a:rPr>
              <a:t>Break</a:t>
            </a:r>
            <a:r>
              <a:rPr lang="en-US" dirty="0">
                <a:solidFill>
                  <a:schemeClr val="bg1">
                    <a:lumMod val="75000"/>
                  </a:schemeClr>
                </a:solidFill>
              </a:rPr>
              <a:t> </a:t>
            </a:r>
            <a:r>
              <a:rPr lang="en-US" dirty="0" smtClean="0">
                <a:solidFill>
                  <a:schemeClr val="bg1">
                    <a:lumMod val="75000"/>
                  </a:schemeClr>
                </a:solidFill>
              </a:rPr>
              <a:t>[</a:t>
            </a:r>
            <a:r>
              <a:rPr lang="en-US" dirty="0">
                <a:solidFill>
                  <a:schemeClr val="bg1">
                    <a:lumMod val="75000"/>
                  </a:schemeClr>
                </a:solidFill>
              </a:rPr>
              <a:t>10:30] </a:t>
            </a:r>
            <a:r>
              <a:rPr lang="en-US" dirty="0" smtClean="0">
                <a:solidFill>
                  <a:schemeClr val="bg1">
                    <a:lumMod val="75000"/>
                  </a:schemeClr>
                </a:solidFill>
              </a:rPr>
              <a:t/>
            </a:r>
            <a:br>
              <a:rPr lang="en-US" dirty="0" smtClean="0">
                <a:solidFill>
                  <a:schemeClr val="bg1">
                    <a:lumMod val="75000"/>
                  </a:schemeClr>
                </a:solidFill>
              </a:rPr>
            </a:br>
            <a:endParaRPr lang="en-US" dirty="0" smtClean="0">
              <a:solidFill>
                <a:schemeClr val="bg1">
                  <a:lumMod val="75000"/>
                </a:schemeClr>
              </a:solidFill>
            </a:endParaRPr>
          </a:p>
          <a:p>
            <a:pPr marL="0" indent="0">
              <a:buNone/>
            </a:pPr>
            <a:endParaRPr lang="en-US" sz="2900" dirty="0">
              <a:solidFill>
                <a:schemeClr val="bg1">
                  <a:lumMod val="75000"/>
                </a:schemeClr>
              </a:solidFill>
            </a:endParaRPr>
          </a:p>
          <a:p>
            <a:pPr marL="0" indent="0">
              <a:buNone/>
            </a:pPr>
            <a:r>
              <a:rPr lang="en-US" b="1" dirty="0">
                <a:solidFill>
                  <a:schemeClr val="bg1">
                    <a:lumMod val="75000"/>
                  </a:schemeClr>
                </a:solidFill>
              </a:rPr>
              <a:t>3) Quantitative Methods </a:t>
            </a:r>
            <a:r>
              <a:rPr lang="en-US" dirty="0">
                <a:solidFill>
                  <a:schemeClr val="bg1">
                    <a:lumMod val="75000"/>
                  </a:schemeClr>
                </a:solidFill>
              </a:rPr>
              <a:t> [11:00] </a:t>
            </a:r>
          </a:p>
          <a:p>
            <a:pPr marL="0" indent="0">
              <a:buNone/>
            </a:pPr>
            <a:r>
              <a:rPr lang="en-US" dirty="0">
                <a:solidFill>
                  <a:schemeClr val="bg1">
                    <a:lumMod val="75000"/>
                  </a:schemeClr>
                </a:solidFill>
              </a:rPr>
              <a:t>(</a:t>
            </a:r>
            <a:r>
              <a:rPr lang="en-US" dirty="0" err="1">
                <a:solidFill>
                  <a:schemeClr val="bg1">
                    <a:lumMod val="75000"/>
                  </a:schemeClr>
                </a:solidFill>
              </a:rPr>
              <a:t>Turhan</a:t>
            </a:r>
            <a:r>
              <a:rPr lang="en-US" dirty="0">
                <a:solidFill>
                  <a:schemeClr val="bg1">
                    <a:lumMod val="75000"/>
                  </a:schemeClr>
                </a:solidFill>
              </a:rPr>
              <a:t>)</a:t>
            </a:r>
          </a:p>
          <a:p>
            <a:r>
              <a:rPr lang="en-US" dirty="0">
                <a:solidFill>
                  <a:schemeClr val="bg1">
                    <a:lumMod val="75000"/>
                  </a:schemeClr>
                </a:solidFill>
              </a:rPr>
              <a:t>Do we need all the data?</a:t>
            </a:r>
          </a:p>
          <a:p>
            <a:pPr lvl="1"/>
            <a:r>
              <a:rPr lang="en-US" dirty="0">
                <a:solidFill>
                  <a:schemeClr val="bg1">
                    <a:lumMod val="75000"/>
                  </a:schemeClr>
                </a:solidFill>
              </a:rPr>
              <a:t>     row + column + range pruning</a:t>
            </a:r>
          </a:p>
          <a:p>
            <a:r>
              <a:rPr lang="en-US" dirty="0">
                <a:solidFill>
                  <a:schemeClr val="bg1">
                    <a:lumMod val="75000"/>
                  </a:schemeClr>
                </a:solidFill>
              </a:rPr>
              <a:t>How to keep your data private </a:t>
            </a:r>
            <a:r>
              <a:rPr lang="en-US" dirty="0" smtClean="0">
                <a:solidFill>
                  <a:schemeClr val="bg1">
                    <a:lumMod val="75000"/>
                  </a:schemeClr>
                </a:solidFill>
              </a:rPr>
              <a:t/>
            </a:r>
            <a:br>
              <a:rPr lang="en-US" dirty="0" smtClean="0">
                <a:solidFill>
                  <a:schemeClr val="bg1">
                    <a:lumMod val="75000"/>
                  </a:schemeClr>
                </a:solidFill>
              </a:rPr>
            </a:br>
            <a:r>
              <a:rPr lang="en-US" dirty="0" smtClean="0">
                <a:solidFill>
                  <a:schemeClr val="bg1">
                    <a:lumMod val="75000"/>
                  </a:schemeClr>
                </a:solidFill>
              </a:rPr>
              <a:t/>
            </a:r>
            <a:br>
              <a:rPr lang="en-US" dirty="0" smtClean="0">
                <a:solidFill>
                  <a:schemeClr val="bg1">
                    <a:lumMod val="75000"/>
                  </a:schemeClr>
                </a:solidFill>
              </a:rPr>
            </a:br>
            <a:endParaRPr lang="en-US" dirty="0" smtClean="0">
              <a:solidFill>
                <a:schemeClr val="bg1">
                  <a:lumMod val="75000"/>
                </a:schemeClr>
              </a:solidFill>
            </a:endParaRPr>
          </a:p>
          <a:p>
            <a:pPr marL="0" indent="0">
              <a:buNone/>
            </a:pPr>
            <a:endParaRPr lang="en-US" dirty="0">
              <a:solidFill>
                <a:schemeClr val="bg1">
                  <a:lumMod val="75000"/>
                </a:schemeClr>
              </a:solidFill>
            </a:endParaRPr>
          </a:p>
          <a:p>
            <a:pPr marL="0" indent="0">
              <a:buNone/>
            </a:pPr>
            <a:r>
              <a:rPr lang="en-US" b="1" dirty="0" smtClean="0">
                <a:solidFill>
                  <a:schemeClr val="bg1">
                    <a:lumMod val="75000"/>
                  </a:schemeClr>
                </a:solidFill>
              </a:rPr>
              <a:t>4) Open </a:t>
            </a:r>
            <a:r>
              <a:rPr lang="en-US" b="1" dirty="0">
                <a:solidFill>
                  <a:schemeClr val="bg1">
                    <a:lumMod val="75000"/>
                  </a:schemeClr>
                </a:solidFill>
              </a:rPr>
              <a:t>Issues, new </a:t>
            </a:r>
            <a:r>
              <a:rPr lang="en-US" b="1" dirty="0" smtClean="0">
                <a:solidFill>
                  <a:schemeClr val="bg1">
                    <a:lumMod val="75000"/>
                  </a:schemeClr>
                </a:solidFill>
              </a:rPr>
              <a:t>solutions </a:t>
            </a:r>
            <a:r>
              <a:rPr lang="en-US" dirty="0">
                <a:solidFill>
                  <a:schemeClr val="bg1">
                    <a:lumMod val="75000"/>
                  </a:schemeClr>
                </a:solidFill>
              </a:rPr>
              <a:t>[11:45] </a:t>
            </a:r>
            <a:r>
              <a:rPr lang="en-US" b="1" dirty="0" smtClean="0">
                <a:solidFill>
                  <a:schemeClr val="bg1">
                    <a:lumMod val="75000"/>
                  </a:schemeClr>
                </a:solidFill>
              </a:rPr>
              <a:t> </a:t>
            </a:r>
            <a:r>
              <a:rPr lang="en-US" dirty="0">
                <a:solidFill>
                  <a:schemeClr val="bg1">
                    <a:lumMod val="75000"/>
                  </a:schemeClr>
                </a:solidFill>
              </a:rPr>
              <a:t>(</a:t>
            </a:r>
            <a:r>
              <a:rPr lang="en-US" dirty="0" err="1">
                <a:solidFill>
                  <a:schemeClr val="bg1">
                    <a:lumMod val="75000"/>
                  </a:schemeClr>
                </a:solidFill>
              </a:rPr>
              <a:t>Minku</a:t>
            </a:r>
            <a:r>
              <a:rPr lang="en-US" dirty="0">
                <a:solidFill>
                  <a:schemeClr val="bg1">
                    <a:lumMod val="75000"/>
                  </a:schemeClr>
                </a:solidFill>
              </a:rPr>
              <a:t>)</a:t>
            </a:r>
          </a:p>
          <a:p>
            <a:r>
              <a:rPr lang="en-US" dirty="0">
                <a:solidFill>
                  <a:schemeClr val="bg1">
                    <a:lumMod val="75000"/>
                  </a:schemeClr>
                </a:solidFill>
              </a:rPr>
              <a:t>Instabilities; </a:t>
            </a:r>
          </a:p>
          <a:p>
            <a:r>
              <a:rPr lang="en-US" dirty="0" smtClean="0">
                <a:solidFill>
                  <a:schemeClr val="bg1">
                    <a:lumMod val="75000"/>
                  </a:schemeClr>
                </a:solidFill>
              </a:rPr>
              <a:t>Envy;</a:t>
            </a:r>
            <a:endParaRPr lang="en-US" dirty="0">
              <a:solidFill>
                <a:schemeClr val="bg1">
                  <a:lumMod val="75000"/>
                </a:schemeClr>
              </a:solidFill>
            </a:endParaRPr>
          </a:p>
          <a:p>
            <a:r>
              <a:rPr lang="en-US" dirty="0" smtClean="0">
                <a:solidFill>
                  <a:schemeClr val="bg1">
                    <a:lumMod val="75000"/>
                  </a:schemeClr>
                </a:solidFill>
              </a:rPr>
              <a:t>Ensembles</a:t>
            </a:r>
            <a:endParaRPr lang="en-US" dirty="0">
              <a:solidFill>
                <a:schemeClr val="bg1">
                  <a:lumMod val="75000"/>
                </a:schemeClr>
              </a:solidFill>
            </a:endParaRPr>
          </a:p>
        </p:txBody>
      </p:sp>
      <p:sp>
        <p:nvSpPr>
          <p:cNvPr id="4" name="Slide Number Placeholder 3"/>
          <p:cNvSpPr>
            <a:spLocks noGrp="1"/>
          </p:cNvSpPr>
          <p:nvPr>
            <p:ph type="sldNum" sz="quarter" idx="12"/>
          </p:nvPr>
        </p:nvSpPr>
        <p:spPr/>
        <p:txBody>
          <a:bodyPr/>
          <a:lstStyle/>
          <a:p>
            <a:fld id="{4F43FBDB-460A-2C4D-8064-C249887F4FCB}" type="slidenum">
              <a:rPr lang="en-US" smtClean="0"/>
              <a:pPr/>
              <a:t>5</a:t>
            </a:fld>
            <a:endParaRPr lang="en-US"/>
          </a:p>
        </p:txBody>
      </p:sp>
      <p:cxnSp>
        <p:nvCxnSpPr>
          <p:cNvPr id="6" name="Straight Connector 5"/>
          <p:cNvCxnSpPr/>
          <p:nvPr/>
        </p:nvCxnSpPr>
        <p:spPr>
          <a:xfrm>
            <a:off x="4601630" y="1748362"/>
            <a:ext cx="0" cy="4565656"/>
          </a:xfrm>
          <a:prstGeom prst="line">
            <a:avLst/>
          </a:prstGeom>
          <a:ln w="3175" cmpd="sng"/>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61986914"/>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Definition.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43206" y="0"/>
            <a:ext cx="4000794" cy="2665529"/>
          </a:xfrm>
          <a:prstGeom prst="rect">
            <a:avLst/>
          </a:prstGeom>
        </p:spPr>
      </p:pic>
      <p:sp>
        <p:nvSpPr>
          <p:cNvPr id="6" name="Title 5"/>
          <p:cNvSpPr>
            <a:spLocks noGrp="1"/>
          </p:cNvSpPr>
          <p:nvPr>
            <p:ph type="title"/>
          </p:nvPr>
        </p:nvSpPr>
        <p:spPr/>
        <p:txBody>
          <a:bodyPr>
            <a:normAutofit fontScale="90000"/>
          </a:bodyPr>
          <a:lstStyle/>
          <a:p>
            <a:pPr algn="l"/>
            <a:r>
              <a:rPr lang="en-US" dirty="0" smtClean="0"/>
              <a:t>Definition: </a:t>
            </a:r>
            <a:br>
              <a:rPr lang="en-US" dirty="0" smtClean="0"/>
            </a:br>
            <a:r>
              <a:rPr lang="en-US" dirty="0" smtClean="0"/>
              <a:t>SE Data Science</a:t>
            </a:r>
            <a:endParaRPr lang="en-US" dirty="0"/>
          </a:p>
        </p:txBody>
      </p:sp>
      <p:sp>
        <p:nvSpPr>
          <p:cNvPr id="7" name="Content Placeholder 6"/>
          <p:cNvSpPr>
            <a:spLocks noGrp="1"/>
          </p:cNvSpPr>
          <p:nvPr>
            <p:ph idx="1"/>
          </p:nvPr>
        </p:nvSpPr>
        <p:spPr>
          <a:xfrm>
            <a:off x="457200" y="3120453"/>
            <a:ext cx="8229600" cy="3005709"/>
          </a:xfrm>
        </p:spPr>
        <p:txBody>
          <a:bodyPr>
            <a:normAutofit fontScale="85000" lnSpcReduction="20000"/>
          </a:bodyPr>
          <a:lstStyle/>
          <a:p>
            <a:r>
              <a:rPr lang="en-US" dirty="0"/>
              <a:t>T</a:t>
            </a:r>
            <a:r>
              <a:rPr lang="en-US" dirty="0" smtClean="0"/>
              <a:t>he </a:t>
            </a:r>
            <a:r>
              <a:rPr lang="en-US" dirty="0"/>
              <a:t>analysis of  </a:t>
            </a:r>
            <a:r>
              <a:rPr lang="en-US" dirty="0" smtClean="0"/>
              <a:t>software project data…</a:t>
            </a:r>
            <a:br>
              <a:rPr lang="en-US" dirty="0" smtClean="0"/>
            </a:br>
            <a:endParaRPr lang="en-US" dirty="0"/>
          </a:p>
          <a:p>
            <a:pPr lvl="1"/>
            <a:r>
              <a:rPr lang="en-US" dirty="0" smtClean="0"/>
              <a:t>… for anyone involved in software…</a:t>
            </a:r>
            <a:br>
              <a:rPr lang="en-US" dirty="0" smtClean="0"/>
            </a:br>
            <a:endParaRPr lang="en-US" dirty="0"/>
          </a:p>
          <a:p>
            <a:pPr lvl="1"/>
            <a:r>
              <a:rPr lang="en-US" dirty="0" smtClean="0"/>
              <a:t>… with </a:t>
            </a:r>
            <a:r>
              <a:rPr lang="en-US" dirty="0"/>
              <a:t>the aim of empowering </a:t>
            </a:r>
            <a:r>
              <a:rPr lang="en-US" dirty="0" smtClean="0"/>
              <a:t>individuals </a:t>
            </a:r>
            <a:r>
              <a:rPr lang="en-US" dirty="0"/>
              <a:t>and teams to </a:t>
            </a:r>
            <a:r>
              <a:rPr lang="en-US" b="1" dirty="0">
                <a:solidFill>
                  <a:srgbClr val="FF0000"/>
                </a:solidFill>
              </a:rPr>
              <a:t>gain and share insight</a:t>
            </a:r>
            <a:r>
              <a:rPr lang="en-US" dirty="0"/>
              <a:t> from their </a:t>
            </a:r>
            <a:r>
              <a:rPr lang="en-US" dirty="0" smtClean="0"/>
              <a:t>data…</a:t>
            </a:r>
          </a:p>
          <a:p>
            <a:pPr marL="457200" lvl="1" indent="0">
              <a:buNone/>
            </a:pPr>
            <a:endParaRPr lang="en-US" dirty="0" smtClean="0"/>
          </a:p>
          <a:p>
            <a:pPr lvl="1"/>
            <a:r>
              <a:rPr lang="en-US" dirty="0" smtClean="0"/>
              <a:t>… to </a:t>
            </a:r>
            <a:r>
              <a:rPr lang="en-US" dirty="0"/>
              <a:t>make better decisions</a:t>
            </a:r>
            <a:r>
              <a:rPr lang="en-US" dirty="0" smtClean="0"/>
              <a:t>.</a:t>
            </a:r>
            <a:endParaRPr lang="en-US" dirty="0"/>
          </a:p>
          <a:p>
            <a:endParaRPr lang="en-US" dirty="0"/>
          </a:p>
        </p:txBody>
      </p:sp>
      <p:sp>
        <p:nvSpPr>
          <p:cNvPr id="5" name="Slide Number Placeholder 4"/>
          <p:cNvSpPr>
            <a:spLocks noGrp="1"/>
          </p:cNvSpPr>
          <p:nvPr>
            <p:ph type="sldNum" sz="quarter" idx="12"/>
          </p:nvPr>
        </p:nvSpPr>
        <p:spPr/>
        <p:txBody>
          <a:bodyPr/>
          <a:lstStyle/>
          <a:p>
            <a:fld id="{4F43FBDB-460A-2C4D-8064-C249887F4FCB}" type="slidenum">
              <a:rPr lang="en-US" smtClean="0"/>
              <a:pPr/>
              <a:t>6</a:t>
            </a:fld>
            <a:endParaRPr lang="en-US"/>
          </a:p>
        </p:txBody>
      </p:sp>
    </p:spTree>
    <p:extLst>
      <p:ext uri="{BB962C8B-B14F-4D97-AF65-F5344CB8AC3E}">
        <p14:creationId xmlns:p14="http://schemas.microsoft.com/office/powerpoint/2010/main" val="1620410643"/>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Q: Why Study Data Science?</a:t>
            </a:r>
            <a:br>
              <a:rPr lang="en-US" dirty="0" smtClean="0"/>
            </a:br>
            <a:r>
              <a:rPr lang="en-US" dirty="0" smtClean="0"/>
              <a:t>A: So Much Data, so Little Time</a:t>
            </a:r>
            <a:endParaRPr lang="en-US" dirty="0"/>
          </a:p>
        </p:txBody>
      </p:sp>
      <p:sp>
        <p:nvSpPr>
          <p:cNvPr id="3" name="Content Placeholder 2"/>
          <p:cNvSpPr>
            <a:spLocks noGrp="1"/>
          </p:cNvSpPr>
          <p:nvPr>
            <p:ph sz="half" idx="1"/>
          </p:nvPr>
        </p:nvSpPr>
        <p:spPr>
          <a:xfrm>
            <a:off x="457199" y="1600200"/>
            <a:ext cx="8050117" cy="4525963"/>
          </a:xfrm>
        </p:spPr>
        <p:txBody>
          <a:bodyPr>
            <a:normAutofit fontScale="92500"/>
          </a:bodyPr>
          <a:lstStyle/>
          <a:p>
            <a:r>
              <a:rPr lang="en-US" dirty="0"/>
              <a:t>As of late 2012, </a:t>
            </a:r>
            <a:endParaRPr lang="en-US" dirty="0" smtClean="0"/>
          </a:p>
          <a:p>
            <a:pPr lvl="1"/>
            <a:r>
              <a:rPr lang="en-US" dirty="0" smtClean="0"/>
              <a:t>Mozilla </a:t>
            </a:r>
            <a:r>
              <a:rPr lang="en-US" dirty="0"/>
              <a:t>Firefox had 800,000 bug reports, </a:t>
            </a:r>
            <a:endParaRPr lang="en-US" dirty="0" smtClean="0"/>
          </a:p>
          <a:p>
            <a:pPr lvl="1"/>
            <a:r>
              <a:rPr lang="en-US" dirty="0"/>
              <a:t>P</a:t>
            </a:r>
            <a:r>
              <a:rPr lang="en-US" dirty="0" smtClean="0"/>
              <a:t>latforms </a:t>
            </a:r>
            <a:r>
              <a:rPr lang="en-US" dirty="0"/>
              <a:t>such as </a:t>
            </a:r>
            <a:r>
              <a:rPr lang="en-US" dirty="0" err="1"/>
              <a:t>Sourceforge.net</a:t>
            </a:r>
            <a:r>
              <a:rPr lang="en-US" dirty="0"/>
              <a:t> and </a:t>
            </a:r>
            <a:r>
              <a:rPr lang="en-US" dirty="0" err="1"/>
              <a:t>GitHub</a:t>
            </a:r>
            <a:r>
              <a:rPr lang="en-US" dirty="0"/>
              <a:t> hosted 324,000 and 11.2 million projects, respectively</a:t>
            </a:r>
            <a:r>
              <a:rPr lang="en-US" dirty="0" smtClean="0"/>
              <a:t>.</a:t>
            </a:r>
          </a:p>
          <a:p>
            <a:pPr lvl="1"/>
            <a:endParaRPr lang="en-US" dirty="0"/>
          </a:p>
          <a:p>
            <a:r>
              <a:rPr lang="en-US" dirty="0"/>
              <a:t>The PROMISE repository of software engineering data has </a:t>
            </a:r>
            <a:r>
              <a:rPr lang="en-US" dirty="0" smtClean="0"/>
              <a:t>100+ </a:t>
            </a:r>
            <a:r>
              <a:rPr lang="en-US" dirty="0"/>
              <a:t>projects </a:t>
            </a:r>
            <a:r>
              <a:rPr lang="en-US" dirty="0" smtClean="0"/>
              <a:t>(http://</a:t>
            </a:r>
            <a:r>
              <a:rPr lang="en-US" dirty="0" err="1" smtClean="0"/>
              <a:t>promisedata.googlecode.com</a:t>
            </a:r>
            <a:r>
              <a:rPr lang="en-US" dirty="0" smtClean="0"/>
              <a:t>)</a:t>
            </a:r>
          </a:p>
          <a:p>
            <a:pPr lvl="1"/>
            <a:r>
              <a:rPr lang="en-US" dirty="0" smtClean="0"/>
              <a:t>And PROMISE is just </a:t>
            </a:r>
            <a:r>
              <a:rPr lang="en-US" dirty="0"/>
              <a:t>one of </a:t>
            </a:r>
            <a:r>
              <a:rPr lang="en-US" dirty="0" smtClean="0"/>
              <a:t>12+ open source </a:t>
            </a:r>
            <a:r>
              <a:rPr lang="en-US" dirty="0"/>
              <a:t>repositories </a:t>
            </a:r>
            <a:r>
              <a:rPr lang="en-US" dirty="0" smtClean="0"/>
              <a:t> </a:t>
            </a:r>
            <a:br>
              <a:rPr lang="en-US" dirty="0" smtClean="0"/>
            </a:br>
            <a:endParaRPr lang="en-US" dirty="0"/>
          </a:p>
          <a:p>
            <a:r>
              <a:rPr lang="en-US" dirty="0"/>
              <a:t>To handle this data, </a:t>
            </a:r>
            <a:endParaRPr lang="en-US" dirty="0" smtClean="0"/>
          </a:p>
          <a:p>
            <a:pPr lvl="1"/>
            <a:r>
              <a:rPr lang="en-US" dirty="0" smtClean="0"/>
              <a:t>practitioners </a:t>
            </a:r>
            <a:r>
              <a:rPr lang="en-US" dirty="0"/>
              <a:t>and researchers have turned to data science</a:t>
            </a:r>
          </a:p>
          <a:p>
            <a:endParaRPr lang="en-US" dirty="0"/>
          </a:p>
        </p:txBody>
      </p:sp>
      <p:sp>
        <p:nvSpPr>
          <p:cNvPr id="5" name="Slide Number Placeholder 4"/>
          <p:cNvSpPr>
            <a:spLocks noGrp="1"/>
          </p:cNvSpPr>
          <p:nvPr>
            <p:ph type="sldNum" sz="quarter" idx="12"/>
          </p:nvPr>
        </p:nvSpPr>
        <p:spPr/>
        <p:txBody>
          <a:bodyPr/>
          <a:lstStyle/>
          <a:p>
            <a:fld id="{4F43FBDB-460A-2C4D-8064-C249887F4FCB}" type="slidenum">
              <a:rPr lang="en-US" smtClean="0"/>
              <a:pPr/>
              <a:t>7</a:t>
            </a:fld>
            <a:endParaRPr lang="en-US"/>
          </a:p>
        </p:txBody>
      </p:sp>
    </p:spTree>
    <p:extLst>
      <p:ext uri="{BB962C8B-B14F-4D97-AF65-F5344CB8AC3E}">
        <p14:creationId xmlns:p14="http://schemas.microsoft.com/office/powerpoint/2010/main" val="2300649427"/>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4F43FBDB-460A-2C4D-8064-C249887F4FCB}" type="slidenum">
              <a:rPr lang="en-US" smtClean="0"/>
              <a:pPr/>
              <a:t>8</a:t>
            </a:fld>
            <a:endParaRPr lang="en-US"/>
          </a:p>
        </p:txBody>
      </p:sp>
      <p:pic>
        <p:nvPicPr>
          <p:cNvPr id="6" name="Picture 5" descr="image003.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88452" y="1925611"/>
            <a:ext cx="6394486" cy="4795864"/>
          </a:xfrm>
          <a:prstGeom prst="rect">
            <a:avLst/>
          </a:prstGeom>
        </p:spPr>
      </p:pic>
      <p:sp>
        <p:nvSpPr>
          <p:cNvPr id="7" name="Title 1"/>
          <p:cNvSpPr txBox="1">
            <a:spLocks/>
          </p:cNvSpPr>
          <p:nvPr/>
        </p:nvSpPr>
        <p:spPr>
          <a:xfrm>
            <a:off x="457200" y="274638"/>
            <a:ext cx="8229600" cy="1143000"/>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dirty="0" smtClean="0"/>
              <a:t>What can we learn </a:t>
            </a:r>
            <a:br>
              <a:rPr lang="en-US" dirty="0" smtClean="0"/>
            </a:br>
            <a:r>
              <a:rPr lang="en-US" dirty="0" smtClean="0"/>
              <a:t>from each other?</a:t>
            </a:r>
            <a:endParaRPr lang="en-US" dirty="0"/>
          </a:p>
        </p:txBody>
      </p:sp>
    </p:spTree>
    <p:extLst>
      <p:ext uri="{BB962C8B-B14F-4D97-AF65-F5344CB8AC3E}">
        <p14:creationId xmlns:p14="http://schemas.microsoft.com/office/powerpoint/2010/main" val="3279642219"/>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tabLst>
                <a:tab pos="1317625" algn="l"/>
              </a:tabLst>
            </a:pPr>
            <a:r>
              <a:rPr lang="en-US" dirty="0" smtClean="0"/>
              <a:t>How to </a:t>
            </a:r>
            <a:br>
              <a:rPr lang="en-US" dirty="0" smtClean="0"/>
            </a:br>
            <a:r>
              <a:rPr lang="en-US" dirty="0" smtClean="0"/>
              <a:t>share insight?</a:t>
            </a:r>
            <a:endParaRPr lang="en-US" dirty="0"/>
          </a:p>
        </p:txBody>
      </p:sp>
      <p:sp>
        <p:nvSpPr>
          <p:cNvPr id="5" name="Slide Number Placeholder 4"/>
          <p:cNvSpPr>
            <a:spLocks noGrp="1"/>
          </p:cNvSpPr>
          <p:nvPr>
            <p:ph type="sldNum" sz="quarter" idx="12"/>
          </p:nvPr>
        </p:nvSpPr>
        <p:spPr/>
        <p:txBody>
          <a:bodyPr/>
          <a:lstStyle/>
          <a:p>
            <a:fld id="{4F43FBDB-460A-2C4D-8064-C249887F4FCB}" type="slidenum">
              <a:rPr lang="en-US" smtClean="0"/>
              <a:pPr/>
              <a:t>9</a:t>
            </a:fld>
            <a:endParaRPr lang="en-US"/>
          </a:p>
        </p:txBody>
      </p:sp>
      <p:sp>
        <p:nvSpPr>
          <p:cNvPr id="4" name="Content Placeholder 3"/>
          <p:cNvSpPr>
            <a:spLocks noGrp="1"/>
          </p:cNvSpPr>
          <p:nvPr>
            <p:ph sz="half" idx="1"/>
          </p:nvPr>
        </p:nvSpPr>
        <p:spPr>
          <a:xfrm>
            <a:off x="457199" y="1600200"/>
            <a:ext cx="3141211" cy="4525963"/>
          </a:xfrm>
        </p:spPr>
        <p:txBody>
          <a:bodyPr>
            <a:normAutofit lnSpcReduction="10000"/>
          </a:bodyPr>
          <a:lstStyle/>
          <a:p>
            <a:r>
              <a:rPr lang="en-US" sz="2400" dirty="0" smtClean="0"/>
              <a:t>Open issue</a:t>
            </a:r>
            <a:br>
              <a:rPr lang="en-US" sz="2400" dirty="0" smtClean="0"/>
            </a:br>
            <a:endParaRPr lang="en-US" sz="2400" dirty="0" smtClean="0"/>
          </a:p>
          <a:p>
            <a:r>
              <a:rPr lang="en-US" sz="2400" dirty="0" smtClean="0"/>
              <a:t>We don’t even know how to measure “insight”</a:t>
            </a:r>
            <a:br>
              <a:rPr lang="en-US" sz="2400" dirty="0" smtClean="0"/>
            </a:br>
            <a:endParaRPr lang="en-US" sz="2400" dirty="0" smtClean="0"/>
          </a:p>
          <a:p>
            <a:pPr lvl="1"/>
            <a:r>
              <a:rPr lang="en-US" sz="1600" dirty="0" smtClean="0"/>
              <a:t>Elevators</a:t>
            </a:r>
          </a:p>
          <a:p>
            <a:pPr lvl="1"/>
            <a:r>
              <a:rPr lang="en-US" sz="1600" dirty="0" smtClean="0"/>
              <a:t>Number of times the users invite you back?</a:t>
            </a:r>
          </a:p>
          <a:p>
            <a:pPr lvl="1"/>
            <a:r>
              <a:rPr lang="en-US" sz="1600" dirty="0" smtClean="0"/>
              <a:t>Number of issues visited and retired in a meeting?</a:t>
            </a:r>
          </a:p>
          <a:p>
            <a:pPr lvl="1"/>
            <a:r>
              <a:rPr lang="en-US" sz="1600" dirty="0" smtClean="0"/>
              <a:t>Number of hypotheses rejected?</a:t>
            </a:r>
            <a:endParaRPr lang="en-US" dirty="0" smtClean="0"/>
          </a:p>
          <a:p>
            <a:pPr lvl="1"/>
            <a:r>
              <a:rPr lang="en-US" sz="1600" dirty="0" smtClean="0"/>
              <a:t>Repertory grids?</a:t>
            </a:r>
          </a:p>
          <a:p>
            <a:pPr lvl="1"/>
            <a:endParaRPr lang="en-US" sz="1600" dirty="0" smtClean="0"/>
          </a:p>
        </p:txBody>
      </p:sp>
      <p:pic>
        <p:nvPicPr>
          <p:cNvPr id="11" name="Picture 10" descr="Screen Shot 2014-05-24 at 5.11.25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24106" y="3189423"/>
            <a:ext cx="4316062" cy="3133511"/>
          </a:xfrm>
          <a:prstGeom prst="rect">
            <a:avLst/>
          </a:prstGeom>
        </p:spPr>
      </p:pic>
      <p:sp>
        <p:nvSpPr>
          <p:cNvPr id="12" name="TextBox 11"/>
          <p:cNvSpPr txBox="1"/>
          <p:nvPr/>
        </p:nvSpPr>
        <p:spPr>
          <a:xfrm>
            <a:off x="457199" y="6398720"/>
            <a:ext cx="8176779" cy="322755"/>
          </a:xfrm>
          <a:prstGeom prst="rect">
            <a:avLst/>
          </a:prstGeom>
          <a:solidFill>
            <a:srgbClr val="FFFFFF"/>
          </a:solidFill>
          <a:ln w="9525">
            <a:noFill/>
            <a:round/>
            <a:headEnd/>
            <a:tailEnd/>
          </a:ln>
        </p:spPr>
        <p:txBody>
          <a:bodyPr lIns="81639" tIns="53620" rIns="81639" bIns="40820" anchor="ctr" anchorCtr="1"/>
          <a:lstStyle>
            <a:defPPr>
              <a:defRPr lang="en-US"/>
            </a:defPPr>
            <a:lvl1pPr algn="ctr" defTabSz="407988" hangingPunct="0">
              <a:lnSpc>
                <a:spcPct val="93000"/>
              </a:lnSpc>
              <a:buClr>
                <a:srgbClr val="000000"/>
              </a:buClr>
              <a:buSzPct val="100000"/>
              <a:tabLst>
                <a:tab pos="657225" algn="l"/>
                <a:tab pos="1312863" algn="l"/>
                <a:tab pos="1970088" algn="l"/>
                <a:tab pos="2627313" algn="l"/>
                <a:tab pos="3282950" algn="l"/>
                <a:tab pos="3940175" algn="l"/>
                <a:tab pos="4595813" algn="l"/>
                <a:tab pos="5253038" algn="l"/>
                <a:tab pos="5910263" algn="l"/>
                <a:tab pos="6565900" algn="l"/>
                <a:tab pos="7223125" algn="l"/>
                <a:tab pos="7880350" algn="l"/>
                <a:tab pos="8535988" algn="l"/>
              </a:tabLst>
              <a:defRPr sz="1200" baseline="30000"/>
            </a:lvl1pPr>
          </a:lstStyle>
          <a:p>
            <a:r>
              <a:rPr lang="en-US" sz="2400" dirty="0">
                <a:solidFill>
                  <a:srgbClr val="A6A6A6"/>
                </a:solidFill>
              </a:rPr>
              <a:t>Nathalie GIRARD . Categorizing stakeholders’ practices with repertory </a:t>
            </a:r>
            <a:r>
              <a:rPr lang="en-US" sz="2400" baseline="0" dirty="0" smtClean="0">
                <a:solidFill>
                  <a:srgbClr val="A6A6A6"/>
                </a:solidFill>
              </a:rPr>
              <a:t> </a:t>
            </a:r>
            <a:r>
              <a:rPr lang="en-US" sz="2400" dirty="0" smtClean="0">
                <a:solidFill>
                  <a:srgbClr val="A6A6A6"/>
                </a:solidFill>
              </a:rPr>
              <a:t>grids </a:t>
            </a:r>
            <a:r>
              <a:rPr lang="en-US" sz="2400" dirty="0">
                <a:solidFill>
                  <a:srgbClr val="A6A6A6"/>
                </a:solidFill>
              </a:rPr>
              <a:t>for sustainable development, Management, 16(1), 31-48, 2013</a:t>
            </a:r>
          </a:p>
        </p:txBody>
      </p:sp>
      <p:pic>
        <p:nvPicPr>
          <p:cNvPr id="3" name="Picture 2" descr="mad-men-season-6-finale-bob-pete-elevator.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17637" y="246971"/>
            <a:ext cx="4023315" cy="2679815"/>
          </a:xfrm>
          <a:prstGeom prst="rect">
            <a:avLst/>
          </a:prstGeom>
        </p:spPr>
      </p:pic>
      <p:cxnSp>
        <p:nvCxnSpPr>
          <p:cNvPr id="7" name="Straight Arrow Connector 6"/>
          <p:cNvCxnSpPr/>
          <p:nvPr/>
        </p:nvCxnSpPr>
        <p:spPr>
          <a:xfrm flipV="1">
            <a:off x="2208398" y="2483049"/>
            <a:ext cx="2415708" cy="138368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0" name="Straight Arrow Connector 9"/>
          <p:cNvCxnSpPr/>
          <p:nvPr/>
        </p:nvCxnSpPr>
        <p:spPr>
          <a:xfrm flipV="1">
            <a:off x="2739922" y="4691256"/>
            <a:ext cx="2529903" cy="93901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09919157"/>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image00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185" y="4120135"/>
            <a:ext cx="6444487" cy="2634096"/>
          </a:xfrm>
          <a:prstGeom prst="rect">
            <a:avLst/>
          </a:prstGeom>
        </p:spPr>
      </p:pic>
      <p:sp>
        <p:nvSpPr>
          <p:cNvPr id="2" name="Title 1"/>
          <p:cNvSpPr>
            <a:spLocks noGrp="1"/>
          </p:cNvSpPr>
          <p:nvPr>
            <p:ph type="title"/>
          </p:nvPr>
        </p:nvSpPr>
        <p:spPr>
          <a:xfrm>
            <a:off x="2860487" y="278008"/>
            <a:ext cx="5961940" cy="1143000"/>
          </a:xfrm>
        </p:spPr>
        <p:txBody>
          <a:bodyPr>
            <a:noAutofit/>
          </a:bodyPr>
          <a:lstStyle/>
          <a:p>
            <a:pPr algn="l"/>
            <a:r>
              <a:rPr lang="en-US" sz="2400" dirty="0"/>
              <a:t>“A conclusion is simply the place </a:t>
            </a:r>
            <a:r>
              <a:rPr lang="en-US" sz="2400" dirty="0" smtClean="0"/>
              <a:t/>
            </a:r>
            <a:br>
              <a:rPr lang="en-US" sz="2400" dirty="0" smtClean="0"/>
            </a:br>
            <a:r>
              <a:rPr lang="en-US" sz="2400" dirty="0" smtClean="0"/>
              <a:t>where </a:t>
            </a:r>
            <a:r>
              <a:rPr lang="en-US" sz="2400" dirty="0"/>
              <a:t>you got tired of thinking.” </a:t>
            </a:r>
            <a:r>
              <a:rPr lang="en-US" sz="2400" dirty="0" smtClean="0"/>
              <a:t>: Dan </a:t>
            </a:r>
            <a:r>
              <a:rPr lang="en-US" sz="2400" dirty="0" err="1" smtClean="0"/>
              <a:t>Chaon</a:t>
            </a:r>
            <a:r>
              <a:rPr lang="en-US" sz="2400" dirty="0" smtClean="0"/>
              <a:t> </a:t>
            </a:r>
            <a:endParaRPr lang="en-US" sz="2400" dirty="0"/>
          </a:p>
        </p:txBody>
      </p:sp>
      <p:sp>
        <p:nvSpPr>
          <p:cNvPr id="3" name="Content Placeholder 2"/>
          <p:cNvSpPr>
            <a:spLocks noGrp="1"/>
          </p:cNvSpPr>
          <p:nvPr>
            <p:ph sz="half" idx="1"/>
          </p:nvPr>
        </p:nvSpPr>
        <p:spPr>
          <a:xfrm>
            <a:off x="457199" y="1600200"/>
            <a:ext cx="4952175" cy="4525963"/>
          </a:xfrm>
        </p:spPr>
        <p:txBody>
          <a:bodyPr>
            <a:noAutofit/>
          </a:bodyPr>
          <a:lstStyle/>
          <a:p>
            <a:r>
              <a:rPr lang="en-US" sz="1800" dirty="0" smtClean="0"/>
              <a:t>Experience is  adaptive and  accumulative. </a:t>
            </a:r>
          </a:p>
          <a:p>
            <a:pPr lvl="1"/>
            <a:r>
              <a:rPr lang="en-US" sz="1600" dirty="0" smtClean="0"/>
              <a:t>And data science is “just” how we report our  experiences.</a:t>
            </a:r>
          </a:p>
          <a:p>
            <a:r>
              <a:rPr lang="en-US" sz="1800" dirty="0" smtClean="0"/>
              <a:t>For an individual to find better conclusions: </a:t>
            </a:r>
          </a:p>
          <a:p>
            <a:pPr lvl="1"/>
            <a:r>
              <a:rPr lang="en-US" sz="1600" dirty="0" smtClean="0"/>
              <a:t>Just keep looking</a:t>
            </a:r>
          </a:p>
          <a:p>
            <a:r>
              <a:rPr lang="en-US" sz="1800" dirty="0" smtClean="0"/>
              <a:t>For a community to find better conclusions</a:t>
            </a:r>
          </a:p>
          <a:p>
            <a:pPr lvl="1"/>
            <a:r>
              <a:rPr lang="en-US" sz="1600" dirty="0" smtClean="0"/>
              <a:t>Discuss more, share more</a:t>
            </a:r>
          </a:p>
        </p:txBody>
      </p:sp>
      <p:sp>
        <p:nvSpPr>
          <p:cNvPr id="8" name="Content Placeholder 7"/>
          <p:cNvSpPr>
            <a:spLocks noGrp="1"/>
          </p:cNvSpPr>
          <p:nvPr>
            <p:ph sz="half" idx="2"/>
          </p:nvPr>
        </p:nvSpPr>
        <p:spPr>
          <a:xfrm>
            <a:off x="5464244" y="1615880"/>
            <a:ext cx="3300503" cy="4525963"/>
          </a:xfrm>
        </p:spPr>
        <p:txBody>
          <a:bodyPr>
            <a:normAutofit/>
          </a:bodyPr>
          <a:lstStyle/>
          <a:p>
            <a:pPr marL="342900" lvl="1" indent="-342900">
              <a:buFont typeface="Arial"/>
              <a:buChar char="•"/>
            </a:pPr>
            <a:r>
              <a:rPr lang="en-US" sz="2000" dirty="0"/>
              <a:t>Theobald </a:t>
            </a:r>
            <a:r>
              <a:rPr lang="en-US" sz="2000" dirty="0" smtClean="0"/>
              <a:t>Smith</a:t>
            </a:r>
            <a:br>
              <a:rPr lang="en-US" sz="2000" dirty="0" smtClean="0"/>
            </a:br>
            <a:r>
              <a:rPr lang="en-US" sz="2000" dirty="0" smtClean="0"/>
              <a:t> </a:t>
            </a:r>
            <a:r>
              <a:rPr lang="en-US" sz="2000" dirty="0"/>
              <a:t>(American </a:t>
            </a:r>
            <a:r>
              <a:rPr lang="en-US" sz="2000" dirty="0" smtClean="0"/>
              <a:t/>
            </a:r>
            <a:br>
              <a:rPr lang="en-US" sz="2000" dirty="0" smtClean="0"/>
            </a:br>
            <a:r>
              <a:rPr lang="en-US" sz="2000" dirty="0" smtClean="0"/>
              <a:t>pathologist </a:t>
            </a:r>
            <a:r>
              <a:rPr lang="en-US" sz="2000" dirty="0"/>
              <a:t>and microbiologist). </a:t>
            </a:r>
          </a:p>
          <a:p>
            <a:pPr lvl="1"/>
            <a:r>
              <a:rPr lang="en-US" sz="1600" dirty="0" smtClean="0"/>
              <a:t>“Research </a:t>
            </a:r>
            <a:r>
              <a:rPr lang="en-US" sz="1600" dirty="0"/>
              <a:t>has </a:t>
            </a:r>
            <a:r>
              <a:rPr lang="en-US" sz="1600" dirty="0" smtClean="0"/>
              <a:t/>
            </a:r>
            <a:br>
              <a:rPr lang="en-US" sz="1600" dirty="0" smtClean="0"/>
            </a:br>
            <a:r>
              <a:rPr lang="en-US" sz="1600" dirty="0" smtClean="0"/>
              <a:t>deserted </a:t>
            </a:r>
            <a:r>
              <a:rPr lang="en-US" sz="1600" dirty="0"/>
              <a:t>the individual and entered the group. </a:t>
            </a:r>
            <a:endParaRPr lang="en-US" sz="1600" dirty="0" smtClean="0"/>
          </a:p>
          <a:p>
            <a:pPr lvl="1"/>
            <a:r>
              <a:rPr lang="en-US" sz="1600" dirty="0" smtClean="0"/>
              <a:t>“The </a:t>
            </a:r>
            <a:r>
              <a:rPr lang="en-US" sz="1600" dirty="0"/>
              <a:t>individual worker find the problem too large, not too difficult. </a:t>
            </a:r>
            <a:endParaRPr lang="en-US" sz="1600" dirty="0" smtClean="0"/>
          </a:p>
          <a:p>
            <a:pPr lvl="1"/>
            <a:r>
              <a:rPr lang="en-US" sz="1600" dirty="0" smtClean="0"/>
              <a:t>“(</a:t>
            </a:r>
            <a:r>
              <a:rPr lang="en-US" sz="1600" dirty="0"/>
              <a:t>They) must learn to work with others. </a:t>
            </a:r>
            <a:r>
              <a:rPr lang="en-US" sz="1600" dirty="0" smtClean="0"/>
              <a:t>“</a:t>
            </a:r>
            <a:endParaRPr lang="en-US" sz="1600" dirty="0"/>
          </a:p>
          <a:p>
            <a:pPr lvl="1"/>
            <a:endParaRPr lang="en-US" sz="2000" dirty="0"/>
          </a:p>
          <a:p>
            <a:pPr marL="0" indent="0">
              <a:buNone/>
            </a:pPr>
            <a:endParaRPr lang="en-US" sz="2400" b="1" dirty="0"/>
          </a:p>
        </p:txBody>
      </p:sp>
      <p:sp>
        <p:nvSpPr>
          <p:cNvPr id="5" name="Slide Number Placeholder 4"/>
          <p:cNvSpPr>
            <a:spLocks noGrp="1"/>
          </p:cNvSpPr>
          <p:nvPr>
            <p:ph type="sldNum" sz="quarter" idx="12"/>
          </p:nvPr>
        </p:nvSpPr>
        <p:spPr/>
        <p:txBody>
          <a:bodyPr/>
          <a:lstStyle/>
          <a:p>
            <a:fld id="{4F43FBDB-460A-2C4D-8064-C249887F4FCB}" type="slidenum">
              <a:rPr lang="en-US" smtClean="0"/>
              <a:pPr/>
              <a:t>10</a:t>
            </a:fld>
            <a:endParaRPr lang="en-US"/>
          </a:p>
        </p:txBody>
      </p:sp>
      <p:cxnSp>
        <p:nvCxnSpPr>
          <p:cNvPr id="10" name="Straight Connector 9"/>
          <p:cNvCxnSpPr/>
          <p:nvPr/>
        </p:nvCxnSpPr>
        <p:spPr>
          <a:xfrm>
            <a:off x="5349329" y="1724790"/>
            <a:ext cx="0" cy="2705479"/>
          </a:xfrm>
          <a:prstGeom prst="line">
            <a:avLst/>
          </a:prstGeom>
        </p:spPr>
        <p:style>
          <a:lnRef idx="2">
            <a:schemeClr val="accent1"/>
          </a:lnRef>
          <a:fillRef idx="0">
            <a:schemeClr val="accent1"/>
          </a:fillRef>
          <a:effectRef idx="1">
            <a:schemeClr val="accent1"/>
          </a:effectRef>
          <a:fontRef idx="minor">
            <a:schemeClr val="tx1"/>
          </a:fontRef>
        </p:style>
      </p:cxnSp>
      <p:pic>
        <p:nvPicPr>
          <p:cNvPr id="11" name="Picture 10" descr="Theobald_Smith.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8525" y="1600200"/>
            <a:ext cx="1258398" cy="1469180"/>
          </a:xfrm>
          <a:prstGeom prst="rect">
            <a:avLst/>
          </a:prstGeom>
        </p:spPr>
      </p:pic>
      <p:sp>
        <p:nvSpPr>
          <p:cNvPr id="4" name="Explosion 1 3"/>
          <p:cNvSpPr/>
          <p:nvPr/>
        </p:nvSpPr>
        <p:spPr>
          <a:xfrm>
            <a:off x="154121" y="117139"/>
            <a:ext cx="2509089" cy="1483061"/>
          </a:xfrm>
          <a:prstGeom prst="irregularSeal1">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smtClean="0"/>
              <a:t>Insight is a cyclic process</a:t>
            </a:r>
            <a:endParaRPr lang="en-US" sz="1600" dirty="0"/>
          </a:p>
        </p:txBody>
      </p:sp>
    </p:spTree>
    <p:extLst>
      <p:ext uri="{BB962C8B-B14F-4D97-AF65-F5344CB8AC3E}">
        <p14:creationId xmlns:p14="http://schemas.microsoft.com/office/powerpoint/2010/main" val="83529137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xEl>
                                              <p:pRg st="0" end="0"/>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8">
                                            <p:txEl>
                                              <p:pRg st="1" end="1"/>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8">
                                            <p:txEl>
                                              <p:pRg st="2" end="2"/>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8"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to share methods?</a:t>
            </a:r>
            <a:endParaRPr lang="en-US" dirty="0"/>
          </a:p>
        </p:txBody>
      </p:sp>
      <p:sp>
        <p:nvSpPr>
          <p:cNvPr id="6" name="Text Placeholder 5"/>
          <p:cNvSpPr>
            <a:spLocks noGrp="1"/>
          </p:cNvSpPr>
          <p:nvPr>
            <p:ph type="body" idx="1"/>
          </p:nvPr>
        </p:nvSpPr>
        <p:spPr>
          <a:solidFill>
            <a:srgbClr val="4780A3"/>
          </a:solidFill>
        </p:spPr>
        <p:txBody>
          <a:bodyPr/>
          <a:lstStyle/>
          <a:p>
            <a:r>
              <a:rPr lang="en-US" dirty="0" smtClean="0">
                <a:solidFill>
                  <a:srgbClr val="FFFFFF"/>
                </a:solidFill>
              </a:rPr>
              <a:t>Write!</a:t>
            </a:r>
            <a:endParaRPr lang="en-US" dirty="0">
              <a:solidFill>
                <a:srgbClr val="FFFFFF"/>
              </a:solidFill>
            </a:endParaRPr>
          </a:p>
        </p:txBody>
      </p:sp>
      <p:sp>
        <p:nvSpPr>
          <p:cNvPr id="3" name="Content Placeholder 2"/>
          <p:cNvSpPr>
            <a:spLocks noGrp="1"/>
          </p:cNvSpPr>
          <p:nvPr>
            <p:ph sz="half" idx="2"/>
          </p:nvPr>
        </p:nvSpPr>
        <p:spPr/>
        <p:txBody>
          <a:bodyPr/>
          <a:lstStyle/>
          <a:p>
            <a:r>
              <a:rPr lang="en-US" dirty="0" smtClean="0"/>
              <a:t> To really understand something..</a:t>
            </a:r>
          </a:p>
          <a:p>
            <a:r>
              <a:rPr lang="en-US" dirty="0" smtClean="0"/>
              <a:t>… try and explain it to someone else</a:t>
            </a:r>
          </a:p>
        </p:txBody>
      </p:sp>
      <p:sp>
        <p:nvSpPr>
          <p:cNvPr id="7" name="Text Placeholder 6"/>
          <p:cNvSpPr>
            <a:spLocks noGrp="1"/>
          </p:cNvSpPr>
          <p:nvPr>
            <p:ph type="body" sz="quarter" idx="3"/>
          </p:nvPr>
        </p:nvSpPr>
        <p:spPr>
          <a:solidFill>
            <a:srgbClr val="4780A3"/>
          </a:solidFill>
        </p:spPr>
        <p:txBody>
          <a:bodyPr/>
          <a:lstStyle/>
          <a:p>
            <a:r>
              <a:rPr lang="en-US" dirty="0" smtClean="0">
                <a:solidFill>
                  <a:srgbClr val="FFFFFF"/>
                </a:solidFill>
              </a:rPr>
              <a:t>Read!</a:t>
            </a:r>
            <a:endParaRPr lang="en-US" dirty="0">
              <a:solidFill>
                <a:srgbClr val="FFFFFF"/>
              </a:solidFill>
            </a:endParaRPr>
          </a:p>
        </p:txBody>
      </p:sp>
      <p:sp>
        <p:nvSpPr>
          <p:cNvPr id="8" name="Content Placeholder 7"/>
          <p:cNvSpPr>
            <a:spLocks noGrp="1"/>
          </p:cNvSpPr>
          <p:nvPr>
            <p:ph sz="quarter" idx="4"/>
          </p:nvPr>
        </p:nvSpPr>
        <p:spPr/>
        <p:txBody>
          <a:bodyPr/>
          <a:lstStyle/>
          <a:p>
            <a:pPr lvl="1"/>
            <a:r>
              <a:rPr lang="en-US" dirty="0" smtClean="0"/>
              <a:t>MSR</a:t>
            </a:r>
            <a:endParaRPr lang="en-US" dirty="0"/>
          </a:p>
          <a:p>
            <a:pPr lvl="1"/>
            <a:r>
              <a:rPr lang="en-US" dirty="0" smtClean="0"/>
              <a:t>PROMISE</a:t>
            </a:r>
          </a:p>
          <a:p>
            <a:pPr lvl="1"/>
            <a:r>
              <a:rPr lang="en-US" dirty="0" smtClean="0"/>
              <a:t>ICSE</a:t>
            </a:r>
          </a:p>
          <a:p>
            <a:pPr lvl="1"/>
            <a:r>
              <a:rPr lang="en-US" dirty="0" smtClean="0"/>
              <a:t>FSE</a:t>
            </a:r>
          </a:p>
          <a:p>
            <a:pPr lvl="1"/>
            <a:r>
              <a:rPr lang="en-US" dirty="0" smtClean="0"/>
              <a:t>ASE</a:t>
            </a:r>
          </a:p>
          <a:p>
            <a:pPr lvl="1"/>
            <a:r>
              <a:rPr lang="en-US" dirty="0" smtClean="0"/>
              <a:t>EMSE</a:t>
            </a:r>
          </a:p>
          <a:p>
            <a:pPr lvl="1"/>
            <a:r>
              <a:rPr lang="en-US" dirty="0" smtClean="0"/>
              <a:t>TSE</a:t>
            </a:r>
          </a:p>
          <a:p>
            <a:pPr lvl="1"/>
            <a:r>
              <a:rPr lang="en-US" dirty="0" smtClean="0"/>
              <a:t>…</a:t>
            </a:r>
            <a:endParaRPr lang="en-US" dirty="0"/>
          </a:p>
        </p:txBody>
      </p:sp>
      <p:sp>
        <p:nvSpPr>
          <p:cNvPr id="5" name="Slide Number Placeholder 4"/>
          <p:cNvSpPr>
            <a:spLocks noGrp="1"/>
          </p:cNvSpPr>
          <p:nvPr>
            <p:ph type="sldNum" sz="quarter" idx="12"/>
          </p:nvPr>
        </p:nvSpPr>
        <p:spPr/>
        <p:txBody>
          <a:bodyPr/>
          <a:lstStyle/>
          <a:p>
            <a:fld id="{4F43FBDB-460A-2C4D-8064-C249887F4FCB}" type="slidenum">
              <a:rPr lang="en-US" smtClean="0"/>
              <a:pPr/>
              <a:t>11</a:t>
            </a:fld>
            <a:endParaRPr lang="en-US"/>
          </a:p>
        </p:txBody>
      </p:sp>
      <p:sp>
        <p:nvSpPr>
          <p:cNvPr id="9" name="Explosion 1 8"/>
          <p:cNvSpPr/>
          <p:nvPr/>
        </p:nvSpPr>
        <p:spPr>
          <a:xfrm>
            <a:off x="659639" y="4753360"/>
            <a:ext cx="3378333" cy="1639982"/>
          </a:xfrm>
          <a:prstGeom prst="irregularSeal1">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smtClean="0"/>
              <a:t>But how else can we better share methods?</a:t>
            </a:r>
            <a:endParaRPr lang="en-US" sz="1600" dirty="0"/>
          </a:p>
        </p:txBody>
      </p:sp>
    </p:spTree>
    <p:extLst>
      <p:ext uri="{BB962C8B-B14F-4D97-AF65-F5344CB8AC3E}">
        <p14:creationId xmlns:p14="http://schemas.microsoft.com/office/powerpoint/2010/main" val="398452166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to share models?</a:t>
            </a:r>
            <a:endParaRPr lang="en-US" dirty="0"/>
          </a:p>
        </p:txBody>
      </p:sp>
      <p:sp>
        <p:nvSpPr>
          <p:cNvPr id="3" name="Text Placeholder 2"/>
          <p:cNvSpPr>
            <a:spLocks noGrp="1"/>
          </p:cNvSpPr>
          <p:nvPr>
            <p:ph type="body" idx="1"/>
          </p:nvPr>
        </p:nvSpPr>
        <p:spPr>
          <a:solidFill>
            <a:srgbClr val="4780A3"/>
          </a:solidFill>
        </p:spPr>
        <p:txBody>
          <a:bodyPr/>
          <a:lstStyle/>
          <a:p>
            <a:r>
              <a:rPr lang="en-US" dirty="0" smtClean="0">
                <a:solidFill>
                  <a:srgbClr val="FFFFFF"/>
                </a:solidFill>
              </a:rPr>
              <a:t>Incremental adaption</a:t>
            </a:r>
            <a:endParaRPr lang="en-US" dirty="0">
              <a:solidFill>
                <a:srgbClr val="FFFFFF"/>
              </a:solidFill>
            </a:endParaRPr>
          </a:p>
        </p:txBody>
      </p:sp>
      <p:sp>
        <p:nvSpPr>
          <p:cNvPr id="4" name="Content Placeholder 3"/>
          <p:cNvSpPr>
            <a:spLocks noGrp="1"/>
          </p:cNvSpPr>
          <p:nvPr>
            <p:ph sz="half" idx="2"/>
          </p:nvPr>
        </p:nvSpPr>
        <p:spPr/>
        <p:txBody>
          <a:bodyPr/>
          <a:lstStyle/>
          <a:p>
            <a:r>
              <a:rPr lang="en-US" dirty="0" smtClean="0"/>
              <a:t>Update N variants of the current model as new data arrives</a:t>
            </a:r>
          </a:p>
          <a:p>
            <a:r>
              <a:rPr lang="en-US" dirty="0" smtClean="0"/>
              <a:t>For estimation, use the M&lt;N models scoring best</a:t>
            </a:r>
            <a:endParaRPr lang="en-US" dirty="0"/>
          </a:p>
        </p:txBody>
      </p:sp>
      <p:sp>
        <p:nvSpPr>
          <p:cNvPr id="5" name="Text Placeholder 4"/>
          <p:cNvSpPr>
            <a:spLocks noGrp="1"/>
          </p:cNvSpPr>
          <p:nvPr>
            <p:ph type="body" sz="quarter" idx="3"/>
          </p:nvPr>
        </p:nvSpPr>
        <p:spPr>
          <a:solidFill>
            <a:srgbClr val="4780A3"/>
          </a:solidFill>
        </p:spPr>
        <p:txBody>
          <a:bodyPr/>
          <a:lstStyle/>
          <a:p>
            <a:r>
              <a:rPr lang="en-US" dirty="0" smtClean="0">
                <a:solidFill>
                  <a:srgbClr val="FFFFFF"/>
                </a:solidFill>
              </a:rPr>
              <a:t>Ensemble learning</a:t>
            </a:r>
            <a:endParaRPr lang="en-US" dirty="0">
              <a:solidFill>
                <a:srgbClr val="FFFFFF"/>
              </a:solidFill>
            </a:endParaRPr>
          </a:p>
        </p:txBody>
      </p:sp>
      <p:sp>
        <p:nvSpPr>
          <p:cNvPr id="6" name="Content Placeholder 5"/>
          <p:cNvSpPr>
            <a:spLocks noGrp="1"/>
          </p:cNvSpPr>
          <p:nvPr>
            <p:ph sz="quarter" idx="4"/>
          </p:nvPr>
        </p:nvSpPr>
        <p:spPr/>
        <p:txBody>
          <a:bodyPr/>
          <a:lstStyle/>
          <a:p>
            <a:r>
              <a:rPr lang="en-US" dirty="0" smtClean="0"/>
              <a:t>Build N different opinions</a:t>
            </a:r>
          </a:p>
          <a:p>
            <a:r>
              <a:rPr lang="en-US" dirty="0" smtClean="0"/>
              <a:t>Vote across the committee</a:t>
            </a:r>
          </a:p>
          <a:p>
            <a:r>
              <a:rPr lang="en-US" dirty="0" smtClean="0"/>
              <a:t>Ensemble out-performs solos</a:t>
            </a:r>
            <a:endParaRPr lang="en-US" dirty="0"/>
          </a:p>
        </p:txBody>
      </p:sp>
      <p:sp>
        <p:nvSpPr>
          <p:cNvPr id="7" name="Slide Number Placeholder 6"/>
          <p:cNvSpPr>
            <a:spLocks noGrp="1"/>
          </p:cNvSpPr>
          <p:nvPr>
            <p:ph type="sldNum" sz="quarter" idx="12"/>
          </p:nvPr>
        </p:nvSpPr>
        <p:spPr/>
        <p:txBody>
          <a:bodyPr/>
          <a:lstStyle/>
          <a:p>
            <a:fld id="{4F43FBDB-460A-2C4D-8064-C249887F4FCB}" type="slidenum">
              <a:rPr lang="en-US" smtClean="0"/>
              <a:pPr/>
              <a:t>12</a:t>
            </a:fld>
            <a:endParaRPr lang="en-US"/>
          </a:p>
        </p:txBody>
      </p:sp>
      <p:sp>
        <p:nvSpPr>
          <p:cNvPr id="8" name="Text Box 4"/>
          <p:cNvSpPr txBox="1">
            <a:spLocks noChangeArrowheads="1"/>
          </p:cNvSpPr>
          <p:nvPr/>
        </p:nvSpPr>
        <p:spPr bwMode="auto">
          <a:xfrm>
            <a:off x="234240" y="6231588"/>
            <a:ext cx="4054062" cy="500739"/>
          </a:xfrm>
          <a:prstGeom prst="rect">
            <a:avLst/>
          </a:prstGeom>
          <a:solidFill>
            <a:srgbClr val="FFFFFF"/>
          </a:solidFill>
          <a:ln w="9525">
            <a:noFill/>
            <a:round/>
            <a:headEnd/>
            <a:tailEnd/>
          </a:ln>
        </p:spPr>
        <p:txBody>
          <a:bodyPr lIns="81639" tIns="53620" rIns="81639" bIns="40820" anchor="ctr" anchorCtr="1"/>
          <a:lstStyle/>
          <a:p>
            <a:pPr algn="ctr" defTabSz="407988" hangingPunct="0">
              <a:lnSpc>
                <a:spcPct val="93000"/>
              </a:lnSpc>
              <a:buClr>
                <a:srgbClr val="000000"/>
              </a:buClr>
              <a:buSzPct val="100000"/>
              <a:tabLst>
                <a:tab pos="657225" algn="l"/>
                <a:tab pos="1312863" algn="l"/>
                <a:tab pos="1970088" algn="l"/>
                <a:tab pos="2627313" algn="l"/>
                <a:tab pos="3282950" algn="l"/>
                <a:tab pos="3940175" algn="l"/>
                <a:tab pos="4595813" algn="l"/>
                <a:tab pos="5253038" algn="l"/>
                <a:tab pos="5910263" algn="l"/>
                <a:tab pos="6565900" algn="l"/>
                <a:tab pos="7223125" algn="l"/>
                <a:tab pos="7880350" algn="l"/>
                <a:tab pos="8535988" algn="l"/>
              </a:tabLst>
            </a:pPr>
            <a:r>
              <a:rPr lang="en-GB" sz="1200" baseline="30000" dirty="0" smtClean="0">
                <a:solidFill>
                  <a:srgbClr val="A6A6A6"/>
                </a:solidFill>
              </a:rPr>
              <a:t> </a:t>
            </a:r>
            <a:r>
              <a:rPr lang="en-GB" sz="1200" dirty="0">
                <a:solidFill>
                  <a:srgbClr val="A6A6A6"/>
                </a:solidFill>
              </a:rPr>
              <a:t>L. L. </a:t>
            </a:r>
            <a:r>
              <a:rPr lang="en-GB" sz="1200" dirty="0" err="1">
                <a:solidFill>
                  <a:srgbClr val="A6A6A6"/>
                </a:solidFill>
              </a:rPr>
              <a:t>Minku</a:t>
            </a:r>
            <a:r>
              <a:rPr lang="en-GB" sz="1200" dirty="0">
                <a:solidFill>
                  <a:srgbClr val="A6A6A6"/>
                </a:solidFill>
              </a:rPr>
              <a:t> and X. Yao. Ensembles and locality: Insight on improving software effort estimation. Information and Software Technology (IST), 55(8):1512–1528, 2013.</a:t>
            </a:r>
          </a:p>
        </p:txBody>
      </p:sp>
      <p:sp>
        <p:nvSpPr>
          <p:cNvPr id="9" name="Text Box 4"/>
          <p:cNvSpPr txBox="1">
            <a:spLocks noChangeArrowheads="1"/>
          </p:cNvSpPr>
          <p:nvPr/>
        </p:nvSpPr>
        <p:spPr bwMode="auto">
          <a:xfrm>
            <a:off x="4759231" y="6231587"/>
            <a:ext cx="3587937" cy="500740"/>
          </a:xfrm>
          <a:prstGeom prst="rect">
            <a:avLst/>
          </a:prstGeom>
          <a:solidFill>
            <a:srgbClr val="FFFFFF"/>
          </a:solidFill>
          <a:ln w="9525">
            <a:noFill/>
            <a:round/>
            <a:headEnd/>
            <a:tailEnd/>
          </a:ln>
        </p:spPr>
        <p:txBody>
          <a:bodyPr lIns="81639" tIns="53620" rIns="81639" bIns="40820" anchor="ctr" anchorCtr="1"/>
          <a:lstStyle/>
          <a:p>
            <a:pPr algn="ctr" defTabSz="407988" hangingPunct="0">
              <a:lnSpc>
                <a:spcPct val="93000"/>
              </a:lnSpc>
              <a:buClr>
                <a:srgbClr val="000000"/>
              </a:buClr>
              <a:buSzPct val="100000"/>
              <a:buFont typeface="Times New Roman" pitchFamily="18" charset="0"/>
              <a:buNone/>
              <a:tabLst>
                <a:tab pos="657225" algn="l"/>
                <a:tab pos="1312863" algn="l"/>
                <a:tab pos="1970088" algn="l"/>
                <a:tab pos="2627313" algn="l"/>
                <a:tab pos="3282950" algn="l"/>
                <a:tab pos="3940175" algn="l"/>
                <a:tab pos="4595813" algn="l"/>
                <a:tab pos="5253038" algn="l"/>
                <a:tab pos="5910263" algn="l"/>
                <a:tab pos="6565900" algn="l"/>
                <a:tab pos="7223125" algn="l"/>
                <a:tab pos="7880350" algn="l"/>
                <a:tab pos="8535988" algn="l"/>
              </a:tabLst>
            </a:pPr>
            <a:r>
              <a:rPr lang="en-GB" baseline="30000" dirty="0" err="1">
                <a:solidFill>
                  <a:srgbClr val="A6A6A6"/>
                </a:solidFill>
              </a:rPr>
              <a:t>Kocaguneli</a:t>
            </a:r>
            <a:r>
              <a:rPr lang="en-GB" baseline="30000" dirty="0">
                <a:solidFill>
                  <a:srgbClr val="A6A6A6"/>
                </a:solidFill>
              </a:rPr>
              <a:t>, E.; Menzies, T.; Keung, J.W., "On the Value of Ensemble Effort Estimation," </a:t>
            </a:r>
            <a:r>
              <a:rPr lang="en-GB" baseline="30000" dirty="0" smtClean="0">
                <a:solidFill>
                  <a:srgbClr val="A6A6A6"/>
                </a:solidFill>
              </a:rPr>
              <a:t>IEEE TSE,  38(6) </a:t>
            </a:r>
            <a:r>
              <a:rPr lang="en-GB" baseline="30000" dirty="0">
                <a:solidFill>
                  <a:srgbClr val="A6A6A6"/>
                </a:solidFill>
              </a:rPr>
              <a:t>pp.1403,1416, Nov.-Dec. </a:t>
            </a:r>
            <a:r>
              <a:rPr lang="en-GB" baseline="30000" dirty="0" smtClean="0">
                <a:solidFill>
                  <a:srgbClr val="A6A6A6"/>
                </a:solidFill>
              </a:rPr>
              <a:t>2012</a:t>
            </a:r>
            <a:endParaRPr lang="en-GB" baseline="30000" dirty="0">
              <a:solidFill>
                <a:srgbClr val="A6A6A6"/>
              </a:solidFill>
            </a:endParaRPr>
          </a:p>
        </p:txBody>
      </p:sp>
      <p:pic>
        <p:nvPicPr>
          <p:cNvPr id="10" name="Picture 9" descr="time.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5895" y="4287938"/>
            <a:ext cx="2875802" cy="1371428"/>
          </a:xfrm>
          <a:prstGeom prst="rect">
            <a:avLst/>
          </a:prstGeom>
        </p:spPr>
      </p:pic>
      <p:cxnSp>
        <p:nvCxnSpPr>
          <p:cNvPr id="12" name="Straight Arrow Connector 11"/>
          <p:cNvCxnSpPr>
            <a:stCxn id="13" idx="1"/>
          </p:cNvCxnSpPr>
          <p:nvPr/>
        </p:nvCxnSpPr>
        <p:spPr>
          <a:xfrm flipH="1">
            <a:off x="2561785" y="4478101"/>
            <a:ext cx="587887" cy="406901"/>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3149672" y="4201102"/>
            <a:ext cx="1809303" cy="553998"/>
          </a:xfrm>
          <a:prstGeom prst="rect">
            <a:avLst/>
          </a:prstGeom>
          <a:noFill/>
        </p:spPr>
        <p:txBody>
          <a:bodyPr wrap="none" rtlCol="0">
            <a:spAutoFit/>
          </a:bodyPr>
          <a:lstStyle/>
          <a:p>
            <a:r>
              <a:rPr lang="en-US" sz="1500" b="1" i="1" dirty="0" smtClean="0"/>
              <a:t>Re-learn when each </a:t>
            </a:r>
            <a:br>
              <a:rPr lang="en-US" sz="1500" b="1" i="1" dirty="0" smtClean="0"/>
            </a:br>
            <a:r>
              <a:rPr lang="en-US" sz="1500" b="1" i="1" dirty="0" smtClean="0"/>
              <a:t>new record arrives</a:t>
            </a:r>
            <a:endParaRPr lang="en-US" sz="1500" b="1" i="1" dirty="0"/>
          </a:p>
        </p:txBody>
      </p:sp>
      <p:sp>
        <p:nvSpPr>
          <p:cNvPr id="14" name="TextBox 13"/>
          <p:cNvSpPr txBox="1"/>
          <p:nvPr/>
        </p:nvSpPr>
        <p:spPr>
          <a:xfrm>
            <a:off x="1172772" y="5842308"/>
            <a:ext cx="3158950" cy="553998"/>
          </a:xfrm>
          <a:prstGeom prst="rect">
            <a:avLst/>
          </a:prstGeom>
          <a:noFill/>
        </p:spPr>
        <p:txBody>
          <a:bodyPr wrap="square" rtlCol="0">
            <a:spAutoFit/>
          </a:bodyPr>
          <a:lstStyle/>
          <a:p>
            <a:r>
              <a:rPr lang="en-US" sz="1500" b="1" i="1" dirty="0" smtClean="0"/>
              <a:t>New: listen to N-variants</a:t>
            </a:r>
          </a:p>
          <a:p>
            <a:r>
              <a:rPr lang="en-US" sz="1500" b="1" i="1" dirty="0" smtClean="0"/>
              <a:t> </a:t>
            </a:r>
          </a:p>
        </p:txBody>
      </p:sp>
      <p:cxnSp>
        <p:nvCxnSpPr>
          <p:cNvPr id="15" name="Straight Arrow Connector 14"/>
          <p:cNvCxnSpPr/>
          <p:nvPr/>
        </p:nvCxnSpPr>
        <p:spPr>
          <a:xfrm flipV="1">
            <a:off x="1966476" y="5091258"/>
            <a:ext cx="0" cy="859974"/>
          </a:xfrm>
          <a:prstGeom prst="straightConnector1">
            <a:avLst/>
          </a:prstGeom>
          <a:ln>
            <a:solidFill>
              <a:schemeClr val="accent2"/>
            </a:solidFill>
            <a:tailEnd type="arrow"/>
          </a:ln>
        </p:spPr>
        <p:style>
          <a:lnRef idx="2">
            <a:schemeClr val="accent1"/>
          </a:lnRef>
          <a:fillRef idx="0">
            <a:schemeClr val="accent1"/>
          </a:fillRef>
          <a:effectRef idx="1">
            <a:schemeClr val="accent1"/>
          </a:effectRef>
          <a:fontRef idx="minor">
            <a:schemeClr val="tx1"/>
          </a:fontRef>
        </p:style>
      </p:cxnSp>
      <p:sp>
        <p:nvSpPr>
          <p:cNvPr id="16" name="Explosion 1 15"/>
          <p:cNvSpPr/>
          <p:nvPr/>
        </p:nvSpPr>
        <p:spPr>
          <a:xfrm>
            <a:off x="4901050" y="3935109"/>
            <a:ext cx="3575606" cy="1639982"/>
          </a:xfrm>
          <a:prstGeom prst="irregularSeal1">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smtClean="0"/>
              <a:t>But how else can we better share models?</a:t>
            </a:r>
            <a:endParaRPr lang="en-US" sz="1600" dirty="0"/>
          </a:p>
        </p:txBody>
      </p:sp>
    </p:spTree>
    <p:extLst>
      <p:ext uri="{BB962C8B-B14F-4D97-AF65-F5344CB8AC3E}">
        <p14:creationId xmlns:p14="http://schemas.microsoft.com/office/powerpoint/2010/main" val="392899423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1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to share data? (maybe not)</a:t>
            </a:r>
            <a:endParaRPr lang="en-US" dirty="0"/>
          </a:p>
        </p:txBody>
      </p:sp>
      <p:sp>
        <p:nvSpPr>
          <p:cNvPr id="10" name="Text Placeholder 9"/>
          <p:cNvSpPr>
            <a:spLocks noGrp="1"/>
          </p:cNvSpPr>
          <p:nvPr>
            <p:ph type="body" idx="1"/>
          </p:nvPr>
        </p:nvSpPr>
        <p:spPr>
          <a:solidFill>
            <a:srgbClr val="4780A3"/>
          </a:solidFill>
        </p:spPr>
        <p:txBody>
          <a:bodyPr/>
          <a:lstStyle/>
          <a:p>
            <a:r>
              <a:rPr lang="en-US" dirty="0" smtClean="0">
                <a:solidFill>
                  <a:srgbClr val="FFFFFF"/>
                </a:solidFill>
              </a:rPr>
              <a:t>Shared data schemas</a:t>
            </a:r>
            <a:endParaRPr lang="en-US" dirty="0">
              <a:solidFill>
                <a:srgbClr val="FFFFFF"/>
              </a:solidFill>
            </a:endParaRPr>
          </a:p>
        </p:txBody>
      </p:sp>
      <p:sp>
        <p:nvSpPr>
          <p:cNvPr id="3" name="Content Placeholder 2"/>
          <p:cNvSpPr>
            <a:spLocks noGrp="1"/>
          </p:cNvSpPr>
          <p:nvPr>
            <p:ph sz="half" idx="2"/>
          </p:nvPr>
        </p:nvSpPr>
        <p:spPr>
          <a:xfrm>
            <a:off x="457200" y="2174875"/>
            <a:ext cx="3384240" cy="3951288"/>
          </a:xfrm>
        </p:spPr>
        <p:txBody>
          <a:bodyPr>
            <a:normAutofit/>
          </a:bodyPr>
          <a:lstStyle/>
          <a:p>
            <a:r>
              <a:rPr lang="en-US" sz="2400" dirty="0"/>
              <a:t>E</a:t>
            </a:r>
            <a:r>
              <a:rPr lang="en-US" sz="2400" dirty="0" smtClean="0"/>
              <a:t>veryone has same schema</a:t>
            </a:r>
          </a:p>
          <a:p>
            <a:pPr lvl="1"/>
            <a:r>
              <a:rPr lang="en-US" sz="2000" dirty="0" smtClean="0"/>
              <a:t>Yeah, that’ll work</a:t>
            </a:r>
            <a:br>
              <a:rPr lang="en-US" sz="2000" dirty="0" smtClean="0"/>
            </a:br>
            <a:r>
              <a:rPr lang="en-US" sz="2000" dirty="0" smtClean="0"/>
              <a:t> </a:t>
            </a:r>
          </a:p>
        </p:txBody>
      </p:sp>
      <p:sp>
        <p:nvSpPr>
          <p:cNvPr id="11" name="Text Placeholder 10"/>
          <p:cNvSpPr>
            <a:spLocks noGrp="1"/>
          </p:cNvSpPr>
          <p:nvPr>
            <p:ph type="body" sz="quarter" idx="3"/>
          </p:nvPr>
        </p:nvSpPr>
        <p:spPr>
          <a:solidFill>
            <a:srgbClr val="4780A3"/>
          </a:solidFill>
        </p:spPr>
        <p:txBody>
          <a:bodyPr/>
          <a:lstStyle/>
          <a:p>
            <a:r>
              <a:rPr lang="en-US" dirty="0" smtClean="0">
                <a:solidFill>
                  <a:srgbClr val="FFFFFF"/>
                </a:solidFill>
              </a:rPr>
              <a:t>Semantic net</a:t>
            </a:r>
            <a:endParaRPr lang="en-US" dirty="0">
              <a:solidFill>
                <a:srgbClr val="FFFFFF"/>
              </a:solidFill>
            </a:endParaRPr>
          </a:p>
        </p:txBody>
      </p:sp>
      <p:sp>
        <p:nvSpPr>
          <p:cNvPr id="12" name="Content Placeholder 11"/>
          <p:cNvSpPr>
            <a:spLocks noGrp="1"/>
          </p:cNvSpPr>
          <p:nvPr>
            <p:ph sz="quarter" idx="4"/>
          </p:nvPr>
        </p:nvSpPr>
        <p:spPr/>
        <p:txBody>
          <a:bodyPr/>
          <a:lstStyle/>
          <a:p>
            <a:r>
              <a:rPr lang="en-US" dirty="0"/>
              <a:t>M</a:t>
            </a:r>
            <a:r>
              <a:rPr lang="en-US" dirty="0" smtClean="0"/>
              <a:t>apping  via ontologies</a:t>
            </a:r>
          </a:p>
          <a:p>
            <a:r>
              <a:rPr lang="en-US" dirty="0" smtClean="0"/>
              <a:t>Work in progress</a:t>
            </a:r>
            <a:endParaRPr lang="en-US" dirty="0"/>
          </a:p>
        </p:txBody>
      </p:sp>
      <p:sp>
        <p:nvSpPr>
          <p:cNvPr id="5" name="Slide Number Placeholder 4"/>
          <p:cNvSpPr>
            <a:spLocks noGrp="1"/>
          </p:cNvSpPr>
          <p:nvPr>
            <p:ph type="sldNum" sz="quarter" idx="12"/>
          </p:nvPr>
        </p:nvSpPr>
        <p:spPr/>
        <p:txBody>
          <a:bodyPr/>
          <a:lstStyle/>
          <a:p>
            <a:fld id="{4F43FBDB-460A-2C4D-8064-C249887F4FCB}" type="slidenum">
              <a:rPr lang="en-US" smtClean="0"/>
              <a:pPr/>
              <a:t>13</a:t>
            </a:fld>
            <a:endParaRPr lang="en-US"/>
          </a:p>
        </p:txBody>
      </p:sp>
      <p:pic>
        <p:nvPicPr>
          <p:cNvPr id="6" name="Picture 5" descr="Ontology.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45025" y="3195965"/>
            <a:ext cx="3516075" cy="3383513"/>
          </a:xfrm>
          <a:prstGeom prst="rect">
            <a:avLst/>
          </a:prstGeom>
        </p:spPr>
      </p:pic>
    </p:spTree>
    <p:extLst>
      <p:ext uri="{BB962C8B-B14F-4D97-AF65-F5344CB8AC3E}">
        <p14:creationId xmlns:p14="http://schemas.microsoft.com/office/powerpoint/2010/main" val="89412932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98646"/>
            <a:ext cx="8229600" cy="1143000"/>
          </a:xfrm>
        </p:spPr>
        <p:txBody>
          <a:bodyPr>
            <a:normAutofit/>
          </a:bodyPr>
          <a:lstStyle/>
          <a:p>
            <a:r>
              <a:rPr lang="en-US" dirty="0" smtClean="0"/>
              <a:t>How to share data?</a:t>
            </a:r>
            <a:endParaRPr lang="en-US" dirty="0"/>
          </a:p>
        </p:txBody>
      </p:sp>
      <p:sp>
        <p:nvSpPr>
          <p:cNvPr id="11" name="Text Placeholder 10"/>
          <p:cNvSpPr>
            <a:spLocks noGrp="1"/>
          </p:cNvSpPr>
          <p:nvPr>
            <p:ph type="body" idx="1"/>
          </p:nvPr>
        </p:nvSpPr>
        <p:spPr>
          <a:xfrm>
            <a:off x="4668322" y="1417638"/>
            <a:ext cx="4040188" cy="639762"/>
          </a:xfrm>
          <a:solidFill>
            <a:srgbClr val="4780A3"/>
          </a:solidFill>
        </p:spPr>
        <p:txBody>
          <a:bodyPr/>
          <a:lstStyle/>
          <a:p>
            <a:r>
              <a:rPr lang="en-US" dirty="0" smtClean="0">
                <a:solidFill>
                  <a:schemeClr val="bg1"/>
                </a:solidFill>
              </a:rPr>
              <a:t>Relevancy filtering</a:t>
            </a:r>
            <a:endParaRPr lang="en-US" dirty="0">
              <a:solidFill>
                <a:schemeClr val="bg1"/>
              </a:solidFill>
            </a:endParaRPr>
          </a:p>
        </p:txBody>
      </p:sp>
      <p:sp>
        <p:nvSpPr>
          <p:cNvPr id="4" name="Content Placeholder 3"/>
          <p:cNvSpPr>
            <a:spLocks noGrp="1"/>
          </p:cNvSpPr>
          <p:nvPr>
            <p:ph sz="half" idx="2"/>
          </p:nvPr>
        </p:nvSpPr>
        <p:spPr>
          <a:xfrm>
            <a:off x="4646612" y="2057400"/>
            <a:ext cx="4040188" cy="3951288"/>
          </a:xfrm>
        </p:spPr>
        <p:txBody>
          <a:bodyPr>
            <a:normAutofit lnSpcReduction="10000"/>
          </a:bodyPr>
          <a:lstStyle/>
          <a:p>
            <a:r>
              <a:rPr lang="en-US" sz="2400" dirty="0" smtClean="0"/>
              <a:t>TEAK: </a:t>
            </a:r>
          </a:p>
          <a:p>
            <a:pPr lvl="1"/>
            <a:r>
              <a:rPr lang="en-US" sz="2000" dirty="0" smtClean="0"/>
              <a:t>prune </a:t>
            </a:r>
            <a:r>
              <a:rPr lang="en-US" sz="2000" dirty="0"/>
              <a:t>regions of noisy instances; </a:t>
            </a:r>
            <a:endParaRPr lang="en-US" sz="2000" dirty="0" smtClean="0"/>
          </a:p>
          <a:p>
            <a:pPr lvl="1"/>
            <a:r>
              <a:rPr lang="en-US" sz="2000" dirty="0" smtClean="0"/>
              <a:t>cluster </a:t>
            </a:r>
            <a:r>
              <a:rPr lang="en-US" sz="2000" dirty="0"/>
              <a:t>the </a:t>
            </a:r>
            <a:r>
              <a:rPr lang="en-US" sz="2000" dirty="0" smtClean="0"/>
              <a:t>rest</a:t>
            </a:r>
            <a:endParaRPr lang="en-US" sz="2000" dirty="0"/>
          </a:p>
          <a:p>
            <a:r>
              <a:rPr lang="en-US" sz="2400" dirty="0"/>
              <a:t>For new examples, </a:t>
            </a:r>
            <a:endParaRPr lang="en-US" sz="2400" dirty="0" smtClean="0"/>
          </a:p>
          <a:p>
            <a:pPr lvl="1"/>
            <a:r>
              <a:rPr lang="en-US" sz="2000" dirty="0" smtClean="0"/>
              <a:t>only </a:t>
            </a:r>
            <a:r>
              <a:rPr lang="en-US" sz="2000" dirty="0"/>
              <a:t>use data in nearest </a:t>
            </a:r>
            <a:r>
              <a:rPr lang="en-US" sz="2000" dirty="0" smtClean="0"/>
              <a:t>cluster</a:t>
            </a:r>
            <a:endParaRPr lang="en-US" sz="2000" dirty="0"/>
          </a:p>
          <a:p>
            <a:r>
              <a:rPr lang="en-US" sz="2400" dirty="0"/>
              <a:t>Finds useful data from projects either </a:t>
            </a:r>
            <a:endParaRPr lang="en-US" sz="2400" dirty="0" smtClean="0"/>
          </a:p>
          <a:p>
            <a:pPr lvl="1"/>
            <a:r>
              <a:rPr lang="en-US" sz="2000" dirty="0" smtClean="0"/>
              <a:t>decades</a:t>
            </a:r>
            <a:r>
              <a:rPr lang="en-US" sz="2000" dirty="0"/>
              <a:t>-old </a:t>
            </a:r>
            <a:endParaRPr lang="en-US" sz="2000" dirty="0" smtClean="0"/>
          </a:p>
          <a:p>
            <a:pPr lvl="1"/>
            <a:r>
              <a:rPr lang="en-US" sz="2000" dirty="0" smtClean="0"/>
              <a:t>or </a:t>
            </a:r>
            <a:r>
              <a:rPr lang="en-US" sz="2000" dirty="0"/>
              <a:t>geographically remote</a:t>
            </a:r>
          </a:p>
          <a:p>
            <a:endParaRPr lang="en-US" dirty="0"/>
          </a:p>
        </p:txBody>
      </p:sp>
      <p:sp>
        <p:nvSpPr>
          <p:cNvPr id="12" name="Text Placeholder 11"/>
          <p:cNvSpPr>
            <a:spLocks noGrp="1"/>
          </p:cNvSpPr>
          <p:nvPr>
            <p:ph type="body" sz="quarter" idx="3"/>
          </p:nvPr>
        </p:nvSpPr>
        <p:spPr>
          <a:xfrm>
            <a:off x="360858" y="1417638"/>
            <a:ext cx="4041775" cy="639762"/>
          </a:xfrm>
          <a:solidFill>
            <a:srgbClr val="4780A3"/>
          </a:solidFill>
        </p:spPr>
        <p:txBody>
          <a:bodyPr/>
          <a:lstStyle/>
          <a:p>
            <a:r>
              <a:rPr lang="en-US" dirty="0" smtClean="0">
                <a:solidFill>
                  <a:schemeClr val="bg1"/>
                </a:solidFill>
              </a:rPr>
              <a:t>Transfer learning</a:t>
            </a:r>
            <a:endParaRPr lang="en-US" dirty="0">
              <a:solidFill>
                <a:schemeClr val="bg1"/>
              </a:solidFill>
            </a:endParaRPr>
          </a:p>
        </p:txBody>
      </p:sp>
      <p:sp>
        <p:nvSpPr>
          <p:cNvPr id="7" name="Content Placeholder 6"/>
          <p:cNvSpPr>
            <a:spLocks noGrp="1"/>
          </p:cNvSpPr>
          <p:nvPr>
            <p:ph sz="quarter" idx="4"/>
          </p:nvPr>
        </p:nvSpPr>
        <p:spPr>
          <a:xfrm>
            <a:off x="360858" y="2057400"/>
            <a:ext cx="4041775" cy="3951288"/>
          </a:xfrm>
        </p:spPr>
        <p:txBody>
          <a:bodyPr>
            <a:normAutofit/>
          </a:bodyPr>
          <a:lstStyle/>
          <a:p>
            <a:r>
              <a:rPr lang="en-US" sz="2400" dirty="0" smtClean="0"/>
              <a:t>Map </a:t>
            </a:r>
            <a:r>
              <a:rPr lang="en-US" sz="2400" dirty="0"/>
              <a:t>terms in old and new language to a new set of dimensions</a:t>
            </a:r>
          </a:p>
          <a:p>
            <a:endParaRPr lang="en-US" sz="2400" dirty="0"/>
          </a:p>
        </p:txBody>
      </p:sp>
      <p:sp>
        <p:nvSpPr>
          <p:cNvPr id="5" name="Slide Number Placeholder 4"/>
          <p:cNvSpPr>
            <a:spLocks noGrp="1"/>
          </p:cNvSpPr>
          <p:nvPr>
            <p:ph type="sldNum" sz="quarter" idx="12"/>
          </p:nvPr>
        </p:nvSpPr>
        <p:spPr/>
        <p:txBody>
          <a:bodyPr/>
          <a:lstStyle/>
          <a:p>
            <a:fld id="{4F43FBDB-460A-2C4D-8064-C249887F4FCB}" type="slidenum">
              <a:rPr lang="en-US" smtClean="0"/>
              <a:pPr/>
              <a:t>14</a:t>
            </a:fld>
            <a:endParaRPr lang="en-US"/>
          </a:p>
        </p:txBody>
      </p:sp>
      <p:pic>
        <p:nvPicPr>
          <p:cNvPr id="8" name="Picture 7" descr="Screen Shot 2014-05-24 at 4.04.44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1033" y="3613839"/>
            <a:ext cx="3911600" cy="1550937"/>
          </a:xfrm>
          <a:prstGeom prst="rect">
            <a:avLst/>
          </a:prstGeom>
        </p:spPr>
      </p:pic>
      <p:sp>
        <p:nvSpPr>
          <p:cNvPr id="9" name="Text Box 4"/>
          <p:cNvSpPr txBox="1">
            <a:spLocks noChangeArrowheads="1"/>
          </p:cNvSpPr>
          <p:nvPr/>
        </p:nvSpPr>
        <p:spPr bwMode="auto">
          <a:xfrm>
            <a:off x="4760157" y="6114113"/>
            <a:ext cx="4054062" cy="500739"/>
          </a:xfrm>
          <a:prstGeom prst="rect">
            <a:avLst/>
          </a:prstGeom>
          <a:solidFill>
            <a:srgbClr val="FFFFFF"/>
          </a:solidFill>
          <a:ln w="9525">
            <a:noFill/>
            <a:round/>
            <a:headEnd/>
            <a:tailEnd/>
          </a:ln>
        </p:spPr>
        <p:txBody>
          <a:bodyPr lIns="81639" tIns="53620" rIns="81639" bIns="40820" anchor="ctr" anchorCtr="1"/>
          <a:lstStyle/>
          <a:p>
            <a:pPr algn="ctr" defTabSz="407988" hangingPunct="0">
              <a:lnSpc>
                <a:spcPct val="93000"/>
              </a:lnSpc>
              <a:buClr>
                <a:srgbClr val="000000"/>
              </a:buClr>
              <a:buSzPct val="100000"/>
              <a:tabLst>
                <a:tab pos="657225" algn="l"/>
                <a:tab pos="1312863" algn="l"/>
                <a:tab pos="1970088" algn="l"/>
                <a:tab pos="2627313" algn="l"/>
                <a:tab pos="3282950" algn="l"/>
                <a:tab pos="3940175" algn="l"/>
                <a:tab pos="4595813" algn="l"/>
                <a:tab pos="5253038" algn="l"/>
                <a:tab pos="5910263" algn="l"/>
                <a:tab pos="6565900" algn="l"/>
                <a:tab pos="7223125" algn="l"/>
                <a:tab pos="7880350" algn="l"/>
                <a:tab pos="8535988" algn="l"/>
              </a:tabLst>
            </a:pPr>
            <a:r>
              <a:rPr lang="en-GB" sz="1200" baseline="30000" dirty="0" smtClean="0">
                <a:solidFill>
                  <a:srgbClr val="A6A6A6"/>
                </a:solidFill>
              </a:rPr>
              <a:t> </a:t>
            </a:r>
            <a:r>
              <a:rPr lang="en-GB" sz="1200" dirty="0" err="1" smtClean="0">
                <a:solidFill>
                  <a:srgbClr val="A6A6A6"/>
                </a:solidFill>
              </a:rPr>
              <a:t>Kocaguneli</a:t>
            </a:r>
            <a:r>
              <a:rPr lang="en-GB" sz="1200" dirty="0">
                <a:solidFill>
                  <a:srgbClr val="A6A6A6"/>
                </a:solidFill>
              </a:rPr>
              <a:t>, </a:t>
            </a:r>
            <a:r>
              <a:rPr lang="en-GB" sz="1200" dirty="0" smtClean="0">
                <a:solidFill>
                  <a:srgbClr val="A6A6A6"/>
                </a:solidFill>
              </a:rPr>
              <a:t> Menzies</a:t>
            </a:r>
            <a:r>
              <a:rPr lang="en-GB" sz="1200" dirty="0">
                <a:solidFill>
                  <a:srgbClr val="A6A6A6"/>
                </a:solidFill>
              </a:rPr>
              <a:t>, </a:t>
            </a:r>
            <a:r>
              <a:rPr lang="en-GB" sz="1200" dirty="0" smtClean="0">
                <a:solidFill>
                  <a:srgbClr val="A6A6A6"/>
                </a:solidFill>
              </a:rPr>
              <a:t> Mendes, Transfer </a:t>
            </a:r>
            <a:r>
              <a:rPr lang="en-GB" sz="1200" dirty="0">
                <a:solidFill>
                  <a:srgbClr val="A6A6A6"/>
                </a:solidFill>
              </a:rPr>
              <a:t>learning in effort </a:t>
            </a:r>
            <a:r>
              <a:rPr lang="en-GB" sz="1200" dirty="0" smtClean="0">
                <a:solidFill>
                  <a:srgbClr val="A6A6A6"/>
                </a:solidFill>
              </a:rPr>
              <a:t>estimation, Empirical </a:t>
            </a:r>
            <a:r>
              <a:rPr lang="en-GB" sz="1200" dirty="0">
                <a:solidFill>
                  <a:srgbClr val="A6A6A6"/>
                </a:solidFill>
              </a:rPr>
              <a:t>Software </a:t>
            </a:r>
            <a:r>
              <a:rPr lang="en-GB" sz="1200" dirty="0" smtClean="0">
                <a:solidFill>
                  <a:srgbClr val="A6A6A6"/>
                </a:solidFill>
              </a:rPr>
              <a:t>Engineering, March 2014</a:t>
            </a:r>
            <a:endParaRPr lang="en-GB" sz="1200" dirty="0">
              <a:solidFill>
                <a:srgbClr val="A6A6A6"/>
              </a:solidFill>
            </a:endParaRPr>
          </a:p>
        </p:txBody>
      </p:sp>
      <p:sp>
        <p:nvSpPr>
          <p:cNvPr id="10" name="Text Box 4"/>
          <p:cNvSpPr txBox="1">
            <a:spLocks noChangeArrowheads="1"/>
          </p:cNvSpPr>
          <p:nvPr/>
        </p:nvSpPr>
        <p:spPr bwMode="auto">
          <a:xfrm>
            <a:off x="213221" y="6114113"/>
            <a:ext cx="4423652" cy="500740"/>
          </a:xfrm>
          <a:prstGeom prst="rect">
            <a:avLst/>
          </a:prstGeom>
          <a:solidFill>
            <a:srgbClr val="FFFFFF"/>
          </a:solidFill>
          <a:ln w="9525">
            <a:noFill/>
            <a:round/>
            <a:headEnd/>
            <a:tailEnd/>
          </a:ln>
        </p:spPr>
        <p:txBody>
          <a:bodyPr lIns="81639" tIns="53620" rIns="81639" bIns="40820" anchor="ctr" anchorCtr="1"/>
          <a:lstStyle/>
          <a:p>
            <a:pPr algn="ctr" defTabSz="407988" hangingPunct="0">
              <a:lnSpc>
                <a:spcPct val="93000"/>
              </a:lnSpc>
              <a:buClr>
                <a:srgbClr val="000000"/>
              </a:buClr>
              <a:buSzPct val="100000"/>
              <a:buFont typeface="Times New Roman" pitchFamily="18" charset="0"/>
              <a:buNone/>
              <a:tabLst>
                <a:tab pos="657225" algn="l"/>
                <a:tab pos="1312863" algn="l"/>
                <a:tab pos="1970088" algn="l"/>
                <a:tab pos="2627313" algn="l"/>
                <a:tab pos="3282950" algn="l"/>
                <a:tab pos="3940175" algn="l"/>
                <a:tab pos="4595813" algn="l"/>
                <a:tab pos="5253038" algn="l"/>
                <a:tab pos="5910263" algn="l"/>
                <a:tab pos="6565900" algn="l"/>
                <a:tab pos="7223125" algn="l"/>
                <a:tab pos="7880350" algn="l"/>
                <a:tab pos="8535988" algn="l"/>
              </a:tabLst>
            </a:pPr>
            <a:r>
              <a:rPr lang="en-GB" sz="1200" baseline="30000" dirty="0">
                <a:solidFill>
                  <a:srgbClr val="A6A6A6"/>
                </a:solidFill>
              </a:rPr>
              <a:t> </a:t>
            </a:r>
            <a:r>
              <a:rPr lang="en-GB" sz="1200" dirty="0" smtClean="0">
                <a:solidFill>
                  <a:srgbClr val="A6A6A6"/>
                </a:solidFill>
              </a:rPr>
              <a:t>Nam</a:t>
            </a:r>
            <a:r>
              <a:rPr lang="en-GB" sz="1200" dirty="0">
                <a:solidFill>
                  <a:srgbClr val="A6A6A6"/>
                </a:solidFill>
              </a:rPr>
              <a:t>,   Pan and  </a:t>
            </a:r>
            <a:r>
              <a:rPr lang="en-GB" sz="1200" dirty="0" smtClean="0">
                <a:solidFill>
                  <a:srgbClr val="A6A6A6"/>
                </a:solidFill>
              </a:rPr>
              <a:t>Kim, "</a:t>
            </a:r>
            <a:r>
              <a:rPr lang="en-GB" sz="1200" dirty="0">
                <a:solidFill>
                  <a:srgbClr val="A6A6A6"/>
                </a:solidFill>
              </a:rPr>
              <a:t>Transfer Defect Learning" </a:t>
            </a:r>
            <a:r>
              <a:rPr lang="en-GB" sz="1200" dirty="0" smtClean="0">
                <a:solidFill>
                  <a:srgbClr val="A6A6A6"/>
                </a:solidFill>
              </a:rPr>
              <a:t>ICS’13  </a:t>
            </a:r>
            <a:r>
              <a:rPr lang="en-GB" sz="1200" dirty="0">
                <a:solidFill>
                  <a:srgbClr val="A6A6A6"/>
                </a:solidFill>
              </a:rPr>
              <a:t>San Francisco, May 18-26, 2013</a:t>
            </a:r>
            <a:endParaRPr lang="en-GB" sz="1100" dirty="0">
              <a:solidFill>
                <a:srgbClr val="A6A6A6"/>
              </a:solidFill>
              <a:ea typeface="Arial Unicode MS" pitchFamily="34" charset="-128"/>
              <a:cs typeface="Arial Unicode MS" pitchFamily="34" charset="-128"/>
            </a:endParaRPr>
          </a:p>
        </p:txBody>
      </p:sp>
    </p:spTree>
    <p:extLst>
      <p:ext uri="{BB962C8B-B14F-4D97-AF65-F5344CB8AC3E}">
        <p14:creationId xmlns:p14="http://schemas.microsoft.com/office/powerpoint/2010/main" val="77356867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How to share data?</a:t>
            </a:r>
            <a:endParaRPr lang="en-US" dirty="0"/>
          </a:p>
        </p:txBody>
      </p:sp>
      <p:sp>
        <p:nvSpPr>
          <p:cNvPr id="16" name="Text Placeholder 15"/>
          <p:cNvSpPr>
            <a:spLocks noGrp="1"/>
          </p:cNvSpPr>
          <p:nvPr>
            <p:ph type="body" idx="1"/>
          </p:nvPr>
        </p:nvSpPr>
        <p:spPr>
          <a:xfrm>
            <a:off x="4827935" y="1417638"/>
            <a:ext cx="4040188" cy="639762"/>
          </a:xfrm>
          <a:solidFill>
            <a:srgbClr val="4780A3"/>
          </a:solidFill>
        </p:spPr>
        <p:txBody>
          <a:bodyPr>
            <a:normAutofit fontScale="92500"/>
          </a:bodyPr>
          <a:lstStyle/>
          <a:p>
            <a:r>
              <a:rPr lang="en-US" dirty="0">
                <a:solidFill>
                  <a:srgbClr val="FFFFFF"/>
                </a:solidFill>
              </a:rPr>
              <a:t>Privacy preserving data mining</a:t>
            </a:r>
          </a:p>
        </p:txBody>
      </p:sp>
      <p:sp>
        <p:nvSpPr>
          <p:cNvPr id="3" name="Content Placeholder 2"/>
          <p:cNvSpPr>
            <a:spLocks noGrp="1"/>
          </p:cNvSpPr>
          <p:nvPr>
            <p:ph sz="half" idx="2"/>
          </p:nvPr>
        </p:nvSpPr>
        <p:spPr>
          <a:xfrm>
            <a:off x="4827935" y="2057400"/>
            <a:ext cx="4040188" cy="3951288"/>
          </a:xfrm>
        </p:spPr>
        <p:txBody>
          <a:bodyPr>
            <a:normAutofit/>
          </a:bodyPr>
          <a:lstStyle/>
          <a:p>
            <a:pPr>
              <a:lnSpc>
                <a:spcPct val="80000"/>
              </a:lnSpc>
              <a:spcBef>
                <a:spcPts val="300"/>
              </a:spcBef>
            </a:pPr>
            <a:r>
              <a:rPr lang="en-US" dirty="0" smtClean="0"/>
              <a:t>C</a:t>
            </a:r>
            <a:r>
              <a:rPr lang="en-US" sz="2400" dirty="0" smtClean="0"/>
              <a:t>ompress data by X%, </a:t>
            </a:r>
          </a:p>
          <a:p>
            <a:pPr lvl="1">
              <a:lnSpc>
                <a:spcPct val="80000"/>
              </a:lnSpc>
              <a:spcBef>
                <a:spcPts val="300"/>
              </a:spcBef>
            </a:pPr>
            <a:r>
              <a:rPr lang="en-US" sz="2000" dirty="0" smtClean="0"/>
              <a:t>now, 100-X is private </a:t>
            </a:r>
            <a:r>
              <a:rPr lang="en-US" sz="2000" b="1" baseline="30000" dirty="0" smtClean="0">
                <a:solidFill>
                  <a:srgbClr val="FDCB9C"/>
                </a:solidFill>
              </a:rPr>
              <a:t>^</a:t>
            </a:r>
            <a:r>
              <a:rPr lang="en-US" sz="2000" b="1" baseline="30000" dirty="0" smtClean="0">
                <a:solidFill>
                  <a:srgbClr val="C4D59D"/>
                </a:solidFill>
              </a:rPr>
              <a:t>*</a:t>
            </a:r>
          </a:p>
          <a:p>
            <a:pPr lvl="1">
              <a:lnSpc>
                <a:spcPct val="80000"/>
              </a:lnSpc>
              <a:spcBef>
                <a:spcPts val="1000"/>
              </a:spcBef>
            </a:pPr>
            <a:endParaRPr lang="en-US" sz="2000" b="1" baseline="30000" dirty="0" smtClean="0">
              <a:solidFill>
                <a:srgbClr val="C4D59D"/>
              </a:solidFill>
            </a:endParaRPr>
          </a:p>
          <a:p>
            <a:pPr>
              <a:lnSpc>
                <a:spcPct val="80000"/>
              </a:lnSpc>
              <a:spcBef>
                <a:spcPts val="300"/>
              </a:spcBef>
            </a:pPr>
            <a:r>
              <a:rPr lang="en-US" dirty="0" smtClean="0"/>
              <a:t>More space between data</a:t>
            </a:r>
          </a:p>
          <a:p>
            <a:pPr lvl="1">
              <a:lnSpc>
                <a:spcPct val="80000"/>
              </a:lnSpc>
              <a:spcBef>
                <a:spcPts val="300"/>
              </a:spcBef>
            </a:pPr>
            <a:r>
              <a:rPr lang="en-US" dirty="0" smtClean="0"/>
              <a:t>Elbow room to mutate/obfuscate data</a:t>
            </a:r>
            <a:r>
              <a:rPr lang="en-US" b="1" baseline="30000" dirty="0" smtClean="0">
                <a:solidFill>
                  <a:srgbClr val="C4D59D"/>
                </a:solidFill>
              </a:rPr>
              <a:t>*</a:t>
            </a:r>
            <a:endParaRPr lang="en-US" dirty="0" smtClean="0"/>
          </a:p>
          <a:p>
            <a:pPr lvl="1">
              <a:lnSpc>
                <a:spcPct val="80000"/>
              </a:lnSpc>
              <a:spcBef>
                <a:spcPts val="2000"/>
              </a:spcBef>
            </a:pPr>
            <a:endParaRPr lang="en-US" sz="2000" b="1" baseline="30000" dirty="0" smtClean="0">
              <a:solidFill>
                <a:srgbClr val="C4D59D"/>
              </a:solidFill>
            </a:endParaRPr>
          </a:p>
        </p:txBody>
      </p:sp>
      <p:sp>
        <p:nvSpPr>
          <p:cNvPr id="17" name="Text Placeholder 16"/>
          <p:cNvSpPr>
            <a:spLocks noGrp="1"/>
          </p:cNvSpPr>
          <p:nvPr>
            <p:ph type="body" sz="quarter" idx="3"/>
          </p:nvPr>
        </p:nvSpPr>
        <p:spPr>
          <a:xfrm>
            <a:off x="457200" y="1417638"/>
            <a:ext cx="4041775" cy="639762"/>
          </a:xfrm>
          <a:solidFill>
            <a:srgbClr val="4780A3"/>
          </a:solidFill>
        </p:spPr>
        <p:txBody>
          <a:bodyPr>
            <a:normAutofit/>
          </a:bodyPr>
          <a:lstStyle/>
          <a:p>
            <a:r>
              <a:rPr lang="en-US" dirty="0" smtClean="0">
                <a:solidFill>
                  <a:srgbClr val="FFFFFF"/>
                </a:solidFill>
              </a:rPr>
              <a:t>SE </a:t>
            </a:r>
            <a:r>
              <a:rPr lang="en-US" dirty="0">
                <a:solidFill>
                  <a:srgbClr val="FFFFFF"/>
                </a:solidFill>
              </a:rPr>
              <a:t>data </a:t>
            </a:r>
            <a:r>
              <a:rPr lang="en-US" dirty="0" smtClean="0">
                <a:solidFill>
                  <a:srgbClr val="FFFFFF"/>
                </a:solidFill>
              </a:rPr>
              <a:t>compression</a:t>
            </a:r>
            <a:endParaRPr lang="en-US" dirty="0">
              <a:solidFill>
                <a:srgbClr val="FFFFFF"/>
              </a:solidFill>
            </a:endParaRPr>
          </a:p>
        </p:txBody>
      </p:sp>
      <p:sp>
        <p:nvSpPr>
          <p:cNvPr id="15" name="Content Placeholder 14"/>
          <p:cNvSpPr>
            <a:spLocks noGrp="1"/>
          </p:cNvSpPr>
          <p:nvPr>
            <p:ph sz="quarter" idx="4"/>
          </p:nvPr>
        </p:nvSpPr>
        <p:spPr>
          <a:xfrm>
            <a:off x="457200" y="2057400"/>
            <a:ext cx="4041775" cy="3951288"/>
          </a:xfrm>
        </p:spPr>
        <p:txBody>
          <a:bodyPr>
            <a:normAutofit/>
          </a:bodyPr>
          <a:lstStyle/>
          <a:p>
            <a:pPr>
              <a:lnSpc>
                <a:spcPct val="80000"/>
              </a:lnSpc>
              <a:spcBef>
                <a:spcPts val="300"/>
              </a:spcBef>
            </a:pPr>
            <a:r>
              <a:rPr lang="en-US" sz="2400" dirty="0"/>
              <a:t>Most SE data can be greatly compressed </a:t>
            </a:r>
            <a:endParaRPr lang="en-US" sz="2400" dirty="0" smtClean="0"/>
          </a:p>
          <a:p>
            <a:pPr lvl="1">
              <a:lnSpc>
                <a:spcPct val="80000"/>
              </a:lnSpc>
              <a:spcBef>
                <a:spcPts val="300"/>
              </a:spcBef>
            </a:pPr>
            <a:r>
              <a:rPr lang="en-US" sz="2000" dirty="0" smtClean="0"/>
              <a:t>without </a:t>
            </a:r>
            <a:r>
              <a:rPr lang="en-US" sz="2000" dirty="0"/>
              <a:t>losing its </a:t>
            </a:r>
            <a:r>
              <a:rPr lang="en-US" sz="2000" dirty="0" smtClean="0"/>
              <a:t>signal</a:t>
            </a:r>
          </a:p>
          <a:p>
            <a:pPr lvl="1">
              <a:lnSpc>
                <a:spcPct val="80000"/>
              </a:lnSpc>
              <a:spcBef>
                <a:spcPts val="300"/>
              </a:spcBef>
            </a:pPr>
            <a:r>
              <a:rPr lang="en-US" sz="2000" dirty="0"/>
              <a:t>m</a:t>
            </a:r>
            <a:r>
              <a:rPr lang="en-US" sz="2000" dirty="0" smtClean="0"/>
              <a:t>edian: </a:t>
            </a:r>
            <a:r>
              <a:rPr lang="en-US" sz="2000" dirty="0"/>
              <a:t>90% to 98</a:t>
            </a:r>
            <a:r>
              <a:rPr lang="en-US" sz="2000" dirty="0" smtClean="0"/>
              <a:t>% </a:t>
            </a:r>
            <a:r>
              <a:rPr lang="en-US" sz="2000" b="1" baseline="30000" dirty="0">
                <a:solidFill>
                  <a:srgbClr val="FDCB9C"/>
                </a:solidFill>
              </a:rPr>
              <a:t>%</a:t>
            </a:r>
            <a:r>
              <a:rPr lang="en-US" sz="2000" b="1" baseline="30000" dirty="0" smtClean="0">
                <a:solidFill>
                  <a:srgbClr val="C4D59D"/>
                </a:solidFill>
              </a:rPr>
              <a:t>&amp;</a:t>
            </a:r>
          </a:p>
          <a:p>
            <a:pPr>
              <a:lnSpc>
                <a:spcPct val="80000"/>
              </a:lnSpc>
              <a:spcBef>
                <a:spcPts val="2000"/>
              </a:spcBef>
            </a:pPr>
            <a:r>
              <a:rPr lang="en-US" sz="2400" dirty="0" smtClean="0"/>
              <a:t>Share </a:t>
            </a:r>
            <a:r>
              <a:rPr lang="en-US" sz="2400" dirty="0"/>
              <a:t>less,  preserve </a:t>
            </a:r>
            <a:r>
              <a:rPr lang="en-US" sz="2400" dirty="0" smtClean="0"/>
              <a:t>privacy</a:t>
            </a:r>
          </a:p>
          <a:p>
            <a:pPr>
              <a:lnSpc>
                <a:spcPct val="80000"/>
              </a:lnSpc>
              <a:spcBef>
                <a:spcPts val="2000"/>
              </a:spcBef>
            </a:pPr>
            <a:r>
              <a:rPr lang="en-US" sz="2400" dirty="0" smtClean="0"/>
              <a:t>Store </a:t>
            </a:r>
            <a:r>
              <a:rPr lang="en-US" sz="2400" dirty="0"/>
              <a:t>less, visualize faster</a:t>
            </a:r>
          </a:p>
          <a:p>
            <a:pPr>
              <a:lnSpc>
                <a:spcPct val="80000"/>
              </a:lnSpc>
            </a:pPr>
            <a:endParaRPr lang="en-US" sz="2400" dirty="0"/>
          </a:p>
        </p:txBody>
      </p:sp>
      <p:sp>
        <p:nvSpPr>
          <p:cNvPr id="5" name="Slide Number Placeholder 4"/>
          <p:cNvSpPr>
            <a:spLocks noGrp="1"/>
          </p:cNvSpPr>
          <p:nvPr>
            <p:ph type="sldNum" sz="quarter" idx="12"/>
          </p:nvPr>
        </p:nvSpPr>
        <p:spPr/>
        <p:txBody>
          <a:bodyPr/>
          <a:lstStyle/>
          <a:p>
            <a:fld id="{4F43FBDB-460A-2C4D-8064-C249887F4FCB}" type="slidenum">
              <a:rPr lang="en-US" smtClean="0"/>
              <a:pPr/>
              <a:t>15</a:t>
            </a:fld>
            <a:endParaRPr lang="en-US"/>
          </a:p>
        </p:txBody>
      </p:sp>
      <p:sp>
        <p:nvSpPr>
          <p:cNvPr id="9" name="Text Box 4"/>
          <p:cNvSpPr txBox="1">
            <a:spLocks noChangeArrowheads="1"/>
          </p:cNvSpPr>
          <p:nvPr/>
        </p:nvSpPr>
        <p:spPr bwMode="auto">
          <a:xfrm>
            <a:off x="4965122" y="5666563"/>
            <a:ext cx="3591521" cy="548640"/>
          </a:xfrm>
          <a:prstGeom prst="rect">
            <a:avLst/>
          </a:prstGeom>
          <a:solidFill>
            <a:srgbClr val="FFFFFF"/>
          </a:solidFill>
          <a:ln w="9525">
            <a:noFill/>
            <a:round/>
            <a:headEnd/>
            <a:tailEnd/>
          </a:ln>
        </p:spPr>
        <p:txBody>
          <a:bodyPr lIns="81639" tIns="53620" rIns="81639" bIns="40820" anchor="ctr" anchorCtr="1"/>
          <a:lstStyle/>
          <a:p>
            <a:pPr algn="ctr" defTabSz="407988" hangingPunct="0">
              <a:lnSpc>
                <a:spcPct val="93000"/>
              </a:lnSpc>
              <a:buClr>
                <a:srgbClr val="000000"/>
              </a:buClr>
              <a:buSzPct val="100000"/>
              <a:buFont typeface="Times New Roman" pitchFamily="18" charset="0"/>
              <a:buNone/>
              <a:tabLst>
                <a:tab pos="657225" algn="l"/>
                <a:tab pos="1312863" algn="l"/>
                <a:tab pos="1970088" algn="l"/>
                <a:tab pos="2627313" algn="l"/>
                <a:tab pos="3282950" algn="l"/>
                <a:tab pos="3940175" algn="l"/>
                <a:tab pos="4595813" algn="l"/>
                <a:tab pos="5253038" algn="l"/>
                <a:tab pos="5910263" algn="l"/>
                <a:tab pos="6565900" algn="l"/>
                <a:tab pos="7223125" algn="l"/>
                <a:tab pos="7880350" algn="l"/>
                <a:tab pos="8535988" algn="l"/>
              </a:tabLst>
            </a:pPr>
            <a:r>
              <a:rPr lang="en-GB" sz="1200" baseline="30000" dirty="0" smtClean="0">
                <a:solidFill>
                  <a:srgbClr val="A6A6A6"/>
                </a:solidFill>
              </a:rPr>
              <a:t> ^ </a:t>
            </a:r>
            <a:r>
              <a:rPr lang="en-GB" sz="1200" dirty="0" err="1" smtClean="0">
                <a:solidFill>
                  <a:srgbClr val="A6A6A6"/>
                </a:solidFill>
              </a:rPr>
              <a:t>Boyang</a:t>
            </a:r>
            <a:r>
              <a:rPr lang="en-GB" sz="1200" dirty="0" smtClean="0">
                <a:solidFill>
                  <a:srgbClr val="A6A6A6"/>
                </a:solidFill>
              </a:rPr>
              <a:t> </a:t>
            </a:r>
            <a:r>
              <a:rPr lang="en-GB" sz="1200" dirty="0">
                <a:solidFill>
                  <a:srgbClr val="A6A6A6"/>
                </a:solidFill>
              </a:rPr>
              <a:t>Li, Mark </a:t>
            </a:r>
            <a:r>
              <a:rPr lang="en-GB" sz="1200" dirty="0" err="1">
                <a:solidFill>
                  <a:srgbClr val="A6A6A6"/>
                </a:solidFill>
              </a:rPr>
              <a:t>Grechanik</a:t>
            </a:r>
            <a:r>
              <a:rPr lang="en-GB" sz="1200" dirty="0">
                <a:solidFill>
                  <a:srgbClr val="A6A6A6"/>
                </a:solidFill>
              </a:rPr>
              <a:t>, and Denys </a:t>
            </a:r>
            <a:r>
              <a:rPr lang="en-GB" sz="1200" dirty="0" err="1">
                <a:solidFill>
                  <a:srgbClr val="A6A6A6"/>
                </a:solidFill>
              </a:rPr>
              <a:t>Poshyvanyk</a:t>
            </a:r>
            <a:r>
              <a:rPr lang="en-GB" sz="1200" dirty="0">
                <a:solidFill>
                  <a:srgbClr val="A6A6A6"/>
                </a:solidFill>
              </a:rPr>
              <a:t>. Sanitizing And  </a:t>
            </a:r>
            <a:r>
              <a:rPr lang="en-GB" sz="1200" dirty="0" smtClean="0">
                <a:solidFill>
                  <a:srgbClr val="A6A6A6"/>
                </a:solidFill>
              </a:rPr>
              <a:t>Minimizing DBS For </a:t>
            </a:r>
            <a:r>
              <a:rPr lang="en-GB" sz="1200" dirty="0">
                <a:solidFill>
                  <a:srgbClr val="A6A6A6"/>
                </a:solidFill>
              </a:rPr>
              <a:t>Software Application Test Outsourcing. </a:t>
            </a:r>
            <a:r>
              <a:rPr lang="en-GB" sz="1200" dirty="0" smtClean="0">
                <a:solidFill>
                  <a:srgbClr val="A6A6A6"/>
                </a:solidFill>
              </a:rPr>
              <a:t>ICST14</a:t>
            </a:r>
            <a:endParaRPr lang="en-GB" sz="1100" dirty="0">
              <a:solidFill>
                <a:srgbClr val="A6A6A6"/>
              </a:solidFill>
              <a:ea typeface="Arial Unicode MS" pitchFamily="34" charset="-128"/>
              <a:cs typeface="Arial Unicode MS" pitchFamily="34" charset="-128"/>
            </a:endParaRPr>
          </a:p>
        </p:txBody>
      </p:sp>
      <p:sp>
        <p:nvSpPr>
          <p:cNvPr id="11" name="Text Box 4"/>
          <p:cNvSpPr txBox="1">
            <a:spLocks noChangeArrowheads="1"/>
          </p:cNvSpPr>
          <p:nvPr/>
        </p:nvSpPr>
        <p:spPr bwMode="auto">
          <a:xfrm>
            <a:off x="4856369" y="6229697"/>
            <a:ext cx="3591521" cy="548640"/>
          </a:xfrm>
          <a:prstGeom prst="rect">
            <a:avLst/>
          </a:prstGeom>
          <a:solidFill>
            <a:srgbClr val="FFFFFF"/>
          </a:solidFill>
          <a:ln w="9525">
            <a:noFill/>
            <a:round/>
            <a:headEnd/>
            <a:tailEnd/>
          </a:ln>
        </p:spPr>
        <p:txBody>
          <a:bodyPr lIns="81639" tIns="53620" rIns="81639" bIns="40820" anchor="ctr" anchorCtr="1"/>
          <a:lstStyle/>
          <a:p>
            <a:pPr algn="ctr" defTabSz="407988" hangingPunct="0">
              <a:lnSpc>
                <a:spcPct val="93000"/>
              </a:lnSpc>
              <a:buClr>
                <a:srgbClr val="000000"/>
              </a:buClr>
              <a:buSzPct val="100000"/>
              <a:buFont typeface="Times New Roman" pitchFamily="18" charset="0"/>
              <a:buNone/>
              <a:tabLst>
                <a:tab pos="657225" algn="l"/>
                <a:tab pos="1312863" algn="l"/>
                <a:tab pos="1970088" algn="l"/>
                <a:tab pos="2627313" algn="l"/>
                <a:tab pos="3282950" algn="l"/>
                <a:tab pos="3940175" algn="l"/>
                <a:tab pos="4595813" algn="l"/>
                <a:tab pos="5253038" algn="l"/>
                <a:tab pos="5910263" algn="l"/>
                <a:tab pos="6565900" algn="l"/>
                <a:tab pos="7223125" algn="l"/>
                <a:tab pos="7880350" algn="l"/>
                <a:tab pos="8535988" algn="l"/>
              </a:tabLst>
            </a:pPr>
            <a:r>
              <a:rPr lang="en-GB" sz="1200" baseline="30000" dirty="0">
                <a:solidFill>
                  <a:srgbClr val="A6A6A6"/>
                </a:solidFill>
              </a:rPr>
              <a:t> </a:t>
            </a:r>
            <a:r>
              <a:rPr lang="en-GB" sz="1200" baseline="30000" dirty="0" smtClean="0">
                <a:solidFill>
                  <a:srgbClr val="A6A6A6"/>
                </a:solidFill>
              </a:rPr>
              <a:t>* </a:t>
            </a:r>
            <a:r>
              <a:rPr lang="en-GB" sz="1200" dirty="0" smtClean="0">
                <a:solidFill>
                  <a:srgbClr val="A6A6A6"/>
                </a:solidFill>
              </a:rPr>
              <a:t> Peters</a:t>
            </a:r>
            <a:r>
              <a:rPr lang="en-GB" sz="1200" dirty="0">
                <a:solidFill>
                  <a:srgbClr val="A6A6A6"/>
                </a:solidFill>
              </a:rPr>
              <a:t>, </a:t>
            </a:r>
            <a:r>
              <a:rPr lang="en-GB" sz="1200" dirty="0" smtClean="0">
                <a:solidFill>
                  <a:srgbClr val="A6A6A6"/>
                </a:solidFill>
              </a:rPr>
              <a:t> Menzies</a:t>
            </a:r>
            <a:r>
              <a:rPr lang="en-GB" sz="1200" dirty="0">
                <a:solidFill>
                  <a:srgbClr val="A6A6A6"/>
                </a:solidFill>
              </a:rPr>
              <a:t>, </a:t>
            </a:r>
            <a:r>
              <a:rPr lang="en-GB" sz="1200" dirty="0" smtClean="0">
                <a:solidFill>
                  <a:srgbClr val="A6A6A6"/>
                </a:solidFill>
              </a:rPr>
              <a:t> Gong</a:t>
            </a:r>
            <a:r>
              <a:rPr lang="en-GB" sz="1200" dirty="0">
                <a:solidFill>
                  <a:srgbClr val="A6A6A6"/>
                </a:solidFill>
              </a:rPr>
              <a:t>, </a:t>
            </a:r>
            <a:r>
              <a:rPr lang="en-GB" sz="1200" dirty="0" smtClean="0">
                <a:solidFill>
                  <a:srgbClr val="A6A6A6"/>
                </a:solidFill>
              </a:rPr>
              <a:t> Zhang</a:t>
            </a:r>
            <a:r>
              <a:rPr lang="en-GB" sz="1200" dirty="0">
                <a:solidFill>
                  <a:srgbClr val="A6A6A6"/>
                </a:solidFill>
              </a:rPr>
              <a:t>, "Balancing Privacy and Utility in Cross-Company Defect Prediction</a:t>
            </a:r>
            <a:r>
              <a:rPr lang="en-GB" sz="1200" dirty="0" smtClean="0">
                <a:solidFill>
                  <a:srgbClr val="A6A6A6"/>
                </a:solidFill>
              </a:rPr>
              <a:t>,”</a:t>
            </a:r>
            <a:r>
              <a:rPr lang="en-GB" sz="1200" dirty="0">
                <a:solidFill>
                  <a:srgbClr val="A6A6A6"/>
                </a:solidFill>
              </a:rPr>
              <a:t> </a:t>
            </a:r>
            <a:r>
              <a:rPr lang="en-GB" sz="1200" dirty="0" smtClean="0">
                <a:solidFill>
                  <a:srgbClr val="A6A6A6"/>
                </a:solidFill>
              </a:rPr>
              <a:t>IEEE TSE, 39(8) Aug</a:t>
            </a:r>
            <a:r>
              <a:rPr lang="en-GB" sz="1200" dirty="0">
                <a:solidFill>
                  <a:srgbClr val="A6A6A6"/>
                </a:solidFill>
              </a:rPr>
              <a:t>., 2013 </a:t>
            </a:r>
            <a:endParaRPr lang="en-GB" sz="1100" dirty="0">
              <a:solidFill>
                <a:srgbClr val="A6A6A6"/>
              </a:solidFill>
              <a:ea typeface="Arial Unicode MS" pitchFamily="34" charset="-128"/>
              <a:cs typeface="Arial Unicode MS" pitchFamily="34" charset="-128"/>
            </a:endParaRPr>
          </a:p>
        </p:txBody>
      </p:sp>
      <p:sp>
        <p:nvSpPr>
          <p:cNvPr id="13" name="Text Box 4"/>
          <p:cNvSpPr txBox="1">
            <a:spLocks noChangeArrowheads="1"/>
          </p:cNvSpPr>
          <p:nvPr/>
        </p:nvSpPr>
        <p:spPr bwMode="auto">
          <a:xfrm>
            <a:off x="276484" y="5619103"/>
            <a:ext cx="4688638" cy="548640"/>
          </a:xfrm>
          <a:prstGeom prst="rect">
            <a:avLst/>
          </a:prstGeom>
          <a:solidFill>
            <a:srgbClr val="FFFFFF"/>
          </a:solidFill>
          <a:ln w="9525">
            <a:noFill/>
            <a:round/>
            <a:headEnd/>
            <a:tailEnd/>
          </a:ln>
        </p:spPr>
        <p:txBody>
          <a:bodyPr lIns="81639" tIns="53620" rIns="81639" bIns="40820" anchor="ctr" anchorCtr="1"/>
          <a:lstStyle/>
          <a:p>
            <a:pPr algn="ctr"/>
            <a:r>
              <a:rPr lang="en-GB" sz="1200" dirty="0" smtClean="0">
                <a:solidFill>
                  <a:srgbClr val="A6A6A6"/>
                </a:solidFill>
              </a:rPr>
              <a:t> </a:t>
            </a:r>
            <a:r>
              <a:rPr lang="en-GB" sz="1200" baseline="30000" dirty="0" smtClean="0">
                <a:solidFill>
                  <a:srgbClr val="A6A6A6"/>
                </a:solidFill>
              </a:rPr>
              <a:t> % </a:t>
            </a:r>
            <a:r>
              <a:rPr lang="en-US" sz="1200" dirty="0" err="1" smtClean="0">
                <a:solidFill>
                  <a:srgbClr val="A6A6A6"/>
                </a:solidFill>
              </a:rPr>
              <a:t>Vasil</a:t>
            </a:r>
            <a:r>
              <a:rPr lang="en-US" sz="1200" dirty="0" smtClean="0">
                <a:solidFill>
                  <a:srgbClr val="A6A6A6"/>
                </a:solidFill>
              </a:rPr>
              <a:t> </a:t>
            </a:r>
            <a:r>
              <a:rPr lang="en-US" sz="1200" dirty="0" err="1">
                <a:solidFill>
                  <a:srgbClr val="A6A6A6"/>
                </a:solidFill>
              </a:rPr>
              <a:t>Papakroni</a:t>
            </a:r>
            <a:r>
              <a:rPr lang="en-US" sz="1200" dirty="0">
                <a:solidFill>
                  <a:srgbClr val="A6A6A6"/>
                </a:solidFill>
              </a:rPr>
              <a:t>, Data Carving: Identifying and Removing Irrelevancies in the Data by Masters thesis, WVU, 2013  </a:t>
            </a:r>
            <a:r>
              <a:rPr lang="en-US" sz="1200" dirty="0">
                <a:solidFill>
                  <a:srgbClr val="A6A6A6"/>
                </a:solidFill>
                <a:hlinkClick r:id="rId2"/>
              </a:rPr>
              <a:t>http://goo.gl/i6caq7</a:t>
            </a:r>
            <a:endParaRPr lang="en-US" sz="1200" dirty="0">
              <a:solidFill>
                <a:srgbClr val="A6A6A6"/>
              </a:solidFill>
            </a:endParaRPr>
          </a:p>
        </p:txBody>
      </p:sp>
      <p:sp>
        <p:nvSpPr>
          <p:cNvPr id="14" name="Text Box 4"/>
          <p:cNvSpPr txBox="1">
            <a:spLocks noChangeArrowheads="1"/>
          </p:cNvSpPr>
          <p:nvPr/>
        </p:nvSpPr>
        <p:spPr bwMode="auto">
          <a:xfrm>
            <a:off x="276484" y="6107804"/>
            <a:ext cx="4688638" cy="548640"/>
          </a:xfrm>
          <a:prstGeom prst="rect">
            <a:avLst/>
          </a:prstGeom>
          <a:solidFill>
            <a:srgbClr val="FFFFFF"/>
          </a:solidFill>
          <a:ln w="9525">
            <a:noFill/>
            <a:round/>
            <a:headEnd/>
            <a:tailEnd/>
          </a:ln>
        </p:spPr>
        <p:txBody>
          <a:bodyPr lIns="81639" tIns="53620" rIns="81639" bIns="40820" anchor="ctr" anchorCtr="1"/>
          <a:lstStyle/>
          <a:p>
            <a:pPr algn="ctr"/>
            <a:r>
              <a:rPr lang="en-GB" sz="1200" baseline="30000" dirty="0" smtClean="0">
                <a:solidFill>
                  <a:srgbClr val="A6A6A6"/>
                </a:solidFill>
              </a:rPr>
              <a:t>&amp;</a:t>
            </a:r>
            <a:r>
              <a:rPr lang="en-GB" sz="1200" dirty="0" smtClean="0">
                <a:solidFill>
                  <a:srgbClr val="A6A6A6"/>
                </a:solidFill>
              </a:rPr>
              <a:t> </a:t>
            </a:r>
            <a:r>
              <a:rPr lang="en-US" sz="1200" dirty="0" smtClean="0">
                <a:solidFill>
                  <a:srgbClr val="A6A6A6"/>
                </a:solidFill>
              </a:rPr>
              <a:t> </a:t>
            </a:r>
            <a:r>
              <a:rPr lang="en-US" sz="1200" dirty="0" err="1" smtClean="0">
                <a:solidFill>
                  <a:srgbClr val="A6A6A6"/>
                </a:solidFill>
              </a:rPr>
              <a:t>Kocaguneli</a:t>
            </a:r>
            <a:r>
              <a:rPr lang="en-US" sz="1200" dirty="0">
                <a:solidFill>
                  <a:srgbClr val="A6A6A6"/>
                </a:solidFill>
              </a:rPr>
              <a:t>, </a:t>
            </a:r>
            <a:r>
              <a:rPr lang="en-US" sz="1200" dirty="0" smtClean="0">
                <a:solidFill>
                  <a:srgbClr val="A6A6A6"/>
                </a:solidFill>
              </a:rPr>
              <a:t> Menzies</a:t>
            </a:r>
            <a:r>
              <a:rPr lang="en-US" sz="1200" dirty="0">
                <a:solidFill>
                  <a:srgbClr val="A6A6A6"/>
                </a:solidFill>
              </a:rPr>
              <a:t>, </a:t>
            </a:r>
            <a:r>
              <a:rPr lang="en-US" sz="1200" dirty="0" smtClean="0">
                <a:solidFill>
                  <a:srgbClr val="A6A6A6"/>
                </a:solidFill>
              </a:rPr>
              <a:t> Keung</a:t>
            </a:r>
            <a:r>
              <a:rPr lang="en-US" sz="1200" dirty="0">
                <a:solidFill>
                  <a:srgbClr val="A6A6A6"/>
                </a:solidFill>
              </a:rPr>
              <a:t>, </a:t>
            </a:r>
            <a:r>
              <a:rPr lang="en-US" sz="1200" dirty="0" smtClean="0">
                <a:solidFill>
                  <a:srgbClr val="A6A6A6"/>
                </a:solidFill>
              </a:rPr>
              <a:t> </a:t>
            </a:r>
            <a:r>
              <a:rPr lang="en-US" sz="1200" dirty="0" err="1" smtClean="0">
                <a:solidFill>
                  <a:srgbClr val="A6A6A6"/>
                </a:solidFill>
              </a:rPr>
              <a:t>Cok</a:t>
            </a:r>
            <a:r>
              <a:rPr lang="en-US" sz="1200" dirty="0">
                <a:solidFill>
                  <a:srgbClr val="A6A6A6"/>
                </a:solidFill>
              </a:rPr>
              <a:t>, </a:t>
            </a:r>
            <a:r>
              <a:rPr lang="en-US" sz="1200" dirty="0" smtClean="0">
                <a:solidFill>
                  <a:srgbClr val="A6A6A6"/>
                </a:solidFill>
              </a:rPr>
              <a:t> </a:t>
            </a:r>
            <a:r>
              <a:rPr lang="en-US" sz="1200" dirty="0" err="1" smtClean="0">
                <a:solidFill>
                  <a:srgbClr val="A6A6A6"/>
                </a:solidFill>
              </a:rPr>
              <a:t>Madachy</a:t>
            </a:r>
            <a:r>
              <a:rPr lang="en-US" sz="1200" dirty="0">
                <a:solidFill>
                  <a:srgbClr val="A6A6A6"/>
                </a:solidFill>
              </a:rPr>
              <a:t>:  </a:t>
            </a:r>
            <a:r>
              <a:rPr lang="en-US" sz="1200" dirty="0" smtClean="0">
                <a:solidFill>
                  <a:srgbClr val="A6A6A6"/>
                </a:solidFill>
              </a:rPr>
              <a:t>Active </a:t>
            </a:r>
            <a:r>
              <a:rPr lang="en-US" sz="1200" dirty="0">
                <a:solidFill>
                  <a:srgbClr val="A6A6A6"/>
                </a:solidFill>
              </a:rPr>
              <a:t>Learning and Effort Estimation IEEE TSE. 39(8): 1040-1053 (2013)</a:t>
            </a:r>
          </a:p>
        </p:txBody>
      </p:sp>
      <p:sp>
        <p:nvSpPr>
          <p:cNvPr id="12" name="Explosion 1 11"/>
          <p:cNvSpPr/>
          <p:nvPr/>
        </p:nvSpPr>
        <p:spPr>
          <a:xfrm>
            <a:off x="4981037" y="3953110"/>
            <a:ext cx="3575606" cy="1493597"/>
          </a:xfrm>
          <a:prstGeom prst="irregularSeal1">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smtClean="0"/>
              <a:t>But how else can we better share data?</a:t>
            </a:r>
            <a:endParaRPr lang="en-US" sz="1600" dirty="0"/>
          </a:p>
        </p:txBody>
      </p:sp>
    </p:spTree>
    <p:extLst>
      <p:ext uri="{BB962C8B-B14F-4D97-AF65-F5344CB8AC3E}">
        <p14:creationId xmlns:p14="http://schemas.microsoft.com/office/powerpoint/2010/main" val="401057898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Topics (in this talk)</a:t>
            </a:r>
            <a:endParaRPr lang="en-US" dirty="0"/>
          </a:p>
        </p:txBody>
      </p:sp>
      <p:sp>
        <p:nvSpPr>
          <p:cNvPr id="5" name="Content Placeholder 2"/>
          <p:cNvSpPr>
            <a:spLocks noGrp="1"/>
          </p:cNvSpPr>
          <p:nvPr>
            <p:ph sz="half" idx="1"/>
          </p:nvPr>
        </p:nvSpPr>
        <p:spPr>
          <a:xfrm>
            <a:off x="457200" y="1674281"/>
            <a:ext cx="4038600" cy="4525963"/>
          </a:xfrm>
        </p:spPr>
        <p:txBody>
          <a:bodyPr>
            <a:normAutofit fontScale="62500" lnSpcReduction="20000"/>
          </a:bodyPr>
          <a:lstStyle/>
          <a:p>
            <a:pPr marL="0" indent="0">
              <a:buNone/>
            </a:pPr>
            <a:r>
              <a:rPr lang="en-US" b="1" dirty="0" smtClean="0">
                <a:solidFill>
                  <a:schemeClr val="bg1">
                    <a:lumMod val="65000"/>
                  </a:schemeClr>
                </a:solidFill>
              </a:rPr>
              <a:t>0) In </a:t>
            </a:r>
            <a:r>
              <a:rPr lang="en-US" b="1" dirty="0">
                <a:solidFill>
                  <a:schemeClr val="bg1">
                    <a:lumMod val="65000"/>
                  </a:schemeClr>
                </a:solidFill>
              </a:rPr>
              <a:t>a </a:t>
            </a:r>
            <a:r>
              <a:rPr lang="en-US" b="1" dirty="0" smtClean="0">
                <a:solidFill>
                  <a:schemeClr val="bg1">
                    <a:lumMod val="65000"/>
                  </a:schemeClr>
                </a:solidFill>
              </a:rPr>
              <a:t>nutshell </a:t>
            </a:r>
            <a:r>
              <a:rPr lang="en-US" dirty="0" smtClean="0">
                <a:solidFill>
                  <a:schemeClr val="bg1">
                    <a:lumMod val="65000"/>
                  </a:schemeClr>
                </a:solidFill>
              </a:rPr>
              <a:t> [9:00] </a:t>
            </a:r>
          </a:p>
          <a:p>
            <a:pPr marL="0" indent="0">
              <a:buNone/>
            </a:pPr>
            <a:r>
              <a:rPr lang="en-US" dirty="0" smtClean="0">
                <a:solidFill>
                  <a:schemeClr val="bg1">
                    <a:lumMod val="65000"/>
                  </a:schemeClr>
                </a:solidFill>
              </a:rPr>
              <a:t>(Menzies + Zimmermann)</a:t>
            </a:r>
            <a:br>
              <a:rPr lang="en-US" dirty="0" smtClean="0">
                <a:solidFill>
                  <a:schemeClr val="bg1">
                    <a:lumMod val="65000"/>
                  </a:schemeClr>
                </a:solidFill>
              </a:rPr>
            </a:br>
            <a:r>
              <a:rPr lang="en-US" dirty="0" smtClean="0">
                <a:solidFill>
                  <a:schemeClr val="bg1">
                    <a:lumMod val="65000"/>
                  </a:schemeClr>
                </a:solidFill>
              </a:rPr>
              <a:t/>
            </a:r>
            <a:br>
              <a:rPr lang="en-US" dirty="0" smtClean="0">
                <a:solidFill>
                  <a:schemeClr val="bg1">
                    <a:lumMod val="65000"/>
                  </a:schemeClr>
                </a:solidFill>
              </a:rPr>
            </a:br>
            <a:endParaRPr lang="en-US" dirty="0">
              <a:solidFill>
                <a:schemeClr val="bg1">
                  <a:lumMod val="65000"/>
                </a:schemeClr>
              </a:solidFill>
            </a:endParaRPr>
          </a:p>
          <a:p>
            <a:pPr marL="0" indent="0">
              <a:buNone/>
            </a:pPr>
            <a:r>
              <a:rPr lang="en-US" b="1" dirty="0" smtClean="0">
                <a:solidFill>
                  <a:srgbClr val="FF0000"/>
                </a:solidFill>
              </a:rPr>
              <a:t>1) Organization </a:t>
            </a:r>
            <a:r>
              <a:rPr lang="en-US" b="1" dirty="0">
                <a:solidFill>
                  <a:srgbClr val="FF0000"/>
                </a:solidFill>
              </a:rPr>
              <a:t>Issues</a:t>
            </a:r>
            <a:r>
              <a:rPr lang="en-US" b="1" dirty="0" smtClean="0">
                <a:solidFill>
                  <a:srgbClr val="FF0000"/>
                </a:solidFill>
              </a:rPr>
              <a:t>:</a:t>
            </a:r>
            <a:r>
              <a:rPr lang="en-US" b="1" dirty="0">
                <a:solidFill>
                  <a:srgbClr val="FF0000"/>
                </a:solidFill>
              </a:rPr>
              <a:t> </a:t>
            </a:r>
            <a:r>
              <a:rPr lang="en-US" dirty="0" smtClean="0">
                <a:solidFill>
                  <a:srgbClr val="FF0000"/>
                </a:solidFill>
              </a:rPr>
              <a:t>[9:15] </a:t>
            </a:r>
          </a:p>
          <a:p>
            <a:pPr marL="0" indent="0">
              <a:buNone/>
            </a:pPr>
            <a:r>
              <a:rPr lang="en-US" dirty="0" smtClean="0">
                <a:solidFill>
                  <a:srgbClr val="FF0000"/>
                </a:solidFill>
              </a:rPr>
              <a:t>(Menzies)</a:t>
            </a:r>
            <a:endParaRPr lang="en-US" dirty="0">
              <a:solidFill>
                <a:srgbClr val="FF0000"/>
              </a:solidFill>
            </a:endParaRPr>
          </a:p>
          <a:p>
            <a:r>
              <a:rPr lang="en-US" dirty="0" smtClean="0">
                <a:solidFill>
                  <a:srgbClr val="FF0000"/>
                </a:solidFill>
              </a:rPr>
              <a:t>Rule </a:t>
            </a:r>
            <a:r>
              <a:rPr lang="en-US" dirty="0">
                <a:solidFill>
                  <a:srgbClr val="FF0000"/>
                </a:solidFill>
              </a:rPr>
              <a:t>#1: Talk to the users </a:t>
            </a:r>
            <a:r>
              <a:rPr lang="en-US" dirty="0" smtClean="0">
                <a:solidFill>
                  <a:srgbClr val="FF0000"/>
                </a:solidFill>
              </a:rPr>
              <a:t>  </a:t>
            </a:r>
            <a:endParaRPr lang="en-US" dirty="0">
              <a:solidFill>
                <a:srgbClr val="FF0000"/>
              </a:solidFill>
            </a:endParaRPr>
          </a:p>
          <a:p>
            <a:r>
              <a:rPr lang="en-US" dirty="0" smtClean="0">
                <a:solidFill>
                  <a:srgbClr val="FF0000"/>
                </a:solidFill>
              </a:rPr>
              <a:t>Rule </a:t>
            </a:r>
            <a:r>
              <a:rPr lang="en-US" dirty="0">
                <a:solidFill>
                  <a:srgbClr val="FF0000"/>
                </a:solidFill>
              </a:rPr>
              <a:t>#2: Know your </a:t>
            </a:r>
            <a:r>
              <a:rPr lang="en-US" dirty="0" smtClean="0">
                <a:solidFill>
                  <a:srgbClr val="FF0000"/>
                </a:solidFill>
              </a:rPr>
              <a:t>domain  </a:t>
            </a:r>
            <a:endParaRPr lang="en-US" dirty="0">
              <a:solidFill>
                <a:srgbClr val="FF0000"/>
              </a:solidFill>
            </a:endParaRPr>
          </a:p>
          <a:p>
            <a:r>
              <a:rPr lang="en-US" dirty="0" smtClean="0">
                <a:solidFill>
                  <a:srgbClr val="FF0000"/>
                </a:solidFill>
              </a:rPr>
              <a:t>Rule </a:t>
            </a:r>
            <a:r>
              <a:rPr lang="en-US" dirty="0">
                <a:solidFill>
                  <a:srgbClr val="FF0000"/>
                </a:solidFill>
              </a:rPr>
              <a:t>#3: Suspect your </a:t>
            </a:r>
            <a:r>
              <a:rPr lang="en-US" dirty="0" smtClean="0">
                <a:solidFill>
                  <a:srgbClr val="FF0000"/>
                </a:solidFill>
              </a:rPr>
              <a:t>data </a:t>
            </a:r>
            <a:endParaRPr lang="en-US" dirty="0">
              <a:solidFill>
                <a:srgbClr val="FF0000"/>
              </a:solidFill>
            </a:endParaRPr>
          </a:p>
          <a:p>
            <a:r>
              <a:rPr lang="en-US" dirty="0" smtClean="0">
                <a:solidFill>
                  <a:srgbClr val="FF0000"/>
                </a:solidFill>
              </a:rPr>
              <a:t>Rule </a:t>
            </a:r>
            <a:r>
              <a:rPr lang="en-US" dirty="0">
                <a:solidFill>
                  <a:srgbClr val="FF0000"/>
                </a:solidFill>
              </a:rPr>
              <a:t>#4: Data science is </a:t>
            </a:r>
            <a:r>
              <a:rPr lang="en-US" dirty="0" smtClean="0">
                <a:solidFill>
                  <a:srgbClr val="FF0000"/>
                </a:solidFill>
              </a:rPr>
              <a:t>cyclic  </a:t>
            </a:r>
          </a:p>
          <a:p>
            <a:pPr marL="0" indent="0">
              <a:buNone/>
            </a:pPr>
            <a:endParaRPr lang="en-US" dirty="0">
              <a:solidFill>
                <a:schemeClr val="bg1">
                  <a:lumMod val="65000"/>
                </a:schemeClr>
              </a:solidFill>
            </a:endParaRPr>
          </a:p>
          <a:p>
            <a:pPr marL="0" indent="0">
              <a:buNone/>
            </a:pPr>
            <a:endParaRPr lang="en-US" dirty="0">
              <a:solidFill>
                <a:schemeClr val="bg1">
                  <a:lumMod val="65000"/>
                </a:schemeClr>
              </a:solidFill>
            </a:endParaRPr>
          </a:p>
          <a:p>
            <a:pPr marL="0" indent="0">
              <a:buNone/>
            </a:pPr>
            <a:r>
              <a:rPr lang="en-US" b="1" dirty="0" smtClean="0">
                <a:solidFill>
                  <a:schemeClr val="bg1">
                    <a:lumMod val="65000"/>
                  </a:schemeClr>
                </a:solidFill>
              </a:rPr>
              <a:t>2) Qualitative methods </a:t>
            </a:r>
            <a:r>
              <a:rPr lang="en-US" dirty="0" smtClean="0">
                <a:solidFill>
                  <a:schemeClr val="bg1">
                    <a:lumMod val="65000"/>
                  </a:schemeClr>
                </a:solidFill>
              </a:rPr>
              <a:t>[9:45] </a:t>
            </a:r>
            <a:br>
              <a:rPr lang="en-US" dirty="0" smtClean="0">
                <a:solidFill>
                  <a:schemeClr val="bg1">
                    <a:lumMod val="65000"/>
                  </a:schemeClr>
                </a:solidFill>
              </a:rPr>
            </a:br>
            <a:r>
              <a:rPr lang="en-US" dirty="0" smtClean="0">
                <a:solidFill>
                  <a:schemeClr val="bg1">
                    <a:lumMod val="65000"/>
                  </a:schemeClr>
                </a:solidFill>
              </a:rPr>
              <a:t>(Bird + Zimmermann)</a:t>
            </a:r>
            <a:endParaRPr lang="en-US" dirty="0">
              <a:solidFill>
                <a:schemeClr val="bg1">
                  <a:lumMod val="65000"/>
                </a:schemeClr>
              </a:solidFill>
            </a:endParaRPr>
          </a:p>
          <a:p>
            <a:r>
              <a:rPr lang="en-US" dirty="0" smtClean="0">
                <a:solidFill>
                  <a:schemeClr val="bg1">
                    <a:lumMod val="65000"/>
                  </a:schemeClr>
                </a:solidFill>
              </a:rPr>
              <a:t>Discovering </a:t>
            </a:r>
            <a:r>
              <a:rPr lang="en-US" dirty="0">
                <a:solidFill>
                  <a:schemeClr val="bg1">
                    <a:lumMod val="65000"/>
                  </a:schemeClr>
                </a:solidFill>
              </a:rPr>
              <a:t>information </a:t>
            </a:r>
            <a:r>
              <a:rPr lang="en-US" dirty="0" smtClean="0">
                <a:solidFill>
                  <a:schemeClr val="bg1">
                    <a:lumMod val="65000"/>
                  </a:schemeClr>
                </a:solidFill>
              </a:rPr>
              <a:t>needs </a:t>
            </a:r>
            <a:endParaRPr lang="en-US" dirty="0">
              <a:solidFill>
                <a:schemeClr val="bg1">
                  <a:lumMod val="65000"/>
                </a:schemeClr>
              </a:solidFill>
            </a:endParaRPr>
          </a:p>
          <a:p>
            <a:r>
              <a:rPr lang="en-US" dirty="0" smtClean="0">
                <a:solidFill>
                  <a:schemeClr val="bg1">
                    <a:lumMod val="65000"/>
                  </a:schemeClr>
                </a:solidFill>
              </a:rPr>
              <a:t>On </a:t>
            </a:r>
            <a:r>
              <a:rPr lang="en-US" dirty="0">
                <a:solidFill>
                  <a:schemeClr val="bg1">
                    <a:lumMod val="65000"/>
                  </a:schemeClr>
                </a:solidFill>
              </a:rPr>
              <a:t>the role of surveys and interviews in data </a:t>
            </a:r>
            <a:r>
              <a:rPr lang="en-US" dirty="0" smtClean="0">
                <a:solidFill>
                  <a:schemeClr val="bg1">
                    <a:lumMod val="65000"/>
                  </a:schemeClr>
                </a:solidFill>
              </a:rPr>
              <a:t>analysis</a:t>
            </a:r>
            <a:endParaRPr lang="en-US" dirty="0">
              <a:solidFill>
                <a:schemeClr val="bg1">
                  <a:lumMod val="65000"/>
                </a:schemeClr>
              </a:solidFill>
            </a:endParaRPr>
          </a:p>
          <a:p>
            <a:endParaRPr lang="en-US" dirty="0">
              <a:solidFill>
                <a:schemeClr val="bg1">
                  <a:lumMod val="65000"/>
                </a:schemeClr>
              </a:solidFill>
            </a:endParaRPr>
          </a:p>
        </p:txBody>
      </p:sp>
      <p:sp>
        <p:nvSpPr>
          <p:cNvPr id="3" name="Content Placeholder 2"/>
          <p:cNvSpPr>
            <a:spLocks noGrp="1"/>
          </p:cNvSpPr>
          <p:nvPr>
            <p:ph sz="half" idx="2"/>
          </p:nvPr>
        </p:nvSpPr>
        <p:spPr>
          <a:xfrm>
            <a:off x="4785779" y="1663698"/>
            <a:ext cx="4038600" cy="4525963"/>
          </a:xfrm>
        </p:spPr>
        <p:txBody>
          <a:bodyPr>
            <a:normAutofit fontScale="62500" lnSpcReduction="20000"/>
          </a:bodyPr>
          <a:lstStyle/>
          <a:p>
            <a:pPr marL="0" indent="0">
              <a:buNone/>
            </a:pPr>
            <a:r>
              <a:rPr lang="en-US" dirty="0" smtClean="0">
                <a:solidFill>
                  <a:schemeClr val="bg1">
                    <a:lumMod val="65000"/>
                  </a:schemeClr>
                </a:solidFill>
              </a:rPr>
              <a:t>Break [10:30] </a:t>
            </a:r>
            <a:br>
              <a:rPr lang="en-US" dirty="0" smtClean="0">
                <a:solidFill>
                  <a:schemeClr val="bg1">
                    <a:lumMod val="65000"/>
                  </a:schemeClr>
                </a:solidFill>
              </a:rPr>
            </a:br>
            <a:r>
              <a:rPr lang="en-US" dirty="0" smtClean="0">
                <a:solidFill>
                  <a:schemeClr val="bg1">
                    <a:lumMod val="65000"/>
                  </a:schemeClr>
                </a:solidFill>
              </a:rPr>
              <a:t> </a:t>
            </a:r>
            <a:br>
              <a:rPr lang="en-US" dirty="0" smtClean="0">
                <a:solidFill>
                  <a:schemeClr val="bg1">
                    <a:lumMod val="65000"/>
                  </a:schemeClr>
                </a:solidFill>
              </a:rPr>
            </a:br>
            <a:endParaRPr lang="en-US" dirty="0" smtClean="0">
              <a:solidFill>
                <a:schemeClr val="bg1">
                  <a:lumMod val="65000"/>
                </a:schemeClr>
              </a:solidFill>
            </a:endParaRPr>
          </a:p>
          <a:p>
            <a:pPr marL="0" indent="0">
              <a:buNone/>
            </a:pPr>
            <a:endParaRPr lang="en-US" sz="2900" dirty="0">
              <a:solidFill>
                <a:schemeClr val="bg1">
                  <a:lumMod val="65000"/>
                </a:schemeClr>
              </a:solidFill>
            </a:endParaRPr>
          </a:p>
          <a:p>
            <a:pPr marL="0" indent="0">
              <a:buNone/>
            </a:pPr>
            <a:r>
              <a:rPr lang="en-US" b="1" dirty="0" smtClean="0">
                <a:solidFill>
                  <a:schemeClr val="bg1">
                    <a:lumMod val="65000"/>
                  </a:schemeClr>
                </a:solidFill>
              </a:rPr>
              <a:t>3) Quantitative </a:t>
            </a:r>
            <a:r>
              <a:rPr lang="en-US" b="1" dirty="0">
                <a:solidFill>
                  <a:schemeClr val="bg1">
                    <a:lumMod val="65000"/>
                  </a:schemeClr>
                </a:solidFill>
              </a:rPr>
              <a:t>Methods </a:t>
            </a:r>
            <a:r>
              <a:rPr lang="en-US" dirty="0" smtClean="0">
                <a:solidFill>
                  <a:schemeClr val="bg1">
                    <a:lumMod val="65000"/>
                  </a:schemeClr>
                </a:solidFill>
              </a:rPr>
              <a:t> [11:00] </a:t>
            </a:r>
          </a:p>
          <a:p>
            <a:pPr marL="0" indent="0">
              <a:buNone/>
            </a:pPr>
            <a:r>
              <a:rPr lang="en-US" dirty="0" smtClean="0">
                <a:solidFill>
                  <a:schemeClr val="bg1">
                    <a:lumMod val="65000"/>
                  </a:schemeClr>
                </a:solidFill>
              </a:rPr>
              <a:t>(</a:t>
            </a:r>
            <a:r>
              <a:rPr lang="en-US" dirty="0" err="1" smtClean="0">
                <a:solidFill>
                  <a:schemeClr val="bg1">
                    <a:lumMod val="65000"/>
                  </a:schemeClr>
                </a:solidFill>
              </a:rPr>
              <a:t>Turhan</a:t>
            </a:r>
            <a:r>
              <a:rPr lang="en-US" dirty="0" smtClean="0">
                <a:solidFill>
                  <a:schemeClr val="bg1">
                    <a:lumMod val="65000"/>
                  </a:schemeClr>
                </a:solidFill>
              </a:rPr>
              <a:t>)</a:t>
            </a:r>
            <a:endParaRPr lang="en-US" dirty="0">
              <a:solidFill>
                <a:schemeClr val="bg1">
                  <a:lumMod val="65000"/>
                </a:schemeClr>
              </a:solidFill>
            </a:endParaRPr>
          </a:p>
          <a:p>
            <a:r>
              <a:rPr lang="en-US" dirty="0">
                <a:solidFill>
                  <a:schemeClr val="bg1">
                    <a:lumMod val="65000"/>
                  </a:schemeClr>
                </a:solidFill>
              </a:rPr>
              <a:t>Do we need all the data</a:t>
            </a:r>
            <a:r>
              <a:rPr lang="en-US" dirty="0" smtClean="0">
                <a:solidFill>
                  <a:schemeClr val="bg1">
                    <a:lumMod val="65000"/>
                  </a:schemeClr>
                </a:solidFill>
              </a:rPr>
              <a:t>?</a:t>
            </a:r>
          </a:p>
          <a:p>
            <a:pPr lvl="1"/>
            <a:r>
              <a:rPr lang="en-US" dirty="0" smtClean="0">
                <a:solidFill>
                  <a:schemeClr val="bg1">
                    <a:lumMod val="65000"/>
                  </a:schemeClr>
                </a:solidFill>
              </a:rPr>
              <a:t>     </a:t>
            </a:r>
            <a:r>
              <a:rPr lang="en-US" dirty="0">
                <a:solidFill>
                  <a:schemeClr val="bg1">
                    <a:lumMod val="65000"/>
                  </a:schemeClr>
                </a:solidFill>
              </a:rPr>
              <a:t>Relevancy filtering + Teak</a:t>
            </a:r>
          </a:p>
          <a:p>
            <a:r>
              <a:rPr lang="en-US" dirty="0">
                <a:solidFill>
                  <a:schemeClr val="bg1">
                    <a:lumMod val="65000"/>
                  </a:schemeClr>
                </a:solidFill>
              </a:rPr>
              <a:t>How to keep your data private </a:t>
            </a:r>
            <a:r>
              <a:rPr lang="en-US" dirty="0" smtClean="0">
                <a:solidFill>
                  <a:schemeClr val="bg1">
                    <a:lumMod val="65000"/>
                  </a:schemeClr>
                </a:solidFill>
              </a:rPr>
              <a:t> </a:t>
            </a:r>
            <a:br>
              <a:rPr lang="en-US" dirty="0" smtClean="0">
                <a:solidFill>
                  <a:schemeClr val="bg1">
                    <a:lumMod val="65000"/>
                  </a:schemeClr>
                </a:solidFill>
              </a:rPr>
            </a:br>
            <a:r>
              <a:rPr lang="en-US" dirty="0" smtClean="0">
                <a:solidFill>
                  <a:schemeClr val="bg1">
                    <a:lumMod val="65000"/>
                  </a:schemeClr>
                </a:solidFill>
              </a:rPr>
              <a:t/>
            </a:r>
            <a:br>
              <a:rPr lang="en-US" dirty="0" smtClean="0">
                <a:solidFill>
                  <a:schemeClr val="bg1">
                    <a:lumMod val="65000"/>
                  </a:schemeClr>
                </a:solidFill>
              </a:rPr>
            </a:br>
            <a:endParaRPr lang="en-US" dirty="0" smtClean="0">
              <a:solidFill>
                <a:schemeClr val="bg1">
                  <a:lumMod val="65000"/>
                </a:schemeClr>
              </a:solidFill>
            </a:endParaRPr>
          </a:p>
          <a:p>
            <a:pPr marL="0" indent="0">
              <a:buNone/>
            </a:pPr>
            <a:endParaRPr lang="en-US" dirty="0">
              <a:solidFill>
                <a:schemeClr val="bg1">
                  <a:lumMod val="65000"/>
                </a:schemeClr>
              </a:solidFill>
            </a:endParaRPr>
          </a:p>
          <a:p>
            <a:pPr marL="0" indent="0">
              <a:buNone/>
            </a:pPr>
            <a:r>
              <a:rPr lang="en-US" b="1" dirty="0" smtClean="0">
                <a:solidFill>
                  <a:schemeClr val="bg1">
                    <a:lumMod val="65000"/>
                  </a:schemeClr>
                </a:solidFill>
              </a:rPr>
              <a:t>4) Open </a:t>
            </a:r>
            <a:r>
              <a:rPr lang="en-US" b="1" dirty="0">
                <a:solidFill>
                  <a:schemeClr val="bg1">
                    <a:lumMod val="65000"/>
                  </a:schemeClr>
                </a:solidFill>
              </a:rPr>
              <a:t>Issues, new </a:t>
            </a:r>
            <a:r>
              <a:rPr lang="en-US" b="1" dirty="0" smtClean="0">
                <a:solidFill>
                  <a:schemeClr val="bg1">
                    <a:lumMod val="65000"/>
                  </a:schemeClr>
                </a:solidFill>
              </a:rPr>
              <a:t>solutions </a:t>
            </a:r>
            <a:r>
              <a:rPr lang="en-US" dirty="0" smtClean="0">
                <a:solidFill>
                  <a:schemeClr val="bg1">
                    <a:lumMod val="65000"/>
                  </a:schemeClr>
                </a:solidFill>
              </a:rPr>
              <a:t>[11:45] </a:t>
            </a:r>
            <a:r>
              <a:rPr lang="en-US" b="1" dirty="0" smtClean="0">
                <a:solidFill>
                  <a:schemeClr val="bg1">
                    <a:lumMod val="65000"/>
                  </a:schemeClr>
                </a:solidFill>
              </a:rPr>
              <a:t> </a:t>
            </a:r>
            <a:r>
              <a:rPr lang="en-US" dirty="0">
                <a:solidFill>
                  <a:schemeClr val="bg1">
                    <a:lumMod val="65000"/>
                  </a:schemeClr>
                </a:solidFill>
              </a:rPr>
              <a:t>(</a:t>
            </a:r>
            <a:r>
              <a:rPr lang="en-US" dirty="0" err="1">
                <a:solidFill>
                  <a:schemeClr val="bg1">
                    <a:lumMod val="65000"/>
                  </a:schemeClr>
                </a:solidFill>
              </a:rPr>
              <a:t>Minku</a:t>
            </a:r>
            <a:r>
              <a:rPr lang="en-US" dirty="0">
                <a:solidFill>
                  <a:schemeClr val="bg1">
                    <a:lumMod val="65000"/>
                  </a:schemeClr>
                </a:solidFill>
              </a:rPr>
              <a:t>)</a:t>
            </a:r>
          </a:p>
          <a:p>
            <a:r>
              <a:rPr lang="en-US" dirty="0">
                <a:solidFill>
                  <a:schemeClr val="bg1">
                    <a:lumMod val="65000"/>
                  </a:schemeClr>
                </a:solidFill>
              </a:rPr>
              <a:t>Instabilities; </a:t>
            </a:r>
          </a:p>
          <a:p>
            <a:r>
              <a:rPr lang="en-US" dirty="0" smtClean="0">
                <a:solidFill>
                  <a:schemeClr val="bg1">
                    <a:lumMod val="65000"/>
                  </a:schemeClr>
                </a:solidFill>
              </a:rPr>
              <a:t>Envy;</a:t>
            </a:r>
            <a:endParaRPr lang="en-US" dirty="0">
              <a:solidFill>
                <a:schemeClr val="bg1">
                  <a:lumMod val="65000"/>
                </a:schemeClr>
              </a:solidFill>
            </a:endParaRPr>
          </a:p>
          <a:p>
            <a:r>
              <a:rPr lang="en-US" dirty="0" smtClean="0">
                <a:solidFill>
                  <a:schemeClr val="bg1">
                    <a:lumMod val="65000"/>
                  </a:schemeClr>
                </a:solidFill>
              </a:rPr>
              <a:t>Ensembles</a:t>
            </a:r>
            <a:endParaRPr lang="en-US" dirty="0">
              <a:solidFill>
                <a:schemeClr val="bg1">
                  <a:lumMod val="65000"/>
                </a:schemeClr>
              </a:solidFill>
            </a:endParaRPr>
          </a:p>
        </p:txBody>
      </p:sp>
      <p:sp>
        <p:nvSpPr>
          <p:cNvPr id="4" name="Slide Number Placeholder 3"/>
          <p:cNvSpPr>
            <a:spLocks noGrp="1"/>
          </p:cNvSpPr>
          <p:nvPr>
            <p:ph type="sldNum" sz="quarter" idx="12"/>
          </p:nvPr>
        </p:nvSpPr>
        <p:spPr/>
        <p:txBody>
          <a:bodyPr/>
          <a:lstStyle/>
          <a:p>
            <a:fld id="{4F43FBDB-460A-2C4D-8064-C249887F4FCB}" type="slidenum">
              <a:rPr lang="en-US" smtClean="0"/>
              <a:pPr/>
              <a:t>16</a:t>
            </a:fld>
            <a:endParaRPr lang="en-US"/>
          </a:p>
        </p:txBody>
      </p:sp>
      <p:cxnSp>
        <p:nvCxnSpPr>
          <p:cNvPr id="6" name="Straight Connector 5"/>
          <p:cNvCxnSpPr/>
          <p:nvPr/>
        </p:nvCxnSpPr>
        <p:spPr>
          <a:xfrm>
            <a:off x="4601630" y="1748362"/>
            <a:ext cx="0" cy="4565656"/>
          </a:xfrm>
          <a:prstGeom prst="line">
            <a:avLst/>
          </a:prstGeom>
          <a:ln w="3175" cmpd="sng"/>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94679369"/>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Talk to the users</a:t>
            </a:r>
            <a:endParaRPr lang="en-US" dirty="0"/>
          </a:p>
        </p:txBody>
      </p:sp>
      <p:sp>
        <p:nvSpPr>
          <p:cNvPr id="6" name="Text Placeholder 5"/>
          <p:cNvSpPr>
            <a:spLocks noGrp="1"/>
          </p:cNvSpPr>
          <p:nvPr>
            <p:ph type="body" idx="1"/>
          </p:nvPr>
        </p:nvSpPr>
        <p:spPr/>
        <p:txBody>
          <a:bodyPr>
            <a:normAutofit/>
          </a:bodyPr>
          <a:lstStyle/>
          <a:p>
            <a:r>
              <a:rPr lang="en-US" sz="4000" dirty="0" smtClean="0"/>
              <a:t>Rule #1</a:t>
            </a:r>
            <a:endParaRPr lang="en-US" sz="4000" dirty="0"/>
          </a:p>
        </p:txBody>
      </p:sp>
      <p:sp>
        <p:nvSpPr>
          <p:cNvPr id="2" name="Slide Number Placeholder 1"/>
          <p:cNvSpPr>
            <a:spLocks noGrp="1"/>
          </p:cNvSpPr>
          <p:nvPr>
            <p:ph type="sldNum" sz="quarter" idx="12"/>
          </p:nvPr>
        </p:nvSpPr>
        <p:spPr/>
        <p:txBody>
          <a:bodyPr/>
          <a:lstStyle/>
          <a:p>
            <a:fld id="{4F43FBDB-460A-2C4D-8064-C249887F4FCB}" type="slidenum">
              <a:rPr lang="en-US" smtClean="0"/>
              <a:pPr/>
              <a:t>17</a:t>
            </a:fld>
            <a:endParaRPr lang="en-US"/>
          </a:p>
        </p:txBody>
      </p:sp>
    </p:spTree>
    <p:extLst>
      <p:ext uri="{BB962C8B-B14F-4D97-AF65-F5344CB8AC3E}">
        <p14:creationId xmlns:p14="http://schemas.microsoft.com/office/powerpoint/2010/main" val="3112612913"/>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From The Inductive </a:t>
            </a:r>
            <a:br>
              <a:rPr lang="en-US" dirty="0" smtClean="0"/>
            </a:br>
            <a:r>
              <a:rPr lang="en-US" dirty="0" smtClean="0"/>
              <a:t>Engineering Manifesto</a:t>
            </a:r>
            <a:endParaRPr lang="en-US" dirty="0"/>
          </a:p>
        </p:txBody>
      </p:sp>
      <p:sp>
        <p:nvSpPr>
          <p:cNvPr id="3" name="Content Placeholder 2"/>
          <p:cNvSpPr>
            <a:spLocks noGrp="1"/>
          </p:cNvSpPr>
          <p:nvPr>
            <p:ph idx="1"/>
          </p:nvPr>
        </p:nvSpPr>
        <p:spPr/>
        <p:txBody>
          <a:bodyPr/>
          <a:lstStyle/>
          <a:p>
            <a:r>
              <a:rPr lang="en-US" dirty="0"/>
              <a:t>Users before algorithms: </a:t>
            </a:r>
            <a:endParaRPr lang="en-US" dirty="0" smtClean="0"/>
          </a:p>
          <a:p>
            <a:pPr lvl="1"/>
            <a:r>
              <a:rPr lang="en-US" dirty="0" smtClean="0"/>
              <a:t>Mining </a:t>
            </a:r>
            <a:r>
              <a:rPr lang="en-US" dirty="0"/>
              <a:t>algorithms are only useful in industry if users fund their use in real-world applications.</a:t>
            </a:r>
          </a:p>
          <a:p>
            <a:endParaRPr lang="en-US" dirty="0"/>
          </a:p>
          <a:p>
            <a:r>
              <a:rPr lang="en-US" dirty="0" smtClean="0"/>
              <a:t>Data science </a:t>
            </a:r>
            <a:endParaRPr lang="en-US" dirty="0"/>
          </a:p>
          <a:p>
            <a:pPr lvl="1"/>
            <a:r>
              <a:rPr lang="en-US" dirty="0" smtClean="0"/>
              <a:t>Understanding </a:t>
            </a:r>
            <a:r>
              <a:rPr lang="en-US" dirty="0"/>
              <a:t>user goals to inductively generate the models that most matter to the user.</a:t>
            </a:r>
          </a:p>
        </p:txBody>
      </p:sp>
      <p:sp>
        <p:nvSpPr>
          <p:cNvPr id="4" name="Slide Number Placeholder 3"/>
          <p:cNvSpPr>
            <a:spLocks noGrp="1"/>
          </p:cNvSpPr>
          <p:nvPr>
            <p:ph type="sldNum" sz="quarter" idx="12"/>
          </p:nvPr>
        </p:nvSpPr>
        <p:spPr/>
        <p:txBody>
          <a:bodyPr/>
          <a:lstStyle/>
          <a:p>
            <a:pPr>
              <a:defRPr/>
            </a:pPr>
            <a:fld id="{3F0B7C19-F7F0-4DA8-84EC-25D871C0D405}" type="slidenum">
              <a:rPr lang="en-US" smtClean="0"/>
              <a:pPr>
                <a:defRPr/>
              </a:pPr>
              <a:t>18</a:t>
            </a:fld>
            <a:endParaRPr lang="en-US"/>
          </a:p>
        </p:txBody>
      </p:sp>
      <p:sp>
        <p:nvSpPr>
          <p:cNvPr id="5" name="Text Box 20"/>
          <p:cNvSpPr txBox="1">
            <a:spLocks noChangeArrowheads="1"/>
          </p:cNvSpPr>
          <p:nvPr/>
        </p:nvSpPr>
        <p:spPr bwMode="auto">
          <a:xfrm>
            <a:off x="228600" y="6308725"/>
            <a:ext cx="8686800" cy="495300"/>
          </a:xfrm>
          <a:prstGeom prst="rect">
            <a:avLst/>
          </a:prstGeom>
          <a:noFill/>
          <a:ln w="9525">
            <a:noFill/>
            <a:round/>
            <a:headEnd/>
            <a:tailEnd/>
          </a:ln>
        </p:spPr>
        <p:txBody>
          <a:bodyPr lIns="81639" tIns="53620" rIns="81639" bIns="40820" anchor="ctr"/>
          <a:lstStyle/>
          <a:p>
            <a:pPr algn="ctr" defTabSz="407988" hangingPunct="0">
              <a:lnSpc>
                <a:spcPct val="93000"/>
              </a:lnSpc>
              <a:buClr>
                <a:srgbClr val="000000"/>
              </a:buClr>
              <a:buSzPct val="100000"/>
              <a:tabLst>
                <a:tab pos="657225" algn="l"/>
                <a:tab pos="1312863" algn="l"/>
                <a:tab pos="1970088" algn="l"/>
                <a:tab pos="2627313" algn="l"/>
                <a:tab pos="3282950" algn="l"/>
                <a:tab pos="3940175" algn="l"/>
                <a:tab pos="4595813" algn="l"/>
                <a:tab pos="5253038" algn="l"/>
                <a:tab pos="5910263" algn="l"/>
                <a:tab pos="6565900" algn="l"/>
                <a:tab pos="7223125" algn="l"/>
                <a:tab pos="7880350" algn="l"/>
                <a:tab pos="8535988" algn="l"/>
              </a:tabLst>
            </a:pPr>
            <a:r>
              <a:rPr lang="en-GB" sz="1500" dirty="0">
                <a:solidFill>
                  <a:schemeClr val="bg1">
                    <a:lumMod val="65000"/>
                  </a:schemeClr>
                </a:solidFill>
                <a:ea typeface="Arial Unicode MS" pitchFamily="34" charset="-128"/>
                <a:cs typeface="Arial Unicode MS" pitchFamily="34" charset="-128"/>
              </a:rPr>
              <a:t>T. Menzies, C. Bird, T. Zimmermann, W. Schulte, and E. </a:t>
            </a:r>
            <a:r>
              <a:rPr lang="en-GB" sz="1500" dirty="0" err="1" smtClean="0">
                <a:solidFill>
                  <a:schemeClr val="bg1">
                    <a:lumMod val="65000"/>
                  </a:schemeClr>
                </a:solidFill>
                <a:ea typeface="Arial Unicode MS" pitchFamily="34" charset="-128"/>
                <a:cs typeface="Arial Unicode MS" pitchFamily="34" charset="-128"/>
              </a:rPr>
              <a:t>Kocaganeli</a:t>
            </a:r>
            <a:r>
              <a:rPr lang="en-GB" sz="1500" dirty="0" smtClean="0">
                <a:solidFill>
                  <a:schemeClr val="bg1">
                    <a:lumMod val="65000"/>
                  </a:schemeClr>
                </a:solidFill>
                <a:ea typeface="Arial Unicode MS" pitchFamily="34" charset="-128"/>
                <a:cs typeface="Arial Unicode MS" pitchFamily="34" charset="-128"/>
              </a:rPr>
              <a:t>. </a:t>
            </a:r>
            <a:br>
              <a:rPr lang="en-GB" sz="1500" dirty="0" smtClean="0">
                <a:solidFill>
                  <a:schemeClr val="bg1">
                    <a:lumMod val="65000"/>
                  </a:schemeClr>
                </a:solidFill>
                <a:ea typeface="Arial Unicode MS" pitchFamily="34" charset="-128"/>
                <a:cs typeface="Arial Unicode MS" pitchFamily="34" charset="-128"/>
              </a:rPr>
            </a:br>
            <a:r>
              <a:rPr lang="en-GB" sz="1500" dirty="0" smtClean="0">
                <a:solidFill>
                  <a:schemeClr val="bg1">
                    <a:lumMod val="65000"/>
                  </a:schemeClr>
                </a:solidFill>
                <a:ea typeface="Arial Unicode MS" pitchFamily="34" charset="-128"/>
                <a:cs typeface="Arial Unicode MS" pitchFamily="34" charset="-128"/>
              </a:rPr>
              <a:t>The </a:t>
            </a:r>
            <a:r>
              <a:rPr lang="en-GB" sz="1500" dirty="0">
                <a:solidFill>
                  <a:schemeClr val="bg1">
                    <a:lumMod val="65000"/>
                  </a:schemeClr>
                </a:solidFill>
                <a:ea typeface="Arial Unicode MS" pitchFamily="34" charset="-128"/>
                <a:cs typeface="Arial Unicode MS" pitchFamily="34" charset="-128"/>
              </a:rPr>
              <a:t>inductive software engineering manifesto. (MALETS '11). </a:t>
            </a:r>
          </a:p>
        </p:txBody>
      </p:sp>
    </p:spTree>
    <p:extLst>
      <p:ext uri="{BB962C8B-B14F-4D97-AF65-F5344CB8AC3E}">
        <p14:creationId xmlns:p14="http://schemas.microsoft.com/office/powerpoint/2010/main" val="3343412614"/>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Users = The folks funding the work</a:t>
            </a:r>
            <a:endParaRPr lang="en-US" dirty="0"/>
          </a:p>
        </p:txBody>
      </p:sp>
      <p:sp>
        <p:nvSpPr>
          <p:cNvPr id="3" name="Content Placeholder 2"/>
          <p:cNvSpPr>
            <a:spLocks noGrp="1"/>
          </p:cNvSpPr>
          <p:nvPr>
            <p:ph sz="half" idx="1"/>
          </p:nvPr>
        </p:nvSpPr>
        <p:spPr/>
        <p:txBody>
          <a:bodyPr/>
          <a:lstStyle/>
          <a:p>
            <a:r>
              <a:rPr lang="en-US" dirty="0"/>
              <a:t>Wouldn’t it be wonderful if we did not have to </a:t>
            </a:r>
            <a:r>
              <a:rPr lang="en-US" dirty="0" smtClean="0"/>
              <a:t>listen </a:t>
            </a:r>
            <a:r>
              <a:rPr lang="en-US" dirty="0"/>
              <a:t>to them</a:t>
            </a:r>
          </a:p>
          <a:p>
            <a:pPr lvl="1"/>
            <a:r>
              <a:rPr lang="en-US" dirty="0"/>
              <a:t>The </a:t>
            </a:r>
            <a:r>
              <a:rPr lang="en-US" dirty="0" smtClean="0"/>
              <a:t>dream of </a:t>
            </a:r>
            <a:r>
              <a:rPr lang="en-US" dirty="0" err="1"/>
              <a:t>olde</a:t>
            </a:r>
            <a:r>
              <a:rPr lang="en-US" dirty="0"/>
              <a:t> </a:t>
            </a:r>
            <a:r>
              <a:rPr lang="en-US" dirty="0" err="1"/>
              <a:t>worlde</a:t>
            </a:r>
            <a:r>
              <a:rPr lang="en-US" dirty="0"/>
              <a:t> machine learning</a:t>
            </a:r>
          </a:p>
          <a:p>
            <a:pPr lvl="2"/>
            <a:r>
              <a:rPr lang="en-US" sz="1800" dirty="0"/>
              <a:t>Circa 1980s</a:t>
            </a:r>
          </a:p>
          <a:p>
            <a:pPr lvl="1"/>
            <a:r>
              <a:rPr lang="en-US" dirty="0" smtClean="0"/>
              <a:t>“Dispense </a:t>
            </a:r>
            <a:r>
              <a:rPr lang="en-US" dirty="0"/>
              <a:t>with live </a:t>
            </a:r>
            <a:r>
              <a:rPr lang="en-US" dirty="0" smtClean="0"/>
              <a:t>experts and resurrect dead ones.”</a:t>
            </a:r>
          </a:p>
        </p:txBody>
      </p:sp>
      <p:sp>
        <p:nvSpPr>
          <p:cNvPr id="5" name="Content Placeholder 4"/>
          <p:cNvSpPr>
            <a:spLocks noGrp="1"/>
          </p:cNvSpPr>
          <p:nvPr>
            <p:ph sz="half" idx="2"/>
          </p:nvPr>
        </p:nvSpPr>
        <p:spPr/>
        <p:txBody>
          <a:bodyPr/>
          <a:lstStyle/>
          <a:p>
            <a:r>
              <a:rPr lang="en-US" dirty="0"/>
              <a:t>But any successful learner needs biases</a:t>
            </a:r>
          </a:p>
          <a:p>
            <a:pPr lvl="1"/>
            <a:r>
              <a:rPr lang="en-US" dirty="0"/>
              <a:t>Ways to know what’s important</a:t>
            </a:r>
          </a:p>
          <a:p>
            <a:pPr lvl="2"/>
            <a:r>
              <a:rPr lang="en-US" sz="1800" dirty="0"/>
              <a:t>What’s dull</a:t>
            </a:r>
          </a:p>
          <a:p>
            <a:pPr lvl="2"/>
            <a:r>
              <a:rPr lang="en-US" sz="1800" dirty="0"/>
              <a:t>What can be ignored</a:t>
            </a:r>
          </a:p>
          <a:p>
            <a:pPr lvl="1"/>
            <a:r>
              <a:rPr lang="en-US" dirty="0"/>
              <a:t>No bias? Can’t ignore anything</a:t>
            </a:r>
            <a:endParaRPr lang="en-US" sz="1800" dirty="0"/>
          </a:p>
          <a:p>
            <a:pPr lvl="2"/>
            <a:r>
              <a:rPr lang="en-US" sz="1800" dirty="0"/>
              <a:t>No summarization</a:t>
            </a:r>
          </a:p>
          <a:p>
            <a:pPr lvl="2"/>
            <a:r>
              <a:rPr lang="en-US" sz="1800" dirty="0"/>
              <a:t>No generalization</a:t>
            </a:r>
          </a:p>
          <a:p>
            <a:pPr lvl="2"/>
            <a:r>
              <a:rPr lang="en-US" sz="1800" dirty="0"/>
              <a:t>No way to predict the future</a:t>
            </a:r>
          </a:p>
          <a:p>
            <a:endParaRPr lang="en-US" sz="3600" dirty="0"/>
          </a:p>
        </p:txBody>
      </p:sp>
      <p:sp>
        <p:nvSpPr>
          <p:cNvPr id="4" name="Slide Number Placeholder 3"/>
          <p:cNvSpPr>
            <a:spLocks noGrp="1"/>
          </p:cNvSpPr>
          <p:nvPr>
            <p:ph type="sldNum" sz="quarter" idx="12"/>
          </p:nvPr>
        </p:nvSpPr>
        <p:spPr/>
        <p:txBody>
          <a:bodyPr/>
          <a:lstStyle/>
          <a:p>
            <a:pPr>
              <a:defRPr/>
            </a:pPr>
            <a:fld id="{3F0B7C19-F7F0-4DA8-84EC-25D871C0D405}" type="slidenum">
              <a:rPr lang="en-US" smtClean="0"/>
              <a:pPr>
                <a:defRPr/>
              </a:pPr>
              <a:t>19</a:t>
            </a:fld>
            <a:endParaRPr lang="en-US"/>
          </a:p>
        </p:txBody>
      </p:sp>
    </p:spTree>
    <p:extLst>
      <p:ext uri="{BB962C8B-B14F-4D97-AF65-F5344CB8AC3E}">
        <p14:creationId xmlns:p14="http://schemas.microsoft.com/office/powerpoint/2010/main" val="1662286528"/>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idx="1"/>
          </p:nvPr>
        </p:nvSpPr>
        <p:spPr>
          <a:xfrm>
            <a:off x="457200" y="1991853"/>
            <a:ext cx="4040188" cy="639762"/>
          </a:xfrm>
          <a:solidFill>
            <a:schemeClr val="tx2"/>
          </a:solidFill>
        </p:spPr>
        <p:txBody>
          <a:bodyPr anchor="ctr" anchorCtr="0">
            <a:normAutofit/>
          </a:bodyPr>
          <a:lstStyle/>
          <a:p>
            <a:pPr algn="ctr"/>
            <a:r>
              <a:rPr lang="en-US" sz="1900" dirty="0" smtClean="0">
                <a:solidFill>
                  <a:srgbClr val="FFFFFF"/>
                </a:solidFill>
              </a:rPr>
              <a:t>User Engagement meetings</a:t>
            </a:r>
            <a:endParaRPr lang="en-US" sz="1900" dirty="0">
              <a:solidFill>
                <a:srgbClr val="FFFFFF"/>
              </a:solidFill>
            </a:endParaRPr>
          </a:p>
        </p:txBody>
      </p:sp>
      <p:sp>
        <p:nvSpPr>
          <p:cNvPr id="6" name="Text Placeholder 5"/>
          <p:cNvSpPr>
            <a:spLocks noGrp="1"/>
          </p:cNvSpPr>
          <p:nvPr>
            <p:ph type="body" sz="quarter" idx="3"/>
          </p:nvPr>
        </p:nvSpPr>
        <p:spPr>
          <a:xfrm>
            <a:off x="4646083" y="1991853"/>
            <a:ext cx="3525884" cy="639762"/>
          </a:xfrm>
          <a:solidFill>
            <a:schemeClr val="tx2"/>
          </a:solidFill>
        </p:spPr>
        <p:txBody>
          <a:bodyPr anchor="ctr" anchorCtr="0">
            <a:normAutofit fontScale="77500" lnSpcReduction="20000"/>
          </a:bodyPr>
          <a:lstStyle/>
          <a:p>
            <a:pPr algn="ctr"/>
            <a:r>
              <a:rPr lang="en-US" dirty="0">
                <a:solidFill>
                  <a:srgbClr val="FFFFFF"/>
                </a:solidFill>
              </a:rPr>
              <a:t>A successful </a:t>
            </a:r>
            <a:endParaRPr lang="en-US" dirty="0" smtClean="0">
              <a:solidFill>
                <a:srgbClr val="FFFFFF"/>
              </a:solidFill>
            </a:endParaRPr>
          </a:p>
          <a:p>
            <a:pPr algn="ctr"/>
            <a:r>
              <a:rPr lang="en-US" dirty="0" smtClean="0">
                <a:solidFill>
                  <a:srgbClr val="FFFFFF"/>
                </a:solidFill>
              </a:rPr>
              <a:t>“engagement” session</a:t>
            </a:r>
            <a:r>
              <a:rPr lang="en-US" dirty="0">
                <a:solidFill>
                  <a:srgbClr val="FFFFFF"/>
                </a:solidFill>
              </a:rPr>
              <a:t>:</a:t>
            </a:r>
          </a:p>
        </p:txBody>
      </p:sp>
      <p:sp>
        <p:nvSpPr>
          <p:cNvPr id="7" name="Content Placeholder 6"/>
          <p:cNvSpPr>
            <a:spLocks noGrp="1"/>
          </p:cNvSpPr>
          <p:nvPr>
            <p:ph sz="quarter" idx="4"/>
          </p:nvPr>
        </p:nvSpPr>
        <p:spPr>
          <a:xfrm>
            <a:off x="4867718" y="2857016"/>
            <a:ext cx="3755311" cy="3951288"/>
          </a:xfrm>
        </p:spPr>
        <p:txBody>
          <a:bodyPr>
            <a:normAutofit/>
          </a:bodyPr>
          <a:lstStyle/>
          <a:p>
            <a:pPr marL="285750" indent="-285750"/>
            <a:r>
              <a:rPr lang="en-US" sz="2000" dirty="0" smtClean="0"/>
              <a:t>In </a:t>
            </a:r>
            <a:r>
              <a:rPr lang="en-US" sz="2000" dirty="0"/>
              <a:t>such meetings, users often…</a:t>
            </a:r>
          </a:p>
          <a:p>
            <a:pPr lvl="1">
              <a:buFont typeface="Arial"/>
              <a:buChar char="•"/>
            </a:pPr>
            <a:r>
              <a:rPr lang="en-US" dirty="0"/>
              <a:t>demolish the model </a:t>
            </a:r>
          </a:p>
          <a:p>
            <a:pPr lvl="1">
              <a:buFont typeface="Arial"/>
              <a:buChar char="•"/>
            </a:pPr>
            <a:r>
              <a:rPr lang="en-US" dirty="0"/>
              <a:t>offer more data</a:t>
            </a:r>
          </a:p>
          <a:p>
            <a:pPr lvl="1">
              <a:buFont typeface="Arial"/>
              <a:buChar char="•"/>
            </a:pPr>
            <a:r>
              <a:rPr lang="en-US" dirty="0"/>
              <a:t>demand you come back next </a:t>
            </a:r>
            <a:r>
              <a:rPr lang="en-US" dirty="0" smtClean="0"/>
              <a:t> week </a:t>
            </a:r>
            <a:r>
              <a:rPr lang="en-US" dirty="0"/>
              <a:t>with something better</a:t>
            </a:r>
          </a:p>
          <a:p>
            <a:endParaRPr lang="en-US" dirty="0"/>
          </a:p>
        </p:txBody>
      </p:sp>
      <p:sp>
        <p:nvSpPr>
          <p:cNvPr id="4" name="Slide Number Placeholder 3"/>
          <p:cNvSpPr>
            <a:spLocks noGrp="1"/>
          </p:cNvSpPr>
          <p:nvPr>
            <p:ph type="sldNum" sz="quarter" idx="12"/>
          </p:nvPr>
        </p:nvSpPr>
        <p:spPr/>
        <p:txBody>
          <a:bodyPr/>
          <a:lstStyle/>
          <a:p>
            <a:fld id="{803098FE-9F2E-7742-B8F2-C986DE2FF58E}" type="slidenum">
              <a:rPr lang="en-US" smtClean="0"/>
              <a:pPr/>
              <a:t>20</a:t>
            </a:fld>
            <a:endParaRPr lang="en-US"/>
          </a:p>
        </p:txBody>
      </p:sp>
      <p:sp>
        <p:nvSpPr>
          <p:cNvPr id="9" name="Title 8"/>
          <p:cNvSpPr>
            <a:spLocks noGrp="1"/>
          </p:cNvSpPr>
          <p:nvPr>
            <p:ph type="title"/>
          </p:nvPr>
        </p:nvSpPr>
        <p:spPr/>
        <p:txBody>
          <a:bodyPr>
            <a:normAutofit fontScale="90000"/>
          </a:bodyPr>
          <a:lstStyle/>
          <a:p>
            <a:r>
              <a:rPr lang="en-US" dirty="0" smtClean="0"/>
              <a:t>Expert data scientists spend more time with users than algorithms</a:t>
            </a:r>
            <a:endParaRPr lang="en-US" dirty="0"/>
          </a:p>
        </p:txBody>
      </p:sp>
      <p:sp>
        <p:nvSpPr>
          <p:cNvPr id="2" name="Content Placeholder 1"/>
          <p:cNvSpPr>
            <a:spLocks noGrp="1"/>
          </p:cNvSpPr>
          <p:nvPr>
            <p:ph sz="half" idx="2"/>
          </p:nvPr>
        </p:nvSpPr>
        <p:spPr>
          <a:xfrm>
            <a:off x="457200" y="2973917"/>
            <a:ext cx="4040188" cy="3152246"/>
          </a:xfrm>
        </p:spPr>
        <p:txBody>
          <a:bodyPr>
            <a:normAutofit/>
          </a:bodyPr>
          <a:lstStyle/>
          <a:p>
            <a:pPr marL="285750" indent="-285750"/>
            <a:r>
              <a:rPr lang="en-US" sz="2000" dirty="0" smtClean="0"/>
              <a:t>Knowledge engineers enter with sample data</a:t>
            </a:r>
          </a:p>
          <a:p>
            <a:pPr marL="285750" indent="-285750"/>
            <a:r>
              <a:rPr lang="en-US" sz="2000" dirty="0" smtClean="0"/>
              <a:t>Users take over the spreadsheet </a:t>
            </a:r>
          </a:p>
          <a:p>
            <a:pPr marL="285750" indent="-285750"/>
            <a:r>
              <a:rPr lang="en-US" sz="2000" dirty="0" smtClean="0"/>
              <a:t>Run many ad hoc queries</a:t>
            </a:r>
          </a:p>
          <a:p>
            <a:endParaRPr lang="en-US" sz="2000" dirty="0"/>
          </a:p>
        </p:txBody>
      </p:sp>
    </p:spTree>
    <p:extLst>
      <p:ext uri="{BB962C8B-B14F-4D97-AF65-F5344CB8AC3E}">
        <p14:creationId xmlns:p14="http://schemas.microsoft.com/office/powerpoint/2010/main" val="1914532439"/>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Know Your domain</a:t>
            </a:r>
            <a:endParaRPr lang="en-US" dirty="0"/>
          </a:p>
        </p:txBody>
      </p:sp>
      <p:sp>
        <p:nvSpPr>
          <p:cNvPr id="6" name="Text Placeholder 5"/>
          <p:cNvSpPr>
            <a:spLocks noGrp="1"/>
          </p:cNvSpPr>
          <p:nvPr>
            <p:ph type="body" idx="1"/>
          </p:nvPr>
        </p:nvSpPr>
        <p:spPr/>
        <p:txBody>
          <a:bodyPr>
            <a:normAutofit/>
          </a:bodyPr>
          <a:lstStyle/>
          <a:p>
            <a:r>
              <a:rPr lang="en-US" sz="4000" dirty="0" smtClean="0"/>
              <a:t>Rule #2</a:t>
            </a:r>
            <a:endParaRPr lang="en-US" sz="4000" dirty="0"/>
          </a:p>
        </p:txBody>
      </p:sp>
      <p:sp>
        <p:nvSpPr>
          <p:cNvPr id="2" name="Slide Number Placeholder 1"/>
          <p:cNvSpPr>
            <a:spLocks noGrp="1"/>
          </p:cNvSpPr>
          <p:nvPr>
            <p:ph type="sldNum" sz="quarter" idx="12"/>
          </p:nvPr>
        </p:nvSpPr>
        <p:spPr/>
        <p:txBody>
          <a:bodyPr/>
          <a:lstStyle/>
          <a:p>
            <a:fld id="{4F43FBDB-460A-2C4D-8064-C249887F4FCB}" type="slidenum">
              <a:rPr lang="en-US" smtClean="0"/>
              <a:pPr/>
              <a:t>21</a:t>
            </a:fld>
            <a:endParaRPr lang="en-US"/>
          </a:p>
        </p:txBody>
      </p:sp>
    </p:spTree>
    <p:extLst>
      <p:ext uri="{BB962C8B-B14F-4D97-AF65-F5344CB8AC3E}">
        <p14:creationId xmlns:p14="http://schemas.microsoft.com/office/powerpoint/2010/main" val="1786558573"/>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Algorithms is only part of the story</a:t>
            </a:r>
            <a:endParaRPr lang="en-US" dirty="0"/>
          </a:p>
        </p:txBody>
      </p:sp>
      <p:sp>
        <p:nvSpPr>
          <p:cNvPr id="4" name="Slide Number Placeholder 3"/>
          <p:cNvSpPr>
            <a:spLocks noGrp="1"/>
          </p:cNvSpPr>
          <p:nvPr>
            <p:ph type="sldNum" sz="quarter" idx="12"/>
          </p:nvPr>
        </p:nvSpPr>
        <p:spPr/>
        <p:txBody>
          <a:bodyPr/>
          <a:lstStyle/>
          <a:p>
            <a:pPr>
              <a:defRPr/>
            </a:pPr>
            <a:fld id="{3F0B7C19-F7F0-4DA8-84EC-25D871C0D405}" type="slidenum">
              <a:rPr lang="en-US" smtClean="0"/>
              <a:pPr>
                <a:defRPr/>
              </a:pPr>
              <a:t>22</a:t>
            </a:fld>
            <a:endParaRPr lang="en-US"/>
          </a:p>
        </p:txBody>
      </p:sp>
      <p:pic>
        <p:nvPicPr>
          <p:cNvPr id="13" name="Picture 12" descr="data_science_v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0" y="2345183"/>
            <a:ext cx="3810000" cy="3632200"/>
          </a:xfrm>
          <a:prstGeom prst="rect">
            <a:avLst/>
          </a:prstGeom>
        </p:spPr>
      </p:pic>
      <p:sp>
        <p:nvSpPr>
          <p:cNvPr id="14" name="Text Box 20"/>
          <p:cNvSpPr txBox="1">
            <a:spLocks noChangeArrowheads="1"/>
          </p:cNvSpPr>
          <p:nvPr/>
        </p:nvSpPr>
        <p:spPr bwMode="auto">
          <a:xfrm>
            <a:off x="4919512" y="5977383"/>
            <a:ext cx="3995888" cy="668964"/>
          </a:xfrm>
          <a:prstGeom prst="rect">
            <a:avLst/>
          </a:prstGeom>
          <a:noFill/>
          <a:ln w="9525">
            <a:noFill/>
            <a:round/>
            <a:headEnd/>
            <a:tailEnd/>
          </a:ln>
        </p:spPr>
        <p:txBody>
          <a:bodyPr lIns="81639" tIns="53620" rIns="81639" bIns="40820" anchor="ctr"/>
          <a:lstStyle/>
          <a:p>
            <a:pPr algn="ctr" defTabSz="407988" hangingPunct="0">
              <a:lnSpc>
                <a:spcPct val="93000"/>
              </a:lnSpc>
              <a:buClr>
                <a:srgbClr val="000000"/>
              </a:buClr>
              <a:buSzPct val="100000"/>
              <a:tabLst>
                <a:tab pos="657225" algn="l"/>
                <a:tab pos="1312863" algn="l"/>
                <a:tab pos="1970088" algn="l"/>
                <a:tab pos="2627313" algn="l"/>
                <a:tab pos="3282950" algn="l"/>
                <a:tab pos="3940175" algn="l"/>
                <a:tab pos="4595813" algn="l"/>
                <a:tab pos="5253038" algn="l"/>
                <a:tab pos="5910263" algn="l"/>
                <a:tab pos="6565900" algn="l"/>
                <a:tab pos="7223125" algn="l"/>
                <a:tab pos="7880350" algn="l"/>
                <a:tab pos="8535988" algn="l"/>
              </a:tabLst>
            </a:pPr>
            <a:r>
              <a:rPr lang="en-GB" sz="1500" dirty="0" smtClean="0">
                <a:solidFill>
                  <a:schemeClr val="bg1">
                    <a:lumMod val="65000"/>
                  </a:schemeClr>
                </a:solidFill>
                <a:ea typeface="Arial Unicode MS" pitchFamily="34" charset="-128"/>
                <a:cs typeface="Arial Unicode MS" pitchFamily="34" charset="-128"/>
              </a:rPr>
              <a:t>Drew </a:t>
            </a:r>
            <a:r>
              <a:rPr lang="en-GB" sz="1500" dirty="0">
                <a:solidFill>
                  <a:schemeClr val="bg1">
                    <a:lumMod val="65000"/>
                  </a:schemeClr>
                </a:solidFill>
                <a:ea typeface="Arial Unicode MS" pitchFamily="34" charset="-128"/>
                <a:cs typeface="Arial Unicode MS" pitchFamily="34" charset="-128"/>
              </a:rPr>
              <a:t>Conway, </a:t>
            </a:r>
            <a:r>
              <a:rPr lang="en-GB" sz="1500" dirty="0" smtClean="0">
                <a:solidFill>
                  <a:schemeClr val="bg1">
                    <a:lumMod val="65000"/>
                  </a:schemeClr>
                </a:solidFill>
                <a:ea typeface="Arial Unicode MS" pitchFamily="34" charset="-128"/>
                <a:cs typeface="Arial Unicode MS" pitchFamily="34" charset="-128"/>
              </a:rPr>
              <a:t> The </a:t>
            </a:r>
            <a:r>
              <a:rPr lang="en-GB" sz="1500" dirty="0">
                <a:solidFill>
                  <a:schemeClr val="bg1">
                    <a:lumMod val="65000"/>
                  </a:schemeClr>
                </a:solidFill>
                <a:ea typeface="Arial Unicode MS" pitchFamily="34" charset="-128"/>
                <a:cs typeface="Arial Unicode MS" pitchFamily="34" charset="-128"/>
              </a:rPr>
              <a:t>Data Science Venn Diagram, </a:t>
            </a:r>
            <a:r>
              <a:rPr lang="en-GB" sz="1500" dirty="0" smtClean="0">
                <a:solidFill>
                  <a:schemeClr val="bg1">
                    <a:lumMod val="65000"/>
                  </a:schemeClr>
                </a:solidFill>
                <a:ea typeface="Arial Unicode MS" pitchFamily="34" charset="-128"/>
                <a:cs typeface="Arial Unicode MS" pitchFamily="34" charset="-128"/>
              </a:rPr>
              <a:t>2009</a:t>
            </a:r>
            <a:r>
              <a:rPr lang="en-GB" sz="1500" dirty="0">
                <a:solidFill>
                  <a:schemeClr val="bg1">
                    <a:lumMod val="65000"/>
                  </a:schemeClr>
                </a:solidFill>
                <a:ea typeface="Arial Unicode MS" pitchFamily="34" charset="-128"/>
                <a:cs typeface="Arial Unicode MS" pitchFamily="34" charset="-128"/>
              </a:rPr>
              <a:t>,  </a:t>
            </a:r>
            <a:r>
              <a:rPr lang="en-GB" sz="1500" dirty="0" smtClean="0">
                <a:solidFill>
                  <a:schemeClr val="bg1">
                    <a:lumMod val="65000"/>
                  </a:schemeClr>
                </a:solidFill>
                <a:ea typeface="Arial Unicode MS" pitchFamily="34" charset="-128"/>
                <a:cs typeface="Arial Unicode MS" pitchFamily="34" charset="-128"/>
              </a:rPr>
              <a:t>http</a:t>
            </a:r>
            <a:r>
              <a:rPr lang="en-GB" sz="1500" dirty="0">
                <a:solidFill>
                  <a:schemeClr val="bg1">
                    <a:lumMod val="65000"/>
                  </a:schemeClr>
                </a:solidFill>
                <a:ea typeface="Arial Unicode MS" pitchFamily="34" charset="-128"/>
                <a:cs typeface="Arial Unicode MS" pitchFamily="34" charset="-128"/>
              </a:rPr>
              <a:t>://</a:t>
            </a:r>
            <a:r>
              <a:rPr lang="en-GB" sz="1500" dirty="0" err="1">
                <a:solidFill>
                  <a:schemeClr val="bg1">
                    <a:lumMod val="65000"/>
                  </a:schemeClr>
                </a:solidFill>
                <a:ea typeface="Arial Unicode MS" pitchFamily="34" charset="-128"/>
                <a:cs typeface="Arial Unicode MS" pitchFamily="34" charset="-128"/>
              </a:rPr>
              <a:t>www.dataists.com</a:t>
            </a:r>
            <a:r>
              <a:rPr lang="en-GB" sz="1500" dirty="0">
                <a:solidFill>
                  <a:schemeClr val="bg1">
                    <a:lumMod val="65000"/>
                  </a:schemeClr>
                </a:solidFill>
                <a:ea typeface="Arial Unicode MS" pitchFamily="34" charset="-128"/>
                <a:cs typeface="Arial Unicode MS" pitchFamily="34" charset="-128"/>
              </a:rPr>
              <a:t>/2010/09/the-data-science-</a:t>
            </a:r>
            <a:r>
              <a:rPr lang="en-GB" sz="1500" dirty="0" err="1">
                <a:solidFill>
                  <a:schemeClr val="bg1">
                    <a:lumMod val="65000"/>
                  </a:schemeClr>
                </a:solidFill>
                <a:ea typeface="Arial Unicode MS" pitchFamily="34" charset="-128"/>
                <a:cs typeface="Arial Unicode MS" pitchFamily="34" charset="-128"/>
              </a:rPr>
              <a:t>venn</a:t>
            </a:r>
            <a:r>
              <a:rPr lang="en-GB" sz="1500" dirty="0">
                <a:solidFill>
                  <a:schemeClr val="bg1">
                    <a:lumMod val="65000"/>
                  </a:schemeClr>
                </a:solidFill>
                <a:ea typeface="Arial Unicode MS" pitchFamily="34" charset="-128"/>
                <a:cs typeface="Arial Unicode MS" pitchFamily="34" charset="-128"/>
              </a:rPr>
              <a:t>-diagram/</a:t>
            </a:r>
          </a:p>
        </p:txBody>
      </p:sp>
      <p:sp>
        <p:nvSpPr>
          <p:cNvPr id="15" name="TextBox 14"/>
          <p:cNvSpPr txBox="1"/>
          <p:nvPr/>
        </p:nvSpPr>
        <p:spPr>
          <a:xfrm>
            <a:off x="4919512" y="1601869"/>
            <a:ext cx="3767288" cy="4278094"/>
          </a:xfrm>
          <a:prstGeom prst="rect">
            <a:avLst/>
          </a:prstGeom>
          <a:noFill/>
        </p:spPr>
        <p:txBody>
          <a:bodyPr wrap="square" rtlCol="0">
            <a:spAutoFit/>
          </a:bodyPr>
          <a:lstStyle/>
          <a:p>
            <a:pPr marL="285750" indent="-285750">
              <a:buFont typeface="Arial"/>
              <a:buChar char="•"/>
            </a:pPr>
            <a:r>
              <a:rPr lang="en-US" sz="1600" dirty="0"/>
              <a:t>Dumb data miners miss important domains </a:t>
            </a:r>
            <a:r>
              <a:rPr lang="en-US" sz="1600" dirty="0" smtClean="0"/>
              <a:t>semantics</a:t>
            </a:r>
          </a:p>
          <a:p>
            <a:pPr marL="285750" indent="-285750">
              <a:buFont typeface="Arial"/>
              <a:buChar char="•"/>
            </a:pPr>
            <a:endParaRPr lang="en-US" sz="1600" dirty="0"/>
          </a:p>
          <a:p>
            <a:pPr marL="285750" indent="-285750">
              <a:buFont typeface="Arial"/>
              <a:buChar char="•"/>
            </a:pPr>
            <a:r>
              <a:rPr lang="en-US" sz="1600" dirty="0"/>
              <a:t>An ounce of domain knowledge is worth a ton to algorithms.</a:t>
            </a:r>
          </a:p>
          <a:p>
            <a:pPr marL="285750" indent="-285750">
              <a:buFont typeface="Arial"/>
              <a:buChar char="•"/>
            </a:pPr>
            <a:endParaRPr lang="en-US" sz="1600" dirty="0" smtClean="0"/>
          </a:p>
          <a:p>
            <a:pPr marL="285750" indent="-285750">
              <a:buFont typeface="Arial"/>
              <a:buChar char="•"/>
            </a:pPr>
            <a:r>
              <a:rPr lang="en-US" sz="1600" dirty="0" smtClean="0"/>
              <a:t>Math </a:t>
            </a:r>
            <a:r>
              <a:rPr lang="en-US" sz="1600" dirty="0"/>
              <a:t>and statistics only gets you machine learning, </a:t>
            </a:r>
            <a:endParaRPr lang="en-US" sz="1600" dirty="0" smtClean="0"/>
          </a:p>
          <a:p>
            <a:endParaRPr lang="en-US" sz="1600" dirty="0" smtClean="0"/>
          </a:p>
          <a:p>
            <a:pPr marL="285750" indent="-285750">
              <a:buFont typeface="Arial"/>
              <a:buChar char="•"/>
            </a:pPr>
            <a:r>
              <a:rPr lang="en-US" sz="1600" dirty="0" smtClean="0"/>
              <a:t>Science </a:t>
            </a:r>
            <a:r>
              <a:rPr lang="en-US" sz="1600" dirty="0"/>
              <a:t>is about discovery and building knowledge, which requires some motivating questions about the world </a:t>
            </a:r>
            <a:endParaRPr lang="en-US" sz="1600" dirty="0" smtClean="0"/>
          </a:p>
          <a:p>
            <a:endParaRPr lang="en-US" sz="1600" dirty="0" smtClean="0"/>
          </a:p>
          <a:p>
            <a:pPr marL="285750" indent="-285750">
              <a:buFont typeface="Arial"/>
              <a:buChar char="•"/>
            </a:pPr>
            <a:r>
              <a:rPr lang="en-US" sz="1600" dirty="0"/>
              <a:t>T</a:t>
            </a:r>
            <a:r>
              <a:rPr lang="en-US" sz="1600" dirty="0" smtClean="0"/>
              <a:t>he </a:t>
            </a:r>
            <a:r>
              <a:rPr lang="en-US" sz="1600" dirty="0"/>
              <a:t>culture of academia, </a:t>
            </a:r>
            <a:r>
              <a:rPr lang="en-US" sz="1600" dirty="0" smtClean="0"/>
              <a:t>does </a:t>
            </a:r>
            <a:r>
              <a:rPr lang="en-US" sz="1600" dirty="0"/>
              <a:t>not reward researchers for understanding </a:t>
            </a:r>
            <a:r>
              <a:rPr lang="en-US" sz="1600" dirty="0" smtClean="0"/>
              <a:t>domains.  </a:t>
            </a:r>
            <a:endParaRPr lang="en-US" sz="1600" dirty="0"/>
          </a:p>
        </p:txBody>
      </p:sp>
    </p:spTree>
    <p:extLst>
      <p:ext uri="{BB962C8B-B14F-4D97-AF65-F5344CB8AC3E}">
        <p14:creationId xmlns:p14="http://schemas.microsoft.com/office/powerpoint/2010/main" val="2154455810"/>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 Study #1: NASA</a:t>
            </a:r>
            <a:endParaRPr lang="en-US" dirty="0"/>
          </a:p>
        </p:txBody>
      </p:sp>
      <p:sp>
        <p:nvSpPr>
          <p:cNvPr id="3" name="Content Placeholder 2"/>
          <p:cNvSpPr>
            <a:spLocks noGrp="1"/>
          </p:cNvSpPr>
          <p:nvPr>
            <p:ph sz="half" idx="1"/>
          </p:nvPr>
        </p:nvSpPr>
        <p:spPr>
          <a:xfrm>
            <a:off x="457199" y="1600200"/>
            <a:ext cx="7654275" cy="4525963"/>
          </a:xfrm>
        </p:spPr>
        <p:txBody>
          <a:bodyPr/>
          <a:lstStyle/>
          <a:p>
            <a:r>
              <a:rPr lang="en-US" sz="2400" dirty="0" smtClean="0"/>
              <a:t>NASA’s Software Engineering Lab, 1990s</a:t>
            </a:r>
          </a:p>
          <a:p>
            <a:pPr lvl="1"/>
            <a:r>
              <a:rPr lang="en-US" sz="1800" dirty="0" smtClean="0"/>
              <a:t>Gave free access to all comers to their data</a:t>
            </a:r>
          </a:p>
          <a:p>
            <a:pPr lvl="1"/>
            <a:r>
              <a:rPr lang="en-US" sz="1800" dirty="0" smtClean="0"/>
              <a:t>But you had to </a:t>
            </a:r>
            <a:r>
              <a:rPr lang="en-US" sz="1800" dirty="0"/>
              <a:t>come to get it </a:t>
            </a:r>
            <a:r>
              <a:rPr lang="en-US" sz="1800" dirty="0" smtClean="0"/>
              <a:t>(to </a:t>
            </a:r>
            <a:r>
              <a:rPr lang="en-US" sz="1800" dirty="0"/>
              <a:t>Learn the </a:t>
            </a:r>
            <a:r>
              <a:rPr lang="en-US" sz="1800" dirty="0" smtClean="0"/>
              <a:t>domain)</a:t>
            </a:r>
            <a:endParaRPr lang="en-US" sz="1800" dirty="0"/>
          </a:p>
          <a:p>
            <a:pPr lvl="1"/>
            <a:r>
              <a:rPr lang="en-US" sz="1600" dirty="0" smtClean="0"/>
              <a:t>Otherwise: mistakes	</a:t>
            </a:r>
          </a:p>
          <a:p>
            <a:r>
              <a:rPr lang="en-US" sz="2200" dirty="0" smtClean="0"/>
              <a:t>E.g. one class of software module with far more errors that anything else.</a:t>
            </a:r>
          </a:p>
          <a:p>
            <a:pPr lvl="1"/>
            <a:r>
              <a:rPr lang="en-US" sz="1800" dirty="0" smtClean="0"/>
              <a:t>Dumb data mining algorithms: might learn that this kind of module in inherently more data prone</a:t>
            </a:r>
          </a:p>
          <a:p>
            <a:r>
              <a:rPr lang="en-US" sz="2200" dirty="0" smtClean="0"/>
              <a:t>Smart data scientists might question “what kind of programmer work that module”</a:t>
            </a:r>
          </a:p>
          <a:p>
            <a:pPr lvl="1"/>
            <a:r>
              <a:rPr lang="en-US" sz="1800" dirty="0" smtClean="0"/>
              <a:t>A: we always </a:t>
            </a:r>
            <a:r>
              <a:rPr lang="en-US" sz="1800" dirty="0"/>
              <a:t> </a:t>
            </a:r>
            <a:r>
              <a:rPr lang="en-US" sz="1800" dirty="0" smtClean="0"/>
              <a:t>give that stuff to our beginners as a learning exercise</a:t>
            </a:r>
          </a:p>
        </p:txBody>
      </p:sp>
      <p:sp>
        <p:nvSpPr>
          <p:cNvPr id="4" name="Slide Number Placeholder 3"/>
          <p:cNvSpPr>
            <a:spLocks noGrp="1"/>
          </p:cNvSpPr>
          <p:nvPr>
            <p:ph type="sldNum" sz="quarter" idx="12"/>
          </p:nvPr>
        </p:nvSpPr>
        <p:spPr/>
        <p:txBody>
          <a:bodyPr/>
          <a:lstStyle/>
          <a:p>
            <a:pPr>
              <a:defRPr/>
            </a:pPr>
            <a:fld id="{3F0B7C19-F7F0-4DA8-84EC-25D871C0D405}" type="slidenum">
              <a:rPr lang="en-US" smtClean="0"/>
              <a:pPr>
                <a:defRPr/>
              </a:pPr>
              <a:t>23</a:t>
            </a:fld>
            <a:endParaRPr lang="en-US"/>
          </a:p>
        </p:txBody>
      </p:sp>
      <p:sp>
        <p:nvSpPr>
          <p:cNvPr id="7" name="Text Box 20"/>
          <p:cNvSpPr txBox="1">
            <a:spLocks noChangeArrowheads="1"/>
          </p:cNvSpPr>
          <p:nvPr/>
        </p:nvSpPr>
        <p:spPr bwMode="auto">
          <a:xfrm>
            <a:off x="228600" y="6308725"/>
            <a:ext cx="8686800" cy="495300"/>
          </a:xfrm>
          <a:prstGeom prst="rect">
            <a:avLst/>
          </a:prstGeom>
          <a:solidFill>
            <a:srgbClr val="FFFFFF"/>
          </a:solidFill>
          <a:ln w="9525">
            <a:noFill/>
            <a:round/>
            <a:headEnd/>
            <a:tailEnd/>
          </a:ln>
        </p:spPr>
        <p:txBody>
          <a:bodyPr lIns="81639" tIns="53620" rIns="81639" bIns="40820" anchor="ctr"/>
          <a:lstStyle/>
          <a:p>
            <a:pPr algn="ctr" defTabSz="407988" hangingPunct="0">
              <a:lnSpc>
                <a:spcPct val="93000"/>
              </a:lnSpc>
              <a:buClr>
                <a:srgbClr val="000000"/>
              </a:buClr>
              <a:buSzPct val="100000"/>
              <a:buFont typeface="Times New Roman" pitchFamily="18" charset="0"/>
              <a:buNone/>
              <a:tabLst>
                <a:tab pos="657225" algn="l"/>
                <a:tab pos="1312863" algn="l"/>
                <a:tab pos="1970088" algn="l"/>
                <a:tab pos="2627313" algn="l"/>
                <a:tab pos="3282950" algn="l"/>
                <a:tab pos="3940175" algn="l"/>
                <a:tab pos="4595813" algn="l"/>
                <a:tab pos="5253038" algn="l"/>
                <a:tab pos="5910263" algn="l"/>
                <a:tab pos="6565900" algn="l"/>
                <a:tab pos="7223125" algn="l"/>
                <a:tab pos="7880350" algn="l"/>
                <a:tab pos="8535988" algn="l"/>
              </a:tabLst>
            </a:pPr>
            <a:r>
              <a:rPr lang="en-GB" sz="1400" dirty="0" smtClean="0">
                <a:solidFill>
                  <a:srgbClr val="A6A6A6"/>
                </a:solidFill>
              </a:rPr>
              <a:t>F</a:t>
            </a:r>
            <a:r>
              <a:rPr lang="en-GB" sz="1400" dirty="0">
                <a:solidFill>
                  <a:srgbClr val="A6A6A6"/>
                </a:solidFill>
              </a:rPr>
              <a:t>. Shull, M. </a:t>
            </a:r>
            <a:r>
              <a:rPr lang="en-GB" sz="1400" dirty="0" err="1">
                <a:solidFill>
                  <a:srgbClr val="A6A6A6"/>
                </a:solidFill>
              </a:rPr>
              <a:t>Mendonsa</a:t>
            </a:r>
            <a:r>
              <a:rPr lang="en-GB" sz="1400" dirty="0">
                <a:solidFill>
                  <a:srgbClr val="A6A6A6"/>
                </a:solidFill>
              </a:rPr>
              <a:t>, V. </a:t>
            </a:r>
            <a:r>
              <a:rPr lang="en-GB" sz="1400" dirty="0" err="1">
                <a:solidFill>
                  <a:srgbClr val="A6A6A6"/>
                </a:solidFill>
              </a:rPr>
              <a:t>Basili</a:t>
            </a:r>
            <a:r>
              <a:rPr lang="en-GB" sz="1400" dirty="0">
                <a:solidFill>
                  <a:srgbClr val="A6A6A6"/>
                </a:solidFill>
              </a:rPr>
              <a:t>, J. Carver, J. Maldonado, S. </a:t>
            </a:r>
            <a:r>
              <a:rPr lang="en-GB" sz="1400" dirty="0" err="1">
                <a:solidFill>
                  <a:srgbClr val="A6A6A6"/>
                </a:solidFill>
              </a:rPr>
              <a:t>Fabbri</a:t>
            </a:r>
            <a:r>
              <a:rPr lang="en-GB" sz="1400" dirty="0">
                <a:solidFill>
                  <a:srgbClr val="A6A6A6"/>
                </a:solidFill>
              </a:rPr>
              <a:t>, G. </a:t>
            </a:r>
            <a:r>
              <a:rPr lang="en-GB" sz="1400" dirty="0" err="1">
                <a:solidFill>
                  <a:srgbClr val="A6A6A6"/>
                </a:solidFill>
              </a:rPr>
              <a:t>Travassos</a:t>
            </a:r>
            <a:r>
              <a:rPr lang="en-GB" sz="1400" dirty="0">
                <a:solidFill>
                  <a:srgbClr val="A6A6A6"/>
                </a:solidFill>
              </a:rPr>
              <a:t>, and M. Ferreira, </a:t>
            </a:r>
            <a:r>
              <a:rPr lang="en-GB" sz="1400" dirty="0" smtClean="0">
                <a:solidFill>
                  <a:srgbClr val="A6A6A6"/>
                </a:solidFill>
              </a:rPr>
              <a:t> "</a:t>
            </a:r>
            <a:r>
              <a:rPr lang="en-GB" sz="1400" dirty="0">
                <a:solidFill>
                  <a:srgbClr val="A6A6A6"/>
                </a:solidFill>
              </a:rPr>
              <a:t>Knowledge-Sharing Issues in Experimental Software Engineering", </a:t>
            </a:r>
            <a:r>
              <a:rPr lang="en-GB" sz="1400" dirty="0" smtClean="0">
                <a:solidFill>
                  <a:srgbClr val="A6A6A6"/>
                </a:solidFill>
              </a:rPr>
              <a:t>EMSE 9</a:t>
            </a:r>
            <a:r>
              <a:rPr lang="en-GB" sz="1400" dirty="0">
                <a:solidFill>
                  <a:srgbClr val="A6A6A6"/>
                </a:solidFill>
              </a:rPr>
              <a:t>(1): 111-137, March 2004.</a:t>
            </a:r>
            <a:endParaRPr lang="en-GB" sz="1200" dirty="0">
              <a:solidFill>
                <a:srgbClr val="A6A6A6"/>
              </a:solidFill>
              <a:ea typeface="Arial Unicode MS" pitchFamily="34" charset="-128"/>
              <a:cs typeface="Arial Unicode MS" pitchFamily="34" charset="-128"/>
            </a:endParaRPr>
          </a:p>
        </p:txBody>
      </p:sp>
    </p:spTree>
    <p:extLst>
      <p:ext uri="{BB962C8B-B14F-4D97-AF65-F5344CB8AC3E}">
        <p14:creationId xmlns:p14="http://schemas.microsoft.com/office/powerpoint/2010/main" val="3089993224"/>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 Study #2: Microsoft</a:t>
            </a:r>
            <a:endParaRPr lang="en-US" dirty="0"/>
          </a:p>
        </p:txBody>
      </p:sp>
      <p:sp>
        <p:nvSpPr>
          <p:cNvPr id="3" name="Content Placeholder 2"/>
          <p:cNvSpPr>
            <a:spLocks noGrp="1"/>
          </p:cNvSpPr>
          <p:nvPr>
            <p:ph sz="half" idx="1"/>
          </p:nvPr>
        </p:nvSpPr>
        <p:spPr/>
        <p:txBody>
          <a:bodyPr/>
          <a:lstStyle/>
          <a:p>
            <a:r>
              <a:rPr lang="en-US" sz="2400" dirty="0" smtClean="0"/>
              <a:t>Distributed </a:t>
            </a:r>
            <a:r>
              <a:rPr lang="en-US" sz="2400" dirty="0" err="1" smtClean="0"/>
              <a:t>vs</a:t>
            </a:r>
            <a:r>
              <a:rPr lang="en-US" sz="2400" dirty="0" smtClean="0"/>
              <a:t> centralized development</a:t>
            </a:r>
          </a:p>
          <a:p>
            <a:r>
              <a:rPr lang="en-US" sz="2400" dirty="0" smtClean="0"/>
              <a:t>Who owns the files?</a:t>
            </a:r>
          </a:p>
          <a:p>
            <a:pPr lvl="1"/>
            <a:r>
              <a:rPr lang="en-US" sz="1600" dirty="0" smtClean="0"/>
              <a:t>Who owns the files with most bugs</a:t>
            </a:r>
          </a:p>
          <a:p>
            <a:r>
              <a:rPr lang="en-US" sz="1800" dirty="0" smtClean="0"/>
              <a:t>Result #1 (which was wrong)</a:t>
            </a:r>
          </a:p>
          <a:p>
            <a:pPr lvl="1"/>
            <a:r>
              <a:rPr lang="en-US" sz="1600" dirty="0" smtClean="0"/>
              <a:t>A very small number of people produce most of the core changes to a “certain Microsoft product”.</a:t>
            </a:r>
          </a:p>
          <a:p>
            <a:pPr lvl="1"/>
            <a:r>
              <a:rPr lang="en-US" sz="1600" dirty="0" smtClean="0"/>
              <a:t>Kind of an </a:t>
            </a:r>
            <a:r>
              <a:rPr lang="en-US" sz="1600" dirty="0" err="1" smtClean="0"/>
              <a:t>uber</a:t>
            </a:r>
            <a:r>
              <a:rPr lang="en-US" sz="1600" dirty="0" smtClean="0"/>
              <a:t>-programmer result</a:t>
            </a:r>
          </a:p>
          <a:p>
            <a:pPr lvl="1"/>
            <a:r>
              <a:rPr lang="en-US" sz="1600" dirty="0" smtClean="0"/>
              <a:t>I.e. given thousands of programmers working on a project</a:t>
            </a:r>
          </a:p>
          <a:p>
            <a:pPr lvl="2"/>
            <a:r>
              <a:rPr lang="en-US" sz="1400" dirty="0" smtClean="0"/>
              <a:t>Most are just re-arrange deck chairs</a:t>
            </a:r>
          </a:p>
          <a:p>
            <a:pPr lvl="2"/>
            <a:r>
              <a:rPr lang="en-US" sz="1400" dirty="0" smtClean="0"/>
              <a:t>TO improve software process, ignore the drones and focus mostly on the queen bees</a:t>
            </a:r>
          </a:p>
        </p:txBody>
      </p:sp>
      <p:sp>
        <p:nvSpPr>
          <p:cNvPr id="5" name="Content Placeholder 4"/>
          <p:cNvSpPr>
            <a:spLocks noGrp="1"/>
          </p:cNvSpPr>
          <p:nvPr>
            <p:ph sz="half" idx="2"/>
          </p:nvPr>
        </p:nvSpPr>
        <p:spPr/>
        <p:txBody>
          <a:bodyPr/>
          <a:lstStyle/>
          <a:p>
            <a:r>
              <a:rPr lang="en-US" sz="1800" dirty="0"/>
              <a:t>WRONG:</a:t>
            </a:r>
          </a:p>
          <a:p>
            <a:pPr lvl="1"/>
            <a:r>
              <a:rPr lang="en-US" sz="1600" dirty="0"/>
              <a:t>Microsoft does much auto-generation of intermediary build files. </a:t>
            </a:r>
            <a:endParaRPr lang="en-US" sz="1600" dirty="0" smtClean="0"/>
          </a:p>
          <a:p>
            <a:pPr lvl="1"/>
            <a:r>
              <a:rPr lang="en-US" sz="1600" dirty="0" smtClean="0"/>
              <a:t>And </a:t>
            </a:r>
            <a:r>
              <a:rPr lang="en-US" sz="1600" dirty="0"/>
              <a:t>only a small number of people are responsible for the builds</a:t>
            </a:r>
          </a:p>
          <a:p>
            <a:pPr lvl="1"/>
            <a:r>
              <a:rPr lang="en-US" sz="1600" dirty="0"/>
              <a:t>And that core build team “owns” those auto-generated files</a:t>
            </a:r>
          </a:p>
          <a:p>
            <a:pPr lvl="1"/>
            <a:r>
              <a:rPr lang="en-US" sz="1600" dirty="0"/>
              <a:t>Skewed the results. Send us down the wrong direction</a:t>
            </a:r>
          </a:p>
          <a:p>
            <a:r>
              <a:rPr lang="en-US" sz="1800" dirty="0" smtClean="0"/>
              <a:t>Needed to spend </a:t>
            </a:r>
            <a:r>
              <a:rPr lang="en-US" sz="1800" dirty="0"/>
              <a:t>weeks/months understanding build </a:t>
            </a:r>
            <a:r>
              <a:rPr lang="en-US" sz="1800" dirty="0" smtClean="0"/>
              <a:t>practices</a:t>
            </a:r>
          </a:p>
          <a:p>
            <a:pPr lvl="1"/>
            <a:r>
              <a:rPr lang="en-US" sz="1800" dirty="0" smtClean="0"/>
              <a:t> </a:t>
            </a:r>
            <a:r>
              <a:rPr lang="en-US" sz="1800" dirty="0"/>
              <a:t>BEFORE doing the defect studies</a:t>
            </a:r>
          </a:p>
          <a:p>
            <a:endParaRPr lang="en-US" dirty="0"/>
          </a:p>
        </p:txBody>
      </p:sp>
      <p:sp>
        <p:nvSpPr>
          <p:cNvPr id="4" name="Slide Number Placeholder 3"/>
          <p:cNvSpPr>
            <a:spLocks noGrp="1"/>
          </p:cNvSpPr>
          <p:nvPr>
            <p:ph type="sldNum" sz="quarter" idx="12"/>
          </p:nvPr>
        </p:nvSpPr>
        <p:spPr/>
        <p:txBody>
          <a:bodyPr/>
          <a:lstStyle/>
          <a:p>
            <a:pPr>
              <a:defRPr/>
            </a:pPr>
            <a:fld id="{3F0B7C19-F7F0-4DA8-84EC-25D871C0D405}" type="slidenum">
              <a:rPr lang="en-US" smtClean="0"/>
              <a:pPr>
                <a:defRPr/>
              </a:pPr>
              <a:t>24</a:t>
            </a:fld>
            <a:endParaRPr lang="en-US"/>
          </a:p>
        </p:txBody>
      </p:sp>
      <p:sp>
        <p:nvSpPr>
          <p:cNvPr id="7" name="Text Box 20"/>
          <p:cNvSpPr txBox="1">
            <a:spLocks noChangeArrowheads="1"/>
          </p:cNvSpPr>
          <p:nvPr/>
        </p:nvSpPr>
        <p:spPr bwMode="auto">
          <a:xfrm>
            <a:off x="304800" y="6308725"/>
            <a:ext cx="8686800" cy="495300"/>
          </a:xfrm>
          <a:prstGeom prst="rect">
            <a:avLst/>
          </a:prstGeom>
          <a:solidFill>
            <a:srgbClr val="FFFFFF"/>
          </a:solidFill>
          <a:ln w="9525">
            <a:noFill/>
            <a:round/>
            <a:headEnd/>
            <a:tailEnd/>
          </a:ln>
        </p:spPr>
        <p:txBody>
          <a:bodyPr lIns="81639" tIns="53620" rIns="81639" bIns="40820" anchor="ctr"/>
          <a:lstStyle/>
          <a:p>
            <a:pPr algn="ctr" defTabSz="407988" hangingPunct="0">
              <a:lnSpc>
                <a:spcPct val="93000"/>
              </a:lnSpc>
              <a:buClr>
                <a:srgbClr val="000000"/>
              </a:buClr>
              <a:buSzPct val="100000"/>
              <a:buFont typeface="Times New Roman" pitchFamily="18" charset="0"/>
              <a:buNone/>
              <a:tabLst>
                <a:tab pos="657225" algn="l"/>
                <a:tab pos="1312863" algn="l"/>
                <a:tab pos="1970088" algn="l"/>
                <a:tab pos="2627313" algn="l"/>
                <a:tab pos="3282950" algn="l"/>
                <a:tab pos="3940175" algn="l"/>
                <a:tab pos="4595813" algn="l"/>
                <a:tab pos="5253038" algn="l"/>
                <a:tab pos="5910263" algn="l"/>
                <a:tab pos="6565900" algn="l"/>
                <a:tab pos="7223125" algn="l"/>
                <a:tab pos="7880350" algn="l"/>
                <a:tab pos="8535988" algn="l"/>
              </a:tabLst>
            </a:pPr>
            <a:r>
              <a:rPr lang="en-GB" sz="1400" dirty="0" smtClean="0">
                <a:solidFill>
                  <a:srgbClr val="A6A6A6"/>
                </a:solidFill>
              </a:rPr>
              <a:t> E. </a:t>
            </a:r>
            <a:r>
              <a:rPr lang="en-GB" sz="1400" dirty="0" err="1" smtClean="0">
                <a:solidFill>
                  <a:srgbClr val="A6A6A6"/>
                </a:solidFill>
              </a:rPr>
              <a:t>Kocaganeli</a:t>
            </a:r>
            <a:r>
              <a:rPr lang="en-GB" sz="1400" dirty="0">
                <a:solidFill>
                  <a:srgbClr val="A6A6A6"/>
                </a:solidFill>
              </a:rPr>
              <a:t>, </a:t>
            </a:r>
            <a:r>
              <a:rPr lang="en-GB" sz="1400" dirty="0" smtClean="0">
                <a:solidFill>
                  <a:srgbClr val="A6A6A6"/>
                </a:solidFill>
              </a:rPr>
              <a:t>T. Zimmermann</a:t>
            </a:r>
            <a:r>
              <a:rPr lang="en-GB" sz="1400" dirty="0">
                <a:solidFill>
                  <a:srgbClr val="A6A6A6"/>
                </a:solidFill>
              </a:rPr>
              <a:t>, </a:t>
            </a:r>
            <a:r>
              <a:rPr lang="en-GB" sz="1400" dirty="0" err="1" smtClean="0">
                <a:solidFill>
                  <a:srgbClr val="A6A6A6"/>
                </a:solidFill>
              </a:rPr>
              <a:t>C.Bird</a:t>
            </a:r>
            <a:r>
              <a:rPr lang="en-GB" sz="1400" dirty="0">
                <a:solidFill>
                  <a:srgbClr val="A6A6A6"/>
                </a:solidFill>
              </a:rPr>
              <a:t>, </a:t>
            </a:r>
            <a:r>
              <a:rPr lang="en-GB" sz="1400" dirty="0" err="1" smtClean="0">
                <a:solidFill>
                  <a:srgbClr val="A6A6A6"/>
                </a:solidFill>
              </a:rPr>
              <a:t>N.Nagappan</a:t>
            </a:r>
            <a:r>
              <a:rPr lang="en-GB" sz="1400" dirty="0">
                <a:solidFill>
                  <a:srgbClr val="A6A6A6"/>
                </a:solidFill>
              </a:rPr>
              <a:t>, </a:t>
            </a:r>
            <a:r>
              <a:rPr lang="en-GB" sz="1400" dirty="0" err="1" smtClean="0">
                <a:solidFill>
                  <a:srgbClr val="A6A6A6"/>
                </a:solidFill>
              </a:rPr>
              <a:t>T.Menzies</a:t>
            </a:r>
            <a:r>
              <a:rPr lang="en-GB" sz="1400" dirty="0">
                <a:solidFill>
                  <a:srgbClr val="A6A6A6"/>
                </a:solidFill>
              </a:rPr>
              <a:t>. Distributed Development </a:t>
            </a:r>
            <a:r>
              <a:rPr lang="en-GB" sz="1400" dirty="0" smtClean="0">
                <a:solidFill>
                  <a:srgbClr val="A6A6A6"/>
                </a:solidFill>
              </a:rPr>
              <a:t/>
            </a:r>
            <a:br>
              <a:rPr lang="en-GB" sz="1400" dirty="0" smtClean="0">
                <a:solidFill>
                  <a:srgbClr val="A6A6A6"/>
                </a:solidFill>
              </a:rPr>
            </a:br>
            <a:r>
              <a:rPr lang="en-GB" sz="1400" dirty="0" smtClean="0">
                <a:solidFill>
                  <a:srgbClr val="A6A6A6"/>
                </a:solidFill>
              </a:rPr>
              <a:t>Considered </a:t>
            </a:r>
            <a:r>
              <a:rPr lang="en-GB" sz="1400" dirty="0">
                <a:solidFill>
                  <a:srgbClr val="A6A6A6"/>
                </a:solidFill>
              </a:rPr>
              <a:t>Harmful?. </a:t>
            </a:r>
            <a:r>
              <a:rPr lang="en-GB" sz="1400" dirty="0" smtClean="0">
                <a:solidFill>
                  <a:srgbClr val="A6A6A6"/>
                </a:solidFill>
              </a:rPr>
              <a:t>ICSE </a:t>
            </a:r>
            <a:r>
              <a:rPr lang="en-GB" sz="1400" dirty="0">
                <a:solidFill>
                  <a:srgbClr val="A6A6A6"/>
                </a:solidFill>
              </a:rPr>
              <a:t>2013 SEIP </a:t>
            </a:r>
            <a:r>
              <a:rPr lang="en-GB" sz="1400" dirty="0" smtClean="0">
                <a:solidFill>
                  <a:srgbClr val="A6A6A6"/>
                </a:solidFill>
              </a:rPr>
              <a:t>Track, </a:t>
            </a:r>
            <a:r>
              <a:rPr lang="en-GB" sz="1400" dirty="0">
                <a:solidFill>
                  <a:srgbClr val="A6A6A6"/>
                </a:solidFill>
              </a:rPr>
              <a:t>San Francisco, CA, USA, May 2013.</a:t>
            </a:r>
            <a:endParaRPr lang="en-GB" sz="1200" dirty="0">
              <a:solidFill>
                <a:srgbClr val="A6A6A6"/>
              </a:solidFill>
              <a:ea typeface="Arial Unicode MS" pitchFamily="34" charset="-128"/>
              <a:cs typeface="Arial Unicode MS" pitchFamily="34" charset="-128"/>
            </a:endParaRPr>
          </a:p>
        </p:txBody>
      </p:sp>
    </p:spTree>
    <p:extLst>
      <p:ext uri="{BB962C8B-B14F-4D97-AF65-F5344CB8AC3E}">
        <p14:creationId xmlns:p14="http://schemas.microsoft.com/office/powerpoint/2010/main" val="231603428"/>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Suspect your data</a:t>
            </a:r>
            <a:endParaRPr lang="en-US" dirty="0"/>
          </a:p>
        </p:txBody>
      </p:sp>
      <p:sp>
        <p:nvSpPr>
          <p:cNvPr id="6" name="Text Placeholder 5"/>
          <p:cNvSpPr>
            <a:spLocks noGrp="1"/>
          </p:cNvSpPr>
          <p:nvPr>
            <p:ph type="body" idx="1"/>
          </p:nvPr>
        </p:nvSpPr>
        <p:spPr/>
        <p:txBody>
          <a:bodyPr>
            <a:normAutofit/>
          </a:bodyPr>
          <a:lstStyle/>
          <a:p>
            <a:r>
              <a:rPr lang="en-US" sz="4000" dirty="0" smtClean="0"/>
              <a:t>Rule #3</a:t>
            </a:r>
            <a:endParaRPr lang="en-US" sz="4000" dirty="0"/>
          </a:p>
        </p:txBody>
      </p:sp>
      <p:sp>
        <p:nvSpPr>
          <p:cNvPr id="2" name="Slide Number Placeholder 1"/>
          <p:cNvSpPr>
            <a:spLocks noGrp="1"/>
          </p:cNvSpPr>
          <p:nvPr>
            <p:ph type="sldNum" sz="quarter" idx="12"/>
          </p:nvPr>
        </p:nvSpPr>
        <p:spPr/>
        <p:txBody>
          <a:bodyPr/>
          <a:lstStyle/>
          <a:p>
            <a:fld id="{4F43FBDB-460A-2C4D-8064-C249887F4FCB}" type="slidenum">
              <a:rPr lang="en-US" smtClean="0"/>
              <a:pPr/>
              <a:t>25</a:t>
            </a:fld>
            <a:endParaRPr lang="en-US"/>
          </a:p>
        </p:txBody>
      </p:sp>
    </p:spTree>
    <p:extLst>
      <p:ext uri="{BB962C8B-B14F-4D97-AF65-F5344CB8AC3E}">
        <p14:creationId xmlns:p14="http://schemas.microsoft.com/office/powerpoint/2010/main" val="581253804"/>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dirty="0"/>
              <a:t>You go mining with the data you have—not the data you might want</a:t>
            </a:r>
          </a:p>
        </p:txBody>
      </p:sp>
      <p:sp>
        <p:nvSpPr>
          <p:cNvPr id="3" name="Content Placeholder 2"/>
          <p:cNvSpPr>
            <a:spLocks noGrp="1"/>
          </p:cNvSpPr>
          <p:nvPr>
            <p:ph idx="1"/>
          </p:nvPr>
        </p:nvSpPr>
        <p:spPr/>
        <p:txBody>
          <a:bodyPr>
            <a:normAutofit fontScale="92500" lnSpcReduction="10000"/>
          </a:bodyPr>
          <a:lstStyle/>
          <a:p>
            <a:r>
              <a:rPr lang="en-US" dirty="0"/>
              <a:t>In the usual case, you cannot control data collection. </a:t>
            </a:r>
            <a:endParaRPr lang="en-US" dirty="0" smtClean="0"/>
          </a:p>
          <a:p>
            <a:pPr lvl="1"/>
            <a:r>
              <a:rPr lang="en-US" dirty="0" smtClean="0"/>
              <a:t>For example</a:t>
            </a:r>
            <a:r>
              <a:rPr lang="en-US" dirty="0"/>
              <a:t>, </a:t>
            </a:r>
            <a:r>
              <a:rPr lang="en-US" dirty="0" smtClean="0"/>
              <a:t>data mining at NASA 1999 – 2008</a:t>
            </a:r>
          </a:p>
          <a:p>
            <a:pPr lvl="2"/>
            <a:r>
              <a:rPr lang="en-US" dirty="0"/>
              <a:t>I</a:t>
            </a:r>
            <a:r>
              <a:rPr lang="en-US" dirty="0" smtClean="0"/>
              <a:t>nformation </a:t>
            </a:r>
            <a:r>
              <a:rPr lang="en-US" dirty="0"/>
              <a:t>collected from layers of sub-contractors </a:t>
            </a:r>
            <a:r>
              <a:rPr lang="en-US" dirty="0" smtClean="0"/>
              <a:t>and sub</a:t>
            </a:r>
            <a:r>
              <a:rPr lang="en-US" dirty="0"/>
              <a:t>-sub-contractors. </a:t>
            </a:r>
            <a:endParaRPr lang="en-US" dirty="0" smtClean="0"/>
          </a:p>
          <a:p>
            <a:pPr lvl="2"/>
            <a:r>
              <a:rPr lang="en-US" dirty="0" smtClean="0"/>
              <a:t>Any </a:t>
            </a:r>
            <a:r>
              <a:rPr lang="en-US" dirty="0"/>
              <a:t>communication to data owners </a:t>
            </a:r>
            <a:r>
              <a:rPr lang="en-US" dirty="0" smtClean="0"/>
              <a:t>had to </a:t>
            </a:r>
            <a:r>
              <a:rPr lang="en-US" dirty="0"/>
              <a:t>be mediated by up to a dozen account managers, all </a:t>
            </a:r>
            <a:r>
              <a:rPr lang="en-US" dirty="0" smtClean="0"/>
              <a:t>of whom </a:t>
            </a:r>
            <a:r>
              <a:rPr lang="en-US" dirty="0"/>
              <a:t>had much higher priority tasks to perform. </a:t>
            </a:r>
            <a:endParaRPr lang="en-US" dirty="0" smtClean="0"/>
          </a:p>
          <a:p>
            <a:r>
              <a:rPr lang="en-US" dirty="0" smtClean="0"/>
              <a:t>Hence</a:t>
            </a:r>
            <a:r>
              <a:rPr lang="en-US" dirty="0"/>
              <a:t>, </a:t>
            </a:r>
            <a:r>
              <a:rPr lang="en-US" dirty="0" smtClean="0"/>
              <a:t>we caution </a:t>
            </a:r>
            <a:r>
              <a:rPr lang="en-US" dirty="0"/>
              <a:t>that usually you </a:t>
            </a:r>
            <a:r>
              <a:rPr lang="en-US" dirty="0" smtClean="0"/>
              <a:t>must:</a:t>
            </a:r>
          </a:p>
          <a:p>
            <a:pPr lvl="1"/>
            <a:r>
              <a:rPr lang="en-US" dirty="0" smtClean="0"/>
              <a:t>Live </a:t>
            </a:r>
            <a:r>
              <a:rPr lang="en-US" dirty="0"/>
              <a:t>with the data you </a:t>
            </a:r>
            <a:r>
              <a:rPr lang="en-US" dirty="0" smtClean="0"/>
              <a:t>have or dream of accessing at </a:t>
            </a:r>
            <a:r>
              <a:rPr lang="en-US" smtClean="0"/>
              <a:t>some later </a:t>
            </a:r>
            <a:r>
              <a:rPr lang="en-US" dirty="0"/>
              <a:t>time.</a:t>
            </a:r>
          </a:p>
          <a:p>
            <a:endParaRPr lang="en-US" dirty="0"/>
          </a:p>
        </p:txBody>
      </p:sp>
      <p:sp>
        <p:nvSpPr>
          <p:cNvPr id="4" name="Slide Number Placeholder 3"/>
          <p:cNvSpPr>
            <a:spLocks noGrp="1"/>
          </p:cNvSpPr>
          <p:nvPr>
            <p:ph type="sldNum" sz="quarter" idx="12"/>
          </p:nvPr>
        </p:nvSpPr>
        <p:spPr/>
        <p:txBody>
          <a:bodyPr/>
          <a:lstStyle/>
          <a:p>
            <a:pPr>
              <a:defRPr/>
            </a:pPr>
            <a:fld id="{3F0B7C19-F7F0-4DA8-84EC-25D871C0D405}" type="slidenum">
              <a:rPr lang="en-US" smtClean="0"/>
              <a:pPr>
                <a:defRPr/>
              </a:pPr>
              <a:t>26</a:t>
            </a:fld>
            <a:endParaRPr lang="en-US" dirty="0"/>
          </a:p>
        </p:txBody>
      </p:sp>
    </p:spTree>
    <p:extLst>
      <p:ext uri="{BB962C8B-B14F-4D97-AF65-F5344CB8AC3E}">
        <p14:creationId xmlns:p14="http://schemas.microsoft.com/office/powerpoint/2010/main" val="507922286"/>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20"/>
          <p:cNvSpPr txBox="1">
            <a:spLocks noChangeArrowheads="1"/>
          </p:cNvSpPr>
          <p:nvPr/>
        </p:nvSpPr>
        <p:spPr bwMode="auto">
          <a:xfrm>
            <a:off x="564065" y="5638291"/>
            <a:ext cx="8279005" cy="1444901"/>
          </a:xfrm>
          <a:prstGeom prst="rect">
            <a:avLst/>
          </a:prstGeom>
          <a:solidFill>
            <a:srgbClr val="FFFFFF"/>
          </a:solidFill>
          <a:ln w="9525">
            <a:noFill/>
            <a:round/>
            <a:headEnd/>
            <a:tailEnd/>
          </a:ln>
        </p:spPr>
        <p:txBody>
          <a:bodyPr lIns="81639" tIns="53620" rIns="81639" bIns="40820" anchor="ctr"/>
          <a:lstStyle/>
          <a:p>
            <a:pPr defTabSz="407988" hangingPunct="0">
              <a:lnSpc>
                <a:spcPct val="93000"/>
              </a:lnSpc>
              <a:buClr>
                <a:srgbClr val="000000"/>
              </a:buClr>
              <a:buSzPct val="100000"/>
              <a:tabLst>
                <a:tab pos="657225" algn="l"/>
                <a:tab pos="1312863" algn="l"/>
                <a:tab pos="1970088" algn="l"/>
                <a:tab pos="2627313" algn="l"/>
                <a:tab pos="3282950" algn="l"/>
                <a:tab pos="3940175" algn="l"/>
                <a:tab pos="4595813" algn="l"/>
                <a:tab pos="5253038" algn="l"/>
                <a:tab pos="5910263" algn="l"/>
                <a:tab pos="6565900" algn="l"/>
                <a:tab pos="7223125" algn="l"/>
                <a:tab pos="7880350" algn="l"/>
                <a:tab pos="8535988" algn="l"/>
              </a:tabLst>
            </a:pPr>
            <a:r>
              <a:rPr lang="en-GB" sz="1200" dirty="0" smtClean="0">
                <a:solidFill>
                  <a:srgbClr val="A6A6A6"/>
                </a:solidFill>
              </a:rPr>
              <a:t>[1] </a:t>
            </a:r>
            <a:r>
              <a:rPr lang="en-GB" sz="1200" dirty="0" err="1" smtClean="0">
                <a:solidFill>
                  <a:srgbClr val="A6A6A6"/>
                </a:solidFill>
              </a:rPr>
              <a:t>Shepperd</a:t>
            </a:r>
            <a:r>
              <a:rPr lang="en-GB" sz="1200" dirty="0">
                <a:solidFill>
                  <a:srgbClr val="A6A6A6"/>
                </a:solidFill>
              </a:rPr>
              <a:t>, M.; </a:t>
            </a:r>
            <a:r>
              <a:rPr lang="en-GB" sz="1200" dirty="0" err="1">
                <a:solidFill>
                  <a:srgbClr val="A6A6A6"/>
                </a:solidFill>
              </a:rPr>
              <a:t>Qinbao</a:t>
            </a:r>
            <a:r>
              <a:rPr lang="en-GB" sz="1200" dirty="0">
                <a:solidFill>
                  <a:srgbClr val="A6A6A6"/>
                </a:solidFill>
              </a:rPr>
              <a:t> Song; </a:t>
            </a:r>
            <a:r>
              <a:rPr lang="en-GB" sz="1200" dirty="0" err="1">
                <a:solidFill>
                  <a:srgbClr val="A6A6A6"/>
                </a:solidFill>
              </a:rPr>
              <a:t>Zhongbin</a:t>
            </a:r>
            <a:r>
              <a:rPr lang="en-GB" sz="1200" dirty="0">
                <a:solidFill>
                  <a:srgbClr val="A6A6A6"/>
                </a:solidFill>
              </a:rPr>
              <a:t> Sun; </a:t>
            </a:r>
            <a:r>
              <a:rPr lang="en-GB" sz="1200" dirty="0" err="1">
                <a:solidFill>
                  <a:srgbClr val="A6A6A6"/>
                </a:solidFill>
              </a:rPr>
              <a:t>Mair</a:t>
            </a:r>
            <a:r>
              <a:rPr lang="en-GB" sz="1200" dirty="0">
                <a:solidFill>
                  <a:srgbClr val="A6A6A6"/>
                </a:solidFill>
              </a:rPr>
              <a:t>, C., "Data Quality: Some Comments on the NASA Software Defect </a:t>
            </a:r>
            <a:r>
              <a:rPr lang="en-GB" sz="1200" dirty="0" smtClean="0">
                <a:solidFill>
                  <a:srgbClr val="A6A6A6"/>
                </a:solidFill>
              </a:rPr>
              <a:t>Datasets”, IEEE TSE 39(9) </a:t>
            </a:r>
            <a:r>
              <a:rPr lang="en-GB" sz="1200" dirty="0">
                <a:solidFill>
                  <a:srgbClr val="A6A6A6"/>
                </a:solidFill>
              </a:rPr>
              <a:t>pp.1208,1215, Sept. </a:t>
            </a:r>
            <a:r>
              <a:rPr lang="en-GB" sz="1200" dirty="0" smtClean="0">
                <a:solidFill>
                  <a:srgbClr val="A6A6A6"/>
                </a:solidFill>
              </a:rPr>
              <a:t>2013</a:t>
            </a:r>
          </a:p>
          <a:p>
            <a:pPr defTabSz="407988" hangingPunct="0">
              <a:lnSpc>
                <a:spcPct val="93000"/>
              </a:lnSpc>
              <a:buClr>
                <a:srgbClr val="000000"/>
              </a:buClr>
              <a:buSzPct val="100000"/>
              <a:tabLst>
                <a:tab pos="657225" algn="l"/>
                <a:tab pos="1312863" algn="l"/>
                <a:tab pos="1970088" algn="l"/>
                <a:tab pos="2627313" algn="l"/>
                <a:tab pos="3282950" algn="l"/>
                <a:tab pos="3940175" algn="l"/>
                <a:tab pos="4595813" algn="l"/>
                <a:tab pos="5253038" algn="l"/>
                <a:tab pos="5910263" algn="l"/>
                <a:tab pos="6565900" algn="l"/>
                <a:tab pos="7223125" algn="l"/>
                <a:tab pos="7880350" algn="l"/>
                <a:tab pos="8535988" algn="l"/>
              </a:tabLst>
            </a:pPr>
            <a:r>
              <a:rPr lang="en-GB" sz="1200" dirty="0" smtClean="0">
                <a:solidFill>
                  <a:srgbClr val="A6A6A6"/>
                </a:solidFill>
              </a:rPr>
              <a:t>[2] </a:t>
            </a:r>
            <a:r>
              <a:rPr lang="en-US" sz="1200" dirty="0" err="1">
                <a:solidFill>
                  <a:srgbClr val="A6A6A6"/>
                </a:solidFill>
              </a:rPr>
              <a:t>Kocaguneli</a:t>
            </a:r>
            <a:r>
              <a:rPr lang="en-US" sz="1200" dirty="0">
                <a:solidFill>
                  <a:srgbClr val="A6A6A6"/>
                </a:solidFill>
              </a:rPr>
              <a:t>,  Menzies,  Keung,  </a:t>
            </a:r>
            <a:r>
              <a:rPr lang="en-US" sz="1200" dirty="0" err="1">
                <a:solidFill>
                  <a:srgbClr val="A6A6A6"/>
                </a:solidFill>
              </a:rPr>
              <a:t>Cok</a:t>
            </a:r>
            <a:r>
              <a:rPr lang="en-US" sz="1200" dirty="0">
                <a:solidFill>
                  <a:srgbClr val="A6A6A6"/>
                </a:solidFill>
              </a:rPr>
              <a:t>,  </a:t>
            </a:r>
            <a:r>
              <a:rPr lang="en-US" sz="1200" dirty="0" err="1">
                <a:solidFill>
                  <a:srgbClr val="A6A6A6"/>
                </a:solidFill>
              </a:rPr>
              <a:t>Madachy</a:t>
            </a:r>
            <a:r>
              <a:rPr lang="en-US" sz="1200" dirty="0">
                <a:solidFill>
                  <a:srgbClr val="A6A6A6"/>
                </a:solidFill>
              </a:rPr>
              <a:t>:  Active Learning and Effort Estimation IEEE TSE. 39(8): 1040-1053 (2013)</a:t>
            </a:r>
          </a:p>
          <a:p>
            <a:pPr defTabSz="407988" hangingPunct="0">
              <a:lnSpc>
                <a:spcPct val="93000"/>
              </a:lnSpc>
              <a:buClr>
                <a:srgbClr val="000000"/>
              </a:buClr>
              <a:buSzPct val="100000"/>
              <a:buFont typeface="Times New Roman" pitchFamily="18" charset="0"/>
              <a:buNone/>
              <a:tabLst>
                <a:tab pos="657225" algn="l"/>
                <a:tab pos="1312863" algn="l"/>
                <a:tab pos="1970088" algn="l"/>
                <a:tab pos="2627313" algn="l"/>
                <a:tab pos="3282950" algn="l"/>
                <a:tab pos="3940175" algn="l"/>
                <a:tab pos="4595813" algn="l"/>
                <a:tab pos="5253038" algn="l"/>
                <a:tab pos="5910263" algn="l"/>
                <a:tab pos="6565900" algn="l"/>
                <a:tab pos="7223125" algn="l"/>
                <a:tab pos="7880350" algn="l"/>
                <a:tab pos="8535988" algn="l"/>
              </a:tabLst>
            </a:pPr>
            <a:r>
              <a:rPr lang="en-GB" sz="1200" dirty="0" smtClean="0">
                <a:solidFill>
                  <a:srgbClr val="A6A6A6"/>
                </a:solidFill>
              </a:rPr>
              <a:t>[3] </a:t>
            </a:r>
            <a:r>
              <a:rPr lang="en-US" sz="1200" dirty="0">
                <a:solidFill>
                  <a:schemeClr val="bg1">
                    <a:lumMod val="65000"/>
                  </a:schemeClr>
                </a:solidFill>
              </a:rPr>
              <a:t>Jiang, </a:t>
            </a:r>
            <a:r>
              <a:rPr lang="en-US" sz="1200" dirty="0" err="1">
                <a:solidFill>
                  <a:schemeClr val="bg1">
                    <a:lumMod val="65000"/>
                  </a:schemeClr>
                </a:solidFill>
              </a:rPr>
              <a:t>Cukic</a:t>
            </a:r>
            <a:r>
              <a:rPr lang="en-US" sz="1200" dirty="0">
                <a:solidFill>
                  <a:schemeClr val="bg1">
                    <a:lumMod val="65000"/>
                  </a:schemeClr>
                </a:solidFill>
              </a:rPr>
              <a:t>, Menzies, Lin, Incremental Development of Fault Prediction Models, IJSEKE journal, 23(1), 1399-1425 2013</a:t>
            </a:r>
          </a:p>
          <a:p>
            <a:pPr defTabSz="407988" hangingPunct="0">
              <a:lnSpc>
                <a:spcPct val="93000"/>
              </a:lnSpc>
              <a:buClr>
                <a:srgbClr val="000000"/>
              </a:buClr>
              <a:buSzPct val="100000"/>
              <a:buFont typeface="Times New Roman" pitchFamily="18" charset="0"/>
              <a:buNone/>
              <a:tabLst>
                <a:tab pos="657225" algn="l"/>
                <a:tab pos="1312863" algn="l"/>
                <a:tab pos="1970088" algn="l"/>
                <a:tab pos="2627313" algn="l"/>
                <a:tab pos="3282950" algn="l"/>
                <a:tab pos="3940175" algn="l"/>
                <a:tab pos="4595813" algn="l"/>
                <a:tab pos="5253038" algn="l"/>
                <a:tab pos="5910263" algn="l"/>
                <a:tab pos="6565900" algn="l"/>
                <a:tab pos="7223125" algn="l"/>
                <a:tab pos="7880350" algn="l"/>
                <a:tab pos="8535988" algn="l"/>
              </a:tabLst>
            </a:pPr>
            <a:r>
              <a:rPr lang="en-GB" sz="1200" dirty="0" smtClean="0">
                <a:solidFill>
                  <a:srgbClr val="A6A6A6"/>
                </a:solidFill>
              </a:rPr>
              <a:t> </a:t>
            </a:r>
            <a:endParaRPr lang="en-GB" sz="1200" dirty="0">
              <a:solidFill>
                <a:srgbClr val="A6A6A6"/>
              </a:solidFill>
              <a:ea typeface="Arial Unicode MS" pitchFamily="34" charset="-128"/>
              <a:cs typeface="Arial Unicode MS" pitchFamily="34" charset="-128"/>
            </a:endParaRPr>
          </a:p>
        </p:txBody>
      </p:sp>
      <p:sp>
        <p:nvSpPr>
          <p:cNvPr id="2" name="Title 1"/>
          <p:cNvSpPr>
            <a:spLocks noGrp="1"/>
          </p:cNvSpPr>
          <p:nvPr>
            <p:ph type="title"/>
          </p:nvPr>
        </p:nvSpPr>
        <p:spPr/>
        <p:txBody>
          <a:bodyPr/>
          <a:lstStyle/>
          <a:p>
            <a:r>
              <a:rPr lang="en-US" dirty="0" smtClean="0"/>
              <a:t>Rinse before use</a:t>
            </a:r>
            <a:endParaRPr lang="en-US" dirty="0"/>
          </a:p>
        </p:txBody>
      </p:sp>
      <p:sp>
        <p:nvSpPr>
          <p:cNvPr id="3" name="Content Placeholder 2"/>
          <p:cNvSpPr>
            <a:spLocks noGrp="1"/>
          </p:cNvSpPr>
          <p:nvPr>
            <p:ph idx="1"/>
          </p:nvPr>
        </p:nvSpPr>
        <p:spPr/>
        <p:txBody>
          <a:bodyPr>
            <a:normAutofit lnSpcReduction="10000"/>
          </a:bodyPr>
          <a:lstStyle/>
          <a:p>
            <a:r>
              <a:rPr lang="en-US" dirty="0" smtClean="0"/>
              <a:t>Data quality tests [1]</a:t>
            </a:r>
          </a:p>
          <a:p>
            <a:pPr lvl="1"/>
            <a:r>
              <a:rPr lang="en-US" dirty="0" smtClean="0"/>
              <a:t>Linear time checks for (e.g.) repeated rows</a:t>
            </a:r>
          </a:p>
          <a:p>
            <a:r>
              <a:rPr lang="en-US" dirty="0" smtClean="0"/>
              <a:t>Column and row pruning for tabular data [2,3]</a:t>
            </a:r>
          </a:p>
          <a:p>
            <a:pPr lvl="1"/>
            <a:r>
              <a:rPr lang="en-US" dirty="0" smtClean="0"/>
              <a:t>Bad columns contain noise, irrelevancies</a:t>
            </a:r>
          </a:p>
          <a:p>
            <a:pPr lvl="1"/>
            <a:r>
              <a:rPr lang="en-US" dirty="0" smtClean="0"/>
              <a:t>Bad rows contain confusing outliers</a:t>
            </a:r>
          </a:p>
          <a:p>
            <a:pPr lvl="1"/>
            <a:r>
              <a:rPr lang="en-US" dirty="0" smtClean="0"/>
              <a:t>Repeated results: </a:t>
            </a:r>
          </a:p>
          <a:p>
            <a:pPr lvl="2"/>
            <a:r>
              <a:rPr lang="en-US" dirty="0" smtClean="0"/>
              <a:t>Signal is a small nugget within the whole data</a:t>
            </a:r>
          </a:p>
          <a:p>
            <a:pPr lvl="2"/>
            <a:r>
              <a:rPr lang="en-US" dirty="0" smtClean="0"/>
              <a:t>R rows and C cols can be pruned back to R/5 and C</a:t>
            </a:r>
            <a:r>
              <a:rPr lang="en-US" baseline="30000" dirty="0" smtClean="0"/>
              <a:t>0.5</a:t>
            </a:r>
          </a:p>
          <a:p>
            <a:pPr lvl="2"/>
            <a:r>
              <a:rPr lang="en-US" dirty="0" smtClean="0"/>
              <a:t>Without losing signal</a:t>
            </a:r>
            <a:endParaRPr lang="en-US" dirty="0"/>
          </a:p>
        </p:txBody>
      </p:sp>
      <p:sp>
        <p:nvSpPr>
          <p:cNvPr id="4" name="Slide Number Placeholder 3"/>
          <p:cNvSpPr>
            <a:spLocks noGrp="1"/>
          </p:cNvSpPr>
          <p:nvPr>
            <p:ph type="sldNum" sz="quarter" idx="12"/>
          </p:nvPr>
        </p:nvSpPr>
        <p:spPr/>
        <p:txBody>
          <a:bodyPr/>
          <a:lstStyle/>
          <a:p>
            <a:pPr>
              <a:defRPr/>
            </a:pPr>
            <a:fld id="{3F0B7C19-F7F0-4DA8-84EC-25D871C0D405}" type="slidenum">
              <a:rPr lang="en-US" smtClean="0"/>
              <a:pPr>
                <a:defRPr/>
              </a:pPr>
              <a:t>27</a:t>
            </a:fld>
            <a:endParaRPr lang="en-US"/>
          </a:p>
        </p:txBody>
      </p:sp>
    </p:spTree>
    <p:extLst>
      <p:ext uri="{BB962C8B-B14F-4D97-AF65-F5344CB8AC3E}">
        <p14:creationId xmlns:p14="http://schemas.microsoft.com/office/powerpoint/2010/main" val="3204942090"/>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smtClean="0"/>
              <a:t>e.g. NASA</a:t>
            </a:r>
            <a:br>
              <a:rPr lang="en-US" dirty="0" smtClean="0"/>
            </a:br>
            <a:r>
              <a:rPr lang="en-US" dirty="0" smtClean="0"/>
              <a:t>effort data</a:t>
            </a:r>
            <a:endParaRPr lang="en-US" dirty="0"/>
          </a:p>
        </p:txBody>
      </p:sp>
      <p:sp>
        <p:nvSpPr>
          <p:cNvPr id="4" name="Slide Number Placeholder 3"/>
          <p:cNvSpPr>
            <a:spLocks noGrp="1"/>
          </p:cNvSpPr>
          <p:nvPr>
            <p:ph type="sldNum" sz="quarter" idx="12"/>
          </p:nvPr>
        </p:nvSpPr>
        <p:spPr/>
        <p:txBody>
          <a:bodyPr/>
          <a:lstStyle/>
          <a:p>
            <a:pPr>
              <a:defRPr/>
            </a:pPr>
            <a:fld id="{3F0B7C19-F7F0-4DA8-84EC-25D871C0D405}" type="slidenum">
              <a:rPr lang="en-US" smtClean="0"/>
              <a:pPr>
                <a:defRPr/>
              </a:pPr>
              <a:t>28</a:t>
            </a:fld>
            <a:endParaRPr lang="en-US"/>
          </a:p>
        </p:txBody>
      </p:sp>
      <p:pic>
        <p:nvPicPr>
          <p:cNvPr id="5" name="Picture 4" descr="Screen Shot 2013-03-15 at 4.37.26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92574" y="1945126"/>
            <a:ext cx="5335266" cy="4924316"/>
          </a:xfrm>
          <a:prstGeom prst="rect">
            <a:avLst/>
          </a:prstGeom>
        </p:spPr>
      </p:pic>
      <p:pic>
        <p:nvPicPr>
          <p:cNvPr id="6" name="Picture 5" descr="Screen Shot 2013-03-15 at 4.37.15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92574" y="148774"/>
            <a:ext cx="5335266" cy="2067066"/>
          </a:xfrm>
          <a:prstGeom prst="rect">
            <a:avLst/>
          </a:prstGeom>
        </p:spPr>
      </p:pic>
      <p:pic>
        <p:nvPicPr>
          <p:cNvPr id="7" name="Picture 6" descr="Screen Shot 2013-03-15 at 4.37.01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8942" y="4623935"/>
            <a:ext cx="3202925" cy="1153331"/>
          </a:xfrm>
          <a:prstGeom prst="rect">
            <a:avLst/>
          </a:prstGeom>
        </p:spPr>
      </p:pic>
      <p:sp>
        <p:nvSpPr>
          <p:cNvPr id="8" name="TextBox 7"/>
          <p:cNvSpPr txBox="1"/>
          <p:nvPr/>
        </p:nvSpPr>
        <p:spPr>
          <a:xfrm>
            <a:off x="457200" y="3382458"/>
            <a:ext cx="2994667" cy="1200329"/>
          </a:xfrm>
          <a:prstGeom prst="rect">
            <a:avLst/>
          </a:prstGeom>
          <a:noFill/>
        </p:spPr>
        <p:txBody>
          <a:bodyPr wrap="none" rtlCol="0">
            <a:spAutoFit/>
          </a:bodyPr>
          <a:lstStyle/>
          <a:p>
            <a:r>
              <a:rPr lang="en-US" dirty="0" err="1" smtClean="0"/>
              <a:t>Nasa</a:t>
            </a:r>
            <a:r>
              <a:rPr lang="en-US" dirty="0" smtClean="0"/>
              <a:t> data: most</a:t>
            </a:r>
          </a:p>
          <a:p>
            <a:r>
              <a:rPr lang="en-US" dirty="0" smtClean="0"/>
              <a:t>Projects highly complex</a:t>
            </a:r>
          </a:p>
          <a:p>
            <a:r>
              <a:rPr lang="en-US" dirty="0" smtClean="0"/>
              <a:t>i.e. no information in saying</a:t>
            </a:r>
          </a:p>
          <a:p>
            <a:r>
              <a:rPr lang="en-US" dirty="0" smtClean="0"/>
              <a:t>“complex”</a:t>
            </a:r>
            <a:endParaRPr lang="en-US" dirty="0"/>
          </a:p>
        </p:txBody>
      </p:sp>
      <p:sp>
        <p:nvSpPr>
          <p:cNvPr id="9" name="TextBox 8"/>
          <p:cNvSpPr txBox="1"/>
          <p:nvPr/>
        </p:nvSpPr>
        <p:spPr>
          <a:xfrm>
            <a:off x="-469070" y="1945126"/>
            <a:ext cx="4158742" cy="1200329"/>
          </a:xfrm>
          <a:prstGeom prst="rect">
            <a:avLst/>
          </a:prstGeom>
          <a:noFill/>
        </p:spPr>
        <p:txBody>
          <a:bodyPr wrap="square" rtlCol="0">
            <a:spAutoFit/>
          </a:bodyPr>
          <a:lstStyle/>
          <a:p>
            <a:pPr algn="r"/>
            <a:r>
              <a:rPr lang="en-US" i="1" dirty="0" smtClean="0"/>
              <a:t>The more features we </a:t>
            </a:r>
            <a:br>
              <a:rPr lang="en-US" i="1" dirty="0" smtClean="0"/>
            </a:br>
            <a:r>
              <a:rPr lang="en-US" i="1" dirty="0" smtClean="0"/>
              <a:t>remove for smaller</a:t>
            </a:r>
            <a:br>
              <a:rPr lang="en-US" i="1" dirty="0" smtClean="0"/>
            </a:br>
            <a:r>
              <a:rPr lang="en-US" i="1" dirty="0" smtClean="0"/>
              <a:t> projects the better </a:t>
            </a:r>
            <a:br>
              <a:rPr lang="en-US" i="1" dirty="0" smtClean="0"/>
            </a:br>
            <a:r>
              <a:rPr lang="en-US" i="1" dirty="0" smtClean="0"/>
              <a:t>the predictions</a:t>
            </a:r>
            <a:r>
              <a:rPr lang="en-US" dirty="0" smtClean="0"/>
              <a:t>.</a:t>
            </a:r>
          </a:p>
        </p:txBody>
      </p:sp>
      <p:sp>
        <p:nvSpPr>
          <p:cNvPr id="3" name="Rectangle 2"/>
          <p:cNvSpPr/>
          <p:nvPr/>
        </p:nvSpPr>
        <p:spPr>
          <a:xfrm>
            <a:off x="457200" y="5777266"/>
            <a:ext cx="3157026" cy="954107"/>
          </a:xfrm>
          <a:prstGeom prst="rect">
            <a:avLst/>
          </a:prstGeom>
        </p:spPr>
        <p:txBody>
          <a:bodyPr wrap="square">
            <a:spAutoFit/>
          </a:bodyPr>
          <a:lstStyle/>
          <a:p>
            <a:r>
              <a:rPr lang="en-US" sz="1400" dirty="0" err="1">
                <a:solidFill>
                  <a:srgbClr val="A6A6A6"/>
                </a:solidFill>
              </a:rPr>
              <a:t>Zhihao</a:t>
            </a:r>
            <a:r>
              <a:rPr lang="en-US" sz="1400" dirty="0">
                <a:solidFill>
                  <a:srgbClr val="A6A6A6"/>
                </a:solidFill>
              </a:rPr>
              <a:t> Chen, Barry W. Boehm, Tim Menzies, Daniel Port: Finding the Right Data for Software Cost Modeling. IEEE Software 22(6): 38-46 (2005)</a:t>
            </a:r>
          </a:p>
        </p:txBody>
      </p:sp>
    </p:spTree>
    <p:extLst>
      <p:ext uri="{BB962C8B-B14F-4D97-AF65-F5344CB8AC3E}">
        <p14:creationId xmlns:p14="http://schemas.microsoft.com/office/powerpoint/2010/main" val="2601875096"/>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Data mining is cyclic</a:t>
            </a:r>
            <a:endParaRPr lang="en-US" dirty="0"/>
          </a:p>
        </p:txBody>
      </p:sp>
      <p:sp>
        <p:nvSpPr>
          <p:cNvPr id="6" name="Text Placeholder 5"/>
          <p:cNvSpPr>
            <a:spLocks noGrp="1"/>
          </p:cNvSpPr>
          <p:nvPr>
            <p:ph type="body" idx="1"/>
          </p:nvPr>
        </p:nvSpPr>
        <p:spPr/>
        <p:txBody>
          <a:bodyPr>
            <a:normAutofit/>
          </a:bodyPr>
          <a:lstStyle/>
          <a:p>
            <a:r>
              <a:rPr lang="en-US" sz="4000" dirty="0" smtClean="0"/>
              <a:t>Rule #4</a:t>
            </a:r>
            <a:endParaRPr lang="en-US" sz="4000" dirty="0"/>
          </a:p>
        </p:txBody>
      </p:sp>
      <p:sp>
        <p:nvSpPr>
          <p:cNvPr id="2" name="Slide Number Placeholder 1"/>
          <p:cNvSpPr>
            <a:spLocks noGrp="1"/>
          </p:cNvSpPr>
          <p:nvPr>
            <p:ph type="sldNum" sz="quarter" idx="12"/>
          </p:nvPr>
        </p:nvSpPr>
        <p:spPr/>
        <p:txBody>
          <a:bodyPr/>
          <a:lstStyle/>
          <a:p>
            <a:fld id="{4F43FBDB-460A-2C4D-8064-C249887F4FCB}" type="slidenum">
              <a:rPr lang="en-US" smtClean="0"/>
              <a:pPr/>
              <a:t>29</a:t>
            </a:fld>
            <a:endParaRPr lang="en-US"/>
          </a:p>
        </p:txBody>
      </p:sp>
    </p:spTree>
    <p:extLst>
      <p:ext uri="{BB962C8B-B14F-4D97-AF65-F5344CB8AC3E}">
        <p14:creationId xmlns:p14="http://schemas.microsoft.com/office/powerpoint/2010/main" val="3219109775"/>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Do it again, and again, </a:t>
            </a:r>
            <a:br>
              <a:rPr lang="en-US" dirty="0" smtClean="0"/>
            </a:br>
            <a:r>
              <a:rPr lang="en-US" dirty="0" smtClean="0"/>
              <a:t>and again, and …</a:t>
            </a:r>
            <a:endParaRPr lang="en-US" dirty="0"/>
          </a:p>
        </p:txBody>
      </p:sp>
      <p:sp>
        <p:nvSpPr>
          <p:cNvPr id="4" name="Slide Number Placeholder 3"/>
          <p:cNvSpPr>
            <a:spLocks noGrp="1"/>
          </p:cNvSpPr>
          <p:nvPr>
            <p:ph type="sldNum" sz="quarter" idx="12"/>
          </p:nvPr>
        </p:nvSpPr>
        <p:spPr/>
        <p:txBody>
          <a:bodyPr/>
          <a:lstStyle/>
          <a:p>
            <a:pPr>
              <a:defRPr/>
            </a:pPr>
            <a:fld id="{3F0B7C19-F7F0-4DA8-84EC-25D871C0D405}" type="slidenum">
              <a:rPr lang="en-US" smtClean="0"/>
              <a:pPr>
                <a:defRPr/>
              </a:pPr>
              <a:t>30</a:t>
            </a:fld>
            <a:endParaRPr lang="en-US"/>
          </a:p>
        </p:txBody>
      </p:sp>
      <p:pic>
        <p:nvPicPr>
          <p:cNvPr id="5" name="Picture 4" descr="kdd.gi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2407663"/>
            <a:ext cx="5784552" cy="3027249"/>
          </a:xfrm>
          <a:prstGeom prst="rect">
            <a:avLst/>
          </a:prstGeom>
        </p:spPr>
      </p:pic>
      <p:sp>
        <p:nvSpPr>
          <p:cNvPr id="6" name="TextBox 5"/>
          <p:cNvSpPr txBox="1"/>
          <p:nvPr/>
        </p:nvSpPr>
        <p:spPr>
          <a:xfrm>
            <a:off x="6450234" y="2572589"/>
            <a:ext cx="2507855" cy="2862323"/>
          </a:xfrm>
          <a:prstGeom prst="rect">
            <a:avLst/>
          </a:prstGeom>
          <a:noFill/>
        </p:spPr>
        <p:txBody>
          <a:bodyPr wrap="square" rtlCol="0">
            <a:spAutoFit/>
          </a:bodyPr>
          <a:lstStyle/>
          <a:p>
            <a:r>
              <a:rPr lang="en-US" dirty="0"/>
              <a:t>In any industrial application, </a:t>
            </a:r>
            <a:r>
              <a:rPr lang="en-US" dirty="0" smtClean="0"/>
              <a:t>data science  </a:t>
            </a:r>
            <a:r>
              <a:rPr lang="en-US" dirty="0"/>
              <a:t>is repeated multiples time to either answer an extra user question, make some enhancement and/or bug fix to the method, or to deploy it to a different set of users.</a:t>
            </a:r>
          </a:p>
        </p:txBody>
      </p:sp>
      <p:sp>
        <p:nvSpPr>
          <p:cNvPr id="3" name="Rectangle 2"/>
          <p:cNvSpPr/>
          <p:nvPr/>
        </p:nvSpPr>
        <p:spPr>
          <a:xfrm>
            <a:off x="457200" y="6050958"/>
            <a:ext cx="7994444" cy="610783"/>
          </a:xfrm>
          <a:prstGeom prst="rect">
            <a:avLst/>
          </a:prstGeom>
        </p:spPr>
        <p:txBody>
          <a:bodyPr wrap="square">
            <a:spAutoFit/>
          </a:bodyPr>
          <a:lstStyle/>
          <a:p>
            <a:pPr algn="ctr" defTabSz="407988" hangingPunct="0">
              <a:lnSpc>
                <a:spcPct val="93000"/>
              </a:lnSpc>
              <a:buClr>
                <a:srgbClr val="000000"/>
              </a:buClr>
              <a:buSzPct val="100000"/>
              <a:tabLst>
                <a:tab pos="657225" algn="l"/>
                <a:tab pos="1312863" algn="l"/>
                <a:tab pos="1970088" algn="l"/>
                <a:tab pos="2627313" algn="l"/>
                <a:tab pos="3282950" algn="l"/>
                <a:tab pos="3940175" algn="l"/>
                <a:tab pos="4595813" algn="l"/>
                <a:tab pos="5253038" algn="l"/>
                <a:tab pos="5910263" algn="l"/>
                <a:tab pos="6565900" algn="l"/>
                <a:tab pos="7223125" algn="l"/>
                <a:tab pos="7880350" algn="l"/>
                <a:tab pos="8535988" algn="l"/>
              </a:tabLst>
            </a:pPr>
            <a:r>
              <a:rPr lang="en-GB" dirty="0">
                <a:solidFill>
                  <a:srgbClr val="A6A6A6"/>
                </a:solidFill>
              </a:rPr>
              <a:t>U. Fayyad, G. </a:t>
            </a:r>
            <a:r>
              <a:rPr lang="en-GB" dirty="0" err="1">
                <a:solidFill>
                  <a:srgbClr val="A6A6A6"/>
                </a:solidFill>
              </a:rPr>
              <a:t>Piatetsky</a:t>
            </a:r>
            <a:r>
              <a:rPr lang="en-GB" dirty="0">
                <a:solidFill>
                  <a:srgbClr val="A6A6A6"/>
                </a:solidFill>
              </a:rPr>
              <a:t>-Shapiro, and P. Smyth. From </a:t>
            </a:r>
            <a:r>
              <a:rPr lang="en-GB" dirty="0" smtClean="0">
                <a:solidFill>
                  <a:srgbClr val="A6A6A6"/>
                </a:solidFill>
              </a:rPr>
              <a:t>data mining </a:t>
            </a:r>
            <a:r>
              <a:rPr lang="en-GB" dirty="0">
                <a:solidFill>
                  <a:srgbClr val="A6A6A6"/>
                </a:solidFill>
              </a:rPr>
              <a:t>to knowledge discovery in databases. </a:t>
            </a:r>
            <a:r>
              <a:rPr lang="en-GB" i="1" dirty="0">
                <a:solidFill>
                  <a:srgbClr val="A6A6A6"/>
                </a:solidFill>
              </a:rPr>
              <a:t>AI Magazine</a:t>
            </a:r>
            <a:r>
              <a:rPr lang="en-GB" dirty="0">
                <a:solidFill>
                  <a:srgbClr val="A6A6A6"/>
                </a:solidFill>
              </a:rPr>
              <a:t>, [33] pages 37–54, Fall 1996. </a:t>
            </a:r>
          </a:p>
        </p:txBody>
      </p:sp>
    </p:spTree>
    <p:extLst>
      <p:ext uri="{BB962C8B-B14F-4D97-AF65-F5344CB8AC3E}">
        <p14:creationId xmlns:p14="http://schemas.microsoft.com/office/powerpoint/2010/main" val="411759303"/>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Thou shall not click</a:t>
            </a:r>
            <a:endParaRPr lang="en-US" dirty="0"/>
          </a:p>
        </p:txBody>
      </p:sp>
      <p:sp>
        <p:nvSpPr>
          <p:cNvPr id="3" name="Content Placeholder 2"/>
          <p:cNvSpPr>
            <a:spLocks noGrp="1"/>
          </p:cNvSpPr>
          <p:nvPr>
            <p:ph idx="1"/>
          </p:nvPr>
        </p:nvSpPr>
        <p:spPr/>
        <p:txBody>
          <a:bodyPr/>
          <a:lstStyle/>
          <a:p>
            <a:r>
              <a:rPr lang="en-US" dirty="0" smtClean="0"/>
              <a:t>For </a:t>
            </a:r>
            <a:r>
              <a:rPr lang="en-US" dirty="0"/>
              <a:t>serious </a:t>
            </a:r>
            <a:r>
              <a:rPr lang="en-US" dirty="0" smtClean="0"/>
              <a:t>data science studies</a:t>
            </a:r>
            <a:r>
              <a:rPr lang="en-US" dirty="0"/>
              <a:t>, </a:t>
            </a:r>
            <a:endParaRPr lang="en-US" dirty="0" smtClean="0"/>
          </a:p>
          <a:p>
            <a:pPr lvl="1"/>
            <a:r>
              <a:rPr lang="en-US" dirty="0" smtClean="0"/>
              <a:t>to </a:t>
            </a:r>
            <a:r>
              <a:rPr lang="en-US" dirty="0"/>
              <a:t>ensure repeatability, </a:t>
            </a:r>
            <a:endParaRPr lang="en-US" dirty="0" smtClean="0"/>
          </a:p>
          <a:p>
            <a:pPr lvl="1"/>
            <a:r>
              <a:rPr lang="en-US" dirty="0" smtClean="0"/>
              <a:t>the </a:t>
            </a:r>
            <a:r>
              <a:rPr lang="en-US" dirty="0"/>
              <a:t>entire analysis should be </a:t>
            </a:r>
            <a:r>
              <a:rPr lang="en-US" dirty="0" smtClean="0"/>
              <a:t>automated </a:t>
            </a:r>
          </a:p>
          <a:p>
            <a:pPr lvl="1"/>
            <a:r>
              <a:rPr lang="en-US" dirty="0" smtClean="0"/>
              <a:t>using </a:t>
            </a:r>
            <a:r>
              <a:rPr lang="en-US" dirty="0"/>
              <a:t>some high level scripting language; </a:t>
            </a:r>
            <a:endParaRPr lang="en-US" dirty="0" smtClean="0"/>
          </a:p>
          <a:p>
            <a:pPr lvl="2"/>
            <a:r>
              <a:rPr lang="en-US" dirty="0" smtClean="0"/>
              <a:t>e.g</a:t>
            </a:r>
            <a:r>
              <a:rPr lang="en-US" dirty="0"/>
              <a:t>. R-script, </a:t>
            </a:r>
            <a:r>
              <a:rPr lang="en-US" dirty="0" err="1"/>
              <a:t>Matlab</a:t>
            </a:r>
            <a:r>
              <a:rPr lang="en-US" dirty="0"/>
              <a:t>, </a:t>
            </a:r>
            <a:r>
              <a:rPr lang="en-US" dirty="0" smtClean="0"/>
              <a:t>Bash, …. </a:t>
            </a:r>
            <a:endParaRPr lang="en-US" dirty="0"/>
          </a:p>
          <a:p>
            <a:endParaRPr lang="en-US" dirty="0"/>
          </a:p>
        </p:txBody>
      </p:sp>
      <p:sp>
        <p:nvSpPr>
          <p:cNvPr id="4" name="Slide Number Placeholder 3"/>
          <p:cNvSpPr>
            <a:spLocks noGrp="1"/>
          </p:cNvSpPr>
          <p:nvPr>
            <p:ph type="sldNum" sz="quarter" idx="12"/>
          </p:nvPr>
        </p:nvSpPr>
        <p:spPr/>
        <p:txBody>
          <a:bodyPr/>
          <a:lstStyle/>
          <a:p>
            <a:pPr>
              <a:defRPr/>
            </a:pPr>
            <a:fld id="{3F0B7C19-F7F0-4DA8-84EC-25D871C0D405}" type="slidenum">
              <a:rPr lang="en-US" smtClean="0"/>
              <a:pPr>
                <a:defRPr/>
              </a:pPr>
              <a:t>31</a:t>
            </a:fld>
            <a:endParaRPr lang="en-US"/>
          </a:p>
        </p:txBody>
      </p:sp>
    </p:spTree>
    <p:extLst>
      <p:ext uri="{BB962C8B-B14F-4D97-AF65-F5344CB8AC3E}">
        <p14:creationId xmlns:p14="http://schemas.microsoft.com/office/powerpoint/2010/main" val="3881493195"/>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feedback process</a:t>
            </a:r>
            <a:endParaRPr lang="en-US" dirty="0"/>
          </a:p>
        </p:txBody>
      </p:sp>
      <p:sp>
        <p:nvSpPr>
          <p:cNvPr id="4" name="Slide Number Placeholder 3"/>
          <p:cNvSpPr>
            <a:spLocks noGrp="1"/>
          </p:cNvSpPr>
          <p:nvPr>
            <p:ph type="sldNum" sz="quarter" idx="12"/>
          </p:nvPr>
        </p:nvSpPr>
        <p:spPr/>
        <p:txBody>
          <a:bodyPr/>
          <a:lstStyle/>
          <a:p>
            <a:pPr>
              <a:defRPr/>
            </a:pPr>
            <a:fld id="{3F0B7C19-F7F0-4DA8-84EC-25D871C0D405}" type="slidenum">
              <a:rPr lang="en-US" smtClean="0"/>
              <a:pPr>
                <a:defRPr/>
              </a:pPr>
              <a:t>32</a:t>
            </a:fld>
            <a:endParaRPr lang="en-US"/>
          </a:p>
        </p:txBody>
      </p:sp>
      <p:pic>
        <p:nvPicPr>
          <p:cNvPr id="5" name="Picture 4"/>
          <p:cNvPicPr>
            <a:picLocks noChangeAspect="1"/>
          </p:cNvPicPr>
          <p:nvPr/>
        </p:nvPicPr>
        <p:blipFill>
          <a:blip r:embed="rId2"/>
          <a:stretch>
            <a:fillRect/>
          </a:stretch>
        </p:blipFill>
        <p:spPr>
          <a:xfrm>
            <a:off x="1098309" y="1691538"/>
            <a:ext cx="6707125" cy="4338631"/>
          </a:xfrm>
          <a:prstGeom prst="rect">
            <a:avLst/>
          </a:prstGeom>
        </p:spPr>
      </p:pic>
    </p:spTree>
    <p:extLst>
      <p:ext uri="{BB962C8B-B14F-4D97-AF65-F5344CB8AC3E}">
        <p14:creationId xmlns:p14="http://schemas.microsoft.com/office/powerpoint/2010/main" val="1200263913"/>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feedback process</a:t>
            </a:r>
          </a:p>
        </p:txBody>
      </p:sp>
      <p:sp>
        <p:nvSpPr>
          <p:cNvPr id="4" name="Slide Number Placeholder 3"/>
          <p:cNvSpPr>
            <a:spLocks noGrp="1"/>
          </p:cNvSpPr>
          <p:nvPr>
            <p:ph type="sldNum" sz="quarter" idx="12"/>
          </p:nvPr>
        </p:nvSpPr>
        <p:spPr/>
        <p:txBody>
          <a:bodyPr/>
          <a:lstStyle/>
          <a:p>
            <a:pPr>
              <a:defRPr/>
            </a:pPr>
            <a:fld id="{3F0B7C19-F7F0-4DA8-84EC-25D871C0D405}" type="slidenum">
              <a:rPr lang="en-US" smtClean="0"/>
              <a:pPr>
                <a:defRPr/>
              </a:pPr>
              <a:t>33</a:t>
            </a:fld>
            <a:endParaRPr lang="en-US"/>
          </a:p>
        </p:txBody>
      </p:sp>
      <p:pic>
        <p:nvPicPr>
          <p:cNvPr id="5" name="Picture 4" descr="image00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6100" y="2502622"/>
            <a:ext cx="8140700" cy="3327400"/>
          </a:xfrm>
          <a:prstGeom prst="rect">
            <a:avLst/>
          </a:prstGeom>
        </p:spPr>
      </p:pic>
    </p:spTree>
    <p:extLst>
      <p:ext uri="{BB962C8B-B14F-4D97-AF65-F5344CB8AC3E}">
        <p14:creationId xmlns:p14="http://schemas.microsoft.com/office/powerpoint/2010/main" val="2314744024"/>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Cover2.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59926" y="3062518"/>
            <a:ext cx="2455113" cy="3177205"/>
          </a:xfrm>
          <a:prstGeom prst="rect">
            <a:avLst/>
          </a:prstGeom>
        </p:spPr>
      </p:pic>
      <p:sp>
        <p:nvSpPr>
          <p:cNvPr id="5" name="Title 4"/>
          <p:cNvSpPr>
            <a:spLocks noGrp="1"/>
          </p:cNvSpPr>
          <p:nvPr>
            <p:ph type="title"/>
          </p:nvPr>
        </p:nvSpPr>
        <p:spPr/>
        <p:txBody>
          <a:bodyPr/>
          <a:lstStyle/>
          <a:p>
            <a:r>
              <a:rPr lang="en-US" dirty="0" smtClean="0"/>
              <a:t>The other Rules</a:t>
            </a:r>
            <a:endParaRPr lang="en-US" dirty="0"/>
          </a:p>
        </p:txBody>
      </p:sp>
      <p:sp>
        <p:nvSpPr>
          <p:cNvPr id="6" name="Text Placeholder 5"/>
          <p:cNvSpPr>
            <a:spLocks noGrp="1"/>
          </p:cNvSpPr>
          <p:nvPr>
            <p:ph type="body" idx="1"/>
          </p:nvPr>
        </p:nvSpPr>
        <p:spPr/>
        <p:txBody>
          <a:bodyPr>
            <a:normAutofit/>
          </a:bodyPr>
          <a:lstStyle/>
          <a:p>
            <a:r>
              <a:rPr lang="en-US" sz="4000" dirty="0" smtClean="0"/>
              <a:t>Rule #5,6,7,8….</a:t>
            </a:r>
            <a:endParaRPr lang="en-US" sz="4000" dirty="0"/>
          </a:p>
        </p:txBody>
      </p:sp>
      <p:sp>
        <p:nvSpPr>
          <p:cNvPr id="4" name="Text Box 20"/>
          <p:cNvSpPr txBox="1">
            <a:spLocks noChangeArrowheads="1"/>
          </p:cNvSpPr>
          <p:nvPr/>
        </p:nvSpPr>
        <p:spPr bwMode="auto">
          <a:xfrm>
            <a:off x="228600" y="6308725"/>
            <a:ext cx="8686800" cy="495300"/>
          </a:xfrm>
          <a:prstGeom prst="rect">
            <a:avLst/>
          </a:prstGeom>
          <a:solidFill>
            <a:srgbClr val="FFFFFF"/>
          </a:solidFill>
          <a:ln w="9525">
            <a:noFill/>
            <a:round/>
            <a:headEnd/>
            <a:tailEnd/>
          </a:ln>
        </p:spPr>
        <p:txBody>
          <a:bodyPr lIns="81639" tIns="53620" rIns="81639" bIns="40820" anchor="ctr"/>
          <a:lstStyle/>
          <a:p>
            <a:pPr algn="ctr" defTabSz="407988" hangingPunct="0">
              <a:lnSpc>
                <a:spcPct val="93000"/>
              </a:lnSpc>
              <a:buClr>
                <a:srgbClr val="000000"/>
              </a:buClr>
              <a:buSzPct val="100000"/>
              <a:tabLst>
                <a:tab pos="657225" algn="l"/>
                <a:tab pos="1312863" algn="l"/>
                <a:tab pos="1970088" algn="l"/>
                <a:tab pos="2627313" algn="l"/>
                <a:tab pos="3282950" algn="l"/>
                <a:tab pos="3940175" algn="l"/>
                <a:tab pos="4595813" algn="l"/>
                <a:tab pos="5253038" algn="l"/>
                <a:tab pos="5910263" algn="l"/>
                <a:tab pos="6565900" algn="l"/>
                <a:tab pos="7223125" algn="l"/>
                <a:tab pos="7880350" algn="l"/>
                <a:tab pos="8535988" algn="l"/>
              </a:tabLst>
            </a:pPr>
            <a:r>
              <a:rPr lang="en-GB" sz="1500" dirty="0">
                <a:solidFill>
                  <a:srgbClr val="A6A6A6"/>
                </a:solidFill>
                <a:ea typeface="Arial Unicode MS" pitchFamily="34" charset="-128"/>
                <a:cs typeface="Arial Unicode MS" pitchFamily="34" charset="-128"/>
              </a:rPr>
              <a:t>T. Menzies, C. Bird, T. Zimmermann, W. Schulte, and E. </a:t>
            </a:r>
            <a:r>
              <a:rPr lang="en-GB" sz="1500" dirty="0" err="1" smtClean="0">
                <a:solidFill>
                  <a:srgbClr val="A6A6A6"/>
                </a:solidFill>
                <a:ea typeface="Arial Unicode MS" pitchFamily="34" charset="-128"/>
                <a:cs typeface="Arial Unicode MS" pitchFamily="34" charset="-128"/>
              </a:rPr>
              <a:t>Kocaganeli</a:t>
            </a:r>
            <a:r>
              <a:rPr lang="en-GB" sz="1500" dirty="0" smtClean="0">
                <a:solidFill>
                  <a:srgbClr val="A6A6A6"/>
                </a:solidFill>
                <a:ea typeface="Arial Unicode MS" pitchFamily="34" charset="-128"/>
                <a:cs typeface="Arial Unicode MS" pitchFamily="34" charset="-128"/>
              </a:rPr>
              <a:t>. </a:t>
            </a:r>
            <a:br>
              <a:rPr lang="en-GB" sz="1500" dirty="0" smtClean="0">
                <a:solidFill>
                  <a:srgbClr val="A6A6A6"/>
                </a:solidFill>
                <a:ea typeface="Arial Unicode MS" pitchFamily="34" charset="-128"/>
                <a:cs typeface="Arial Unicode MS" pitchFamily="34" charset="-128"/>
              </a:rPr>
            </a:br>
            <a:r>
              <a:rPr lang="en-GB" sz="1500" dirty="0" smtClean="0">
                <a:solidFill>
                  <a:srgbClr val="A6A6A6"/>
                </a:solidFill>
                <a:ea typeface="Arial Unicode MS" pitchFamily="34" charset="-128"/>
                <a:cs typeface="Arial Unicode MS" pitchFamily="34" charset="-128"/>
              </a:rPr>
              <a:t>The </a:t>
            </a:r>
            <a:r>
              <a:rPr lang="en-GB" sz="1500" dirty="0">
                <a:solidFill>
                  <a:srgbClr val="A6A6A6"/>
                </a:solidFill>
                <a:ea typeface="Arial Unicode MS" pitchFamily="34" charset="-128"/>
                <a:cs typeface="Arial Unicode MS" pitchFamily="34" charset="-128"/>
              </a:rPr>
              <a:t>inductive software engineering manifesto. (MALETS '11). </a:t>
            </a:r>
          </a:p>
        </p:txBody>
      </p:sp>
      <p:pic>
        <p:nvPicPr>
          <p:cNvPr id="7" name="Picture 6" descr="cover1.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0668" y="960872"/>
            <a:ext cx="2254746" cy="2780854"/>
          </a:xfrm>
          <a:prstGeom prst="rect">
            <a:avLst/>
          </a:prstGeom>
        </p:spPr>
      </p:pic>
      <p:sp>
        <p:nvSpPr>
          <p:cNvPr id="2" name="Slide Number Placeholder 1"/>
          <p:cNvSpPr>
            <a:spLocks noGrp="1"/>
          </p:cNvSpPr>
          <p:nvPr>
            <p:ph type="sldNum" sz="quarter" idx="12"/>
          </p:nvPr>
        </p:nvSpPr>
        <p:spPr/>
        <p:txBody>
          <a:bodyPr/>
          <a:lstStyle/>
          <a:p>
            <a:fld id="{4F43FBDB-460A-2C4D-8064-C249887F4FCB}" type="slidenum">
              <a:rPr lang="en-US" smtClean="0"/>
              <a:pPr/>
              <a:t>34</a:t>
            </a:fld>
            <a:endParaRPr lang="en-US"/>
          </a:p>
        </p:txBody>
      </p:sp>
    </p:spTree>
    <p:extLst>
      <p:ext uri="{BB962C8B-B14F-4D97-AF65-F5344CB8AC3E}">
        <p14:creationId xmlns:p14="http://schemas.microsoft.com/office/powerpoint/2010/main" val="250975779"/>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Roadmap</a:t>
            </a:r>
            <a:endParaRPr lang="en-US" dirty="0"/>
          </a:p>
        </p:txBody>
      </p:sp>
      <p:sp>
        <p:nvSpPr>
          <p:cNvPr id="5" name="Content Placeholder 2"/>
          <p:cNvSpPr>
            <a:spLocks noGrp="1"/>
          </p:cNvSpPr>
          <p:nvPr>
            <p:ph sz="half" idx="1"/>
          </p:nvPr>
        </p:nvSpPr>
        <p:spPr>
          <a:xfrm>
            <a:off x="457200" y="1674281"/>
            <a:ext cx="4038600" cy="4525963"/>
          </a:xfrm>
        </p:spPr>
        <p:txBody>
          <a:bodyPr>
            <a:normAutofit fontScale="62500" lnSpcReduction="20000"/>
          </a:bodyPr>
          <a:lstStyle/>
          <a:p>
            <a:pPr marL="0" indent="0">
              <a:buNone/>
            </a:pPr>
            <a:r>
              <a:rPr lang="en-US" b="1" dirty="0" smtClean="0">
                <a:solidFill>
                  <a:schemeClr val="bg1">
                    <a:lumMod val="65000"/>
                  </a:schemeClr>
                </a:solidFill>
              </a:rPr>
              <a:t>0) In </a:t>
            </a:r>
            <a:r>
              <a:rPr lang="en-US" b="1" dirty="0">
                <a:solidFill>
                  <a:schemeClr val="bg1">
                    <a:lumMod val="65000"/>
                  </a:schemeClr>
                </a:solidFill>
              </a:rPr>
              <a:t>a </a:t>
            </a:r>
            <a:r>
              <a:rPr lang="en-US" b="1" dirty="0" smtClean="0">
                <a:solidFill>
                  <a:schemeClr val="bg1">
                    <a:lumMod val="65000"/>
                  </a:schemeClr>
                </a:solidFill>
              </a:rPr>
              <a:t>nutshell </a:t>
            </a:r>
            <a:r>
              <a:rPr lang="en-US" dirty="0" smtClean="0">
                <a:solidFill>
                  <a:schemeClr val="bg1">
                    <a:lumMod val="65000"/>
                  </a:schemeClr>
                </a:solidFill>
              </a:rPr>
              <a:t> [9:00] </a:t>
            </a:r>
          </a:p>
          <a:p>
            <a:pPr marL="0" indent="0">
              <a:buNone/>
            </a:pPr>
            <a:r>
              <a:rPr lang="en-US" dirty="0" smtClean="0">
                <a:solidFill>
                  <a:schemeClr val="bg1">
                    <a:lumMod val="65000"/>
                  </a:schemeClr>
                </a:solidFill>
              </a:rPr>
              <a:t>(Menzies + Zimmermann)</a:t>
            </a:r>
            <a:br>
              <a:rPr lang="en-US" dirty="0" smtClean="0">
                <a:solidFill>
                  <a:schemeClr val="bg1">
                    <a:lumMod val="65000"/>
                  </a:schemeClr>
                </a:solidFill>
              </a:rPr>
            </a:br>
            <a:r>
              <a:rPr lang="en-US" dirty="0" smtClean="0">
                <a:solidFill>
                  <a:schemeClr val="bg1">
                    <a:lumMod val="65000"/>
                  </a:schemeClr>
                </a:solidFill>
              </a:rPr>
              <a:t/>
            </a:r>
            <a:br>
              <a:rPr lang="en-US" dirty="0" smtClean="0">
                <a:solidFill>
                  <a:schemeClr val="bg1">
                    <a:lumMod val="65000"/>
                  </a:schemeClr>
                </a:solidFill>
              </a:rPr>
            </a:br>
            <a:endParaRPr lang="en-US" dirty="0">
              <a:solidFill>
                <a:schemeClr val="bg1">
                  <a:lumMod val="65000"/>
                </a:schemeClr>
              </a:solidFill>
            </a:endParaRPr>
          </a:p>
          <a:p>
            <a:pPr marL="0" indent="0">
              <a:buNone/>
            </a:pPr>
            <a:r>
              <a:rPr lang="en-US" b="1" dirty="0" smtClean="0">
                <a:solidFill>
                  <a:schemeClr val="bg1">
                    <a:lumMod val="65000"/>
                  </a:schemeClr>
                </a:solidFill>
              </a:rPr>
              <a:t>1) Organization </a:t>
            </a:r>
            <a:r>
              <a:rPr lang="en-US" b="1" dirty="0">
                <a:solidFill>
                  <a:schemeClr val="bg1">
                    <a:lumMod val="65000"/>
                  </a:schemeClr>
                </a:solidFill>
              </a:rPr>
              <a:t>Issues</a:t>
            </a:r>
            <a:r>
              <a:rPr lang="en-US" b="1" dirty="0" smtClean="0">
                <a:solidFill>
                  <a:schemeClr val="bg1">
                    <a:lumMod val="65000"/>
                  </a:schemeClr>
                </a:solidFill>
              </a:rPr>
              <a:t>:</a:t>
            </a:r>
            <a:r>
              <a:rPr lang="en-US" b="1" dirty="0">
                <a:solidFill>
                  <a:schemeClr val="bg1">
                    <a:lumMod val="65000"/>
                  </a:schemeClr>
                </a:solidFill>
              </a:rPr>
              <a:t> </a:t>
            </a:r>
            <a:r>
              <a:rPr lang="en-US" dirty="0" smtClean="0">
                <a:solidFill>
                  <a:schemeClr val="bg1">
                    <a:lumMod val="65000"/>
                  </a:schemeClr>
                </a:solidFill>
              </a:rPr>
              <a:t>[9:15] </a:t>
            </a:r>
          </a:p>
          <a:p>
            <a:pPr marL="0" indent="0">
              <a:buNone/>
            </a:pPr>
            <a:r>
              <a:rPr lang="en-US" dirty="0" smtClean="0">
                <a:solidFill>
                  <a:schemeClr val="bg1">
                    <a:lumMod val="65000"/>
                  </a:schemeClr>
                </a:solidFill>
              </a:rPr>
              <a:t>(Menzies)</a:t>
            </a:r>
            <a:endParaRPr lang="en-US" dirty="0">
              <a:solidFill>
                <a:schemeClr val="bg1">
                  <a:lumMod val="65000"/>
                </a:schemeClr>
              </a:solidFill>
            </a:endParaRPr>
          </a:p>
          <a:p>
            <a:r>
              <a:rPr lang="en-US" dirty="0" smtClean="0">
                <a:solidFill>
                  <a:schemeClr val="bg1">
                    <a:lumMod val="65000"/>
                  </a:schemeClr>
                </a:solidFill>
              </a:rPr>
              <a:t>Rule </a:t>
            </a:r>
            <a:r>
              <a:rPr lang="en-US" dirty="0">
                <a:solidFill>
                  <a:schemeClr val="bg1">
                    <a:lumMod val="65000"/>
                  </a:schemeClr>
                </a:solidFill>
              </a:rPr>
              <a:t>#1: Talk to the users </a:t>
            </a:r>
            <a:r>
              <a:rPr lang="en-US" dirty="0" smtClean="0">
                <a:solidFill>
                  <a:schemeClr val="bg1">
                    <a:lumMod val="65000"/>
                  </a:schemeClr>
                </a:solidFill>
              </a:rPr>
              <a:t>  </a:t>
            </a:r>
            <a:endParaRPr lang="en-US" dirty="0">
              <a:solidFill>
                <a:schemeClr val="bg1">
                  <a:lumMod val="65000"/>
                </a:schemeClr>
              </a:solidFill>
            </a:endParaRPr>
          </a:p>
          <a:p>
            <a:r>
              <a:rPr lang="en-US" dirty="0" smtClean="0">
                <a:solidFill>
                  <a:schemeClr val="bg1">
                    <a:lumMod val="65000"/>
                  </a:schemeClr>
                </a:solidFill>
              </a:rPr>
              <a:t>Rule </a:t>
            </a:r>
            <a:r>
              <a:rPr lang="en-US" dirty="0">
                <a:solidFill>
                  <a:schemeClr val="bg1">
                    <a:lumMod val="65000"/>
                  </a:schemeClr>
                </a:solidFill>
              </a:rPr>
              <a:t>#2: Know your </a:t>
            </a:r>
            <a:r>
              <a:rPr lang="en-US" dirty="0" smtClean="0">
                <a:solidFill>
                  <a:schemeClr val="bg1">
                    <a:lumMod val="65000"/>
                  </a:schemeClr>
                </a:solidFill>
              </a:rPr>
              <a:t>domain  </a:t>
            </a:r>
            <a:endParaRPr lang="en-US" dirty="0">
              <a:solidFill>
                <a:schemeClr val="bg1">
                  <a:lumMod val="65000"/>
                </a:schemeClr>
              </a:solidFill>
            </a:endParaRPr>
          </a:p>
          <a:p>
            <a:r>
              <a:rPr lang="en-US" dirty="0" smtClean="0">
                <a:solidFill>
                  <a:schemeClr val="bg1">
                    <a:lumMod val="65000"/>
                  </a:schemeClr>
                </a:solidFill>
              </a:rPr>
              <a:t>Rule </a:t>
            </a:r>
            <a:r>
              <a:rPr lang="en-US" dirty="0">
                <a:solidFill>
                  <a:schemeClr val="bg1">
                    <a:lumMod val="65000"/>
                  </a:schemeClr>
                </a:solidFill>
              </a:rPr>
              <a:t>#3: Suspect your </a:t>
            </a:r>
            <a:r>
              <a:rPr lang="en-US" dirty="0" smtClean="0">
                <a:solidFill>
                  <a:schemeClr val="bg1">
                    <a:lumMod val="65000"/>
                  </a:schemeClr>
                </a:solidFill>
              </a:rPr>
              <a:t>data </a:t>
            </a:r>
            <a:endParaRPr lang="en-US" dirty="0">
              <a:solidFill>
                <a:schemeClr val="bg1">
                  <a:lumMod val="65000"/>
                </a:schemeClr>
              </a:solidFill>
            </a:endParaRPr>
          </a:p>
          <a:p>
            <a:r>
              <a:rPr lang="en-US" dirty="0" smtClean="0">
                <a:solidFill>
                  <a:schemeClr val="bg1">
                    <a:lumMod val="65000"/>
                  </a:schemeClr>
                </a:solidFill>
              </a:rPr>
              <a:t>Rule </a:t>
            </a:r>
            <a:r>
              <a:rPr lang="en-US" dirty="0">
                <a:solidFill>
                  <a:schemeClr val="bg1">
                    <a:lumMod val="65000"/>
                  </a:schemeClr>
                </a:solidFill>
              </a:rPr>
              <a:t>#4: Data science is </a:t>
            </a:r>
            <a:r>
              <a:rPr lang="en-US" dirty="0" smtClean="0">
                <a:solidFill>
                  <a:schemeClr val="bg1">
                    <a:lumMod val="65000"/>
                  </a:schemeClr>
                </a:solidFill>
              </a:rPr>
              <a:t>cyclic  </a:t>
            </a:r>
          </a:p>
          <a:p>
            <a:pPr marL="0" indent="0">
              <a:buNone/>
            </a:pPr>
            <a:endParaRPr lang="en-US" dirty="0">
              <a:solidFill>
                <a:schemeClr val="bg1">
                  <a:lumMod val="65000"/>
                </a:schemeClr>
              </a:solidFill>
            </a:endParaRPr>
          </a:p>
          <a:p>
            <a:pPr marL="0" indent="0">
              <a:buNone/>
            </a:pPr>
            <a:endParaRPr lang="en-US" dirty="0">
              <a:solidFill>
                <a:schemeClr val="bg1">
                  <a:lumMod val="65000"/>
                </a:schemeClr>
              </a:solidFill>
            </a:endParaRPr>
          </a:p>
          <a:p>
            <a:pPr marL="0" indent="0">
              <a:buNone/>
            </a:pPr>
            <a:r>
              <a:rPr lang="en-US" b="1" dirty="0" smtClean="0">
                <a:solidFill>
                  <a:srgbClr val="FF0000"/>
                </a:solidFill>
              </a:rPr>
              <a:t>2) Qualitative methods </a:t>
            </a:r>
            <a:r>
              <a:rPr lang="en-US" dirty="0" smtClean="0">
                <a:solidFill>
                  <a:srgbClr val="FF0000"/>
                </a:solidFill>
              </a:rPr>
              <a:t>[9:45] </a:t>
            </a:r>
            <a:br>
              <a:rPr lang="en-US" dirty="0" smtClean="0">
                <a:solidFill>
                  <a:srgbClr val="FF0000"/>
                </a:solidFill>
              </a:rPr>
            </a:br>
            <a:r>
              <a:rPr lang="en-US" dirty="0" smtClean="0">
                <a:solidFill>
                  <a:srgbClr val="FF0000"/>
                </a:solidFill>
              </a:rPr>
              <a:t>(Bird + Zimmermann)</a:t>
            </a:r>
            <a:endParaRPr lang="en-US" dirty="0">
              <a:solidFill>
                <a:srgbClr val="FF0000"/>
              </a:solidFill>
            </a:endParaRPr>
          </a:p>
          <a:p>
            <a:r>
              <a:rPr lang="en-US" dirty="0" smtClean="0">
                <a:solidFill>
                  <a:srgbClr val="FF0000"/>
                </a:solidFill>
              </a:rPr>
              <a:t>Discovering </a:t>
            </a:r>
            <a:r>
              <a:rPr lang="en-US" dirty="0">
                <a:solidFill>
                  <a:srgbClr val="FF0000"/>
                </a:solidFill>
              </a:rPr>
              <a:t>information </a:t>
            </a:r>
            <a:r>
              <a:rPr lang="en-US" dirty="0" smtClean="0">
                <a:solidFill>
                  <a:srgbClr val="FF0000"/>
                </a:solidFill>
              </a:rPr>
              <a:t>needs </a:t>
            </a:r>
            <a:endParaRPr lang="en-US" dirty="0">
              <a:solidFill>
                <a:srgbClr val="FF0000"/>
              </a:solidFill>
            </a:endParaRPr>
          </a:p>
          <a:p>
            <a:r>
              <a:rPr lang="en-US" dirty="0" smtClean="0">
                <a:solidFill>
                  <a:srgbClr val="FF0000"/>
                </a:solidFill>
              </a:rPr>
              <a:t>On </a:t>
            </a:r>
            <a:r>
              <a:rPr lang="en-US" dirty="0">
                <a:solidFill>
                  <a:srgbClr val="FF0000"/>
                </a:solidFill>
              </a:rPr>
              <a:t>the role of surveys and interviews in data </a:t>
            </a:r>
            <a:r>
              <a:rPr lang="en-US" dirty="0" smtClean="0">
                <a:solidFill>
                  <a:srgbClr val="FF0000"/>
                </a:solidFill>
              </a:rPr>
              <a:t>analysis</a:t>
            </a:r>
            <a:endParaRPr lang="en-US" dirty="0">
              <a:solidFill>
                <a:srgbClr val="FF0000"/>
              </a:solidFill>
            </a:endParaRPr>
          </a:p>
          <a:p>
            <a:endParaRPr lang="en-US" dirty="0">
              <a:solidFill>
                <a:schemeClr val="bg1">
                  <a:lumMod val="65000"/>
                </a:schemeClr>
              </a:solidFill>
            </a:endParaRPr>
          </a:p>
        </p:txBody>
      </p:sp>
      <p:sp>
        <p:nvSpPr>
          <p:cNvPr id="3" name="Content Placeholder 2"/>
          <p:cNvSpPr>
            <a:spLocks noGrp="1"/>
          </p:cNvSpPr>
          <p:nvPr>
            <p:ph sz="half" idx="2"/>
          </p:nvPr>
        </p:nvSpPr>
        <p:spPr>
          <a:xfrm>
            <a:off x="4785779" y="1663698"/>
            <a:ext cx="4038600" cy="4525963"/>
          </a:xfrm>
        </p:spPr>
        <p:txBody>
          <a:bodyPr>
            <a:normAutofit fontScale="62500" lnSpcReduction="20000"/>
          </a:bodyPr>
          <a:lstStyle/>
          <a:p>
            <a:pPr marL="0" indent="0">
              <a:buNone/>
            </a:pPr>
            <a:r>
              <a:rPr lang="en-US" dirty="0" smtClean="0">
                <a:solidFill>
                  <a:schemeClr val="bg1">
                    <a:lumMod val="65000"/>
                  </a:schemeClr>
                </a:solidFill>
              </a:rPr>
              <a:t>Break [10:30] </a:t>
            </a:r>
            <a:br>
              <a:rPr lang="en-US" dirty="0" smtClean="0">
                <a:solidFill>
                  <a:schemeClr val="bg1">
                    <a:lumMod val="65000"/>
                  </a:schemeClr>
                </a:solidFill>
              </a:rPr>
            </a:br>
            <a:r>
              <a:rPr lang="en-US" dirty="0" smtClean="0">
                <a:solidFill>
                  <a:schemeClr val="bg1">
                    <a:lumMod val="65000"/>
                  </a:schemeClr>
                </a:solidFill>
              </a:rPr>
              <a:t> </a:t>
            </a:r>
            <a:br>
              <a:rPr lang="en-US" dirty="0" smtClean="0">
                <a:solidFill>
                  <a:schemeClr val="bg1">
                    <a:lumMod val="65000"/>
                  </a:schemeClr>
                </a:solidFill>
              </a:rPr>
            </a:br>
            <a:endParaRPr lang="en-US" dirty="0" smtClean="0">
              <a:solidFill>
                <a:schemeClr val="bg1">
                  <a:lumMod val="65000"/>
                </a:schemeClr>
              </a:solidFill>
            </a:endParaRPr>
          </a:p>
          <a:p>
            <a:pPr marL="0" indent="0">
              <a:buNone/>
            </a:pPr>
            <a:endParaRPr lang="en-US" sz="2900" dirty="0">
              <a:solidFill>
                <a:schemeClr val="bg1">
                  <a:lumMod val="65000"/>
                </a:schemeClr>
              </a:solidFill>
            </a:endParaRPr>
          </a:p>
          <a:p>
            <a:pPr marL="0" indent="0">
              <a:buNone/>
            </a:pPr>
            <a:r>
              <a:rPr lang="en-US" b="1" dirty="0" smtClean="0">
                <a:solidFill>
                  <a:schemeClr val="bg1">
                    <a:lumMod val="65000"/>
                  </a:schemeClr>
                </a:solidFill>
              </a:rPr>
              <a:t>3) Quantitative </a:t>
            </a:r>
            <a:r>
              <a:rPr lang="en-US" b="1" dirty="0">
                <a:solidFill>
                  <a:schemeClr val="bg1">
                    <a:lumMod val="65000"/>
                  </a:schemeClr>
                </a:solidFill>
              </a:rPr>
              <a:t>Methods </a:t>
            </a:r>
            <a:r>
              <a:rPr lang="en-US" dirty="0" smtClean="0">
                <a:solidFill>
                  <a:schemeClr val="bg1">
                    <a:lumMod val="65000"/>
                  </a:schemeClr>
                </a:solidFill>
              </a:rPr>
              <a:t> [11:00] </a:t>
            </a:r>
          </a:p>
          <a:p>
            <a:pPr marL="0" indent="0">
              <a:buNone/>
            </a:pPr>
            <a:r>
              <a:rPr lang="en-US" dirty="0" smtClean="0">
                <a:solidFill>
                  <a:schemeClr val="bg1">
                    <a:lumMod val="65000"/>
                  </a:schemeClr>
                </a:solidFill>
              </a:rPr>
              <a:t>(</a:t>
            </a:r>
            <a:r>
              <a:rPr lang="en-US" dirty="0" err="1" smtClean="0">
                <a:solidFill>
                  <a:schemeClr val="bg1">
                    <a:lumMod val="65000"/>
                  </a:schemeClr>
                </a:solidFill>
              </a:rPr>
              <a:t>Turhan</a:t>
            </a:r>
            <a:r>
              <a:rPr lang="en-US" dirty="0" smtClean="0">
                <a:solidFill>
                  <a:schemeClr val="bg1">
                    <a:lumMod val="65000"/>
                  </a:schemeClr>
                </a:solidFill>
              </a:rPr>
              <a:t>)</a:t>
            </a:r>
            <a:endParaRPr lang="en-US" dirty="0">
              <a:solidFill>
                <a:schemeClr val="bg1">
                  <a:lumMod val="65000"/>
                </a:schemeClr>
              </a:solidFill>
            </a:endParaRPr>
          </a:p>
          <a:p>
            <a:r>
              <a:rPr lang="en-US" dirty="0" smtClean="0">
                <a:solidFill>
                  <a:schemeClr val="bg1">
                    <a:lumMod val="65000"/>
                  </a:schemeClr>
                </a:solidFill>
              </a:rPr>
              <a:t>Do we need all the data?</a:t>
            </a:r>
            <a:endParaRPr lang="en-US" dirty="0">
              <a:solidFill>
                <a:schemeClr val="bg1">
                  <a:lumMod val="65000"/>
                </a:schemeClr>
              </a:solidFill>
            </a:endParaRPr>
          </a:p>
          <a:p>
            <a:pPr lvl="1"/>
            <a:r>
              <a:rPr lang="en-US" dirty="0">
                <a:solidFill>
                  <a:schemeClr val="bg1">
                    <a:lumMod val="65000"/>
                  </a:schemeClr>
                </a:solidFill>
              </a:rPr>
              <a:t>     </a:t>
            </a:r>
            <a:r>
              <a:rPr lang="en-US" dirty="0" smtClean="0">
                <a:solidFill>
                  <a:schemeClr val="bg1">
                    <a:lumMod val="65000"/>
                  </a:schemeClr>
                </a:solidFill>
              </a:rPr>
              <a:t>row + column + range pruning</a:t>
            </a:r>
            <a:endParaRPr lang="en-US" dirty="0">
              <a:solidFill>
                <a:schemeClr val="bg1">
                  <a:lumMod val="65000"/>
                </a:schemeClr>
              </a:solidFill>
            </a:endParaRPr>
          </a:p>
          <a:p>
            <a:r>
              <a:rPr lang="en-US" dirty="0">
                <a:solidFill>
                  <a:schemeClr val="bg1">
                    <a:lumMod val="65000"/>
                  </a:schemeClr>
                </a:solidFill>
              </a:rPr>
              <a:t>How to keep your data private </a:t>
            </a:r>
            <a:r>
              <a:rPr lang="en-US" dirty="0" smtClean="0">
                <a:solidFill>
                  <a:schemeClr val="bg1">
                    <a:lumMod val="65000"/>
                  </a:schemeClr>
                </a:solidFill>
              </a:rPr>
              <a:t> </a:t>
            </a:r>
            <a:br>
              <a:rPr lang="en-US" dirty="0" smtClean="0">
                <a:solidFill>
                  <a:schemeClr val="bg1">
                    <a:lumMod val="65000"/>
                  </a:schemeClr>
                </a:solidFill>
              </a:rPr>
            </a:br>
            <a:r>
              <a:rPr lang="en-US" dirty="0" smtClean="0">
                <a:solidFill>
                  <a:schemeClr val="bg1">
                    <a:lumMod val="65000"/>
                  </a:schemeClr>
                </a:solidFill>
              </a:rPr>
              <a:t/>
            </a:r>
            <a:br>
              <a:rPr lang="en-US" dirty="0" smtClean="0">
                <a:solidFill>
                  <a:schemeClr val="bg1">
                    <a:lumMod val="65000"/>
                  </a:schemeClr>
                </a:solidFill>
              </a:rPr>
            </a:br>
            <a:endParaRPr lang="en-US" dirty="0" smtClean="0">
              <a:solidFill>
                <a:schemeClr val="bg1">
                  <a:lumMod val="65000"/>
                </a:schemeClr>
              </a:solidFill>
            </a:endParaRPr>
          </a:p>
          <a:p>
            <a:pPr marL="0" indent="0">
              <a:buNone/>
            </a:pPr>
            <a:endParaRPr lang="en-US" dirty="0">
              <a:solidFill>
                <a:schemeClr val="bg1">
                  <a:lumMod val="65000"/>
                </a:schemeClr>
              </a:solidFill>
            </a:endParaRPr>
          </a:p>
          <a:p>
            <a:pPr marL="0" indent="0">
              <a:buNone/>
            </a:pPr>
            <a:r>
              <a:rPr lang="en-US" b="1" dirty="0" smtClean="0">
                <a:solidFill>
                  <a:schemeClr val="bg1">
                    <a:lumMod val="65000"/>
                  </a:schemeClr>
                </a:solidFill>
              </a:rPr>
              <a:t>4) Open </a:t>
            </a:r>
            <a:r>
              <a:rPr lang="en-US" b="1" dirty="0">
                <a:solidFill>
                  <a:schemeClr val="bg1">
                    <a:lumMod val="65000"/>
                  </a:schemeClr>
                </a:solidFill>
              </a:rPr>
              <a:t>Issues, new </a:t>
            </a:r>
            <a:r>
              <a:rPr lang="en-US" b="1" dirty="0" smtClean="0">
                <a:solidFill>
                  <a:schemeClr val="bg1">
                    <a:lumMod val="65000"/>
                  </a:schemeClr>
                </a:solidFill>
              </a:rPr>
              <a:t>solutions </a:t>
            </a:r>
            <a:r>
              <a:rPr lang="en-US" dirty="0" smtClean="0">
                <a:solidFill>
                  <a:schemeClr val="bg1">
                    <a:lumMod val="65000"/>
                  </a:schemeClr>
                </a:solidFill>
              </a:rPr>
              <a:t>[11:45] </a:t>
            </a:r>
            <a:r>
              <a:rPr lang="en-US" b="1" dirty="0" smtClean="0">
                <a:solidFill>
                  <a:schemeClr val="bg1">
                    <a:lumMod val="65000"/>
                  </a:schemeClr>
                </a:solidFill>
              </a:rPr>
              <a:t> </a:t>
            </a:r>
            <a:r>
              <a:rPr lang="en-US" dirty="0">
                <a:solidFill>
                  <a:schemeClr val="bg1">
                    <a:lumMod val="65000"/>
                  </a:schemeClr>
                </a:solidFill>
              </a:rPr>
              <a:t>(</a:t>
            </a:r>
            <a:r>
              <a:rPr lang="en-US" dirty="0" err="1">
                <a:solidFill>
                  <a:schemeClr val="bg1">
                    <a:lumMod val="65000"/>
                  </a:schemeClr>
                </a:solidFill>
              </a:rPr>
              <a:t>Minku</a:t>
            </a:r>
            <a:r>
              <a:rPr lang="en-US" dirty="0">
                <a:solidFill>
                  <a:schemeClr val="bg1">
                    <a:lumMod val="65000"/>
                  </a:schemeClr>
                </a:solidFill>
              </a:rPr>
              <a:t>)</a:t>
            </a:r>
          </a:p>
          <a:p>
            <a:r>
              <a:rPr lang="en-US" dirty="0">
                <a:solidFill>
                  <a:schemeClr val="bg1">
                    <a:lumMod val="65000"/>
                  </a:schemeClr>
                </a:solidFill>
              </a:rPr>
              <a:t>Instabilities; </a:t>
            </a:r>
          </a:p>
          <a:p>
            <a:r>
              <a:rPr lang="en-US" dirty="0" smtClean="0">
                <a:solidFill>
                  <a:schemeClr val="bg1">
                    <a:lumMod val="65000"/>
                  </a:schemeClr>
                </a:solidFill>
              </a:rPr>
              <a:t>Envy;</a:t>
            </a:r>
            <a:endParaRPr lang="en-US" dirty="0">
              <a:solidFill>
                <a:schemeClr val="bg1">
                  <a:lumMod val="65000"/>
                </a:schemeClr>
              </a:solidFill>
            </a:endParaRPr>
          </a:p>
          <a:p>
            <a:r>
              <a:rPr lang="en-US" dirty="0" smtClean="0">
                <a:solidFill>
                  <a:schemeClr val="bg1">
                    <a:lumMod val="65000"/>
                  </a:schemeClr>
                </a:solidFill>
              </a:rPr>
              <a:t>Ensembles</a:t>
            </a:r>
            <a:endParaRPr lang="en-US" dirty="0">
              <a:solidFill>
                <a:schemeClr val="bg1">
                  <a:lumMod val="65000"/>
                </a:schemeClr>
              </a:solidFill>
            </a:endParaRPr>
          </a:p>
        </p:txBody>
      </p:sp>
      <p:sp>
        <p:nvSpPr>
          <p:cNvPr id="4" name="Slide Number Placeholder 3"/>
          <p:cNvSpPr>
            <a:spLocks noGrp="1"/>
          </p:cNvSpPr>
          <p:nvPr>
            <p:ph type="sldNum" sz="quarter" idx="12"/>
          </p:nvPr>
        </p:nvSpPr>
        <p:spPr/>
        <p:txBody>
          <a:bodyPr/>
          <a:lstStyle/>
          <a:p>
            <a:fld id="{4F43FBDB-460A-2C4D-8064-C249887F4FCB}" type="slidenum">
              <a:rPr lang="en-US" smtClean="0"/>
              <a:pPr/>
              <a:t>35</a:t>
            </a:fld>
            <a:endParaRPr lang="en-US"/>
          </a:p>
        </p:txBody>
      </p:sp>
      <p:cxnSp>
        <p:nvCxnSpPr>
          <p:cNvPr id="6" name="Straight Connector 5"/>
          <p:cNvCxnSpPr/>
          <p:nvPr/>
        </p:nvCxnSpPr>
        <p:spPr>
          <a:xfrm>
            <a:off x="4601630" y="1748362"/>
            <a:ext cx="0" cy="4565656"/>
          </a:xfrm>
          <a:prstGeom prst="line">
            <a:avLst/>
          </a:prstGeom>
          <a:ln w="3175" cmpd="sng"/>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12702493"/>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lstStyle/>
          <a:p>
            <a:r>
              <a:rPr lang="en-US" dirty="0" smtClean="0"/>
              <a:t>In this section</a:t>
            </a:r>
            <a:endParaRPr lang="en-US" dirty="0"/>
          </a:p>
        </p:txBody>
      </p:sp>
      <p:sp>
        <p:nvSpPr>
          <p:cNvPr id="14" name="Content Placeholder 13"/>
          <p:cNvSpPr>
            <a:spLocks noGrp="1"/>
          </p:cNvSpPr>
          <p:nvPr>
            <p:ph idx="1"/>
          </p:nvPr>
        </p:nvSpPr>
        <p:spPr/>
        <p:txBody>
          <a:bodyPr>
            <a:normAutofit fontScale="92500" lnSpcReduction="10000"/>
          </a:bodyPr>
          <a:lstStyle/>
          <a:p>
            <a:r>
              <a:rPr lang="en-US" dirty="0" smtClean="0"/>
              <a:t>Why qualitative analysis?</a:t>
            </a:r>
          </a:p>
          <a:p>
            <a:r>
              <a:rPr lang="en-US" dirty="0" smtClean="0"/>
              <a:t>Surveys as a lightweight tool for data collection</a:t>
            </a:r>
          </a:p>
          <a:p>
            <a:r>
              <a:rPr lang="en-US" dirty="0" smtClean="0"/>
              <a:t>Two of my most successful surveys</a:t>
            </a:r>
          </a:p>
          <a:p>
            <a:pPr lvl="1"/>
            <a:r>
              <a:rPr lang="en-US" sz="2000" dirty="0" smtClean="0"/>
              <a:t>Example: What makes a good bug report?</a:t>
            </a:r>
          </a:p>
          <a:p>
            <a:pPr lvl="1"/>
            <a:r>
              <a:rPr lang="en-US" sz="2000" dirty="0" smtClean="0"/>
              <a:t>Example: Which bugs get fixed/reassigned/reopened?</a:t>
            </a:r>
          </a:p>
          <a:p>
            <a:r>
              <a:rPr lang="en-US" dirty="0" smtClean="0"/>
              <a:t>What makes a good survey?</a:t>
            </a:r>
          </a:p>
          <a:p>
            <a:r>
              <a:rPr lang="en-US" dirty="0" smtClean="0"/>
              <a:t>Analyzing survey data</a:t>
            </a:r>
          </a:p>
          <a:p>
            <a:pPr lvl="1"/>
            <a:r>
              <a:rPr lang="en-US" sz="2000" dirty="0" smtClean="0"/>
              <a:t>Likert scale data</a:t>
            </a:r>
          </a:p>
          <a:p>
            <a:pPr lvl="1"/>
            <a:r>
              <a:rPr lang="en-US" sz="2000" dirty="0" smtClean="0"/>
              <a:t>Open-ended questions</a:t>
            </a:r>
          </a:p>
          <a:p>
            <a:pPr lvl="1"/>
            <a:r>
              <a:rPr lang="en-US" sz="2000" dirty="0" smtClean="0"/>
              <a:t>Card sorting</a:t>
            </a:r>
          </a:p>
          <a:p>
            <a:pPr lvl="1"/>
            <a:r>
              <a:rPr lang="en-US" sz="2000" dirty="0" smtClean="0"/>
              <a:t>Inter-rater agreement</a:t>
            </a:r>
          </a:p>
          <a:p>
            <a:pPr lvl="1"/>
            <a:endParaRPr lang="en-US" dirty="0"/>
          </a:p>
        </p:txBody>
      </p:sp>
      <p:sp>
        <p:nvSpPr>
          <p:cNvPr id="2" name="Slide Number Placeholder 1"/>
          <p:cNvSpPr>
            <a:spLocks noGrp="1"/>
          </p:cNvSpPr>
          <p:nvPr>
            <p:ph type="sldNum" sz="quarter" idx="12"/>
          </p:nvPr>
        </p:nvSpPr>
        <p:spPr/>
        <p:txBody>
          <a:bodyPr/>
          <a:lstStyle/>
          <a:p>
            <a:fld id="{4F43FBDB-460A-2C4D-8064-C249887F4FCB}" type="slidenum">
              <a:rPr lang="en-US" smtClean="0"/>
              <a:pPr/>
              <a:t>36</a:t>
            </a:fld>
            <a:endParaRPr lang="en-US"/>
          </a:p>
        </p:txBody>
      </p:sp>
    </p:spTree>
    <p:extLst>
      <p:ext uri="{BB962C8B-B14F-4D97-AF65-F5344CB8AC3E}">
        <p14:creationId xmlns:p14="http://schemas.microsoft.com/office/powerpoint/2010/main" val="525153860"/>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Measurement alone </a:t>
            </a:r>
            <a:br>
              <a:rPr lang="en-US" dirty="0" smtClean="0"/>
            </a:br>
            <a:r>
              <a:rPr lang="en-US" dirty="0" smtClean="0"/>
              <a:t>doesn’t tell you much…</a:t>
            </a:r>
            <a:endParaRPr lang="en-US" dirty="0"/>
          </a:p>
        </p:txBody>
      </p:sp>
      <p:sp>
        <p:nvSpPr>
          <p:cNvPr id="4" name="Slide Number Placeholder 3"/>
          <p:cNvSpPr>
            <a:spLocks noGrp="1"/>
          </p:cNvSpPr>
          <p:nvPr>
            <p:ph type="sldNum" sz="quarter" idx="12"/>
          </p:nvPr>
        </p:nvSpPr>
        <p:spPr/>
        <p:txBody>
          <a:bodyPr/>
          <a:lstStyle/>
          <a:p>
            <a:fld id="{4F43FBDB-460A-2C4D-8064-C249887F4FCB}" type="slidenum">
              <a:rPr lang="en-US" smtClean="0"/>
              <a:pPr/>
              <a:t>37</a:t>
            </a:fld>
            <a:endParaRPr lang="en-US"/>
          </a:p>
        </p:txBody>
      </p:sp>
      <p:pic>
        <p:nvPicPr>
          <p:cNvPr id="7" name="Picture 6"/>
          <p:cNvPicPr>
            <a:picLocks noChangeAspect="1"/>
          </p:cNvPicPr>
          <p:nvPr/>
        </p:nvPicPr>
        <p:blipFill rotWithShape="1">
          <a:blip r:embed="rId2"/>
          <a:srcRect t="5206"/>
          <a:stretch/>
        </p:blipFill>
        <p:spPr>
          <a:xfrm>
            <a:off x="457200" y="1677880"/>
            <a:ext cx="8229600" cy="4577475"/>
          </a:xfrm>
          <a:prstGeom prst="rect">
            <a:avLst/>
          </a:prstGeom>
        </p:spPr>
      </p:pic>
    </p:spTree>
    <p:extLst>
      <p:ext uri="{BB962C8B-B14F-4D97-AF65-F5344CB8AC3E}">
        <p14:creationId xmlns:p14="http://schemas.microsoft.com/office/powerpoint/2010/main" val="3554547245"/>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p:cNvGraphicFramePr>
            <a:graphicFrameLocks noChangeAspect="1"/>
          </p:cNvGraphicFramePr>
          <p:nvPr>
            <p:extLst>
              <p:ext uri="{D42A27DB-BD31-4B8C-83A1-F6EECF244321}">
                <p14:modId xmlns:p14="http://schemas.microsoft.com/office/powerpoint/2010/main" val="4194521076"/>
              </p:ext>
            </p:extLst>
          </p:nvPr>
        </p:nvGraphicFramePr>
        <p:xfrm>
          <a:off x="1182917" y="1668563"/>
          <a:ext cx="6355353" cy="4023360"/>
        </p:xfrm>
        <a:graphic>
          <a:graphicData uri="http://schemas.openxmlformats.org/presentationml/2006/ole">
            <mc:AlternateContent xmlns:mc="http://schemas.openxmlformats.org/markup-compatibility/2006">
              <mc:Choice xmlns:v="urn:schemas-microsoft-com:vml" Requires="v">
                <p:oleObj spid="_x0000_s1181" name="Visio" r:id="rId3" imgW="4732052" imgH="2994577" progId="">
                  <p:embed/>
                </p:oleObj>
              </mc:Choice>
              <mc:Fallback>
                <p:oleObj name="Visio" r:id="rId3" imgW="4732052" imgH="2994577" progId="">
                  <p:embed/>
                  <p:pic>
                    <p:nvPicPr>
                      <p:cNvPr id="0" name="Picture 9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82917" y="1668563"/>
                        <a:ext cx="6355353" cy="402336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2588311946"/>
              </p:ext>
            </p:extLst>
          </p:nvPr>
        </p:nvGraphicFramePr>
        <p:xfrm>
          <a:off x="1830988" y="1668563"/>
          <a:ext cx="6355353" cy="4023360"/>
        </p:xfrm>
        <a:graphic>
          <a:graphicData uri="http://schemas.openxmlformats.org/presentationml/2006/ole">
            <mc:AlternateContent xmlns:mc="http://schemas.openxmlformats.org/markup-compatibility/2006">
              <mc:Choice xmlns:v="urn:schemas-microsoft-com:vml" Requires="v">
                <p:oleObj spid="_x0000_s1182" name="Visio" r:id="rId5" imgW="4732052" imgH="2994577" progId="">
                  <p:embed/>
                </p:oleObj>
              </mc:Choice>
              <mc:Fallback>
                <p:oleObj name="Visio" r:id="rId5" imgW="4732052" imgH="2994577" progId="">
                  <p:embed/>
                  <p:pic>
                    <p:nvPicPr>
                      <p:cNvPr id="0" name="Picture 9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30988" y="1668563"/>
                        <a:ext cx="6355353" cy="402336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Title 1"/>
          <p:cNvSpPr>
            <a:spLocks noGrp="1"/>
          </p:cNvSpPr>
          <p:nvPr>
            <p:ph type="title"/>
          </p:nvPr>
        </p:nvSpPr>
        <p:spPr/>
        <p:txBody>
          <a:bodyPr>
            <a:normAutofit fontScale="90000"/>
          </a:bodyPr>
          <a:lstStyle/>
          <a:p>
            <a:r>
              <a:rPr lang="en-US" dirty="0" smtClean="0"/>
              <a:t>Qualitative analysis can help you to answer the “Why?” question</a:t>
            </a:r>
            <a:endParaRPr lang="en-US" dirty="0"/>
          </a:p>
        </p:txBody>
      </p:sp>
      <p:sp>
        <p:nvSpPr>
          <p:cNvPr id="4" name="Slide Number Placeholder 3"/>
          <p:cNvSpPr>
            <a:spLocks noGrp="1"/>
          </p:cNvSpPr>
          <p:nvPr>
            <p:ph type="sldNum" sz="quarter" idx="12"/>
          </p:nvPr>
        </p:nvSpPr>
        <p:spPr/>
        <p:txBody>
          <a:bodyPr/>
          <a:lstStyle/>
          <a:p>
            <a:fld id="{4F43FBDB-460A-2C4D-8064-C249887F4FCB}" type="slidenum">
              <a:rPr lang="en-US" smtClean="0"/>
              <a:pPr/>
              <a:t>38</a:t>
            </a:fld>
            <a:endParaRPr lang="en-US"/>
          </a:p>
        </p:txBody>
      </p:sp>
      <p:sp>
        <p:nvSpPr>
          <p:cNvPr id="5" name="Text Box 4"/>
          <p:cNvSpPr txBox="1">
            <a:spLocks noChangeArrowheads="1"/>
          </p:cNvSpPr>
          <p:nvPr/>
        </p:nvSpPr>
        <p:spPr bwMode="auto">
          <a:xfrm>
            <a:off x="228600" y="6226175"/>
            <a:ext cx="8686800" cy="495300"/>
          </a:xfrm>
          <a:prstGeom prst="rect">
            <a:avLst/>
          </a:prstGeom>
          <a:solidFill>
            <a:srgbClr val="FFFFFF"/>
          </a:solidFill>
          <a:ln w="9525">
            <a:noFill/>
            <a:round/>
            <a:headEnd/>
            <a:tailEnd/>
          </a:ln>
        </p:spPr>
        <p:txBody>
          <a:bodyPr lIns="81639" tIns="53620" rIns="81639" bIns="40820" anchor="ctr" anchorCtr="1"/>
          <a:lstStyle/>
          <a:p>
            <a:pPr algn="ctr" defTabSz="407988" hangingPunct="0">
              <a:lnSpc>
                <a:spcPct val="93000"/>
              </a:lnSpc>
              <a:buClr>
                <a:srgbClr val="000000"/>
              </a:buClr>
              <a:buSzPct val="100000"/>
              <a:buFont typeface="Times New Roman" pitchFamily="18" charset="0"/>
              <a:buNone/>
              <a:tabLst>
                <a:tab pos="657225" algn="l"/>
                <a:tab pos="1312863" algn="l"/>
                <a:tab pos="1970088" algn="l"/>
                <a:tab pos="2627313" algn="l"/>
                <a:tab pos="3282950" algn="l"/>
                <a:tab pos="3940175" algn="l"/>
                <a:tab pos="4595813" algn="l"/>
                <a:tab pos="5253038" algn="l"/>
                <a:tab pos="5910263" algn="l"/>
                <a:tab pos="6565900" algn="l"/>
                <a:tab pos="7223125" algn="l"/>
                <a:tab pos="7880350" algn="l"/>
                <a:tab pos="8535988" algn="l"/>
              </a:tabLst>
            </a:pPr>
            <a:r>
              <a:rPr lang="en-US" dirty="0">
                <a:solidFill>
                  <a:srgbClr val="A6A6A6"/>
                </a:solidFill>
              </a:rPr>
              <a:t>Raymond P. L. </a:t>
            </a:r>
            <a:r>
              <a:rPr lang="en-US" dirty="0" err="1">
                <a:solidFill>
                  <a:srgbClr val="A6A6A6"/>
                </a:solidFill>
              </a:rPr>
              <a:t>Buse</a:t>
            </a:r>
            <a:r>
              <a:rPr lang="en-US" dirty="0">
                <a:solidFill>
                  <a:srgbClr val="A6A6A6"/>
                </a:solidFill>
              </a:rPr>
              <a:t>, Thomas Zimmermann: Information needs </a:t>
            </a:r>
            <a:r>
              <a:rPr lang="en-US" dirty="0" smtClean="0">
                <a:solidFill>
                  <a:srgbClr val="A6A6A6"/>
                </a:solidFill>
              </a:rPr>
              <a:t/>
            </a:r>
            <a:br>
              <a:rPr lang="en-US" dirty="0" smtClean="0">
                <a:solidFill>
                  <a:srgbClr val="A6A6A6"/>
                </a:solidFill>
              </a:rPr>
            </a:br>
            <a:r>
              <a:rPr lang="en-US" dirty="0" smtClean="0">
                <a:solidFill>
                  <a:srgbClr val="A6A6A6"/>
                </a:solidFill>
              </a:rPr>
              <a:t>for </a:t>
            </a:r>
            <a:r>
              <a:rPr lang="en-US" dirty="0">
                <a:solidFill>
                  <a:srgbClr val="A6A6A6"/>
                </a:solidFill>
              </a:rPr>
              <a:t>software development analytics. ICSE 2012: 987-996</a:t>
            </a:r>
            <a:endParaRPr lang="en-GB" sz="1500" dirty="0">
              <a:solidFill>
                <a:srgbClr val="A6A6A6"/>
              </a:solidFill>
              <a:ea typeface="Arial Unicode MS" pitchFamily="34" charset="-128"/>
              <a:cs typeface="Arial Unicode MS" pitchFamily="34" charset="-128"/>
            </a:endParaRPr>
          </a:p>
        </p:txBody>
      </p:sp>
    </p:spTree>
    <p:extLst>
      <p:ext uri="{BB962C8B-B14F-4D97-AF65-F5344CB8AC3E}">
        <p14:creationId xmlns:p14="http://schemas.microsoft.com/office/powerpoint/2010/main" val="206727284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Surveys are a lightweight way to get more insight into the “Why?”</a:t>
            </a:r>
            <a:endParaRPr lang="en-US" dirty="0"/>
          </a:p>
        </p:txBody>
      </p:sp>
      <p:sp>
        <p:nvSpPr>
          <p:cNvPr id="3" name="Content Placeholder 2"/>
          <p:cNvSpPr>
            <a:spLocks noGrp="1"/>
          </p:cNvSpPr>
          <p:nvPr>
            <p:ph idx="1"/>
          </p:nvPr>
        </p:nvSpPr>
        <p:spPr/>
        <p:txBody>
          <a:bodyPr>
            <a:normAutofit lnSpcReduction="10000"/>
          </a:bodyPr>
          <a:lstStyle/>
          <a:p>
            <a:endParaRPr lang="en-US" sz="1600" dirty="0" smtClean="0"/>
          </a:p>
          <a:p>
            <a:r>
              <a:rPr lang="en-US" dirty="0" smtClean="0"/>
              <a:t>Surveys allow collection of quantitative + qualitative data (open ended questions)</a:t>
            </a:r>
          </a:p>
          <a:p>
            <a:r>
              <a:rPr lang="en-US" dirty="0" smtClean="0"/>
              <a:t>Identify a population + sample</a:t>
            </a:r>
          </a:p>
          <a:p>
            <a:r>
              <a:rPr lang="en-US" dirty="0" smtClean="0"/>
              <a:t>Send out web-based questionnaire</a:t>
            </a:r>
          </a:p>
          <a:p>
            <a:r>
              <a:rPr lang="en-US" dirty="0" smtClean="0"/>
              <a:t>Survey tools:</a:t>
            </a:r>
          </a:p>
          <a:p>
            <a:pPr lvl="1"/>
            <a:r>
              <a:rPr lang="en-US" dirty="0" err="1" smtClean="0"/>
              <a:t>Qualtrics</a:t>
            </a:r>
            <a:r>
              <a:rPr lang="en-US" dirty="0" smtClean="0"/>
              <a:t>, </a:t>
            </a:r>
            <a:r>
              <a:rPr lang="en-US" dirty="0" err="1" smtClean="0"/>
              <a:t>SurveyGizmo</a:t>
            </a:r>
            <a:r>
              <a:rPr lang="en-US" dirty="0" smtClean="0"/>
              <a:t>, </a:t>
            </a:r>
            <a:r>
              <a:rPr lang="en-US" dirty="0" err="1" smtClean="0"/>
              <a:t>SurveyMonkey</a:t>
            </a:r>
            <a:endParaRPr lang="en-US" dirty="0" smtClean="0"/>
          </a:p>
          <a:p>
            <a:pPr lvl="1"/>
            <a:r>
              <a:rPr lang="en-US" dirty="0" smtClean="0"/>
              <a:t>Custom built tools for more complex </a:t>
            </a:r>
            <a:r>
              <a:rPr lang="en-US" dirty="0" err="1" smtClean="0"/>
              <a:t>questionaires</a:t>
            </a:r>
            <a:endParaRPr lang="en-US" dirty="0"/>
          </a:p>
        </p:txBody>
      </p:sp>
      <p:sp>
        <p:nvSpPr>
          <p:cNvPr id="4" name="Slide Number Placeholder 3"/>
          <p:cNvSpPr>
            <a:spLocks noGrp="1"/>
          </p:cNvSpPr>
          <p:nvPr>
            <p:ph type="sldNum" sz="quarter" idx="12"/>
          </p:nvPr>
        </p:nvSpPr>
        <p:spPr/>
        <p:txBody>
          <a:bodyPr/>
          <a:lstStyle/>
          <a:p>
            <a:fld id="{4F43FBDB-460A-2C4D-8064-C249887F4FCB}" type="slidenum">
              <a:rPr lang="en-US" smtClean="0"/>
              <a:pPr/>
              <a:t>39</a:t>
            </a:fld>
            <a:endParaRPr lang="en-US"/>
          </a:p>
        </p:txBody>
      </p:sp>
    </p:spTree>
    <p:extLst>
      <p:ext uri="{BB962C8B-B14F-4D97-AF65-F5344CB8AC3E}">
        <p14:creationId xmlns:p14="http://schemas.microsoft.com/office/powerpoint/2010/main" val="606306886"/>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6165304"/>
            <a:ext cx="9144000" cy="69269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normAutofit fontScale="90000"/>
          </a:bodyPr>
          <a:lstStyle/>
          <a:p>
            <a:r>
              <a:rPr lang="en-US" dirty="0"/>
              <a:t>Two of my most successful </a:t>
            </a:r>
            <a:r>
              <a:rPr lang="en-US" dirty="0" smtClean="0"/>
              <a:t>surveys are about bug reports</a:t>
            </a:r>
            <a:endParaRPr lang="en-US" dirty="0"/>
          </a:p>
        </p:txBody>
      </p:sp>
      <p:pic>
        <p:nvPicPr>
          <p:cNvPr id="35842" name="Picture 2" descr="http://chroniclebooks.com/images/items/0811822/0811822389/0811822389_larg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95626" y="1684338"/>
            <a:ext cx="4552748" cy="4572000"/>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lstStyle/>
          <a:p>
            <a:fld id="{4F43FBDB-460A-2C4D-8064-C249887F4FCB}" type="slidenum">
              <a:rPr lang="en-US" smtClean="0"/>
              <a:pPr/>
              <a:t>40</a:t>
            </a:fld>
            <a:endParaRPr lang="en-US"/>
          </a:p>
        </p:txBody>
      </p:sp>
    </p:spTree>
    <p:extLst>
      <p:ext uri="{BB962C8B-B14F-4D97-AF65-F5344CB8AC3E}">
        <p14:creationId xmlns:p14="http://schemas.microsoft.com/office/powerpoint/2010/main" val="3595257580"/>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makes a good bug report?</a:t>
            </a:r>
            <a:endParaRPr lang="en-US" dirty="0"/>
          </a:p>
        </p:txBody>
      </p:sp>
      <p:sp>
        <p:nvSpPr>
          <p:cNvPr id="4" name="Slide Number Placeholder 3"/>
          <p:cNvSpPr>
            <a:spLocks noGrp="1"/>
          </p:cNvSpPr>
          <p:nvPr>
            <p:ph type="sldNum" sz="quarter" idx="12"/>
          </p:nvPr>
        </p:nvSpPr>
        <p:spPr/>
        <p:txBody>
          <a:bodyPr/>
          <a:lstStyle/>
          <a:p>
            <a:fld id="{4F43FBDB-460A-2C4D-8064-C249887F4FCB}" type="slidenum">
              <a:rPr lang="en-US" smtClean="0"/>
              <a:pPr/>
              <a:t>41</a:t>
            </a:fld>
            <a:endParaRPr lang="en-US"/>
          </a:p>
        </p:txBody>
      </p:sp>
      <p:grpSp>
        <p:nvGrpSpPr>
          <p:cNvPr id="13" name="Group 12"/>
          <p:cNvGrpSpPr/>
          <p:nvPr/>
        </p:nvGrpSpPr>
        <p:grpSpPr>
          <a:xfrm>
            <a:off x="9366756" y="846138"/>
            <a:ext cx="4878329" cy="5301746"/>
            <a:chOff x="124471" y="1362452"/>
            <a:chExt cx="4878329" cy="5301746"/>
          </a:xfrm>
        </p:grpSpPr>
        <p:pic>
          <p:nvPicPr>
            <p:cNvPr id="5" name="Picture 4"/>
            <p:cNvPicPr>
              <a:picLocks noChangeAspect="1"/>
            </p:cNvPicPr>
            <p:nvPr/>
          </p:nvPicPr>
          <p:blipFill rotWithShape="1">
            <a:blip r:embed="rId2"/>
            <a:srcRect l="-1" r="167"/>
            <a:stretch/>
          </p:blipFill>
          <p:spPr>
            <a:xfrm>
              <a:off x="124471" y="1362452"/>
              <a:ext cx="4868704" cy="2137410"/>
            </a:xfrm>
            <a:prstGeom prst="rect">
              <a:avLst/>
            </a:prstGeom>
          </p:spPr>
        </p:pic>
        <p:pic>
          <p:nvPicPr>
            <p:cNvPr id="6" name="Picture 5"/>
            <p:cNvPicPr>
              <a:picLocks noChangeAspect="1"/>
            </p:cNvPicPr>
            <p:nvPr/>
          </p:nvPicPr>
          <p:blipFill>
            <a:blip r:embed="rId3"/>
            <a:stretch>
              <a:fillRect/>
            </a:stretch>
          </p:blipFill>
          <p:spPr>
            <a:xfrm>
              <a:off x="133620" y="3543074"/>
              <a:ext cx="4869180" cy="2636520"/>
            </a:xfrm>
            <a:prstGeom prst="rect">
              <a:avLst/>
            </a:prstGeom>
          </p:spPr>
        </p:pic>
        <p:sp>
          <p:nvSpPr>
            <p:cNvPr id="7" name="Rectangle 6"/>
            <p:cNvSpPr/>
            <p:nvPr/>
          </p:nvSpPr>
          <p:spPr>
            <a:xfrm>
              <a:off x="198660" y="6255766"/>
              <a:ext cx="4804140" cy="201168"/>
            </a:xfrm>
            <a:prstGeom prst="rect">
              <a:avLst/>
            </a:prstGeom>
            <a:solidFill>
              <a:srgbClr val="2A29D1"/>
            </a:solidFill>
            <a:ln>
              <a:noFill/>
            </a:ln>
            <a:effectLst/>
          </p:spPr>
          <p:style>
            <a:lnRef idx="1">
              <a:schemeClr val="accent1"/>
            </a:lnRef>
            <a:fillRef idx="3">
              <a:schemeClr val="accent1"/>
            </a:fillRef>
            <a:effectRef idx="2">
              <a:schemeClr val="accent1"/>
            </a:effectRef>
            <a:fontRef idx="minor">
              <a:schemeClr val="lt1"/>
            </a:fontRef>
          </p:style>
          <p:txBody>
            <a:bodyPr lIns="45720" rIns="45720" rtlCol="0" anchor="ctr"/>
            <a:lstStyle/>
            <a:p>
              <a:r>
                <a:rPr lang="en-US" sz="1100" b="1" dirty="0" smtClean="0"/>
                <a:t>Question 5</a:t>
              </a:r>
              <a:endParaRPr lang="en-US" sz="1100" b="1" dirty="0"/>
            </a:p>
          </p:txBody>
        </p:sp>
        <p:sp>
          <p:nvSpPr>
            <p:cNvPr id="8" name="Rectangle 7"/>
            <p:cNvSpPr/>
            <p:nvPr/>
          </p:nvSpPr>
          <p:spPr>
            <a:xfrm>
              <a:off x="198660" y="6463030"/>
              <a:ext cx="4804140" cy="201168"/>
            </a:xfrm>
            <a:prstGeom prst="rect">
              <a:avLst/>
            </a:prstGeom>
            <a:solidFill>
              <a:srgbClr val="EAECEC"/>
            </a:solidFill>
            <a:ln>
              <a:noFill/>
            </a:ln>
            <a:effectLst/>
          </p:spPr>
          <p:style>
            <a:lnRef idx="1">
              <a:schemeClr val="accent1"/>
            </a:lnRef>
            <a:fillRef idx="3">
              <a:schemeClr val="accent1"/>
            </a:fillRef>
            <a:effectRef idx="2">
              <a:schemeClr val="accent1"/>
            </a:effectRef>
            <a:fontRef idx="minor">
              <a:schemeClr val="lt1"/>
            </a:fontRef>
          </p:style>
          <p:txBody>
            <a:bodyPr lIns="45720" rIns="45720" rtlCol="0" anchor="ctr"/>
            <a:lstStyle/>
            <a:p>
              <a:r>
                <a:rPr lang="en-US" sz="1100" dirty="0">
                  <a:solidFill>
                    <a:sysClr val="windowText" lastClr="000000"/>
                  </a:solidFill>
                  <a:latin typeface="NimbusRomNo9L-Regu"/>
                </a:rPr>
                <a:t>Please feel free to share any interesting thoughts or experiences.</a:t>
              </a:r>
              <a:endParaRPr lang="en-US" sz="1100" dirty="0">
                <a:solidFill>
                  <a:sysClr val="windowText" lastClr="000000"/>
                </a:solidFill>
              </a:endParaRPr>
            </a:p>
          </p:txBody>
        </p:sp>
        <p:sp>
          <p:nvSpPr>
            <p:cNvPr id="9" name="Rectangle 8"/>
            <p:cNvSpPr/>
            <p:nvPr/>
          </p:nvSpPr>
          <p:spPr>
            <a:xfrm>
              <a:off x="162084" y="4311142"/>
              <a:ext cx="746220" cy="201168"/>
            </a:xfrm>
            <a:prstGeom prst="rect">
              <a:avLst/>
            </a:prstGeom>
            <a:solidFill>
              <a:srgbClr val="2A29D1"/>
            </a:solidFill>
            <a:ln>
              <a:noFill/>
            </a:ln>
            <a:effectLst/>
          </p:spPr>
          <p:style>
            <a:lnRef idx="1">
              <a:schemeClr val="accent1"/>
            </a:lnRef>
            <a:fillRef idx="3">
              <a:schemeClr val="accent1"/>
            </a:fillRef>
            <a:effectRef idx="2">
              <a:schemeClr val="accent1"/>
            </a:effectRef>
            <a:fontRef idx="minor">
              <a:schemeClr val="lt1"/>
            </a:fontRef>
          </p:style>
          <p:txBody>
            <a:bodyPr lIns="45720" rIns="45720" rtlCol="0" anchor="ctr"/>
            <a:lstStyle/>
            <a:p>
              <a:r>
                <a:rPr lang="en-US" sz="1100" b="1" dirty="0" smtClean="0"/>
                <a:t>Question 4</a:t>
              </a:r>
              <a:endParaRPr lang="en-US" sz="1100" b="1" dirty="0"/>
            </a:p>
          </p:txBody>
        </p:sp>
        <p:sp>
          <p:nvSpPr>
            <p:cNvPr id="10" name="Rectangle 9"/>
            <p:cNvSpPr/>
            <p:nvPr/>
          </p:nvSpPr>
          <p:spPr>
            <a:xfrm>
              <a:off x="162084" y="3565874"/>
              <a:ext cx="746220" cy="201168"/>
            </a:xfrm>
            <a:prstGeom prst="rect">
              <a:avLst/>
            </a:prstGeom>
            <a:solidFill>
              <a:srgbClr val="2A29D1"/>
            </a:solidFill>
            <a:ln>
              <a:noFill/>
            </a:ln>
            <a:effectLst/>
          </p:spPr>
          <p:style>
            <a:lnRef idx="1">
              <a:schemeClr val="accent1"/>
            </a:lnRef>
            <a:fillRef idx="3">
              <a:schemeClr val="accent1"/>
            </a:fillRef>
            <a:effectRef idx="2">
              <a:schemeClr val="accent1"/>
            </a:effectRef>
            <a:fontRef idx="minor">
              <a:schemeClr val="lt1"/>
            </a:fontRef>
          </p:style>
          <p:txBody>
            <a:bodyPr lIns="45720" rIns="45720" rtlCol="0" anchor="ctr"/>
            <a:lstStyle/>
            <a:p>
              <a:r>
                <a:rPr lang="en-US" sz="1100" b="1" dirty="0" smtClean="0"/>
                <a:t>Question 3</a:t>
              </a:r>
              <a:endParaRPr lang="en-US" sz="1100" b="1" dirty="0"/>
            </a:p>
          </p:txBody>
        </p:sp>
        <p:sp>
          <p:nvSpPr>
            <p:cNvPr id="11" name="Rectangle 10"/>
            <p:cNvSpPr/>
            <p:nvPr/>
          </p:nvSpPr>
          <p:spPr>
            <a:xfrm>
              <a:off x="162084" y="2135456"/>
              <a:ext cx="746220" cy="201168"/>
            </a:xfrm>
            <a:prstGeom prst="rect">
              <a:avLst/>
            </a:prstGeom>
            <a:solidFill>
              <a:srgbClr val="2A29D1"/>
            </a:solidFill>
            <a:ln>
              <a:noFill/>
            </a:ln>
            <a:effectLst/>
          </p:spPr>
          <p:style>
            <a:lnRef idx="1">
              <a:schemeClr val="accent1"/>
            </a:lnRef>
            <a:fillRef idx="3">
              <a:schemeClr val="accent1"/>
            </a:fillRef>
            <a:effectRef idx="2">
              <a:schemeClr val="accent1"/>
            </a:effectRef>
            <a:fontRef idx="minor">
              <a:schemeClr val="lt1"/>
            </a:fontRef>
          </p:style>
          <p:txBody>
            <a:bodyPr lIns="45720" rIns="45720" rtlCol="0" anchor="ctr"/>
            <a:lstStyle/>
            <a:p>
              <a:r>
                <a:rPr lang="en-US" sz="1100" b="1" dirty="0" smtClean="0"/>
                <a:t>Question 2</a:t>
              </a:r>
            </a:p>
          </p:txBody>
        </p:sp>
        <p:sp>
          <p:nvSpPr>
            <p:cNvPr id="12" name="Rectangle 11"/>
            <p:cNvSpPr/>
            <p:nvPr/>
          </p:nvSpPr>
          <p:spPr>
            <a:xfrm>
              <a:off x="162084" y="1393226"/>
              <a:ext cx="746220" cy="201168"/>
            </a:xfrm>
            <a:prstGeom prst="rect">
              <a:avLst/>
            </a:prstGeom>
            <a:solidFill>
              <a:srgbClr val="2A29D1"/>
            </a:solidFill>
            <a:ln>
              <a:noFill/>
            </a:ln>
            <a:effectLst/>
          </p:spPr>
          <p:style>
            <a:lnRef idx="1">
              <a:schemeClr val="accent1"/>
            </a:lnRef>
            <a:fillRef idx="3">
              <a:schemeClr val="accent1"/>
            </a:fillRef>
            <a:effectRef idx="2">
              <a:schemeClr val="accent1"/>
            </a:effectRef>
            <a:fontRef idx="minor">
              <a:schemeClr val="lt1"/>
            </a:fontRef>
          </p:style>
          <p:txBody>
            <a:bodyPr lIns="45720" rIns="45720" rtlCol="0" anchor="ctr"/>
            <a:lstStyle/>
            <a:p>
              <a:r>
                <a:rPr lang="en-US" sz="1100" b="1" dirty="0" smtClean="0"/>
                <a:t>Question 1</a:t>
              </a:r>
              <a:endParaRPr lang="en-US" sz="1100" b="1" dirty="0"/>
            </a:p>
          </p:txBody>
        </p:sp>
      </p:grpSp>
      <p:pic>
        <p:nvPicPr>
          <p:cNvPr id="18" name="Picture 17"/>
          <p:cNvPicPr>
            <a:picLocks noChangeAspect="1"/>
          </p:cNvPicPr>
          <p:nvPr/>
        </p:nvPicPr>
        <p:blipFill>
          <a:blip r:embed="rId4"/>
          <a:stretch>
            <a:fillRect/>
          </a:stretch>
        </p:blipFill>
        <p:spPr>
          <a:xfrm>
            <a:off x="230421" y="1487062"/>
            <a:ext cx="4085306" cy="4498427"/>
          </a:xfrm>
          <a:prstGeom prst="rect">
            <a:avLst/>
          </a:prstGeom>
        </p:spPr>
      </p:pic>
      <p:grpSp>
        <p:nvGrpSpPr>
          <p:cNvPr id="19" name="Group 18"/>
          <p:cNvGrpSpPr/>
          <p:nvPr/>
        </p:nvGrpSpPr>
        <p:grpSpPr>
          <a:xfrm>
            <a:off x="4673920" y="1417638"/>
            <a:ext cx="4012880" cy="2689892"/>
            <a:chOff x="875556" y="1097778"/>
            <a:chExt cx="7392888" cy="4955560"/>
          </a:xfrm>
        </p:grpSpPr>
        <p:grpSp>
          <p:nvGrpSpPr>
            <p:cNvPr id="20" name="Group 19"/>
            <p:cNvGrpSpPr/>
            <p:nvPr/>
          </p:nvGrpSpPr>
          <p:grpSpPr>
            <a:xfrm>
              <a:off x="875556" y="1097778"/>
              <a:ext cx="7392888" cy="4955560"/>
              <a:chOff x="875556" y="1097778"/>
              <a:chExt cx="7392888" cy="4955560"/>
            </a:xfrm>
          </p:grpSpPr>
          <p:pic>
            <p:nvPicPr>
              <p:cNvPr id="22"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75556" y="1124745"/>
                <a:ext cx="7392888" cy="49285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Rectangle 22"/>
              <p:cNvSpPr/>
              <p:nvPr/>
            </p:nvSpPr>
            <p:spPr>
              <a:xfrm>
                <a:off x="3163869" y="1124745"/>
                <a:ext cx="1805226" cy="51577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rot="20595456">
                <a:off x="5382141" y="1097778"/>
                <a:ext cx="1096030" cy="38683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1" name="Rectangle 20"/>
            <p:cNvSpPr/>
            <p:nvPr/>
          </p:nvSpPr>
          <p:spPr>
            <a:xfrm>
              <a:off x="4667993" y="1116001"/>
              <a:ext cx="1096030" cy="38683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25" name="Picture 5" descr="C:\Users\tzimmer\Desktop\getfile.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77570" y="4287521"/>
            <a:ext cx="2377440" cy="2444007"/>
          </a:xfrm>
          <a:prstGeom prst="rect">
            <a:avLst/>
          </a:prstGeom>
          <a:noFill/>
          <a:extLst>
            <a:ext uri="{909E8E84-426E-40dd-AFC4-6F175D3DCCD1}">
              <a14:hiddenFill xmlns:a14="http://schemas.microsoft.com/office/drawing/2010/main">
                <a:solidFill>
                  <a:srgbClr val="FFFFFF"/>
                </a:solidFill>
              </a14:hiddenFill>
            </a:ext>
          </a:extLst>
        </p:spPr>
      </p:pic>
      <p:sp>
        <p:nvSpPr>
          <p:cNvPr id="27" name="Text Box 4"/>
          <p:cNvSpPr txBox="1">
            <a:spLocks noChangeArrowheads="1"/>
          </p:cNvSpPr>
          <p:nvPr/>
        </p:nvSpPr>
        <p:spPr bwMode="auto">
          <a:xfrm>
            <a:off x="228600" y="6238240"/>
            <a:ext cx="4231640" cy="502285"/>
          </a:xfrm>
          <a:prstGeom prst="rect">
            <a:avLst/>
          </a:prstGeom>
          <a:solidFill>
            <a:srgbClr val="FFCC99"/>
          </a:solidFill>
          <a:ln w="9525">
            <a:noFill/>
            <a:round/>
            <a:headEnd/>
            <a:tailEnd/>
          </a:ln>
        </p:spPr>
        <p:txBody>
          <a:bodyPr lIns="81639" tIns="53620" rIns="81639" bIns="40820" anchor="ctr" anchorCtr="1"/>
          <a:lstStyle/>
          <a:p>
            <a:pPr defTabSz="407988" hangingPunct="0">
              <a:lnSpc>
                <a:spcPct val="93000"/>
              </a:lnSpc>
              <a:buClr>
                <a:srgbClr val="000000"/>
              </a:buClr>
              <a:buSzPct val="100000"/>
              <a:buFont typeface="Times New Roman" pitchFamily="18" charset="0"/>
              <a:buNone/>
              <a:tabLst>
                <a:tab pos="657225" algn="l"/>
                <a:tab pos="1312863" algn="l"/>
                <a:tab pos="1970088" algn="l"/>
                <a:tab pos="2627313" algn="l"/>
                <a:tab pos="3282950" algn="l"/>
                <a:tab pos="3940175" algn="l"/>
                <a:tab pos="4595813" algn="l"/>
                <a:tab pos="5253038" algn="l"/>
                <a:tab pos="5910263" algn="l"/>
                <a:tab pos="6565900" algn="l"/>
                <a:tab pos="7223125" algn="l"/>
                <a:tab pos="7880350" algn="l"/>
                <a:tab pos="8535988" algn="l"/>
              </a:tabLst>
            </a:pPr>
            <a:r>
              <a:rPr lang="en-US" sz="1400" dirty="0" smtClean="0"/>
              <a:t>T. Zimmermann et al.: </a:t>
            </a:r>
            <a:r>
              <a:rPr lang="en-US" sz="1400" dirty="0"/>
              <a:t>What Makes a Good Bug Report? IEEE Trans. Software Eng. 36(5): 618-643 (2010)</a:t>
            </a:r>
            <a:endParaRPr lang="en-GB" sz="1200" dirty="0">
              <a:solidFill>
                <a:srgbClr val="000000"/>
              </a:solidFill>
              <a:ea typeface="Arial Unicode MS" pitchFamily="34" charset="-128"/>
              <a:cs typeface="Arial Unicode MS" pitchFamily="34" charset="-128"/>
            </a:endParaRPr>
          </a:p>
        </p:txBody>
      </p:sp>
    </p:spTree>
    <p:extLst>
      <p:ext uri="{BB962C8B-B14F-4D97-AF65-F5344CB8AC3E}">
        <p14:creationId xmlns:p14="http://schemas.microsoft.com/office/powerpoint/2010/main" val="228923842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4F43FBDB-460A-2C4D-8064-C249887F4FCB}" type="slidenum">
              <a:rPr lang="en-US" smtClean="0"/>
              <a:pPr/>
              <a:t>42</a:t>
            </a:fld>
            <a:endParaRPr lang="en-US"/>
          </a:p>
        </p:txBody>
      </p:sp>
      <p:pic>
        <p:nvPicPr>
          <p:cNvPr id="6" name="Picture 5"/>
          <p:cNvPicPr>
            <a:picLocks noChangeAspect="1"/>
          </p:cNvPicPr>
          <p:nvPr/>
        </p:nvPicPr>
        <p:blipFill>
          <a:blip r:embed="rId2"/>
          <a:stretch>
            <a:fillRect/>
          </a:stretch>
        </p:blipFill>
        <p:spPr>
          <a:xfrm>
            <a:off x="-120792" y="0"/>
            <a:ext cx="9385585" cy="6858000"/>
          </a:xfrm>
          <a:prstGeom prst="rect">
            <a:avLst/>
          </a:prstGeom>
        </p:spPr>
      </p:pic>
      <mc:AlternateContent xmlns:mc="http://schemas.openxmlformats.org/markup-compatibility/2006" xmlns:p14="http://schemas.microsoft.com/office/powerpoint/2010/main">
        <mc:Choice Requires="p14">
          <p:contentPart p14:bwMode="auto" r:id="rId3">
            <p14:nvContentPartPr>
              <p14:cNvPr id="7" name="Ink 6"/>
              <p14:cNvContentPartPr/>
              <p14:nvPr/>
            </p14:nvContentPartPr>
            <p14:xfrm>
              <a:off x="307080" y="2543760"/>
              <a:ext cx="3784320" cy="161280"/>
            </p14:xfrm>
          </p:contentPart>
        </mc:Choice>
        <mc:Fallback xmlns="">
          <p:pic>
            <p:nvPicPr>
              <p:cNvPr id="7" name="Ink 6"/>
              <p:cNvPicPr/>
              <p:nvPr/>
            </p:nvPicPr>
            <p:blipFill>
              <a:blip r:embed="rId4"/>
              <a:stretch>
                <a:fillRect/>
              </a:stretch>
            </p:blipFill>
            <p:spPr>
              <a:xfrm>
                <a:off x="291240" y="2480400"/>
                <a:ext cx="3816000" cy="288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8" name="Ink 7"/>
              <p14:cNvContentPartPr/>
              <p14:nvPr/>
            </p14:nvContentPartPr>
            <p14:xfrm>
              <a:off x="309960" y="2411640"/>
              <a:ext cx="3954240" cy="320040"/>
            </p14:xfrm>
          </p:contentPart>
        </mc:Choice>
        <mc:Fallback xmlns="">
          <p:pic>
            <p:nvPicPr>
              <p:cNvPr id="8" name="Ink 7"/>
              <p:cNvPicPr/>
              <p:nvPr/>
            </p:nvPicPr>
            <p:blipFill>
              <a:blip r:embed="rId6"/>
              <a:stretch>
                <a:fillRect/>
              </a:stretch>
            </p:blipFill>
            <p:spPr>
              <a:xfrm>
                <a:off x="294120" y="2348280"/>
                <a:ext cx="3985920" cy="44712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9" name="Ink 8"/>
              <p14:cNvContentPartPr/>
              <p14:nvPr/>
            </p14:nvContentPartPr>
            <p14:xfrm>
              <a:off x="411120" y="2827080"/>
              <a:ext cx="1334160" cy="38880"/>
            </p14:xfrm>
          </p:contentPart>
        </mc:Choice>
        <mc:Fallback xmlns="">
          <p:pic>
            <p:nvPicPr>
              <p:cNvPr id="9" name="Ink 8"/>
              <p:cNvPicPr/>
              <p:nvPr/>
            </p:nvPicPr>
            <p:blipFill>
              <a:blip r:embed="rId8"/>
              <a:stretch>
                <a:fillRect/>
              </a:stretch>
            </p:blipFill>
            <p:spPr>
              <a:xfrm>
                <a:off x="395280" y="2763360"/>
                <a:ext cx="1365840" cy="16596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0" name="Ink 9"/>
              <p14:cNvContentPartPr/>
              <p14:nvPr/>
            </p14:nvContentPartPr>
            <p14:xfrm>
              <a:off x="316080" y="3178800"/>
              <a:ext cx="3891600" cy="57240"/>
            </p14:xfrm>
          </p:contentPart>
        </mc:Choice>
        <mc:Fallback xmlns="">
          <p:pic>
            <p:nvPicPr>
              <p:cNvPr id="10" name="Ink 9"/>
              <p:cNvPicPr/>
              <p:nvPr/>
            </p:nvPicPr>
            <p:blipFill>
              <a:blip r:embed="rId10"/>
              <a:stretch>
                <a:fillRect/>
              </a:stretch>
            </p:blipFill>
            <p:spPr>
              <a:xfrm>
                <a:off x="300240" y="3115080"/>
                <a:ext cx="3923280" cy="18432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1" name="Ink 10"/>
              <p14:cNvContentPartPr/>
              <p14:nvPr/>
            </p14:nvContentPartPr>
            <p14:xfrm>
              <a:off x="271440" y="3269160"/>
              <a:ext cx="3849840" cy="110880"/>
            </p14:xfrm>
          </p:contentPart>
        </mc:Choice>
        <mc:Fallback xmlns="">
          <p:pic>
            <p:nvPicPr>
              <p:cNvPr id="11" name="Ink 10"/>
              <p:cNvPicPr/>
              <p:nvPr/>
            </p:nvPicPr>
            <p:blipFill>
              <a:blip r:embed="rId12"/>
              <a:stretch>
                <a:fillRect/>
              </a:stretch>
            </p:blipFill>
            <p:spPr>
              <a:xfrm>
                <a:off x="255600" y="3205440"/>
                <a:ext cx="3881520" cy="23796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2" name="Ink 11"/>
              <p14:cNvContentPartPr/>
              <p14:nvPr/>
            </p14:nvContentPartPr>
            <p14:xfrm>
              <a:off x="238680" y="3272400"/>
              <a:ext cx="1468080" cy="298440"/>
            </p14:xfrm>
          </p:contentPart>
        </mc:Choice>
        <mc:Fallback xmlns="">
          <p:pic>
            <p:nvPicPr>
              <p:cNvPr id="12" name="Ink 11"/>
              <p:cNvPicPr/>
              <p:nvPr/>
            </p:nvPicPr>
            <p:blipFill>
              <a:blip r:embed="rId14"/>
              <a:stretch>
                <a:fillRect/>
              </a:stretch>
            </p:blipFill>
            <p:spPr>
              <a:xfrm>
                <a:off x="222840" y="3209040"/>
                <a:ext cx="1499760" cy="42516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3" name="Ink 12"/>
              <p14:cNvContentPartPr/>
              <p14:nvPr/>
            </p14:nvContentPartPr>
            <p14:xfrm>
              <a:off x="1417680" y="3160080"/>
              <a:ext cx="2197440" cy="50760"/>
            </p14:xfrm>
          </p:contentPart>
        </mc:Choice>
        <mc:Fallback xmlns="">
          <p:pic>
            <p:nvPicPr>
              <p:cNvPr id="13" name="Ink 12"/>
              <p:cNvPicPr/>
              <p:nvPr/>
            </p:nvPicPr>
            <p:blipFill>
              <a:blip r:embed="rId16"/>
              <a:stretch>
                <a:fillRect/>
              </a:stretch>
            </p:blipFill>
            <p:spPr>
              <a:xfrm>
                <a:off x="1401840" y="3096720"/>
                <a:ext cx="2229120" cy="17748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4" name="Ink 13"/>
              <p14:cNvContentPartPr/>
              <p14:nvPr/>
            </p14:nvContentPartPr>
            <p14:xfrm>
              <a:off x="2063520" y="5041080"/>
              <a:ext cx="2245320" cy="50400"/>
            </p14:xfrm>
          </p:contentPart>
        </mc:Choice>
        <mc:Fallback xmlns="">
          <p:pic>
            <p:nvPicPr>
              <p:cNvPr id="14" name="Ink 13"/>
              <p:cNvPicPr/>
              <p:nvPr/>
            </p:nvPicPr>
            <p:blipFill>
              <a:blip r:embed="rId18"/>
              <a:stretch>
                <a:fillRect/>
              </a:stretch>
            </p:blipFill>
            <p:spPr>
              <a:xfrm>
                <a:off x="2047680" y="4977360"/>
                <a:ext cx="2277000" cy="17784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15" name="Ink 14"/>
              <p14:cNvContentPartPr/>
              <p14:nvPr/>
            </p14:nvContentPartPr>
            <p14:xfrm>
              <a:off x="134280" y="5129640"/>
              <a:ext cx="4269960" cy="310320"/>
            </p14:xfrm>
          </p:contentPart>
        </mc:Choice>
        <mc:Fallback xmlns="">
          <p:pic>
            <p:nvPicPr>
              <p:cNvPr id="15" name="Ink 14"/>
              <p:cNvPicPr/>
              <p:nvPr/>
            </p:nvPicPr>
            <p:blipFill>
              <a:blip r:embed="rId20"/>
              <a:stretch>
                <a:fillRect/>
              </a:stretch>
            </p:blipFill>
            <p:spPr>
              <a:xfrm>
                <a:off x="118440" y="5066280"/>
                <a:ext cx="4301640" cy="43704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16" name="Ink 15"/>
              <p14:cNvContentPartPr/>
              <p14:nvPr/>
            </p14:nvContentPartPr>
            <p14:xfrm>
              <a:off x="158040" y="5657400"/>
              <a:ext cx="4204440" cy="1045080"/>
            </p14:xfrm>
          </p:contentPart>
        </mc:Choice>
        <mc:Fallback xmlns="">
          <p:pic>
            <p:nvPicPr>
              <p:cNvPr id="16" name="Ink 15"/>
              <p:cNvPicPr/>
              <p:nvPr/>
            </p:nvPicPr>
            <p:blipFill>
              <a:blip r:embed="rId22"/>
              <a:stretch>
                <a:fillRect/>
              </a:stretch>
            </p:blipFill>
            <p:spPr>
              <a:xfrm>
                <a:off x="142200" y="5593680"/>
                <a:ext cx="4236120" cy="117252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17" name="Ink 16"/>
              <p14:cNvContentPartPr/>
              <p14:nvPr/>
            </p14:nvContentPartPr>
            <p14:xfrm>
              <a:off x="4936680" y="1108800"/>
              <a:ext cx="3710160" cy="387000"/>
            </p14:xfrm>
          </p:contentPart>
        </mc:Choice>
        <mc:Fallback xmlns="">
          <p:pic>
            <p:nvPicPr>
              <p:cNvPr id="17" name="Ink 16"/>
              <p:cNvPicPr/>
              <p:nvPr/>
            </p:nvPicPr>
            <p:blipFill>
              <a:blip r:embed="rId24"/>
              <a:stretch>
                <a:fillRect/>
              </a:stretch>
            </p:blipFill>
            <p:spPr>
              <a:xfrm>
                <a:off x="4920840" y="1045080"/>
                <a:ext cx="3741840" cy="51444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18" name="Ink 17"/>
              <p14:cNvContentPartPr/>
              <p14:nvPr/>
            </p14:nvContentPartPr>
            <p14:xfrm>
              <a:off x="5267160" y="1887480"/>
              <a:ext cx="3165120" cy="318600"/>
            </p14:xfrm>
          </p:contentPart>
        </mc:Choice>
        <mc:Fallback xmlns="">
          <p:pic>
            <p:nvPicPr>
              <p:cNvPr id="18" name="Ink 17"/>
              <p:cNvPicPr/>
              <p:nvPr/>
            </p:nvPicPr>
            <p:blipFill>
              <a:blip r:embed="rId26"/>
              <a:stretch>
                <a:fillRect/>
              </a:stretch>
            </p:blipFill>
            <p:spPr>
              <a:xfrm>
                <a:off x="5251320" y="1823760"/>
                <a:ext cx="3196800" cy="44568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19" name="Ink 18"/>
              <p14:cNvContentPartPr/>
              <p14:nvPr/>
            </p14:nvContentPartPr>
            <p14:xfrm>
              <a:off x="4865400" y="1825560"/>
              <a:ext cx="3846960" cy="541080"/>
            </p14:xfrm>
          </p:contentPart>
        </mc:Choice>
        <mc:Fallback xmlns="">
          <p:pic>
            <p:nvPicPr>
              <p:cNvPr id="19" name="Ink 18"/>
              <p:cNvPicPr/>
              <p:nvPr/>
            </p:nvPicPr>
            <p:blipFill>
              <a:blip r:embed="rId28"/>
              <a:stretch>
                <a:fillRect/>
              </a:stretch>
            </p:blipFill>
            <p:spPr>
              <a:xfrm>
                <a:off x="4849560" y="1761840"/>
                <a:ext cx="3878640" cy="66852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20" name="Ink 19"/>
              <p14:cNvContentPartPr/>
              <p14:nvPr/>
            </p14:nvContentPartPr>
            <p14:xfrm>
              <a:off x="5091480" y="2143800"/>
              <a:ext cx="318960" cy="276480"/>
            </p14:xfrm>
          </p:contentPart>
        </mc:Choice>
        <mc:Fallback xmlns="">
          <p:pic>
            <p:nvPicPr>
              <p:cNvPr id="20" name="Ink 19"/>
              <p:cNvPicPr/>
              <p:nvPr/>
            </p:nvPicPr>
            <p:blipFill>
              <a:blip r:embed="rId30"/>
              <a:stretch>
                <a:fillRect/>
              </a:stretch>
            </p:blipFill>
            <p:spPr>
              <a:xfrm>
                <a:off x="5075640" y="2080080"/>
                <a:ext cx="350640" cy="403920"/>
              </a:xfrm>
              <a:prstGeom prst="rect">
                <a:avLst/>
              </a:prstGeom>
            </p:spPr>
          </p:pic>
        </mc:Fallback>
      </mc:AlternateContent>
      <p:sp>
        <p:nvSpPr>
          <p:cNvPr id="21" name="Text Box 4"/>
          <p:cNvSpPr txBox="1">
            <a:spLocks noChangeArrowheads="1"/>
          </p:cNvSpPr>
          <p:nvPr/>
        </p:nvSpPr>
        <p:spPr bwMode="auto">
          <a:xfrm>
            <a:off x="4641312" y="3848233"/>
            <a:ext cx="4363544" cy="2660200"/>
          </a:xfrm>
          <a:prstGeom prst="rect">
            <a:avLst/>
          </a:prstGeom>
          <a:solidFill>
            <a:schemeClr val="tx2">
              <a:lumMod val="20000"/>
              <a:lumOff val="80000"/>
            </a:schemeClr>
          </a:solidFill>
          <a:ln w="9525">
            <a:noFill/>
            <a:round/>
            <a:headEnd/>
            <a:tailEnd/>
          </a:ln>
        </p:spPr>
        <p:txBody>
          <a:bodyPr lIns="81639" tIns="53620" rIns="81639" bIns="40820" anchor="ctr" anchorCtr="1"/>
          <a:lstStyle/>
          <a:p>
            <a:pPr defTabSz="407988" hangingPunct="0">
              <a:lnSpc>
                <a:spcPct val="93000"/>
              </a:lnSpc>
              <a:buClr>
                <a:srgbClr val="000000"/>
              </a:buClr>
              <a:buSzPct val="100000"/>
              <a:buFont typeface="Times New Roman" pitchFamily="18" charset="0"/>
              <a:buNone/>
              <a:tabLst>
                <a:tab pos="657225" algn="l"/>
                <a:tab pos="1312863" algn="l"/>
                <a:tab pos="1970088" algn="l"/>
                <a:tab pos="2627313" algn="l"/>
                <a:tab pos="3282950" algn="l"/>
                <a:tab pos="3940175" algn="l"/>
                <a:tab pos="4595813" algn="l"/>
                <a:tab pos="5253038" algn="l"/>
                <a:tab pos="5910263" algn="l"/>
                <a:tab pos="6565900" algn="l"/>
                <a:tab pos="7223125" algn="l"/>
                <a:tab pos="7880350" algn="l"/>
                <a:tab pos="8535988" algn="l"/>
              </a:tabLst>
            </a:pPr>
            <a:r>
              <a:rPr lang="en-US" sz="3200" dirty="0" smtClean="0"/>
              <a:t>Well crafted open-ended questions in surveys can be a great source of additional insight.</a:t>
            </a:r>
            <a:endParaRPr lang="en-GB" sz="3200" dirty="0">
              <a:solidFill>
                <a:srgbClr val="000000"/>
              </a:solidFill>
              <a:ea typeface="Arial Unicode MS" pitchFamily="34" charset="-128"/>
              <a:cs typeface="Arial Unicode MS" pitchFamily="34" charset="-128"/>
            </a:endParaRPr>
          </a:p>
        </p:txBody>
      </p:sp>
    </p:spTree>
    <p:extLst>
      <p:ext uri="{BB962C8B-B14F-4D97-AF65-F5344CB8AC3E}">
        <p14:creationId xmlns:p14="http://schemas.microsoft.com/office/powerpoint/2010/main" val="407803092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Which bugs are fixed?</a:t>
            </a:r>
            <a:endParaRPr lang="en-US" dirty="0"/>
          </a:p>
        </p:txBody>
      </p:sp>
      <p:sp>
        <p:nvSpPr>
          <p:cNvPr id="4" name="Slide Number Placeholder 3"/>
          <p:cNvSpPr>
            <a:spLocks noGrp="1"/>
          </p:cNvSpPr>
          <p:nvPr>
            <p:ph type="sldNum" sz="quarter" idx="12"/>
          </p:nvPr>
        </p:nvSpPr>
        <p:spPr/>
        <p:txBody>
          <a:bodyPr/>
          <a:lstStyle/>
          <a:p>
            <a:fld id="{4F43FBDB-460A-2C4D-8064-C249887F4FCB}" type="slidenum">
              <a:rPr lang="en-US" smtClean="0"/>
              <a:pPr/>
              <a:t>43</a:t>
            </a:fld>
            <a:endParaRPr lang="en-US" dirty="0"/>
          </a:p>
        </p:txBody>
      </p:sp>
      <p:sp>
        <p:nvSpPr>
          <p:cNvPr id="6" name="Content Placeholder 2"/>
          <p:cNvSpPr>
            <a:spLocks noGrp="1"/>
          </p:cNvSpPr>
          <p:nvPr>
            <p:ph idx="1"/>
          </p:nvPr>
        </p:nvSpPr>
        <p:spPr>
          <a:xfrm>
            <a:off x="457200" y="1417560"/>
            <a:ext cx="8229600" cy="4708920"/>
          </a:xfrm>
        </p:spPr>
        <p:txBody>
          <a:bodyPr anchor="ctr">
            <a:normAutofit fontScale="85000" lnSpcReduction="20000"/>
          </a:bodyPr>
          <a:lstStyle/>
          <a:p>
            <a:pPr marL="0" indent="0">
              <a:buNone/>
            </a:pPr>
            <a:r>
              <a:rPr lang="en-US" i="1" dirty="0" smtClean="0"/>
              <a:t>In your experience, how do the following factors affect the chances of whether a bug will get successfully resolved as FIXED?</a:t>
            </a:r>
          </a:p>
          <a:p>
            <a:pPr lvl="1"/>
            <a:r>
              <a:rPr lang="en-US" dirty="0" smtClean="0"/>
              <a:t>7-point Likert scale (Significant/Moderate/Slight increase, No effect</a:t>
            </a:r>
            <a:r>
              <a:rPr lang="en-US" dirty="0"/>
              <a:t>, Significant/Moderate/Slight </a:t>
            </a:r>
            <a:r>
              <a:rPr lang="en-US" dirty="0" smtClean="0"/>
              <a:t>decrease)</a:t>
            </a:r>
          </a:p>
          <a:p>
            <a:pPr lvl="1"/>
            <a:endParaRPr lang="en-US" dirty="0" smtClean="0"/>
          </a:p>
          <a:p>
            <a:pPr marL="0" indent="0">
              <a:buNone/>
            </a:pPr>
            <a:r>
              <a:rPr lang="en-US" dirty="0" smtClean="0"/>
              <a:t>Sent to 1,773 Microsoft employees</a:t>
            </a:r>
          </a:p>
          <a:p>
            <a:pPr lvl="1"/>
            <a:r>
              <a:rPr lang="en-US" dirty="0" smtClean="0"/>
              <a:t>Employees who opened OR were assigned to OR resolved most Windows Vista bugs</a:t>
            </a:r>
          </a:p>
          <a:p>
            <a:pPr lvl="1"/>
            <a:r>
              <a:rPr lang="en-US" dirty="0" smtClean="0"/>
              <a:t>358 responded (20%)</a:t>
            </a:r>
          </a:p>
          <a:p>
            <a:endParaRPr lang="en-US" dirty="0"/>
          </a:p>
          <a:p>
            <a:pPr marL="0" indent="0">
              <a:buNone/>
            </a:pPr>
            <a:r>
              <a:rPr lang="en-US" dirty="0" smtClean="0"/>
              <a:t>Combined with quantitative analysis of bug reports</a:t>
            </a:r>
            <a:endParaRPr lang="en-US" dirty="0"/>
          </a:p>
        </p:txBody>
      </p:sp>
    </p:spTree>
    <p:extLst>
      <p:ext uri="{BB962C8B-B14F-4D97-AF65-F5344CB8AC3E}">
        <p14:creationId xmlns:p14="http://schemas.microsoft.com/office/powerpoint/2010/main" val="1613184823"/>
      </p:ext>
    </p:extLst>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4F43FBDB-460A-2C4D-8064-C249887F4FCB}" type="slidenum">
              <a:rPr lang="en-US" smtClean="0"/>
              <a:pPr/>
              <a:t>44</a:t>
            </a:fld>
            <a:endParaRPr lang="en-US"/>
          </a:p>
        </p:txBody>
      </p:sp>
      <p:pic>
        <p:nvPicPr>
          <p:cNvPr id="27" name="Picture 26"/>
          <p:cNvPicPr>
            <a:picLocks noChangeAspect="1"/>
          </p:cNvPicPr>
          <p:nvPr/>
        </p:nvPicPr>
        <p:blipFill rotWithShape="1">
          <a:blip r:embed="rId2"/>
          <a:srcRect t="837" b="8198"/>
          <a:stretch/>
        </p:blipFill>
        <p:spPr>
          <a:xfrm>
            <a:off x="0" y="0"/>
            <a:ext cx="12358310" cy="3550920"/>
          </a:xfrm>
          <a:prstGeom prst="rect">
            <a:avLst/>
          </a:prstGeom>
        </p:spPr>
      </p:pic>
      <p:pic>
        <p:nvPicPr>
          <p:cNvPr id="28" name="Picture 27"/>
          <p:cNvPicPr>
            <a:picLocks noChangeAspect="1"/>
          </p:cNvPicPr>
          <p:nvPr/>
        </p:nvPicPr>
        <p:blipFill>
          <a:blip r:embed="rId3"/>
          <a:stretch>
            <a:fillRect/>
          </a:stretch>
        </p:blipFill>
        <p:spPr>
          <a:xfrm>
            <a:off x="4460241" y="3345181"/>
            <a:ext cx="4683760" cy="3512820"/>
          </a:xfrm>
          <a:prstGeom prst="rect">
            <a:avLst/>
          </a:prstGeom>
        </p:spPr>
      </p:pic>
      <p:sp>
        <p:nvSpPr>
          <p:cNvPr id="29" name="Text Box 4"/>
          <p:cNvSpPr txBox="1">
            <a:spLocks noChangeArrowheads="1"/>
          </p:cNvSpPr>
          <p:nvPr/>
        </p:nvSpPr>
        <p:spPr bwMode="auto">
          <a:xfrm>
            <a:off x="228600" y="3870960"/>
            <a:ext cx="4231640" cy="2869565"/>
          </a:xfrm>
          <a:prstGeom prst="rect">
            <a:avLst/>
          </a:prstGeom>
          <a:solidFill>
            <a:srgbClr val="FFFFFF"/>
          </a:solidFill>
          <a:ln w="9525">
            <a:noFill/>
            <a:round/>
            <a:headEnd/>
            <a:tailEnd/>
          </a:ln>
        </p:spPr>
        <p:txBody>
          <a:bodyPr lIns="81639" tIns="53620" rIns="81639" bIns="40820" anchor="ctr" anchorCtr="1"/>
          <a:lstStyle/>
          <a:p>
            <a:pPr defTabSz="407988" hangingPunct="0">
              <a:lnSpc>
                <a:spcPct val="93000"/>
              </a:lnSpc>
              <a:buClr>
                <a:srgbClr val="000000"/>
              </a:buClr>
              <a:buSzPct val="100000"/>
              <a:buFont typeface="Times New Roman" pitchFamily="18" charset="0"/>
              <a:buNone/>
              <a:tabLst>
                <a:tab pos="657225" algn="l"/>
                <a:tab pos="1312863" algn="l"/>
                <a:tab pos="1970088" algn="l"/>
                <a:tab pos="2627313" algn="l"/>
                <a:tab pos="3282950" algn="l"/>
                <a:tab pos="3940175" algn="l"/>
                <a:tab pos="4595813" algn="l"/>
                <a:tab pos="5253038" algn="l"/>
                <a:tab pos="5910263" algn="l"/>
                <a:tab pos="6565900" algn="l"/>
                <a:tab pos="7223125" algn="l"/>
                <a:tab pos="7880350" algn="l"/>
                <a:tab pos="8535988" algn="l"/>
              </a:tabLst>
            </a:pPr>
            <a:r>
              <a:rPr lang="en-US" sz="1400" dirty="0">
                <a:solidFill>
                  <a:schemeClr val="bg1">
                    <a:lumMod val="65000"/>
                  </a:schemeClr>
                </a:solidFill>
              </a:rPr>
              <a:t>Philip J. Guo, Thomas Zimmermann, Nachiappan Nagappan, Brendan Murphy: Characterizing and predicting which bugs get fixed: an empirical study of Microsoft Windows. ICSE (1) 2010: </a:t>
            </a:r>
            <a:r>
              <a:rPr lang="en-US" sz="1400" dirty="0" smtClean="0">
                <a:solidFill>
                  <a:schemeClr val="bg1">
                    <a:lumMod val="65000"/>
                  </a:schemeClr>
                </a:solidFill>
              </a:rPr>
              <a:t>495-504</a:t>
            </a:r>
          </a:p>
          <a:p>
            <a:pPr defTabSz="407988" hangingPunct="0">
              <a:lnSpc>
                <a:spcPct val="93000"/>
              </a:lnSpc>
              <a:buClr>
                <a:srgbClr val="000000"/>
              </a:buClr>
              <a:buSzPct val="100000"/>
              <a:buFont typeface="Times New Roman" pitchFamily="18" charset="0"/>
              <a:buNone/>
              <a:tabLst>
                <a:tab pos="657225" algn="l"/>
                <a:tab pos="1312863" algn="l"/>
                <a:tab pos="1970088" algn="l"/>
                <a:tab pos="2627313" algn="l"/>
                <a:tab pos="3282950" algn="l"/>
                <a:tab pos="3940175" algn="l"/>
                <a:tab pos="4595813" algn="l"/>
                <a:tab pos="5253038" algn="l"/>
                <a:tab pos="5910263" algn="l"/>
                <a:tab pos="6565900" algn="l"/>
                <a:tab pos="7223125" algn="l"/>
                <a:tab pos="7880350" algn="l"/>
                <a:tab pos="8535988" algn="l"/>
              </a:tabLst>
            </a:pPr>
            <a:endParaRPr lang="en-US" sz="1400" dirty="0">
              <a:solidFill>
                <a:schemeClr val="bg1">
                  <a:lumMod val="65000"/>
                </a:schemeClr>
              </a:solidFill>
            </a:endParaRPr>
          </a:p>
          <a:p>
            <a:pPr defTabSz="407988" hangingPunct="0">
              <a:lnSpc>
                <a:spcPct val="93000"/>
              </a:lnSpc>
              <a:buClr>
                <a:srgbClr val="000000"/>
              </a:buClr>
              <a:buSzPct val="100000"/>
              <a:buFont typeface="Times New Roman" pitchFamily="18" charset="0"/>
              <a:buNone/>
              <a:tabLst>
                <a:tab pos="657225" algn="l"/>
                <a:tab pos="1312863" algn="l"/>
                <a:tab pos="1970088" algn="l"/>
                <a:tab pos="2627313" algn="l"/>
                <a:tab pos="3282950" algn="l"/>
                <a:tab pos="3940175" algn="l"/>
                <a:tab pos="4595813" algn="l"/>
                <a:tab pos="5253038" algn="l"/>
                <a:tab pos="5910263" algn="l"/>
                <a:tab pos="6565900" algn="l"/>
                <a:tab pos="7223125" algn="l"/>
                <a:tab pos="7880350" algn="l"/>
                <a:tab pos="8535988" algn="l"/>
              </a:tabLst>
            </a:pPr>
            <a:r>
              <a:rPr lang="en-US" sz="1400" dirty="0" smtClean="0">
                <a:solidFill>
                  <a:schemeClr val="bg1">
                    <a:lumMod val="65000"/>
                  </a:schemeClr>
                </a:solidFill>
              </a:rPr>
              <a:t>Philip </a:t>
            </a:r>
            <a:r>
              <a:rPr lang="en-US" sz="1400" dirty="0">
                <a:solidFill>
                  <a:schemeClr val="bg1">
                    <a:lumMod val="65000"/>
                  </a:schemeClr>
                </a:solidFill>
              </a:rPr>
              <a:t>J. Guo, Thomas Zimmermann, Nachiappan Nagappan, Brendan Murphy: "Not my bug!" and other reasons for software bug report reassignments. CSCW 2011: 395-404</a:t>
            </a:r>
            <a:endParaRPr lang="en-US" sz="1400" dirty="0" smtClean="0">
              <a:solidFill>
                <a:schemeClr val="bg1">
                  <a:lumMod val="65000"/>
                </a:schemeClr>
              </a:solidFill>
            </a:endParaRPr>
          </a:p>
          <a:p>
            <a:pPr defTabSz="407988" hangingPunct="0">
              <a:lnSpc>
                <a:spcPct val="93000"/>
              </a:lnSpc>
              <a:buClr>
                <a:srgbClr val="000000"/>
              </a:buClr>
              <a:buSzPct val="100000"/>
              <a:buFont typeface="Times New Roman" pitchFamily="18" charset="0"/>
              <a:buNone/>
              <a:tabLst>
                <a:tab pos="657225" algn="l"/>
                <a:tab pos="1312863" algn="l"/>
                <a:tab pos="1970088" algn="l"/>
                <a:tab pos="2627313" algn="l"/>
                <a:tab pos="3282950" algn="l"/>
                <a:tab pos="3940175" algn="l"/>
                <a:tab pos="4595813" algn="l"/>
                <a:tab pos="5253038" algn="l"/>
                <a:tab pos="5910263" algn="l"/>
                <a:tab pos="6565900" algn="l"/>
                <a:tab pos="7223125" algn="l"/>
                <a:tab pos="7880350" algn="l"/>
                <a:tab pos="8535988" algn="l"/>
              </a:tabLst>
            </a:pPr>
            <a:endParaRPr lang="en-US" sz="1400" dirty="0">
              <a:solidFill>
                <a:schemeClr val="bg1">
                  <a:lumMod val="65000"/>
                </a:schemeClr>
              </a:solidFill>
            </a:endParaRPr>
          </a:p>
          <a:p>
            <a:pPr defTabSz="407988" hangingPunct="0">
              <a:lnSpc>
                <a:spcPct val="93000"/>
              </a:lnSpc>
              <a:buClr>
                <a:srgbClr val="000000"/>
              </a:buClr>
              <a:buSzPct val="100000"/>
              <a:buFont typeface="Times New Roman" pitchFamily="18" charset="0"/>
              <a:buNone/>
              <a:tabLst>
                <a:tab pos="657225" algn="l"/>
                <a:tab pos="1312863" algn="l"/>
                <a:tab pos="1970088" algn="l"/>
                <a:tab pos="2627313" algn="l"/>
                <a:tab pos="3282950" algn="l"/>
                <a:tab pos="3940175" algn="l"/>
                <a:tab pos="4595813" algn="l"/>
                <a:tab pos="5253038" algn="l"/>
                <a:tab pos="5910263" algn="l"/>
                <a:tab pos="6565900" algn="l"/>
                <a:tab pos="7223125" algn="l"/>
                <a:tab pos="7880350" algn="l"/>
                <a:tab pos="8535988" algn="l"/>
              </a:tabLst>
            </a:pPr>
            <a:r>
              <a:rPr lang="en-US" sz="1400" dirty="0" smtClean="0">
                <a:solidFill>
                  <a:schemeClr val="bg1">
                    <a:lumMod val="65000"/>
                  </a:schemeClr>
                </a:solidFill>
              </a:rPr>
              <a:t>Thomas </a:t>
            </a:r>
            <a:r>
              <a:rPr lang="en-US" sz="1400" dirty="0">
                <a:solidFill>
                  <a:schemeClr val="bg1">
                    <a:lumMod val="65000"/>
                  </a:schemeClr>
                </a:solidFill>
              </a:rPr>
              <a:t>Zimmermann, Nachiappan Nagappan, Philip J. Guo, Brendan Murphy: Characterizing and predicting which bugs get reopened. ICSE 2012: 1074-1083</a:t>
            </a:r>
            <a:endParaRPr lang="en-GB" sz="1200" dirty="0">
              <a:solidFill>
                <a:schemeClr val="bg1">
                  <a:lumMod val="65000"/>
                </a:schemeClr>
              </a:solidFill>
              <a:ea typeface="Arial Unicode MS" pitchFamily="34" charset="-128"/>
              <a:cs typeface="Arial Unicode MS" pitchFamily="34" charset="-128"/>
            </a:endParaRPr>
          </a:p>
        </p:txBody>
      </p:sp>
    </p:spTree>
    <p:extLst>
      <p:ext uri="{BB962C8B-B14F-4D97-AF65-F5344CB8AC3E}">
        <p14:creationId xmlns:p14="http://schemas.microsoft.com/office/powerpoint/2010/main" val="116468363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makes a good survey?</a:t>
            </a:r>
            <a:endParaRPr lang="en-US" dirty="0"/>
          </a:p>
        </p:txBody>
      </p:sp>
      <p:sp>
        <p:nvSpPr>
          <p:cNvPr id="3" name="Content Placeholder 2"/>
          <p:cNvSpPr>
            <a:spLocks noGrp="1"/>
          </p:cNvSpPr>
          <p:nvPr>
            <p:ph idx="1"/>
          </p:nvPr>
        </p:nvSpPr>
        <p:spPr/>
        <p:txBody>
          <a:bodyPr/>
          <a:lstStyle/>
          <a:p>
            <a:pPr marL="0" indent="0">
              <a:buNone/>
            </a:pPr>
            <a:r>
              <a:rPr lang="en-US" dirty="0" smtClean="0"/>
              <a:t>Open discussion.</a:t>
            </a:r>
            <a:endParaRPr lang="en-US" dirty="0"/>
          </a:p>
        </p:txBody>
      </p:sp>
      <p:sp>
        <p:nvSpPr>
          <p:cNvPr id="4" name="Slide Number Placeholder 3"/>
          <p:cNvSpPr>
            <a:spLocks noGrp="1"/>
          </p:cNvSpPr>
          <p:nvPr>
            <p:ph type="sldNum" sz="quarter" idx="12"/>
          </p:nvPr>
        </p:nvSpPr>
        <p:spPr/>
        <p:txBody>
          <a:bodyPr/>
          <a:lstStyle/>
          <a:p>
            <a:fld id="{4F43FBDB-460A-2C4D-8064-C249887F4FCB}" type="slidenum">
              <a:rPr lang="en-US" smtClean="0"/>
              <a:pPr/>
              <a:t>45</a:t>
            </a:fld>
            <a:endParaRPr lang="en-US"/>
          </a:p>
        </p:txBody>
      </p:sp>
    </p:spTree>
    <p:extLst>
      <p:ext uri="{BB962C8B-B14F-4D97-AF65-F5344CB8AC3E}">
        <p14:creationId xmlns:p14="http://schemas.microsoft.com/office/powerpoint/2010/main" val="747307618"/>
      </p:ext>
    </p:extLst>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My (incomplete) advice for </a:t>
            </a:r>
            <a:br>
              <a:rPr lang="en-US" dirty="0" smtClean="0"/>
            </a:br>
            <a:r>
              <a:rPr lang="en-US" dirty="0" smtClean="0"/>
              <a:t>survey design</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Keep the survey short. 5 minutes – 10 minutes</a:t>
            </a:r>
          </a:p>
          <a:p>
            <a:r>
              <a:rPr lang="en-US" dirty="0" smtClean="0"/>
              <a:t>Be accurate about the survey length</a:t>
            </a:r>
          </a:p>
          <a:p>
            <a:r>
              <a:rPr lang="en-US" dirty="0" smtClean="0"/>
              <a:t>Questions should be easy to understand</a:t>
            </a:r>
          </a:p>
          <a:p>
            <a:r>
              <a:rPr lang="en-US" dirty="0" smtClean="0"/>
              <a:t>Anonymous vs. non-anonymous</a:t>
            </a:r>
          </a:p>
          <a:p>
            <a:r>
              <a:rPr lang="en-US" dirty="0" smtClean="0"/>
              <a:t>Provide incentive for participants</a:t>
            </a:r>
          </a:p>
          <a:p>
            <a:pPr lvl="1"/>
            <a:r>
              <a:rPr lang="en-US" dirty="0" smtClean="0"/>
              <a:t>Raffle of gift certificates</a:t>
            </a:r>
          </a:p>
          <a:p>
            <a:r>
              <a:rPr lang="en-US" dirty="0" smtClean="0"/>
              <a:t>Timely topic increases response rates</a:t>
            </a:r>
          </a:p>
          <a:p>
            <a:r>
              <a:rPr lang="en-US" dirty="0" smtClean="0"/>
              <a:t>Personalize the invitation emails</a:t>
            </a:r>
          </a:p>
          <a:p>
            <a:r>
              <a:rPr lang="en-US" dirty="0" smtClean="0"/>
              <a:t>If possible, use only one page for the survey</a:t>
            </a:r>
            <a:endParaRPr lang="en-US" dirty="0"/>
          </a:p>
          <a:p>
            <a:endParaRPr lang="en-US" dirty="0"/>
          </a:p>
        </p:txBody>
      </p:sp>
      <p:sp>
        <p:nvSpPr>
          <p:cNvPr id="4" name="Slide Number Placeholder 3"/>
          <p:cNvSpPr>
            <a:spLocks noGrp="1"/>
          </p:cNvSpPr>
          <p:nvPr>
            <p:ph type="sldNum" sz="quarter" idx="12"/>
          </p:nvPr>
        </p:nvSpPr>
        <p:spPr/>
        <p:txBody>
          <a:bodyPr/>
          <a:lstStyle/>
          <a:p>
            <a:fld id="{4F43FBDB-460A-2C4D-8064-C249887F4FCB}" type="slidenum">
              <a:rPr lang="en-US" smtClean="0"/>
              <a:pPr/>
              <a:t>46</a:t>
            </a:fld>
            <a:endParaRPr lang="en-US"/>
          </a:p>
        </p:txBody>
      </p:sp>
    </p:spTree>
    <p:extLst>
      <p:ext uri="{BB962C8B-B14F-4D97-AF65-F5344CB8AC3E}">
        <p14:creationId xmlns:p14="http://schemas.microsoft.com/office/powerpoint/2010/main" val="3509767957"/>
      </p:ext>
    </p:extLst>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of an email invite</a:t>
            </a:r>
            <a:endParaRPr lang="en-US" dirty="0"/>
          </a:p>
        </p:txBody>
      </p:sp>
      <p:sp>
        <p:nvSpPr>
          <p:cNvPr id="3" name="Content Placeholder 2"/>
          <p:cNvSpPr>
            <a:spLocks noGrp="1"/>
          </p:cNvSpPr>
          <p:nvPr>
            <p:ph idx="1"/>
          </p:nvPr>
        </p:nvSpPr>
        <p:spPr/>
        <p:txBody>
          <a:bodyPr>
            <a:normAutofit fontScale="47500" lnSpcReduction="20000"/>
          </a:bodyPr>
          <a:lstStyle/>
          <a:p>
            <a:pPr marL="0" indent="0">
              <a:buNone/>
            </a:pPr>
            <a:r>
              <a:rPr lang="en-US" dirty="0"/>
              <a:t>Subject: MS Research Survey on Bug Fixes</a:t>
            </a:r>
          </a:p>
          <a:p>
            <a:pPr marL="0" indent="0">
              <a:buNone/>
            </a:pPr>
            <a:endParaRPr lang="en-US" dirty="0" smtClean="0"/>
          </a:p>
          <a:p>
            <a:pPr marL="0" indent="0">
              <a:buNone/>
            </a:pPr>
            <a:r>
              <a:rPr lang="en-US" dirty="0" smtClean="0"/>
              <a:t>Hi </a:t>
            </a:r>
            <a:r>
              <a:rPr lang="en-US" dirty="0"/>
              <a:t>FIRSTNAME,</a:t>
            </a:r>
          </a:p>
          <a:p>
            <a:pPr marL="0" indent="0">
              <a:buNone/>
            </a:pPr>
            <a:endParaRPr lang="en-US" dirty="0" smtClean="0"/>
          </a:p>
          <a:p>
            <a:pPr marL="0" indent="0">
              <a:buNone/>
            </a:pPr>
            <a:r>
              <a:rPr lang="en-US" dirty="0" smtClean="0"/>
              <a:t>I’m </a:t>
            </a:r>
            <a:r>
              <a:rPr lang="en-US" dirty="0"/>
              <a:t>with the Empirical Software Engineering group at MSR, and</a:t>
            </a:r>
          </a:p>
          <a:p>
            <a:pPr marL="0" indent="0">
              <a:buNone/>
            </a:pPr>
            <a:r>
              <a:rPr lang="en-US" dirty="0"/>
              <a:t>we’re looking at ways to improve the bug fixing experience at</a:t>
            </a:r>
          </a:p>
          <a:p>
            <a:pPr marL="0" indent="0">
              <a:buNone/>
            </a:pPr>
            <a:r>
              <a:rPr lang="en-US" dirty="0"/>
              <a:t>Microsoft. We’re conducting a survey that will take about 15-20</a:t>
            </a:r>
          </a:p>
          <a:p>
            <a:pPr marL="0" indent="0">
              <a:buNone/>
            </a:pPr>
            <a:r>
              <a:rPr lang="en-US" dirty="0"/>
              <a:t>minutes to complete. The questions are about how you choose bug</a:t>
            </a:r>
          </a:p>
          <a:p>
            <a:pPr marL="0" indent="0">
              <a:buNone/>
            </a:pPr>
            <a:r>
              <a:rPr lang="en-US" dirty="0"/>
              <a:t>fixes, how you communicate when doing so, and the activities that</a:t>
            </a:r>
          </a:p>
          <a:p>
            <a:pPr marL="0" indent="0">
              <a:buNone/>
            </a:pPr>
            <a:r>
              <a:rPr lang="en-US" dirty="0"/>
              <a:t>surround bug fixing. Your responses will be completely anonymous.</a:t>
            </a:r>
          </a:p>
          <a:p>
            <a:pPr marL="0" indent="0">
              <a:buNone/>
            </a:pPr>
            <a:endParaRPr lang="en-US" dirty="0" smtClean="0"/>
          </a:p>
          <a:p>
            <a:pPr marL="0" indent="0">
              <a:buNone/>
            </a:pPr>
            <a:r>
              <a:rPr lang="en-US" dirty="0" smtClean="0"/>
              <a:t>If </a:t>
            </a:r>
            <a:r>
              <a:rPr lang="en-US" dirty="0"/>
              <a:t>you’re willing to participate, please visit the survey: http://url </a:t>
            </a:r>
            <a:endParaRPr lang="en-US" dirty="0" smtClean="0"/>
          </a:p>
          <a:p>
            <a:pPr marL="0" indent="0">
              <a:buNone/>
            </a:pPr>
            <a:endParaRPr lang="en-US" dirty="0"/>
          </a:p>
          <a:p>
            <a:pPr marL="0" indent="0">
              <a:buNone/>
            </a:pPr>
            <a:r>
              <a:rPr lang="en-US" dirty="0" smtClean="0"/>
              <a:t>There is </a:t>
            </a:r>
            <a:r>
              <a:rPr lang="en-US" dirty="0"/>
              <a:t>also a drawing for one of two $50.00 Amazon gift cards at </a:t>
            </a:r>
            <a:endParaRPr lang="en-US" dirty="0" smtClean="0"/>
          </a:p>
          <a:p>
            <a:pPr marL="0" indent="0">
              <a:buNone/>
            </a:pPr>
            <a:r>
              <a:rPr lang="en-US" dirty="0"/>
              <a:t>t</a:t>
            </a:r>
            <a:r>
              <a:rPr lang="en-US" dirty="0" smtClean="0"/>
              <a:t>he bottom </a:t>
            </a:r>
            <a:r>
              <a:rPr lang="en-US" dirty="0"/>
              <a:t>of the page.</a:t>
            </a:r>
          </a:p>
          <a:p>
            <a:pPr marL="0" indent="0">
              <a:buNone/>
            </a:pPr>
            <a:endParaRPr lang="en-US" dirty="0" smtClean="0"/>
          </a:p>
          <a:p>
            <a:pPr marL="0" indent="0">
              <a:buNone/>
            </a:pPr>
            <a:r>
              <a:rPr lang="en-US" dirty="0" smtClean="0"/>
              <a:t>Thanks </a:t>
            </a:r>
            <a:r>
              <a:rPr lang="en-US" dirty="0"/>
              <a:t>very much,</a:t>
            </a:r>
          </a:p>
          <a:p>
            <a:pPr marL="0" indent="0">
              <a:buNone/>
            </a:pPr>
            <a:r>
              <a:rPr lang="en-US" dirty="0"/>
              <a:t>Emerson</a:t>
            </a:r>
          </a:p>
        </p:txBody>
      </p:sp>
      <p:sp>
        <p:nvSpPr>
          <p:cNvPr id="4" name="Slide Number Placeholder 3"/>
          <p:cNvSpPr>
            <a:spLocks noGrp="1"/>
          </p:cNvSpPr>
          <p:nvPr>
            <p:ph type="sldNum" sz="quarter" idx="12"/>
          </p:nvPr>
        </p:nvSpPr>
        <p:spPr/>
        <p:txBody>
          <a:bodyPr/>
          <a:lstStyle/>
          <a:p>
            <a:fld id="{4F43FBDB-460A-2C4D-8064-C249887F4FCB}" type="slidenum">
              <a:rPr lang="en-US" smtClean="0"/>
              <a:pPr/>
              <a:t>47</a:t>
            </a:fld>
            <a:endParaRPr lang="en-US"/>
          </a:p>
        </p:txBody>
      </p:sp>
      <p:sp>
        <p:nvSpPr>
          <p:cNvPr id="5" name="Text Box 4"/>
          <p:cNvSpPr txBox="1">
            <a:spLocks noChangeArrowheads="1"/>
          </p:cNvSpPr>
          <p:nvPr/>
        </p:nvSpPr>
        <p:spPr bwMode="auto">
          <a:xfrm>
            <a:off x="457200" y="6182519"/>
            <a:ext cx="6162040" cy="538956"/>
          </a:xfrm>
          <a:prstGeom prst="rect">
            <a:avLst/>
          </a:prstGeom>
          <a:solidFill>
            <a:srgbClr val="FFFFFF"/>
          </a:solidFill>
          <a:ln w="9525">
            <a:noFill/>
            <a:round/>
            <a:headEnd/>
            <a:tailEnd/>
          </a:ln>
        </p:spPr>
        <p:txBody>
          <a:bodyPr lIns="81639" tIns="53620" rIns="81639" bIns="40820" anchor="ctr" anchorCtr="1"/>
          <a:lstStyle/>
          <a:p>
            <a:pPr defTabSz="407988" hangingPunct="0">
              <a:lnSpc>
                <a:spcPct val="93000"/>
              </a:lnSpc>
              <a:buClr>
                <a:srgbClr val="000000"/>
              </a:buClr>
              <a:buSzPct val="100000"/>
              <a:buFont typeface="Times New Roman" pitchFamily="18" charset="0"/>
              <a:buNone/>
              <a:tabLst>
                <a:tab pos="657225" algn="l"/>
                <a:tab pos="1312863" algn="l"/>
                <a:tab pos="1970088" algn="l"/>
                <a:tab pos="2627313" algn="l"/>
                <a:tab pos="3282950" algn="l"/>
                <a:tab pos="3940175" algn="l"/>
                <a:tab pos="4595813" algn="l"/>
                <a:tab pos="5253038" algn="l"/>
                <a:tab pos="5910263" algn="l"/>
                <a:tab pos="6565900" algn="l"/>
                <a:tab pos="7223125" algn="l"/>
                <a:tab pos="7880350" algn="l"/>
                <a:tab pos="8535988" algn="l"/>
              </a:tabLst>
            </a:pPr>
            <a:r>
              <a:rPr lang="en-US" sz="1400" dirty="0">
                <a:solidFill>
                  <a:srgbClr val="A6A6A6"/>
                </a:solidFill>
              </a:rPr>
              <a:t>Edward Smith, Robert Loftin, Emerson Murphy-Hill, Christian Bird, Thomas Zimmermann.  Improving Developer Participation Rates in Surveys. </a:t>
            </a:r>
            <a:r>
              <a:rPr lang="en-US" sz="1400" dirty="0" smtClean="0">
                <a:solidFill>
                  <a:srgbClr val="A6A6A6"/>
                </a:solidFill>
              </a:rPr>
              <a:t>CHASE 2013</a:t>
            </a:r>
            <a:endParaRPr lang="en-GB" sz="1200" dirty="0">
              <a:solidFill>
                <a:srgbClr val="A6A6A6"/>
              </a:solidFill>
              <a:ea typeface="Arial Unicode MS" pitchFamily="34" charset="-128"/>
              <a:cs typeface="Arial Unicode MS" pitchFamily="34" charset="-128"/>
            </a:endParaRPr>
          </a:p>
        </p:txBody>
      </p:sp>
      <mc:AlternateContent xmlns:mc="http://schemas.openxmlformats.org/markup-compatibility/2006" xmlns:p14="http://schemas.microsoft.com/office/powerpoint/2010/main">
        <mc:Choice Requires="p14">
          <p:contentPart p14:bwMode="auto" r:id="rId2">
            <p14:nvContentPartPr>
              <p14:cNvPr id="6" name="Ink 5"/>
              <p14:cNvContentPartPr/>
              <p14:nvPr/>
            </p14:nvContentPartPr>
            <p14:xfrm>
              <a:off x="1524600" y="2634480"/>
              <a:ext cx="3305160" cy="28800"/>
            </p14:xfrm>
          </p:contentPart>
        </mc:Choice>
        <mc:Fallback xmlns="">
          <p:pic>
            <p:nvPicPr>
              <p:cNvPr id="6" name="Ink 5"/>
              <p:cNvPicPr/>
              <p:nvPr/>
            </p:nvPicPr>
            <p:blipFill>
              <a:blip r:embed="rId3"/>
              <a:stretch>
                <a:fillRect/>
              </a:stretch>
            </p:blipFill>
            <p:spPr>
              <a:xfrm>
                <a:off x="1508760" y="2570760"/>
                <a:ext cx="3336840" cy="15588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7" name="Ink 6"/>
              <p14:cNvContentPartPr/>
              <p14:nvPr/>
            </p14:nvContentPartPr>
            <p14:xfrm>
              <a:off x="1253880" y="2832120"/>
              <a:ext cx="4034520" cy="119160"/>
            </p14:xfrm>
          </p:contentPart>
        </mc:Choice>
        <mc:Fallback xmlns="">
          <p:pic>
            <p:nvPicPr>
              <p:cNvPr id="7" name="Ink 6"/>
              <p:cNvPicPr/>
              <p:nvPr/>
            </p:nvPicPr>
            <p:blipFill>
              <a:blip r:embed="rId5"/>
              <a:stretch>
                <a:fillRect/>
              </a:stretch>
            </p:blipFill>
            <p:spPr>
              <a:xfrm>
                <a:off x="1238040" y="2768400"/>
                <a:ext cx="4066200" cy="24624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8" name="Ink 7"/>
              <p14:cNvContentPartPr/>
              <p14:nvPr/>
            </p14:nvContentPartPr>
            <p14:xfrm>
              <a:off x="572040" y="2902320"/>
              <a:ext cx="1137600" cy="20520"/>
            </p14:xfrm>
          </p:contentPart>
        </mc:Choice>
        <mc:Fallback xmlns="">
          <p:pic>
            <p:nvPicPr>
              <p:cNvPr id="8" name="Ink 7"/>
              <p:cNvPicPr/>
              <p:nvPr/>
            </p:nvPicPr>
            <p:blipFill>
              <a:blip r:embed="rId7"/>
              <a:stretch>
                <a:fillRect/>
              </a:stretch>
            </p:blipFill>
            <p:spPr>
              <a:xfrm>
                <a:off x="556200" y="2838960"/>
                <a:ext cx="1169280" cy="14724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9" name="Ink 8"/>
              <p14:cNvContentPartPr/>
              <p14:nvPr/>
            </p14:nvContentPartPr>
            <p14:xfrm>
              <a:off x="4037400" y="3118320"/>
              <a:ext cx="1370160" cy="5400"/>
            </p14:xfrm>
          </p:contentPart>
        </mc:Choice>
        <mc:Fallback xmlns="">
          <p:pic>
            <p:nvPicPr>
              <p:cNvPr id="9" name="Ink 8"/>
              <p:cNvPicPr/>
              <p:nvPr/>
            </p:nvPicPr>
            <p:blipFill>
              <a:blip r:embed="rId9"/>
              <a:stretch>
                <a:fillRect/>
              </a:stretch>
            </p:blipFill>
            <p:spPr>
              <a:xfrm>
                <a:off x="4021560" y="3054960"/>
                <a:ext cx="1401840" cy="13212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0" name="Ink 9"/>
              <p14:cNvContentPartPr/>
              <p14:nvPr/>
            </p14:nvContentPartPr>
            <p14:xfrm>
              <a:off x="554040" y="3347640"/>
              <a:ext cx="1459440" cy="84240"/>
            </p14:xfrm>
          </p:contentPart>
        </mc:Choice>
        <mc:Fallback xmlns="">
          <p:pic>
            <p:nvPicPr>
              <p:cNvPr id="10" name="Ink 9"/>
              <p:cNvPicPr/>
              <p:nvPr/>
            </p:nvPicPr>
            <p:blipFill>
              <a:blip r:embed="rId11"/>
              <a:stretch>
                <a:fillRect/>
              </a:stretch>
            </p:blipFill>
            <p:spPr>
              <a:xfrm>
                <a:off x="538200" y="3284280"/>
                <a:ext cx="1491120" cy="21096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1" name="Ink 10"/>
              <p14:cNvContentPartPr/>
              <p14:nvPr/>
            </p14:nvContentPartPr>
            <p14:xfrm>
              <a:off x="2527920" y="3806640"/>
              <a:ext cx="2828880" cy="40680"/>
            </p14:xfrm>
          </p:contentPart>
        </mc:Choice>
        <mc:Fallback xmlns="">
          <p:pic>
            <p:nvPicPr>
              <p:cNvPr id="11" name="Ink 10"/>
              <p:cNvPicPr/>
              <p:nvPr/>
            </p:nvPicPr>
            <p:blipFill>
              <a:blip r:embed="rId13"/>
              <a:stretch>
                <a:fillRect/>
              </a:stretch>
            </p:blipFill>
            <p:spPr>
              <a:xfrm>
                <a:off x="2512080" y="3743280"/>
                <a:ext cx="2860560" cy="16740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3" name="Ink 12"/>
              <p14:cNvContentPartPr/>
              <p14:nvPr/>
            </p14:nvContentPartPr>
            <p14:xfrm>
              <a:off x="985680" y="4677480"/>
              <a:ext cx="4541040" cy="67320"/>
            </p14:xfrm>
          </p:contentPart>
        </mc:Choice>
        <mc:Fallback xmlns="">
          <p:pic>
            <p:nvPicPr>
              <p:cNvPr id="13" name="Ink 12"/>
              <p:cNvPicPr/>
              <p:nvPr/>
            </p:nvPicPr>
            <p:blipFill>
              <a:blip r:embed="rId15"/>
              <a:stretch>
                <a:fillRect/>
              </a:stretch>
            </p:blipFill>
            <p:spPr>
              <a:xfrm>
                <a:off x="969840" y="4614120"/>
                <a:ext cx="4572720" cy="19440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5" name="Ink 14"/>
              <p14:cNvContentPartPr/>
              <p14:nvPr/>
            </p14:nvContentPartPr>
            <p14:xfrm>
              <a:off x="4540680" y="1992960"/>
              <a:ext cx="2635200" cy="2758680"/>
            </p14:xfrm>
          </p:contentPart>
        </mc:Choice>
        <mc:Fallback xmlns="">
          <p:pic>
            <p:nvPicPr>
              <p:cNvPr id="15" name="Ink 14"/>
              <p:cNvPicPr/>
              <p:nvPr/>
            </p:nvPicPr>
            <p:blipFill>
              <a:blip r:embed="rId17"/>
              <a:stretch>
                <a:fillRect/>
              </a:stretch>
            </p:blipFill>
            <p:spPr>
              <a:xfrm>
                <a:off x="4531320" y="1983600"/>
                <a:ext cx="2653920" cy="2777400"/>
              </a:xfrm>
              <a:prstGeom prst="rect">
                <a:avLst/>
              </a:prstGeom>
            </p:spPr>
          </p:pic>
        </mc:Fallback>
      </mc:AlternateContent>
      <p:sp>
        <p:nvSpPr>
          <p:cNvPr id="16" name="TextBox 15"/>
          <p:cNvSpPr txBox="1"/>
          <p:nvPr/>
        </p:nvSpPr>
        <p:spPr>
          <a:xfrm>
            <a:off x="6428367" y="1810398"/>
            <a:ext cx="1495025" cy="369332"/>
          </a:xfrm>
          <a:prstGeom prst="rect">
            <a:avLst/>
          </a:prstGeom>
          <a:noFill/>
        </p:spPr>
        <p:txBody>
          <a:bodyPr wrap="none" rtlCol="0">
            <a:spAutoFit/>
          </a:bodyPr>
          <a:lstStyle/>
          <a:p>
            <a:r>
              <a:rPr lang="en-US" dirty="0" smtClean="0"/>
              <a:t>Who are you?</a:t>
            </a:r>
            <a:endParaRPr lang="en-US" dirty="0"/>
          </a:p>
        </p:txBody>
      </p:sp>
      <p:sp>
        <p:nvSpPr>
          <p:cNvPr id="17" name="TextBox 16"/>
          <p:cNvSpPr txBox="1"/>
          <p:nvPr/>
        </p:nvSpPr>
        <p:spPr>
          <a:xfrm>
            <a:off x="6818019" y="2387824"/>
            <a:ext cx="1418593" cy="646331"/>
          </a:xfrm>
          <a:prstGeom prst="rect">
            <a:avLst/>
          </a:prstGeom>
          <a:noFill/>
        </p:spPr>
        <p:txBody>
          <a:bodyPr wrap="none" rtlCol="0">
            <a:spAutoFit/>
          </a:bodyPr>
          <a:lstStyle/>
          <a:p>
            <a:r>
              <a:rPr lang="en-US" dirty="0" smtClean="0"/>
              <a:t>Why are you </a:t>
            </a:r>
            <a:br>
              <a:rPr lang="en-US" dirty="0" smtClean="0"/>
            </a:br>
            <a:r>
              <a:rPr lang="en-US" dirty="0" smtClean="0"/>
              <a:t>doing this?</a:t>
            </a:r>
            <a:endParaRPr lang="en-US" dirty="0"/>
          </a:p>
        </p:txBody>
      </p:sp>
      <p:sp>
        <p:nvSpPr>
          <p:cNvPr id="18" name="TextBox 17"/>
          <p:cNvSpPr txBox="1"/>
          <p:nvPr/>
        </p:nvSpPr>
        <p:spPr>
          <a:xfrm>
            <a:off x="7032600" y="3270817"/>
            <a:ext cx="1538370" cy="646331"/>
          </a:xfrm>
          <a:prstGeom prst="rect">
            <a:avLst/>
          </a:prstGeom>
          <a:noFill/>
        </p:spPr>
        <p:txBody>
          <a:bodyPr wrap="none" rtlCol="0">
            <a:spAutoFit/>
          </a:bodyPr>
          <a:lstStyle/>
          <a:p>
            <a:r>
              <a:rPr lang="en-US" dirty="0" smtClean="0"/>
              <a:t>Details on the </a:t>
            </a:r>
            <a:br>
              <a:rPr lang="en-US" dirty="0" smtClean="0"/>
            </a:br>
            <a:r>
              <a:rPr lang="en-US" dirty="0" smtClean="0"/>
              <a:t>survey</a:t>
            </a:r>
            <a:endParaRPr lang="en-US" dirty="0"/>
          </a:p>
        </p:txBody>
      </p:sp>
      <p:sp>
        <p:nvSpPr>
          <p:cNvPr id="19" name="TextBox 18"/>
          <p:cNvSpPr txBox="1"/>
          <p:nvPr/>
        </p:nvSpPr>
        <p:spPr>
          <a:xfrm>
            <a:off x="7146025" y="4313994"/>
            <a:ext cx="2119876" cy="646331"/>
          </a:xfrm>
          <a:prstGeom prst="rect">
            <a:avLst/>
          </a:prstGeom>
          <a:noFill/>
        </p:spPr>
        <p:txBody>
          <a:bodyPr wrap="none" rtlCol="0">
            <a:spAutoFit/>
          </a:bodyPr>
          <a:lstStyle/>
          <a:p>
            <a:r>
              <a:rPr lang="en-US" dirty="0" smtClean="0"/>
              <a:t>Incentive for people </a:t>
            </a:r>
            <a:br>
              <a:rPr lang="en-US" dirty="0" smtClean="0"/>
            </a:br>
            <a:r>
              <a:rPr lang="en-US" dirty="0" smtClean="0"/>
              <a:t>to participate</a:t>
            </a:r>
            <a:endParaRPr lang="en-US" dirty="0"/>
          </a:p>
        </p:txBody>
      </p:sp>
    </p:spTree>
    <p:extLst>
      <p:ext uri="{BB962C8B-B14F-4D97-AF65-F5344CB8AC3E}">
        <p14:creationId xmlns:p14="http://schemas.microsoft.com/office/powerpoint/2010/main" val="1132125019"/>
      </p:ext>
    </p:extLst>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Analyzing survey data</a:t>
            </a:r>
            <a:endParaRPr lang="en-US" dirty="0"/>
          </a:p>
        </p:txBody>
      </p:sp>
      <p:sp>
        <p:nvSpPr>
          <p:cNvPr id="3" name="Content Placeholder 2"/>
          <p:cNvSpPr>
            <a:spLocks noGrp="1"/>
          </p:cNvSpPr>
          <p:nvPr>
            <p:ph idx="1"/>
          </p:nvPr>
        </p:nvSpPr>
        <p:spPr/>
        <p:txBody>
          <a:bodyPr>
            <a:normAutofit/>
          </a:bodyPr>
          <a:lstStyle/>
          <a:p>
            <a:r>
              <a:rPr lang="en-US" dirty="0" smtClean="0"/>
              <a:t>Statistical analysis</a:t>
            </a:r>
          </a:p>
          <a:p>
            <a:pPr lvl="1"/>
            <a:r>
              <a:rPr lang="en-US" dirty="0"/>
              <a:t>Likert </a:t>
            </a:r>
            <a:r>
              <a:rPr lang="en-US" dirty="0" smtClean="0"/>
              <a:t>items: interval-scale vs. ordinal data</a:t>
            </a:r>
          </a:p>
          <a:p>
            <a:pPr lvl="1"/>
            <a:r>
              <a:rPr lang="en-US" dirty="0" smtClean="0"/>
              <a:t>Often transformed into binary, e.g., </a:t>
            </a:r>
            <a:br>
              <a:rPr lang="en-US" dirty="0" smtClean="0"/>
            </a:br>
            <a:r>
              <a:rPr lang="en-US" dirty="0" smtClean="0"/>
              <a:t>Strongly Agree and Agree vs the rest</a:t>
            </a:r>
            <a:endParaRPr lang="en-US" dirty="0"/>
          </a:p>
          <a:p>
            <a:pPr lvl="1"/>
            <a:r>
              <a:rPr lang="en-US" dirty="0" smtClean="0"/>
              <a:t>Often non-parametric </a:t>
            </a:r>
            <a:r>
              <a:rPr lang="en-US" dirty="0"/>
              <a:t>tests </a:t>
            </a:r>
            <a:r>
              <a:rPr lang="en-US" dirty="0" smtClean="0"/>
              <a:t>are used such </a:t>
            </a:r>
            <a:r>
              <a:rPr lang="en-US" dirty="0"/>
              <a:t>as </a:t>
            </a:r>
            <a:r>
              <a:rPr lang="en-US" dirty="0" smtClean="0"/>
              <a:t/>
            </a:r>
            <a:br>
              <a:rPr lang="en-US" dirty="0" smtClean="0"/>
            </a:br>
            <a:r>
              <a:rPr lang="en-US" dirty="0" smtClean="0"/>
              <a:t>chi-squared </a:t>
            </a:r>
            <a:r>
              <a:rPr lang="en-US" dirty="0"/>
              <a:t>test, Mann–Whitney test, Wilcoxon signed-rank test, or </a:t>
            </a:r>
            <a:r>
              <a:rPr lang="en-US" dirty="0" err="1"/>
              <a:t>Kruskal</a:t>
            </a:r>
            <a:r>
              <a:rPr lang="en-US" dirty="0"/>
              <a:t>–Wallis </a:t>
            </a:r>
            <a:r>
              <a:rPr lang="en-US" dirty="0" smtClean="0"/>
              <a:t>test</a:t>
            </a:r>
          </a:p>
          <a:p>
            <a:pPr lvl="1"/>
            <a:r>
              <a:rPr lang="en-US" dirty="0" smtClean="0"/>
              <a:t>Logistic regression</a:t>
            </a:r>
          </a:p>
        </p:txBody>
      </p:sp>
      <p:sp>
        <p:nvSpPr>
          <p:cNvPr id="4" name="Slide Number Placeholder 3"/>
          <p:cNvSpPr>
            <a:spLocks noGrp="1"/>
          </p:cNvSpPr>
          <p:nvPr>
            <p:ph type="sldNum" sz="quarter" idx="12"/>
          </p:nvPr>
        </p:nvSpPr>
        <p:spPr/>
        <p:txBody>
          <a:bodyPr/>
          <a:lstStyle/>
          <a:p>
            <a:fld id="{4F43FBDB-460A-2C4D-8064-C249887F4FCB}" type="slidenum">
              <a:rPr lang="en-US" smtClean="0"/>
              <a:pPr/>
              <a:t>48</a:t>
            </a:fld>
            <a:endParaRPr lang="en-US"/>
          </a:p>
        </p:txBody>
      </p:sp>
      <p:sp>
        <p:nvSpPr>
          <p:cNvPr id="6" name="Text Box 4"/>
          <p:cNvSpPr txBox="1">
            <a:spLocks noChangeArrowheads="1"/>
          </p:cNvSpPr>
          <p:nvPr/>
        </p:nvSpPr>
        <p:spPr bwMode="auto">
          <a:xfrm>
            <a:off x="457200" y="6182519"/>
            <a:ext cx="6162040" cy="538956"/>
          </a:xfrm>
          <a:prstGeom prst="rect">
            <a:avLst/>
          </a:prstGeom>
          <a:solidFill>
            <a:srgbClr val="FFFFFF"/>
          </a:solidFill>
          <a:ln w="9525">
            <a:noFill/>
            <a:round/>
            <a:headEnd/>
            <a:tailEnd/>
          </a:ln>
        </p:spPr>
        <p:txBody>
          <a:bodyPr lIns="81639" tIns="53620" rIns="81639" bIns="40820" anchor="ctr" anchorCtr="1"/>
          <a:lstStyle/>
          <a:p>
            <a:r>
              <a:rPr lang="en-US" sz="1400" dirty="0" smtClean="0">
                <a:solidFill>
                  <a:srgbClr val="A6A6A6"/>
                </a:solidFill>
              </a:rPr>
              <a:t>Barbara </a:t>
            </a:r>
            <a:r>
              <a:rPr lang="en-US" sz="1400" dirty="0">
                <a:solidFill>
                  <a:srgbClr val="A6A6A6"/>
                </a:solidFill>
              </a:rPr>
              <a:t>A. </a:t>
            </a:r>
            <a:r>
              <a:rPr lang="en-US" sz="1400" dirty="0" err="1">
                <a:solidFill>
                  <a:srgbClr val="A6A6A6"/>
                </a:solidFill>
              </a:rPr>
              <a:t>Kitchenham</a:t>
            </a:r>
            <a:r>
              <a:rPr lang="en-US" sz="1400" dirty="0">
                <a:solidFill>
                  <a:srgbClr val="A6A6A6"/>
                </a:solidFill>
              </a:rPr>
              <a:t>, </a:t>
            </a:r>
            <a:r>
              <a:rPr lang="en-US" sz="1400" dirty="0" smtClean="0">
                <a:solidFill>
                  <a:srgbClr val="A6A6A6"/>
                </a:solidFill>
              </a:rPr>
              <a:t>Shari </a:t>
            </a:r>
            <a:r>
              <a:rPr lang="en-US" sz="1400" dirty="0">
                <a:solidFill>
                  <a:srgbClr val="A6A6A6"/>
                </a:solidFill>
              </a:rPr>
              <a:t>L. </a:t>
            </a:r>
            <a:r>
              <a:rPr lang="en-US" sz="1400" dirty="0" err="1" smtClean="0">
                <a:solidFill>
                  <a:srgbClr val="A6A6A6"/>
                </a:solidFill>
              </a:rPr>
              <a:t>Pfleeger</a:t>
            </a:r>
            <a:r>
              <a:rPr lang="en-US" sz="1400" dirty="0" smtClean="0">
                <a:solidFill>
                  <a:srgbClr val="A6A6A6"/>
                </a:solidFill>
              </a:rPr>
              <a:t>. </a:t>
            </a:r>
            <a:r>
              <a:rPr lang="en-US" sz="1400" dirty="0">
                <a:solidFill>
                  <a:srgbClr val="A6A6A6"/>
                </a:solidFill>
              </a:rPr>
              <a:t>Personal Opinion </a:t>
            </a:r>
            <a:r>
              <a:rPr lang="en-US" sz="1400" dirty="0" smtClean="0">
                <a:solidFill>
                  <a:srgbClr val="A6A6A6"/>
                </a:solidFill>
              </a:rPr>
              <a:t>Surveys. In </a:t>
            </a:r>
            <a:r>
              <a:rPr lang="en-US" sz="1400" dirty="0">
                <a:solidFill>
                  <a:srgbClr val="A6A6A6"/>
                </a:solidFill>
              </a:rPr>
              <a:t>Guide to Advanced Empirical Software </a:t>
            </a:r>
            <a:r>
              <a:rPr lang="en-US" sz="1400" dirty="0" smtClean="0">
                <a:solidFill>
                  <a:srgbClr val="A6A6A6"/>
                </a:solidFill>
              </a:rPr>
              <a:t>Engineering, 2008</a:t>
            </a:r>
            <a:r>
              <a:rPr lang="en-US" sz="1400" dirty="0">
                <a:solidFill>
                  <a:srgbClr val="A6A6A6"/>
                </a:solidFill>
              </a:rPr>
              <a:t>, </a:t>
            </a:r>
            <a:r>
              <a:rPr lang="en-US" sz="1400" dirty="0" smtClean="0">
                <a:solidFill>
                  <a:srgbClr val="A6A6A6"/>
                </a:solidFill>
              </a:rPr>
              <a:t>pp 63-92. Springer </a:t>
            </a:r>
            <a:endParaRPr lang="en-US" sz="1400" dirty="0">
              <a:solidFill>
                <a:srgbClr val="A6A6A6"/>
              </a:solidFill>
            </a:endParaRPr>
          </a:p>
        </p:txBody>
      </p:sp>
    </p:spTree>
    <p:extLst>
      <p:ext uri="{BB962C8B-B14F-4D97-AF65-F5344CB8AC3E}">
        <p14:creationId xmlns:p14="http://schemas.microsoft.com/office/powerpoint/2010/main" val="3994422667"/>
      </p:ext>
    </p:extLst>
  </p:cSld>
  <p:clrMapOvr>
    <a:masterClrMapping/>
  </p:clrMapOvr>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Visualizing Likert responses</a:t>
            </a:r>
          </a:p>
        </p:txBody>
      </p:sp>
      <p:sp>
        <p:nvSpPr>
          <p:cNvPr id="4" name="Slide Number Placeholder 3"/>
          <p:cNvSpPr>
            <a:spLocks noGrp="1"/>
          </p:cNvSpPr>
          <p:nvPr>
            <p:ph type="sldNum" sz="quarter" idx="12"/>
          </p:nvPr>
        </p:nvSpPr>
        <p:spPr/>
        <p:txBody>
          <a:bodyPr/>
          <a:lstStyle/>
          <a:p>
            <a:fld id="{4F43FBDB-460A-2C4D-8064-C249887F4FCB}" type="slidenum">
              <a:rPr lang="en-US" smtClean="0"/>
              <a:pPr/>
              <a:t>49</a:t>
            </a:fld>
            <a:endParaRPr lang="en-US"/>
          </a:p>
        </p:txBody>
      </p:sp>
      <p:sp>
        <p:nvSpPr>
          <p:cNvPr id="6" name="Text Box 4"/>
          <p:cNvSpPr txBox="1">
            <a:spLocks noChangeArrowheads="1"/>
          </p:cNvSpPr>
          <p:nvPr/>
        </p:nvSpPr>
        <p:spPr bwMode="auto">
          <a:xfrm>
            <a:off x="457200" y="5618480"/>
            <a:ext cx="7355840" cy="1102995"/>
          </a:xfrm>
          <a:prstGeom prst="rect">
            <a:avLst/>
          </a:prstGeom>
          <a:solidFill>
            <a:srgbClr val="FFCC99"/>
          </a:solidFill>
          <a:ln w="9525">
            <a:noFill/>
            <a:round/>
            <a:headEnd/>
            <a:tailEnd/>
          </a:ln>
        </p:spPr>
        <p:txBody>
          <a:bodyPr lIns="81639" tIns="53620" rIns="81639" bIns="40820" anchor="ctr" anchorCtr="1"/>
          <a:lstStyle/>
          <a:p>
            <a:r>
              <a:rPr lang="en-US" sz="1400" b="1" dirty="0" smtClean="0"/>
              <a:t>Resources: </a:t>
            </a:r>
            <a:r>
              <a:rPr lang="en-US" sz="1400" dirty="0" smtClean="0"/>
              <a:t>Look </a:t>
            </a:r>
            <a:r>
              <a:rPr lang="en-US" sz="1400" dirty="0"/>
              <a:t>at the “After” Picture in </a:t>
            </a:r>
            <a:r>
              <a:rPr lang="en-US" sz="1400" dirty="0">
                <a:hlinkClick r:id="rId2"/>
              </a:rPr>
              <a:t>http://statistical-research.com/plotting-likert-scales</a:t>
            </a:r>
            <a:r>
              <a:rPr lang="en-US" sz="1400" dirty="0" smtClean="0">
                <a:hlinkClick r:id="rId2"/>
              </a:rPr>
              <a:t>/</a:t>
            </a:r>
            <a:r>
              <a:rPr lang="en-US" sz="1400" dirty="0" smtClean="0"/>
              <a:t>  </a:t>
            </a:r>
            <a:endParaRPr lang="en-US" sz="1400" dirty="0"/>
          </a:p>
          <a:p>
            <a:r>
              <a:rPr lang="en-US" sz="1400" dirty="0"/>
              <a:t>There are more before/after examples here </a:t>
            </a:r>
            <a:r>
              <a:rPr lang="en-US" sz="1400" dirty="0">
                <a:hlinkClick r:id="rId3"/>
              </a:rPr>
              <a:t>http://</a:t>
            </a:r>
            <a:r>
              <a:rPr lang="en-US" sz="1400" dirty="0" smtClean="0">
                <a:hlinkClick r:id="rId3"/>
              </a:rPr>
              <a:t>www.datarevelations.com/category/visualizing-survey-data-and-likert-scales</a:t>
            </a:r>
            <a:r>
              <a:rPr lang="en-US" sz="1400" dirty="0" smtClean="0"/>
              <a:t>  </a:t>
            </a:r>
            <a:endParaRPr lang="en-US" sz="1400" dirty="0"/>
          </a:p>
          <a:p>
            <a:r>
              <a:rPr lang="en-US" sz="1400" dirty="0"/>
              <a:t>Here’s some R code for stacked Likert bars </a:t>
            </a:r>
            <a:r>
              <a:rPr lang="en-US" sz="1400" dirty="0" smtClean="0">
                <a:hlinkClick r:id="rId2"/>
              </a:rPr>
              <a:t>http</a:t>
            </a:r>
            <a:r>
              <a:rPr lang="en-US" sz="1400" dirty="0">
                <a:hlinkClick r:id="rId2"/>
              </a:rPr>
              <a:t>://statistical-research.com/plotting-likert-scales</a:t>
            </a:r>
            <a:r>
              <a:rPr lang="en-US" sz="1400" dirty="0" smtClean="0">
                <a:hlinkClick r:id="rId2"/>
              </a:rPr>
              <a:t>/</a:t>
            </a:r>
            <a:r>
              <a:rPr lang="en-US" sz="1400" dirty="0" smtClean="0"/>
              <a:t>  </a:t>
            </a:r>
            <a:endParaRPr lang="en-US" sz="1400" dirty="0"/>
          </a:p>
        </p:txBody>
      </p:sp>
      <p:pic>
        <p:nvPicPr>
          <p:cNvPr id="7" name="Picture 6"/>
          <p:cNvPicPr>
            <a:picLocks noChangeAspect="1"/>
          </p:cNvPicPr>
          <p:nvPr/>
        </p:nvPicPr>
        <p:blipFill>
          <a:blip r:embed="rId4"/>
          <a:stretch>
            <a:fillRect/>
          </a:stretch>
        </p:blipFill>
        <p:spPr>
          <a:xfrm>
            <a:off x="457200" y="1437958"/>
            <a:ext cx="4897120" cy="383844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9" name="Rectangle 8"/>
          <p:cNvSpPr/>
          <p:nvPr/>
        </p:nvSpPr>
        <p:spPr>
          <a:xfrm>
            <a:off x="5486400" y="4422214"/>
            <a:ext cx="3139440" cy="954107"/>
          </a:xfrm>
          <a:prstGeom prst="rect">
            <a:avLst/>
          </a:prstGeom>
        </p:spPr>
        <p:txBody>
          <a:bodyPr wrap="square">
            <a:spAutoFit/>
          </a:bodyPr>
          <a:lstStyle/>
          <a:p>
            <a:r>
              <a:rPr lang="en-US" sz="1400" dirty="0" smtClean="0"/>
              <a:t>This example is taken from: Alberto </a:t>
            </a:r>
            <a:r>
              <a:rPr lang="en-US" sz="1400" dirty="0"/>
              <a:t>Bacchelli, Christian Bird: Expectations, outcomes, and challenges of modern code review. ICSE 2013: 712-721</a:t>
            </a:r>
          </a:p>
        </p:txBody>
      </p:sp>
    </p:spTree>
    <p:extLst>
      <p:ext uri="{BB962C8B-B14F-4D97-AF65-F5344CB8AC3E}">
        <p14:creationId xmlns:p14="http://schemas.microsoft.com/office/powerpoint/2010/main" val="3588424745"/>
      </p:ext>
    </p:extLst>
  </p:cSld>
  <p:clrMapOvr>
    <a:masterClrMapping/>
  </p:clrMapOvr>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Analyzing survey data</a:t>
            </a:r>
          </a:p>
        </p:txBody>
      </p:sp>
      <p:sp>
        <p:nvSpPr>
          <p:cNvPr id="3" name="Content Placeholder 2"/>
          <p:cNvSpPr>
            <a:spLocks noGrp="1"/>
          </p:cNvSpPr>
          <p:nvPr>
            <p:ph idx="1"/>
          </p:nvPr>
        </p:nvSpPr>
        <p:spPr/>
        <p:txBody>
          <a:bodyPr>
            <a:normAutofit fontScale="77500" lnSpcReduction="20000"/>
          </a:bodyPr>
          <a:lstStyle/>
          <a:p>
            <a:r>
              <a:rPr lang="en-US" dirty="0"/>
              <a:t>Coding of </a:t>
            </a:r>
            <a:r>
              <a:rPr lang="en-US" dirty="0" smtClean="0"/>
              <a:t>responses</a:t>
            </a:r>
          </a:p>
          <a:p>
            <a:pPr lvl="1"/>
            <a:r>
              <a:rPr lang="en-US" dirty="0" smtClean="0"/>
              <a:t>Taking </a:t>
            </a:r>
            <a:r>
              <a:rPr lang="en-US" dirty="0"/>
              <a:t>the open-end responses and categorizing them into </a:t>
            </a:r>
            <a:r>
              <a:rPr lang="en-US" dirty="0" smtClean="0"/>
              <a:t>groups (codes) to facilitate quantitative analysis or to identify common themes</a:t>
            </a:r>
          </a:p>
          <a:p>
            <a:pPr lvl="1"/>
            <a:r>
              <a:rPr lang="en-US" dirty="0" smtClean="0"/>
              <a:t>Example: </a:t>
            </a:r>
            <a:br>
              <a:rPr lang="en-US" dirty="0" smtClean="0"/>
            </a:br>
            <a:r>
              <a:rPr lang="en-US" dirty="0" smtClean="0"/>
              <a:t>What tools are you using in software development?</a:t>
            </a:r>
            <a:br>
              <a:rPr lang="en-US" dirty="0" smtClean="0"/>
            </a:br>
            <a:r>
              <a:rPr lang="en-US" dirty="0" smtClean="0"/>
              <a:t>Codes could be the different types of tools, e.g., version control, bug database, IDE, etc.</a:t>
            </a:r>
          </a:p>
          <a:p>
            <a:r>
              <a:rPr lang="en-US" dirty="0" smtClean="0"/>
              <a:t>Tools for coding qualitative data:</a:t>
            </a:r>
          </a:p>
          <a:p>
            <a:pPr lvl="1"/>
            <a:r>
              <a:rPr lang="en-US" b="1" dirty="0" smtClean="0"/>
              <a:t>Atlas.TI</a:t>
            </a:r>
          </a:p>
          <a:p>
            <a:pPr lvl="1"/>
            <a:r>
              <a:rPr lang="en-US" b="1" dirty="0" smtClean="0"/>
              <a:t>Excel, OneNote</a:t>
            </a:r>
          </a:p>
          <a:p>
            <a:pPr lvl="1"/>
            <a:r>
              <a:rPr lang="en-US" dirty="0" err="1" smtClean="0"/>
              <a:t>Qualyzer</a:t>
            </a:r>
            <a:r>
              <a:rPr lang="en-US" dirty="0"/>
              <a:t>, </a:t>
            </a:r>
            <a:r>
              <a:rPr lang="en-US" dirty="0">
                <a:hlinkClick r:id="rId2"/>
              </a:rPr>
              <a:t>http://qualyzer.bitbucket.org</a:t>
            </a:r>
            <a:r>
              <a:rPr lang="en-US" dirty="0" smtClean="0">
                <a:hlinkClick r:id="rId2"/>
              </a:rPr>
              <a:t>/</a:t>
            </a:r>
            <a:r>
              <a:rPr lang="en-US" dirty="0" smtClean="0"/>
              <a:t> </a:t>
            </a:r>
          </a:p>
          <a:p>
            <a:pPr lvl="1"/>
            <a:r>
              <a:rPr lang="en-US" dirty="0" smtClean="0"/>
              <a:t>Saturate </a:t>
            </a:r>
            <a:r>
              <a:rPr lang="en-US" dirty="0"/>
              <a:t>(web-based), </a:t>
            </a:r>
            <a:r>
              <a:rPr lang="en-US" dirty="0">
                <a:hlinkClick r:id="rId3"/>
              </a:rPr>
              <a:t>http://www.saturateapp.com</a:t>
            </a:r>
            <a:r>
              <a:rPr lang="en-US" dirty="0" smtClean="0">
                <a:hlinkClick r:id="rId3"/>
              </a:rPr>
              <a:t>/</a:t>
            </a:r>
            <a:r>
              <a:rPr lang="en-US" dirty="0"/>
              <a:t/>
            </a:r>
            <a:br>
              <a:rPr lang="en-US" dirty="0"/>
            </a:br>
            <a:endParaRPr lang="en-US" dirty="0"/>
          </a:p>
          <a:p>
            <a:pPr lvl="1"/>
            <a:endParaRPr lang="en-US" dirty="0" smtClean="0"/>
          </a:p>
        </p:txBody>
      </p:sp>
      <p:sp>
        <p:nvSpPr>
          <p:cNvPr id="4" name="Slide Number Placeholder 3"/>
          <p:cNvSpPr>
            <a:spLocks noGrp="1"/>
          </p:cNvSpPr>
          <p:nvPr>
            <p:ph type="sldNum" sz="quarter" idx="12"/>
          </p:nvPr>
        </p:nvSpPr>
        <p:spPr/>
        <p:txBody>
          <a:bodyPr/>
          <a:lstStyle/>
          <a:p>
            <a:fld id="{4F43FBDB-460A-2C4D-8064-C249887F4FCB}" type="slidenum">
              <a:rPr lang="en-US" smtClean="0"/>
              <a:pPr/>
              <a:t>50</a:t>
            </a:fld>
            <a:endParaRPr lang="en-US"/>
          </a:p>
        </p:txBody>
      </p:sp>
    </p:spTree>
    <p:extLst>
      <p:ext uri="{BB962C8B-B14F-4D97-AF65-F5344CB8AC3E}">
        <p14:creationId xmlns:p14="http://schemas.microsoft.com/office/powerpoint/2010/main" val="1167133619"/>
      </p:ext>
    </p:extLst>
  </p:cSld>
  <p:clrMapOvr>
    <a:masterClrMapping/>
  </p:clrMapOvr>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Analyzing survey data</a:t>
            </a:r>
          </a:p>
        </p:txBody>
      </p:sp>
      <p:sp>
        <p:nvSpPr>
          <p:cNvPr id="3" name="Content Placeholder 2"/>
          <p:cNvSpPr>
            <a:spLocks noGrp="1"/>
          </p:cNvSpPr>
          <p:nvPr>
            <p:ph idx="1"/>
          </p:nvPr>
        </p:nvSpPr>
        <p:spPr/>
        <p:txBody>
          <a:bodyPr>
            <a:normAutofit/>
          </a:bodyPr>
          <a:lstStyle/>
          <a:p>
            <a:r>
              <a:rPr lang="en-US" dirty="0"/>
              <a:t>Inter-rater </a:t>
            </a:r>
            <a:r>
              <a:rPr lang="en-US" dirty="0" smtClean="0"/>
              <a:t>agreement</a:t>
            </a:r>
          </a:p>
          <a:p>
            <a:pPr lvl="1"/>
            <a:r>
              <a:rPr lang="en-US" dirty="0" smtClean="0"/>
              <a:t>Coding is a subjective activity</a:t>
            </a:r>
          </a:p>
          <a:p>
            <a:pPr lvl="1"/>
            <a:r>
              <a:rPr lang="en-US" dirty="0" smtClean="0"/>
              <a:t>Increase reliability by using multiple raters for entire data or a subset of the data</a:t>
            </a:r>
          </a:p>
          <a:p>
            <a:pPr lvl="1"/>
            <a:r>
              <a:rPr lang="en-US" dirty="0" smtClean="0"/>
              <a:t>Cohen’s Kappa or Fleiss’ Kappa can be used to measure the agreement </a:t>
            </a:r>
            <a:r>
              <a:rPr lang="en-US" dirty="0"/>
              <a:t>between multiple raters. </a:t>
            </a:r>
            <a:endParaRPr lang="en-US" dirty="0" smtClean="0"/>
          </a:p>
          <a:p>
            <a:pPr lvl="1"/>
            <a:r>
              <a:rPr lang="en-US" sz="1800" dirty="0" smtClean="0"/>
              <a:t>“We </a:t>
            </a:r>
            <a:r>
              <a:rPr lang="en-US" sz="1800" dirty="0"/>
              <a:t>measured inter-rater agreement </a:t>
            </a:r>
            <a:r>
              <a:rPr lang="en-US" sz="1800" dirty="0" smtClean="0"/>
              <a:t>for the </a:t>
            </a:r>
            <a:r>
              <a:rPr lang="en-US" sz="1800" dirty="0"/>
              <a:t>first author’s categorization on a simple random </a:t>
            </a:r>
            <a:r>
              <a:rPr lang="en-US" sz="1800" dirty="0" smtClean="0"/>
              <a:t>sample of </a:t>
            </a:r>
            <a:r>
              <a:rPr lang="en-US" sz="1800" dirty="0"/>
              <a:t>100 cards with a closed card sort and two additional </a:t>
            </a:r>
            <a:r>
              <a:rPr lang="en-US" sz="1800" dirty="0" smtClean="0"/>
              <a:t>raters (third </a:t>
            </a:r>
            <a:r>
              <a:rPr lang="en-US" sz="1800" dirty="0"/>
              <a:t>and fourth author); the Fleiss’ Kappa </a:t>
            </a:r>
            <a:r>
              <a:rPr lang="en-US" sz="1800" dirty="0" smtClean="0"/>
              <a:t>value among the </a:t>
            </a:r>
            <a:r>
              <a:rPr lang="en-US" sz="1800" dirty="0"/>
              <a:t>three raters was 0.655, which can be considered a </a:t>
            </a:r>
            <a:r>
              <a:rPr lang="en-US" sz="1800" dirty="0" smtClean="0"/>
              <a:t>substantial agreement </a:t>
            </a:r>
            <a:r>
              <a:rPr lang="en-US" sz="1800" dirty="0"/>
              <a:t>[19</a:t>
            </a:r>
            <a:r>
              <a:rPr lang="en-US" sz="1800" dirty="0" smtClean="0"/>
              <a:t>].” </a:t>
            </a:r>
            <a:br>
              <a:rPr lang="en-US" sz="1800" dirty="0" smtClean="0"/>
            </a:br>
            <a:r>
              <a:rPr lang="en-US" sz="1800" dirty="0" smtClean="0"/>
              <a:t>(from Breu @CSCW 2010)</a:t>
            </a:r>
            <a:endParaRPr lang="en-US" sz="1800" dirty="0"/>
          </a:p>
          <a:p>
            <a:endParaRPr lang="en-US" dirty="0"/>
          </a:p>
        </p:txBody>
      </p:sp>
      <p:sp>
        <p:nvSpPr>
          <p:cNvPr id="4" name="Slide Number Placeholder 3"/>
          <p:cNvSpPr>
            <a:spLocks noGrp="1"/>
          </p:cNvSpPr>
          <p:nvPr>
            <p:ph type="sldNum" sz="quarter" idx="12"/>
          </p:nvPr>
        </p:nvSpPr>
        <p:spPr/>
        <p:txBody>
          <a:bodyPr/>
          <a:lstStyle/>
          <a:p>
            <a:fld id="{4F43FBDB-460A-2C4D-8064-C249887F4FCB}" type="slidenum">
              <a:rPr lang="en-US" smtClean="0"/>
              <a:pPr/>
              <a:t>51</a:t>
            </a:fld>
            <a:endParaRPr lang="en-US"/>
          </a:p>
        </p:txBody>
      </p:sp>
      <p:sp>
        <p:nvSpPr>
          <p:cNvPr id="6" name="Text Box 4"/>
          <p:cNvSpPr txBox="1">
            <a:spLocks noChangeArrowheads="1"/>
          </p:cNvSpPr>
          <p:nvPr/>
        </p:nvSpPr>
        <p:spPr bwMode="auto">
          <a:xfrm>
            <a:off x="457200" y="6182519"/>
            <a:ext cx="6162040" cy="538956"/>
          </a:xfrm>
          <a:prstGeom prst="rect">
            <a:avLst/>
          </a:prstGeom>
          <a:solidFill>
            <a:srgbClr val="FFFFFF"/>
          </a:solidFill>
          <a:ln w="9525">
            <a:noFill/>
            <a:round/>
            <a:headEnd/>
            <a:tailEnd/>
          </a:ln>
        </p:spPr>
        <p:txBody>
          <a:bodyPr lIns="81639" tIns="53620" rIns="81639" bIns="40820" anchor="ctr" anchorCtr="1"/>
          <a:lstStyle/>
          <a:p>
            <a:r>
              <a:rPr lang="en-US" sz="1400" dirty="0" smtClean="0">
                <a:solidFill>
                  <a:srgbClr val="A6A6A6"/>
                </a:solidFill>
              </a:rPr>
              <a:t>[19</a:t>
            </a:r>
            <a:r>
              <a:rPr lang="en-US" sz="1400" dirty="0">
                <a:solidFill>
                  <a:srgbClr val="A6A6A6"/>
                </a:solidFill>
              </a:rPr>
              <a:t>] J. Landis and G. G. Koch. The measurement of observer agreement</a:t>
            </a:r>
          </a:p>
          <a:p>
            <a:r>
              <a:rPr lang="en-US" sz="1400" dirty="0">
                <a:solidFill>
                  <a:srgbClr val="A6A6A6"/>
                </a:solidFill>
              </a:rPr>
              <a:t>for categorical data. Biometrics, 33(1):159–174, 1977</a:t>
            </a:r>
            <a:r>
              <a:rPr lang="en-US" sz="1400" dirty="0" smtClean="0">
                <a:solidFill>
                  <a:srgbClr val="A6A6A6"/>
                </a:solidFill>
              </a:rPr>
              <a:t>.</a:t>
            </a:r>
            <a:endParaRPr lang="en-US" sz="1400" dirty="0">
              <a:solidFill>
                <a:srgbClr val="A6A6A6"/>
              </a:solidFill>
            </a:endParaRPr>
          </a:p>
        </p:txBody>
      </p:sp>
    </p:spTree>
    <p:extLst>
      <p:ext uri="{BB962C8B-B14F-4D97-AF65-F5344CB8AC3E}">
        <p14:creationId xmlns:p14="http://schemas.microsoft.com/office/powerpoint/2010/main" val="1501349268"/>
      </p:ext>
    </p:extLst>
  </p:cSld>
  <p:clrMapOvr>
    <a:masterClrMapping/>
  </p:clrMapOvr>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Analyzing survey data</a:t>
            </a:r>
          </a:p>
        </p:txBody>
      </p:sp>
      <p:sp>
        <p:nvSpPr>
          <p:cNvPr id="3" name="Content Placeholder 2"/>
          <p:cNvSpPr>
            <a:spLocks noGrp="1"/>
          </p:cNvSpPr>
          <p:nvPr>
            <p:ph idx="1"/>
          </p:nvPr>
        </p:nvSpPr>
        <p:spPr/>
        <p:txBody>
          <a:bodyPr>
            <a:normAutofit fontScale="77500" lnSpcReduction="20000"/>
          </a:bodyPr>
          <a:lstStyle/>
          <a:p>
            <a:r>
              <a:rPr lang="en-US" dirty="0"/>
              <a:t>Card </a:t>
            </a:r>
            <a:r>
              <a:rPr lang="en-US" dirty="0" smtClean="0"/>
              <a:t>sorting</a:t>
            </a:r>
          </a:p>
          <a:p>
            <a:pPr lvl="1"/>
            <a:r>
              <a:rPr lang="en-US" dirty="0" smtClean="0"/>
              <a:t>widely </a:t>
            </a:r>
            <a:r>
              <a:rPr lang="en-US" dirty="0"/>
              <a:t>used to create mental models and derive taxonomies from </a:t>
            </a:r>
            <a:r>
              <a:rPr lang="en-US" dirty="0" smtClean="0"/>
              <a:t>data and to </a:t>
            </a:r>
            <a:r>
              <a:rPr lang="en-US" dirty="0"/>
              <a:t>deduce a higher level of abstraction and identify common themes. </a:t>
            </a:r>
            <a:endParaRPr lang="en-US" dirty="0" smtClean="0"/>
          </a:p>
          <a:p>
            <a:pPr lvl="1"/>
            <a:r>
              <a:rPr lang="en-US" dirty="0" smtClean="0"/>
              <a:t>in </a:t>
            </a:r>
            <a:r>
              <a:rPr lang="en-US" dirty="0"/>
              <a:t>the </a:t>
            </a:r>
            <a:r>
              <a:rPr lang="en-US" b="1" i="1" dirty="0" smtClean="0"/>
              <a:t>preparation phase</a:t>
            </a:r>
            <a:r>
              <a:rPr lang="en-US" dirty="0" smtClean="0"/>
              <a:t>, </a:t>
            </a:r>
            <a:r>
              <a:rPr lang="en-US" dirty="0"/>
              <a:t>we create cards for each </a:t>
            </a:r>
            <a:r>
              <a:rPr lang="en-US" dirty="0" smtClean="0"/>
              <a:t>response written </a:t>
            </a:r>
            <a:r>
              <a:rPr lang="en-US" dirty="0"/>
              <a:t>by the </a:t>
            </a:r>
            <a:r>
              <a:rPr lang="en-US" dirty="0" smtClean="0"/>
              <a:t>respondents </a:t>
            </a:r>
            <a:r>
              <a:rPr lang="en-US" u="sng" dirty="0" smtClean="0"/>
              <a:t>(Mail Merge feature in Word);</a:t>
            </a:r>
            <a:r>
              <a:rPr lang="en-US" dirty="0" smtClean="0"/>
              <a:t> </a:t>
            </a:r>
          </a:p>
          <a:p>
            <a:pPr lvl="1"/>
            <a:r>
              <a:rPr lang="en-US" dirty="0" smtClean="0"/>
              <a:t>in </a:t>
            </a:r>
            <a:r>
              <a:rPr lang="en-US" dirty="0"/>
              <a:t>the </a:t>
            </a:r>
            <a:r>
              <a:rPr lang="en-US" b="1" i="1" dirty="0"/>
              <a:t>execution phase</a:t>
            </a:r>
            <a:r>
              <a:rPr lang="en-US" dirty="0"/>
              <a:t>, cards are sorted into meaningful groups with a descriptive title; </a:t>
            </a:r>
            <a:endParaRPr lang="en-US" dirty="0" smtClean="0"/>
          </a:p>
          <a:p>
            <a:pPr lvl="1"/>
            <a:r>
              <a:rPr lang="en-US" dirty="0" smtClean="0"/>
              <a:t>in </a:t>
            </a:r>
            <a:r>
              <a:rPr lang="en-US" dirty="0"/>
              <a:t>the </a:t>
            </a:r>
            <a:r>
              <a:rPr lang="en-US" b="1" i="1" dirty="0"/>
              <a:t>analysis phase</a:t>
            </a:r>
            <a:r>
              <a:rPr lang="en-US" dirty="0"/>
              <a:t>, abstract hierarchies are formed in order to deduce general categories and themes. </a:t>
            </a:r>
            <a:endParaRPr lang="en-US" dirty="0" smtClean="0"/>
          </a:p>
          <a:p>
            <a:r>
              <a:rPr lang="en-US" dirty="0" smtClean="0"/>
              <a:t>Open card sorts have no </a:t>
            </a:r>
            <a:r>
              <a:rPr lang="en-US" dirty="0"/>
              <a:t>predefined groups; </a:t>
            </a:r>
            <a:endParaRPr lang="en-US" dirty="0" smtClean="0"/>
          </a:p>
          <a:p>
            <a:pPr lvl="1"/>
            <a:r>
              <a:rPr lang="en-US" dirty="0" smtClean="0"/>
              <a:t>groups </a:t>
            </a:r>
            <a:r>
              <a:rPr lang="en-US" dirty="0"/>
              <a:t>emerge and evolve during the sorting process </a:t>
            </a:r>
            <a:endParaRPr lang="en-US" dirty="0" smtClean="0"/>
          </a:p>
          <a:p>
            <a:r>
              <a:rPr lang="en-US" dirty="0" smtClean="0"/>
              <a:t>Closed </a:t>
            </a:r>
            <a:r>
              <a:rPr lang="en-US" dirty="0"/>
              <a:t>card sort </a:t>
            </a:r>
            <a:r>
              <a:rPr lang="en-US" dirty="0" smtClean="0"/>
              <a:t>have </a:t>
            </a:r>
            <a:r>
              <a:rPr lang="en-US" dirty="0"/>
              <a:t>predefined groups, </a:t>
            </a:r>
            <a:endParaRPr lang="en-US" dirty="0" smtClean="0"/>
          </a:p>
          <a:p>
            <a:pPr lvl="1"/>
            <a:r>
              <a:rPr lang="en-US" dirty="0" smtClean="0"/>
              <a:t>typically </a:t>
            </a:r>
            <a:r>
              <a:rPr lang="en-US" dirty="0"/>
              <a:t>used when the themes are known in advance.</a:t>
            </a:r>
          </a:p>
        </p:txBody>
      </p:sp>
      <p:sp>
        <p:nvSpPr>
          <p:cNvPr id="4" name="Slide Number Placeholder 3"/>
          <p:cNvSpPr>
            <a:spLocks noGrp="1"/>
          </p:cNvSpPr>
          <p:nvPr>
            <p:ph type="sldNum" sz="quarter" idx="12"/>
          </p:nvPr>
        </p:nvSpPr>
        <p:spPr/>
        <p:txBody>
          <a:bodyPr/>
          <a:lstStyle/>
          <a:p>
            <a:fld id="{4F43FBDB-460A-2C4D-8064-C249887F4FCB}" type="slidenum">
              <a:rPr lang="en-US" smtClean="0"/>
              <a:pPr/>
              <a:t>52</a:t>
            </a:fld>
            <a:endParaRPr lang="en-US"/>
          </a:p>
        </p:txBody>
      </p:sp>
      <p:sp>
        <p:nvSpPr>
          <p:cNvPr id="6" name="Text Box 4"/>
          <p:cNvSpPr txBox="1">
            <a:spLocks noChangeArrowheads="1"/>
          </p:cNvSpPr>
          <p:nvPr/>
        </p:nvSpPr>
        <p:spPr bwMode="auto">
          <a:xfrm>
            <a:off x="457200" y="6182519"/>
            <a:ext cx="6162040" cy="538956"/>
          </a:xfrm>
          <a:prstGeom prst="rect">
            <a:avLst/>
          </a:prstGeom>
          <a:solidFill>
            <a:srgbClr val="FFCC99"/>
          </a:solidFill>
          <a:ln w="9525">
            <a:noFill/>
            <a:round/>
            <a:headEnd/>
            <a:tailEnd/>
          </a:ln>
        </p:spPr>
        <p:txBody>
          <a:bodyPr lIns="81639" tIns="53620" rIns="81639" bIns="40820" anchor="ctr" anchorCtr="1"/>
          <a:lstStyle/>
          <a:p>
            <a:r>
              <a:rPr lang="en-US" sz="1400" dirty="0" smtClean="0"/>
              <a:t>Mail Merge for Email: </a:t>
            </a:r>
            <a:r>
              <a:rPr lang="en-US" sz="1400" dirty="0"/>
              <a:t>http://</a:t>
            </a:r>
            <a:r>
              <a:rPr lang="en-US" sz="1400" dirty="0" smtClean="0"/>
              <a:t>office.microsoft.com/en-us/word-help/use-word-mail-merge-for-email-HA102809788.aspx</a:t>
            </a:r>
            <a:endParaRPr lang="en-US" sz="1400" dirty="0"/>
          </a:p>
        </p:txBody>
      </p:sp>
    </p:spTree>
    <p:extLst>
      <p:ext uri="{BB962C8B-B14F-4D97-AF65-F5344CB8AC3E}">
        <p14:creationId xmlns:p14="http://schemas.microsoft.com/office/powerpoint/2010/main" val="3767997957"/>
      </p:ext>
    </p:extLst>
  </p:cSld>
  <p:clrMapOvr>
    <a:masterClrMapping/>
  </p:clrMapOvr>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of a card for a card sort</a:t>
            </a:r>
            <a:endParaRPr lang="en-US" dirty="0"/>
          </a:p>
        </p:txBody>
      </p:sp>
      <p:sp>
        <p:nvSpPr>
          <p:cNvPr id="4" name="Slide Number Placeholder 3"/>
          <p:cNvSpPr>
            <a:spLocks noGrp="1"/>
          </p:cNvSpPr>
          <p:nvPr>
            <p:ph type="sldNum" sz="quarter" idx="12"/>
          </p:nvPr>
        </p:nvSpPr>
        <p:spPr/>
        <p:txBody>
          <a:bodyPr/>
          <a:lstStyle/>
          <a:p>
            <a:fld id="{4F43FBDB-460A-2C4D-8064-C249887F4FCB}" type="slidenum">
              <a:rPr lang="en-US" smtClean="0"/>
              <a:pPr/>
              <a:t>53</a:t>
            </a:fld>
            <a:endParaRPr lang="en-US"/>
          </a:p>
        </p:txBody>
      </p:sp>
      <p:pic>
        <p:nvPicPr>
          <p:cNvPr id="5" name="Picture 4"/>
          <p:cNvPicPr>
            <a:picLocks noChangeAspect="1"/>
          </p:cNvPicPr>
          <p:nvPr/>
        </p:nvPicPr>
        <p:blipFill>
          <a:blip r:embed="rId2"/>
          <a:stretch>
            <a:fillRect/>
          </a:stretch>
        </p:blipFill>
        <p:spPr>
          <a:xfrm>
            <a:off x="1007427" y="2315845"/>
            <a:ext cx="4772025" cy="409575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mc:AlternateContent xmlns:mc="http://schemas.openxmlformats.org/markup-compatibility/2006" xmlns:p14="http://schemas.microsoft.com/office/powerpoint/2010/main">
        <mc:Choice Requires="p14">
          <p:contentPart p14:bwMode="auto" r:id="rId3">
            <p14:nvContentPartPr>
              <p14:cNvPr id="6" name="Ink 5"/>
              <p14:cNvContentPartPr/>
              <p14:nvPr/>
            </p14:nvContentPartPr>
            <p14:xfrm>
              <a:off x="1117160" y="2649440"/>
              <a:ext cx="512640" cy="117720"/>
            </p14:xfrm>
          </p:contentPart>
        </mc:Choice>
        <mc:Fallback xmlns="">
          <p:pic>
            <p:nvPicPr>
              <p:cNvPr id="6" name="Ink 5"/>
              <p:cNvPicPr/>
              <p:nvPr/>
            </p:nvPicPr>
            <p:blipFill>
              <a:blip r:embed="rId4"/>
              <a:stretch>
                <a:fillRect/>
              </a:stretch>
            </p:blipFill>
            <p:spPr>
              <a:xfrm>
                <a:off x="1101320" y="2586080"/>
                <a:ext cx="544320" cy="24444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7" name="Ink 6"/>
              <p14:cNvContentPartPr/>
              <p14:nvPr/>
            </p14:nvContentPartPr>
            <p14:xfrm>
              <a:off x="2201120" y="2624240"/>
              <a:ext cx="2158920" cy="82440"/>
            </p14:xfrm>
          </p:contentPart>
        </mc:Choice>
        <mc:Fallback xmlns="">
          <p:pic>
            <p:nvPicPr>
              <p:cNvPr id="7" name="Ink 6"/>
              <p:cNvPicPr/>
              <p:nvPr/>
            </p:nvPicPr>
            <p:blipFill>
              <a:blip r:embed="rId6"/>
              <a:stretch>
                <a:fillRect/>
              </a:stretch>
            </p:blipFill>
            <p:spPr>
              <a:xfrm>
                <a:off x="2185280" y="2560880"/>
                <a:ext cx="2190600" cy="20952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8" name="Ink 7"/>
              <p14:cNvContentPartPr/>
              <p14:nvPr/>
            </p14:nvContentPartPr>
            <p14:xfrm>
              <a:off x="5711120" y="2974520"/>
              <a:ext cx="179280" cy="2353320"/>
            </p14:xfrm>
          </p:contentPart>
        </mc:Choice>
        <mc:Fallback xmlns="">
          <p:pic>
            <p:nvPicPr>
              <p:cNvPr id="8" name="Ink 7"/>
              <p:cNvPicPr/>
              <p:nvPr/>
            </p:nvPicPr>
            <p:blipFill>
              <a:blip r:embed="rId8"/>
              <a:stretch>
                <a:fillRect/>
              </a:stretch>
            </p:blipFill>
            <p:spPr>
              <a:xfrm>
                <a:off x="5695280" y="2910800"/>
                <a:ext cx="210960" cy="24804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9" name="Ink 8"/>
              <p14:cNvContentPartPr/>
              <p14:nvPr/>
            </p14:nvContentPartPr>
            <p14:xfrm>
              <a:off x="1215440" y="2021600"/>
              <a:ext cx="2638440" cy="524520"/>
            </p14:xfrm>
          </p:contentPart>
        </mc:Choice>
        <mc:Fallback xmlns="">
          <p:pic>
            <p:nvPicPr>
              <p:cNvPr id="9" name="Ink 8"/>
              <p:cNvPicPr/>
              <p:nvPr/>
            </p:nvPicPr>
            <p:blipFill>
              <a:blip r:embed="rId10"/>
              <a:stretch>
                <a:fillRect/>
              </a:stretch>
            </p:blipFill>
            <p:spPr>
              <a:xfrm>
                <a:off x="1206080" y="2012240"/>
                <a:ext cx="2657160" cy="543240"/>
              </a:xfrm>
              <a:prstGeom prst="rect">
                <a:avLst/>
              </a:prstGeom>
            </p:spPr>
          </p:pic>
        </mc:Fallback>
      </mc:AlternateContent>
      <p:sp>
        <p:nvSpPr>
          <p:cNvPr id="10" name="TextBox 9"/>
          <p:cNvSpPr txBox="1"/>
          <p:nvPr/>
        </p:nvSpPr>
        <p:spPr>
          <a:xfrm>
            <a:off x="255587" y="1402358"/>
            <a:ext cx="2762295" cy="646331"/>
          </a:xfrm>
          <a:prstGeom prst="rect">
            <a:avLst/>
          </a:prstGeom>
          <a:noFill/>
        </p:spPr>
        <p:txBody>
          <a:bodyPr wrap="none" rtlCol="0">
            <a:spAutoFit/>
          </a:bodyPr>
          <a:lstStyle/>
          <a:p>
            <a:r>
              <a:rPr lang="en-US" dirty="0" smtClean="0"/>
              <a:t>Have an ID for each card.</a:t>
            </a:r>
          </a:p>
          <a:p>
            <a:r>
              <a:rPr lang="en-US" dirty="0" smtClean="0"/>
              <a:t>Same length of ID is better. </a:t>
            </a:r>
            <a:endParaRPr lang="en-US" dirty="0"/>
          </a:p>
        </p:txBody>
      </p:sp>
      <p:sp>
        <p:nvSpPr>
          <p:cNvPr id="11" name="TextBox 10"/>
          <p:cNvSpPr txBox="1"/>
          <p:nvPr/>
        </p:nvSpPr>
        <p:spPr>
          <a:xfrm>
            <a:off x="3393439" y="1667554"/>
            <a:ext cx="3805978" cy="369332"/>
          </a:xfrm>
          <a:prstGeom prst="rect">
            <a:avLst/>
          </a:prstGeom>
          <a:noFill/>
        </p:spPr>
        <p:txBody>
          <a:bodyPr wrap="none" rtlCol="0">
            <a:spAutoFit/>
          </a:bodyPr>
          <a:lstStyle/>
          <a:p>
            <a:r>
              <a:rPr lang="en-US" dirty="0" smtClean="0"/>
              <a:t>Put a reference to the survey response</a:t>
            </a:r>
            <a:endParaRPr lang="en-US" dirty="0"/>
          </a:p>
        </p:txBody>
      </p:sp>
      <p:sp>
        <p:nvSpPr>
          <p:cNvPr id="12" name="TextBox 11"/>
          <p:cNvSpPr txBox="1"/>
          <p:nvPr/>
        </p:nvSpPr>
        <p:spPr>
          <a:xfrm>
            <a:off x="5941200" y="2969246"/>
            <a:ext cx="3019919" cy="2585323"/>
          </a:xfrm>
          <a:prstGeom prst="rect">
            <a:avLst/>
          </a:prstGeom>
          <a:noFill/>
        </p:spPr>
        <p:txBody>
          <a:bodyPr wrap="square" rtlCol="0">
            <a:spAutoFit/>
          </a:bodyPr>
          <a:lstStyle/>
          <a:p>
            <a:r>
              <a:rPr lang="en-US" dirty="0" smtClean="0"/>
              <a:t>Print in large font, the larger </a:t>
            </a:r>
          </a:p>
          <a:p>
            <a:r>
              <a:rPr lang="en-US" dirty="0" smtClean="0"/>
              <a:t>the better (this is 19 pt.)</a:t>
            </a:r>
          </a:p>
          <a:p>
            <a:endParaRPr lang="en-US" dirty="0"/>
          </a:p>
          <a:p>
            <a:r>
              <a:rPr lang="en-US" dirty="0" smtClean="0"/>
              <a:t>After the mail merge you can reduce the font size for cards that don’t fit</a:t>
            </a:r>
          </a:p>
          <a:p>
            <a:endParaRPr lang="en-US" dirty="0"/>
          </a:p>
          <a:p>
            <a:r>
              <a:rPr lang="en-US" dirty="0" smtClean="0"/>
              <a:t>We usually do 6-up or 4-up on a letter page.</a:t>
            </a:r>
            <a:endParaRPr lang="en-US" dirty="0"/>
          </a:p>
        </p:txBody>
      </p:sp>
    </p:spTree>
    <p:extLst>
      <p:ext uri="{BB962C8B-B14F-4D97-AF65-F5344CB8AC3E}">
        <p14:creationId xmlns:p14="http://schemas.microsoft.com/office/powerpoint/2010/main" val="2242385913"/>
      </p:ext>
    </p:extLst>
  </p:cSld>
  <p:clrMapOvr>
    <a:masterClrMapping/>
  </p:clrMapOvr>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FE12986A-2BD8-4E98-BDCC-19E5414CCB9E" descr="7C05E4F8-9D5B-4E77-A6F1-1228742972C1@hsd1"/>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23606"/>
          <a:stretch/>
        </p:blipFill>
        <p:spPr bwMode="auto">
          <a:xfrm>
            <a:off x="1043607" y="2188488"/>
            <a:ext cx="7307113" cy="4194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1043608" y="260648"/>
            <a:ext cx="7297511" cy="1785104"/>
          </a:xfrm>
          <a:prstGeom prst="rect">
            <a:avLst/>
          </a:prstGeom>
        </p:spPr>
        <p:txBody>
          <a:bodyPr wrap="none">
            <a:spAutoFit/>
          </a:bodyPr>
          <a:lstStyle/>
          <a:p>
            <a:r>
              <a:rPr lang="en-US" sz="3000" dirty="0" smtClean="0">
                <a:solidFill>
                  <a:srgbClr val="000000"/>
                </a:solidFill>
              </a:rPr>
              <a:t>One more example</a:t>
            </a:r>
          </a:p>
          <a:p>
            <a:r>
              <a:rPr lang="en-US" sz="4800" dirty="0" smtClean="0">
                <a:solidFill>
                  <a:srgbClr val="000000"/>
                </a:solidFill>
              </a:rPr>
              <a:t>http</a:t>
            </a:r>
            <a:r>
              <a:rPr lang="en-US" sz="4800" dirty="0">
                <a:solidFill>
                  <a:srgbClr val="000000"/>
                </a:solidFill>
              </a:rPr>
              <a:t>://</a:t>
            </a:r>
            <a:r>
              <a:rPr lang="en-US" sz="4800" dirty="0" smtClean="0">
                <a:solidFill>
                  <a:srgbClr val="000000"/>
                </a:solidFill>
              </a:rPr>
              <a:t>aka.ms/</a:t>
            </a:r>
            <a:r>
              <a:rPr lang="en-US" sz="4800" b="1" dirty="0" smtClean="0">
                <a:solidFill>
                  <a:srgbClr val="000000"/>
                </a:solidFill>
              </a:rPr>
              <a:t>145</a:t>
            </a:r>
            <a:r>
              <a:rPr lang="en-US" sz="4800" dirty="0" smtClean="0">
                <a:solidFill>
                  <a:srgbClr val="000000"/>
                </a:solidFill>
              </a:rPr>
              <a:t>Questions</a:t>
            </a:r>
          </a:p>
          <a:p>
            <a:r>
              <a:rPr lang="en-US" sz="1600" dirty="0">
                <a:solidFill>
                  <a:srgbClr val="000000"/>
                </a:solidFill>
              </a:rPr>
              <a:t>Andrew Begel, Thomas Zimmermann. Analyze This! 145 Questions for Data Scientists </a:t>
            </a:r>
            <a:endParaRPr lang="en-US" sz="1600" dirty="0" smtClean="0">
              <a:solidFill>
                <a:srgbClr val="000000"/>
              </a:solidFill>
            </a:endParaRPr>
          </a:p>
          <a:p>
            <a:r>
              <a:rPr lang="en-US" sz="1600" dirty="0" smtClean="0">
                <a:solidFill>
                  <a:srgbClr val="000000"/>
                </a:solidFill>
              </a:rPr>
              <a:t>in </a:t>
            </a:r>
            <a:r>
              <a:rPr lang="en-US" sz="1600" dirty="0">
                <a:solidFill>
                  <a:srgbClr val="000000"/>
                </a:solidFill>
              </a:rPr>
              <a:t>Software Engineering</a:t>
            </a:r>
            <a:r>
              <a:rPr lang="en-US" sz="1600" dirty="0" smtClean="0">
                <a:solidFill>
                  <a:srgbClr val="000000"/>
                </a:solidFill>
              </a:rPr>
              <a:t>. ICSE 2014</a:t>
            </a:r>
            <a:endParaRPr lang="en-US" sz="1600" dirty="0">
              <a:solidFill>
                <a:srgbClr val="000000"/>
              </a:solidFill>
            </a:endParaRPr>
          </a:p>
        </p:txBody>
      </p:sp>
      <p:sp>
        <p:nvSpPr>
          <p:cNvPr id="2" name="Slide Number Placeholder 1"/>
          <p:cNvSpPr>
            <a:spLocks noGrp="1"/>
          </p:cNvSpPr>
          <p:nvPr>
            <p:ph type="sldNum" sz="quarter" idx="12"/>
          </p:nvPr>
        </p:nvSpPr>
        <p:spPr/>
        <p:txBody>
          <a:bodyPr/>
          <a:lstStyle/>
          <a:p>
            <a:fld id="{4F43FBDB-460A-2C4D-8064-C249887F4FCB}" type="slidenum">
              <a:rPr lang="en-US" smtClean="0"/>
              <a:pPr/>
              <a:t>54</a:t>
            </a:fld>
            <a:endParaRPr lang="en-US"/>
          </a:p>
        </p:txBody>
      </p:sp>
    </p:spTree>
    <p:extLst>
      <p:ext uri="{BB962C8B-B14F-4D97-AF65-F5344CB8AC3E}">
        <p14:creationId xmlns:p14="http://schemas.microsoft.com/office/powerpoint/2010/main" val="2544640892"/>
      </p:ext>
    </p:extLst>
  </p:cSld>
  <p:clrMapOvr>
    <a:masterClrMapping/>
  </p:clrMapOvr>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468560" y="-289287"/>
            <a:ext cx="2364750" cy="2062103"/>
          </a:xfrm>
          <a:prstGeom prst="rect">
            <a:avLst/>
          </a:prstGeom>
        </p:spPr>
        <p:txBody>
          <a:bodyPr wrap="none">
            <a:spAutoFit/>
          </a:bodyPr>
          <a:lstStyle/>
          <a:p>
            <a:r>
              <a:rPr lang="en-US" sz="12800" dirty="0" smtClean="0">
                <a:solidFill>
                  <a:schemeClr val="bg1">
                    <a:lumMod val="85000"/>
                  </a:schemeClr>
                </a:solidFill>
                <a:latin typeface="Calibri" panose="020F0502020204030204" pitchFamily="34" charset="0"/>
              </a:rPr>
              <a:t>❶</a:t>
            </a:r>
            <a:endParaRPr lang="en-US" sz="12800" dirty="0">
              <a:solidFill>
                <a:schemeClr val="bg1">
                  <a:lumMod val="85000"/>
                </a:schemeClr>
              </a:solidFill>
            </a:endParaRPr>
          </a:p>
        </p:txBody>
      </p:sp>
      <p:graphicFrame>
        <p:nvGraphicFramePr>
          <p:cNvPr id="2" name="Object 1"/>
          <p:cNvGraphicFramePr>
            <a:graphicFrameLocks noChangeAspect="1"/>
          </p:cNvGraphicFramePr>
          <p:nvPr>
            <p:extLst/>
          </p:nvPr>
        </p:nvGraphicFramePr>
        <p:xfrm>
          <a:off x="1463040" y="0"/>
          <a:ext cx="7680960" cy="6265880"/>
        </p:xfrm>
        <a:graphic>
          <a:graphicData uri="http://schemas.openxmlformats.org/presentationml/2006/ole">
            <mc:AlternateContent xmlns:mc="http://schemas.openxmlformats.org/markup-compatibility/2006">
              <mc:Choice xmlns:v="urn:schemas-microsoft-com:vml" Requires="v">
                <p:oleObj spid="_x0000_s2129" name="Visio" r:id="rId3" imgW="3886395" imgH="3170142" progId="">
                  <p:embed/>
                </p:oleObj>
              </mc:Choice>
              <mc:Fallback>
                <p:oleObj name="Visio" r:id="rId3" imgW="3886395" imgH="3170142" progId="">
                  <p:embed/>
                  <p:pic>
                    <p:nvPicPr>
                      <p:cNvPr id="0" name="Picture 4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63040" y="0"/>
                        <a:ext cx="7680960" cy="626588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Slide Number Placeholder 2"/>
          <p:cNvSpPr>
            <a:spLocks noGrp="1"/>
          </p:cNvSpPr>
          <p:nvPr>
            <p:ph type="sldNum" sz="quarter" idx="12"/>
          </p:nvPr>
        </p:nvSpPr>
        <p:spPr/>
        <p:txBody>
          <a:bodyPr/>
          <a:lstStyle/>
          <a:p>
            <a:fld id="{4F43FBDB-460A-2C4D-8064-C249887F4FCB}" type="slidenum">
              <a:rPr lang="en-US" smtClean="0"/>
              <a:pPr/>
              <a:t>55</a:t>
            </a:fld>
            <a:endParaRPr lang="en-US"/>
          </a:p>
        </p:txBody>
      </p:sp>
    </p:spTree>
    <p:extLst>
      <p:ext uri="{BB962C8B-B14F-4D97-AF65-F5344CB8AC3E}">
        <p14:creationId xmlns:p14="http://schemas.microsoft.com/office/powerpoint/2010/main" val="3266595296"/>
      </p:ext>
    </p:extLst>
  </p:cSld>
  <p:clrMapOvr>
    <a:masterClrMapping/>
  </p:clrMapOvr>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Users\tzimmer\SkyDrive @ Microsoft 2\Papers\Analytics 10Q\photo-blurred-small.jpg"/>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p:spPr>
      </p:pic>
      <p:sp>
        <p:nvSpPr>
          <p:cNvPr id="2" name="Slide Number Placeholder 1"/>
          <p:cNvSpPr>
            <a:spLocks noGrp="1"/>
          </p:cNvSpPr>
          <p:nvPr>
            <p:ph type="sldNum" sz="quarter" idx="12"/>
          </p:nvPr>
        </p:nvSpPr>
        <p:spPr/>
        <p:txBody>
          <a:bodyPr/>
          <a:lstStyle/>
          <a:p>
            <a:fld id="{4F43FBDB-460A-2C4D-8064-C249887F4FCB}" type="slidenum">
              <a:rPr lang="en-US" smtClean="0"/>
              <a:pPr/>
              <a:t>56</a:t>
            </a:fld>
            <a:endParaRPr lang="en-US"/>
          </a:p>
        </p:txBody>
      </p:sp>
    </p:spTree>
    <p:extLst>
      <p:ext uri="{BB962C8B-B14F-4D97-AF65-F5344CB8AC3E}">
        <p14:creationId xmlns:p14="http://schemas.microsoft.com/office/powerpoint/2010/main" val="693315217"/>
      </p:ext>
    </p:extLst>
  </p:cSld>
  <p:clrMapOvr>
    <a:masterClrMapping/>
  </p:clrMapOvr>
  <p:timing>
    <p:tnLst>
      <p:par>
        <p:cTn xmlns:p14="http://schemas.microsoft.com/office/powerpoint/2010/mai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2"/>
          <a:stretch>
            <a:fillRect/>
          </a:stretch>
        </p:blipFill>
        <p:spPr>
          <a:xfrm>
            <a:off x="1291720" y="908720"/>
            <a:ext cx="6736664" cy="2962913"/>
          </a:xfrm>
          <a:prstGeom prst="rect">
            <a:avLst/>
          </a:prstGeom>
        </p:spPr>
      </p:pic>
      <p:sp>
        <p:nvSpPr>
          <p:cNvPr id="3" name="TextBox 2"/>
          <p:cNvSpPr txBox="1"/>
          <p:nvPr/>
        </p:nvSpPr>
        <p:spPr>
          <a:xfrm>
            <a:off x="5207" y="0"/>
            <a:ext cx="9138794" cy="4262705"/>
          </a:xfrm>
          <a:prstGeom prst="rect">
            <a:avLst/>
          </a:prstGeom>
          <a:noFill/>
        </p:spPr>
        <p:txBody>
          <a:bodyPr wrap="square" rtlCol="0">
            <a:spAutoFit/>
          </a:bodyPr>
          <a:lstStyle/>
          <a:p>
            <a:r>
              <a:rPr lang="en-US" sz="5800" dirty="0" smtClean="0">
                <a:latin typeface="Segoe UI Light" panose="020B0502040204020203" pitchFamily="34" charset="0"/>
                <a:cs typeface="Segoe UI Light" panose="020B0502040204020203" pitchFamily="34" charset="0"/>
              </a:rPr>
              <a:t>raw questions </a:t>
            </a:r>
            <a:r>
              <a:rPr lang="en-US" sz="2200" dirty="0" smtClean="0">
                <a:latin typeface="Segoe UI Light" panose="020B0502040204020203" pitchFamily="34" charset="0"/>
                <a:cs typeface="Segoe UI Light" panose="020B0502040204020203" pitchFamily="34" charset="0"/>
              </a:rPr>
              <a:t>(that were provided by respondents)</a:t>
            </a:r>
            <a:endParaRPr lang="en-US" sz="2200" dirty="0">
              <a:latin typeface="Segoe UI Light" panose="020B0502040204020203" pitchFamily="34" charset="0"/>
              <a:cs typeface="Segoe UI Light" panose="020B0502040204020203" pitchFamily="34" charset="0"/>
            </a:endParaRPr>
          </a:p>
          <a:p>
            <a:pPr lvl="0">
              <a:spcAft>
                <a:spcPts val="900"/>
              </a:spcAft>
            </a:pPr>
            <a:r>
              <a:rPr lang="en-US" sz="2200" i="1" dirty="0"/>
              <a:t>“How does the quality of software change over time – does software age?  </a:t>
            </a:r>
            <a:r>
              <a:rPr lang="en-US" sz="2200" i="1" dirty="0" smtClean="0"/>
              <a:t/>
            </a:r>
            <a:br>
              <a:rPr lang="en-US" sz="2200" i="1" dirty="0" smtClean="0"/>
            </a:br>
            <a:r>
              <a:rPr lang="en-US" sz="2200" i="1" dirty="0" smtClean="0"/>
              <a:t>I </a:t>
            </a:r>
            <a:r>
              <a:rPr lang="en-US" sz="2200" i="1" dirty="0"/>
              <a:t>would use this to plan the replacement of components.”</a:t>
            </a:r>
          </a:p>
          <a:p>
            <a:pPr lvl="0">
              <a:spcAft>
                <a:spcPts val="900"/>
              </a:spcAft>
            </a:pPr>
            <a:r>
              <a:rPr lang="en-US" sz="2200" i="1" dirty="0"/>
              <a:t>“How do security vulnerabilities correlate to age / complexity / code churn / etc. of a code base?  Identify areas to focus on for in-depth security review or re-architecting.”</a:t>
            </a:r>
          </a:p>
          <a:p>
            <a:pPr lvl="0"/>
            <a:r>
              <a:rPr lang="en-US" sz="2200" i="1" dirty="0"/>
              <a:t>“What will the cost of maintaining a body of code or particular solution be?  Software is rarely a fire and forget proposition but usually has a fairly predictable lifecycle. We rarely examine the long term cost of projects and the burden we place on ourselves and SE as we move forward</a:t>
            </a:r>
            <a:r>
              <a:rPr lang="en-US" sz="2200" i="1" dirty="0" smtClean="0"/>
              <a:t>.”</a:t>
            </a:r>
            <a:endParaRPr lang="en-US" sz="2000" i="1" dirty="0"/>
          </a:p>
        </p:txBody>
      </p:sp>
      <mc:AlternateContent xmlns:mc="http://schemas.openxmlformats.org/markup-compatibility/2006" xmlns:p14="http://schemas.microsoft.com/office/powerpoint/2010/main">
        <mc:Choice Requires="p14">
          <p:contentPart p14:bwMode="auto" r:id="rId3">
            <p14:nvContentPartPr>
              <p14:cNvPr id="2" name="Ink 1"/>
              <p14:cNvContentPartPr/>
              <p14:nvPr/>
            </p14:nvContentPartPr>
            <p14:xfrm>
              <a:off x="1866960" y="1091880"/>
              <a:ext cx="3960360" cy="115920"/>
            </p14:xfrm>
          </p:contentPart>
        </mc:Choice>
        <mc:Fallback xmlns="">
          <p:pic>
            <p:nvPicPr>
              <p:cNvPr id="2" name="Ink 1"/>
              <p:cNvPicPr/>
              <p:nvPr/>
            </p:nvPicPr>
            <p:blipFill>
              <a:blip r:embed="rId4"/>
              <a:stretch>
                <a:fillRect/>
              </a:stretch>
            </p:blipFill>
            <p:spPr>
              <a:xfrm>
                <a:off x="1851120" y="1028520"/>
                <a:ext cx="3992040" cy="24264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4" name="Ink 3"/>
              <p14:cNvContentPartPr/>
              <p14:nvPr/>
            </p14:nvContentPartPr>
            <p14:xfrm>
              <a:off x="1301400" y="1879200"/>
              <a:ext cx="4106160" cy="55440"/>
            </p14:xfrm>
          </p:contentPart>
        </mc:Choice>
        <mc:Fallback xmlns="">
          <p:pic>
            <p:nvPicPr>
              <p:cNvPr id="4" name="Ink 3"/>
              <p:cNvPicPr/>
              <p:nvPr/>
            </p:nvPicPr>
            <p:blipFill>
              <a:blip r:embed="rId6"/>
              <a:stretch>
                <a:fillRect/>
              </a:stretch>
            </p:blipFill>
            <p:spPr>
              <a:xfrm>
                <a:off x="1285560" y="1815840"/>
                <a:ext cx="4137840" cy="18216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5" name="Ink 4"/>
              <p14:cNvContentPartPr/>
              <p14:nvPr/>
            </p14:nvContentPartPr>
            <p14:xfrm>
              <a:off x="1866960" y="3024720"/>
              <a:ext cx="4025880" cy="85680"/>
            </p14:xfrm>
          </p:contentPart>
        </mc:Choice>
        <mc:Fallback xmlns="">
          <p:pic>
            <p:nvPicPr>
              <p:cNvPr id="5" name="Ink 4"/>
              <p:cNvPicPr/>
              <p:nvPr/>
            </p:nvPicPr>
            <p:blipFill>
              <a:blip r:embed="rId8"/>
              <a:stretch>
                <a:fillRect/>
              </a:stretch>
            </p:blipFill>
            <p:spPr>
              <a:xfrm>
                <a:off x="1851120" y="2961360"/>
                <a:ext cx="4057560" cy="2124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6" name="Ink 5"/>
              <p14:cNvContentPartPr/>
              <p14:nvPr/>
            </p14:nvContentPartPr>
            <p14:xfrm>
              <a:off x="5112360" y="3679200"/>
              <a:ext cx="2813760" cy="70920"/>
            </p14:xfrm>
          </p:contentPart>
        </mc:Choice>
        <mc:Fallback xmlns="">
          <p:pic>
            <p:nvPicPr>
              <p:cNvPr id="6" name="Ink 5"/>
              <p:cNvPicPr/>
              <p:nvPr/>
            </p:nvPicPr>
            <p:blipFill>
              <a:blip r:embed="rId10"/>
              <a:stretch>
                <a:fillRect/>
              </a:stretch>
            </p:blipFill>
            <p:spPr>
              <a:xfrm>
                <a:off x="5096520" y="3615840"/>
                <a:ext cx="2845440" cy="197640"/>
              </a:xfrm>
              <a:prstGeom prst="rect">
                <a:avLst/>
              </a:prstGeom>
            </p:spPr>
          </p:pic>
        </mc:Fallback>
      </mc:AlternateContent>
      <p:sp>
        <p:nvSpPr>
          <p:cNvPr id="7" name="Slide Number Placeholder 6"/>
          <p:cNvSpPr>
            <a:spLocks noGrp="1"/>
          </p:cNvSpPr>
          <p:nvPr>
            <p:ph type="sldNum" sz="quarter" idx="12"/>
          </p:nvPr>
        </p:nvSpPr>
        <p:spPr/>
        <p:txBody>
          <a:bodyPr/>
          <a:lstStyle/>
          <a:p>
            <a:fld id="{4F43FBDB-460A-2C4D-8064-C249887F4FCB}" type="slidenum">
              <a:rPr lang="en-US" smtClean="0"/>
              <a:pPr/>
              <a:t>57</a:t>
            </a:fld>
            <a:endParaRPr lang="en-US"/>
          </a:p>
        </p:txBody>
      </p:sp>
    </p:spTree>
    <p:extLst>
      <p:ext uri="{BB962C8B-B14F-4D97-AF65-F5344CB8AC3E}">
        <p14:creationId xmlns:p14="http://schemas.microsoft.com/office/powerpoint/2010/main" val="2255030821"/>
      </p:ext>
    </p:extLst>
  </p:cSld>
  <p:clrMapOvr>
    <a:masterClrMapping/>
  </p:clrMapOvr>
  <p:timing>
    <p:tnLst>
      <p:par>
        <p:cTn xmlns:p14="http://schemas.microsoft.com/office/powerpoint/2010/mai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1291720" y="908720"/>
            <a:ext cx="6736664" cy="2962913"/>
          </a:xfrm>
          <a:prstGeom prst="rect">
            <a:avLst/>
          </a:prstGeom>
        </p:spPr>
      </p:pic>
      <p:sp>
        <p:nvSpPr>
          <p:cNvPr id="3" name="TextBox 2"/>
          <p:cNvSpPr txBox="1"/>
          <p:nvPr/>
        </p:nvSpPr>
        <p:spPr>
          <a:xfrm>
            <a:off x="5207" y="0"/>
            <a:ext cx="9138794" cy="5893921"/>
          </a:xfrm>
          <a:prstGeom prst="rect">
            <a:avLst/>
          </a:prstGeom>
          <a:noFill/>
        </p:spPr>
        <p:txBody>
          <a:bodyPr wrap="square" rtlCol="0">
            <a:spAutoFit/>
          </a:bodyPr>
          <a:lstStyle/>
          <a:p>
            <a:r>
              <a:rPr lang="en-US" sz="5800" dirty="0" smtClean="0">
                <a:latin typeface="Segoe UI Light" panose="020B0502040204020203" pitchFamily="34" charset="0"/>
                <a:cs typeface="Segoe UI Light" panose="020B0502040204020203" pitchFamily="34" charset="0"/>
              </a:rPr>
              <a:t>raw questions </a:t>
            </a:r>
            <a:r>
              <a:rPr lang="en-US" sz="2200" dirty="0" smtClean="0">
                <a:latin typeface="Segoe UI Light" panose="020B0502040204020203" pitchFamily="34" charset="0"/>
                <a:cs typeface="Segoe UI Light" panose="020B0502040204020203" pitchFamily="34" charset="0"/>
              </a:rPr>
              <a:t>(that were provided by respondents)</a:t>
            </a:r>
            <a:endParaRPr lang="en-US" sz="2200" dirty="0">
              <a:latin typeface="Segoe UI Light" panose="020B0502040204020203" pitchFamily="34" charset="0"/>
              <a:cs typeface="Segoe UI Light" panose="020B0502040204020203" pitchFamily="34" charset="0"/>
            </a:endParaRPr>
          </a:p>
          <a:p>
            <a:pPr lvl="0">
              <a:spcAft>
                <a:spcPts val="900"/>
              </a:spcAft>
            </a:pPr>
            <a:r>
              <a:rPr lang="en-US" sz="2200" i="1" dirty="0"/>
              <a:t>“How does the quality of software change over time – does software age?  </a:t>
            </a:r>
            <a:r>
              <a:rPr lang="en-US" sz="2200" i="1" dirty="0" smtClean="0"/>
              <a:t/>
            </a:r>
            <a:br>
              <a:rPr lang="en-US" sz="2200" i="1" dirty="0" smtClean="0"/>
            </a:br>
            <a:r>
              <a:rPr lang="en-US" sz="2200" i="1" dirty="0" smtClean="0"/>
              <a:t>I </a:t>
            </a:r>
            <a:r>
              <a:rPr lang="en-US" sz="2200" i="1" dirty="0"/>
              <a:t>would use this to plan the replacement of components.”</a:t>
            </a:r>
          </a:p>
          <a:p>
            <a:pPr lvl="0">
              <a:spcAft>
                <a:spcPts val="900"/>
              </a:spcAft>
            </a:pPr>
            <a:r>
              <a:rPr lang="en-US" sz="2200" i="1" dirty="0"/>
              <a:t>“How do security vulnerabilities correlate to age / complexity / code churn / etc. of a code base?  Identify areas to focus on for in-depth security review or re-architecting.”</a:t>
            </a:r>
          </a:p>
          <a:p>
            <a:pPr lvl="0"/>
            <a:r>
              <a:rPr lang="en-US" sz="2200" i="1" dirty="0"/>
              <a:t>“What will the cost of maintaining a body of code or particular solution be?  Software is rarely a fire and forget proposition but usually has a fairly predictable lifecycle. We rarely examine the long term cost of projects and the burden we place on ourselves and SE as we move forward</a:t>
            </a:r>
            <a:r>
              <a:rPr lang="en-US" sz="2200" i="1" dirty="0" smtClean="0"/>
              <a:t>.”</a:t>
            </a:r>
            <a:endParaRPr lang="en-US" sz="2000" i="1" dirty="0"/>
          </a:p>
          <a:p>
            <a:r>
              <a:rPr lang="en-US" sz="5800" dirty="0">
                <a:latin typeface="Segoe UI Light" panose="020B0502040204020203" pitchFamily="34" charset="0"/>
                <a:cs typeface="Segoe UI Light" panose="020B0502040204020203" pitchFamily="34" charset="0"/>
              </a:rPr>
              <a:t>d</a:t>
            </a:r>
            <a:r>
              <a:rPr lang="en-US" sz="5800" dirty="0" smtClean="0">
                <a:latin typeface="Segoe UI Light" panose="020B0502040204020203" pitchFamily="34" charset="0"/>
                <a:cs typeface="Segoe UI Light" panose="020B0502040204020203" pitchFamily="34" charset="0"/>
              </a:rPr>
              <a:t>escriptive </a:t>
            </a:r>
            <a:r>
              <a:rPr lang="en-US" sz="5800" dirty="0">
                <a:latin typeface="Segoe UI Light" panose="020B0502040204020203" pitchFamily="34" charset="0"/>
                <a:cs typeface="Segoe UI Light" panose="020B0502040204020203" pitchFamily="34" charset="0"/>
              </a:rPr>
              <a:t>question </a:t>
            </a:r>
            <a:r>
              <a:rPr lang="en-US" sz="2400" dirty="0" smtClean="0">
                <a:latin typeface="Segoe UI Light" panose="020B0502040204020203" pitchFamily="34" charset="0"/>
                <a:cs typeface="Segoe UI Light" panose="020B0502040204020203" pitchFamily="34" charset="0"/>
              </a:rPr>
              <a:t>(that </a:t>
            </a:r>
            <a:r>
              <a:rPr lang="en-US" sz="2400" dirty="0">
                <a:latin typeface="Segoe UI Light" panose="020B0502040204020203" pitchFamily="34" charset="0"/>
                <a:cs typeface="Segoe UI Light" panose="020B0502040204020203" pitchFamily="34" charset="0"/>
              </a:rPr>
              <a:t>we </a:t>
            </a:r>
            <a:r>
              <a:rPr lang="en-US" sz="2400" dirty="0" smtClean="0">
                <a:latin typeface="Segoe UI Light" panose="020B0502040204020203" pitchFamily="34" charset="0"/>
                <a:cs typeface="Segoe UI Light" panose="020B0502040204020203" pitchFamily="34" charset="0"/>
              </a:rPr>
              <a:t>distilled)</a:t>
            </a:r>
            <a:endParaRPr lang="en-US" sz="2400" dirty="0">
              <a:latin typeface="Segoe UI Light" panose="020B0502040204020203" pitchFamily="34" charset="0"/>
              <a:cs typeface="Segoe UI Light" panose="020B0502040204020203" pitchFamily="34" charset="0"/>
            </a:endParaRPr>
          </a:p>
          <a:p>
            <a:pPr lvl="0"/>
            <a:r>
              <a:rPr lang="en-US" sz="2400" dirty="0"/>
              <a:t>How does the age of code affect its quality, complexity, maintainability, and security</a:t>
            </a:r>
            <a:r>
              <a:rPr lang="en-US" sz="2400" dirty="0" smtClean="0"/>
              <a:t>?</a:t>
            </a:r>
            <a:endParaRPr lang="en-US" sz="2400" dirty="0"/>
          </a:p>
        </p:txBody>
      </p:sp>
      <mc:AlternateContent xmlns:mc="http://schemas.openxmlformats.org/markup-compatibility/2006" xmlns:p14="http://schemas.microsoft.com/office/powerpoint/2010/main">
        <mc:Choice Requires="p14">
          <p:contentPart p14:bwMode="auto" r:id="rId3">
            <p14:nvContentPartPr>
              <p14:cNvPr id="2" name="Ink 1"/>
              <p14:cNvContentPartPr/>
              <p14:nvPr/>
            </p14:nvContentPartPr>
            <p14:xfrm>
              <a:off x="1866960" y="1091880"/>
              <a:ext cx="3960360" cy="115920"/>
            </p14:xfrm>
          </p:contentPart>
        </mc:Choice>
        <mc:Fallback xmlns="">
          <p:pic>
            <p:nvPicPr>
              <p:cNvPr id="2" name="Ink 1"/>
              <p:cNvPicPr/>
              <p:nvPr/>
            </p:nvPicPr>
            <p:blipFill>
              <a:blip r:embed="rId4"/>
              <a:stretch>
                <a:fillRect/>
              </a:stretch>
            </p:blipFill>
            <p:spPr>
              <a:xfrm>
                <a:off x="1851120" y="1028520"/>
                <a:ext cx="3992040" cy="24264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4" name="Ink 3"/>
              <p14:cNvContentPartPr/>
              <p14:nvPr/>
            </p14:nvContentPartPr>
            <p14:xfrm>
              <a:off x="1301400" y="1879200"/>
              <a:ext cx="4106160" cy="55440"/>
            </p14:xfrm>
          </p:contentPart>
        </mc:Choice>
        <mc:Fallback xmlns="">
          <p:pic>
            <p:nvPicPr>
              <p:cNvPr id="4" name="Ink 3"/>
              <p:cNvPicPr/>
              <p:nvPr/>
            </p:nvPicPr>
            <p:blipFill>
              <a:blip r:embed="rId6"/>
              <a:stretch>
                <a:fillRect/>
              </a:stretch>
            </p:blipFill>
            <p:spPr>
              <a:xfrm>
                <a:off x="1285560" y="1815840"/>
                <a:ext cx="4137840" cy="18216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5" name="Ink 4"/>
              <p14:cNvContentPartPr/>
              <p14:nvPr/>
            </p14:nvContentPartPr>
            <p14:xfrm>
              <a:off x="1866960" y="3024720"/>
              <a:ext cx="4025880" cy="85680"/>
            </p14:xfrm>
          </p:contentPart>
        </mc:Choice>
        <mc:Fallback xmlns="">
          <p:pic>
            <p:nvPicPr>
              <p:cNvPr id="5" name="Ink 4"/>
              <p:cNvPicPr/>
              <p:nvPr/>
            </p:nvPicPr>
            <p:blipFill>
              <a:blip r:embed="rId8"/>
              <a:stretch>
                <a:fillRect/>
              </a:stretch>
            </p:blipFill>
            <p:spPr>
              <a:xfrm>
                <a:off x="1851120" y="2961360"/>
                <a:ext cx="4057560" cy="2124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6" name="Ink 5"/>
              <p14:cNvContentPartPr/>
              <p14:nvPr/>
            </p14:nvContentPartPr>
            <p14:xfrm>
              <a:off x="5112360" y="3679200"/>
              <a:ext cx="2813760" cy="70920"/>
            </p14:xfrm>
          </p:contentPart>
        </mc:Choice>
        <mc:Fallback xmlns="">
          <p:pic>
            <p:nvPicPr>
              <p:cNvPr id="6" name="Ink 5"/>
              <p:cNvPicPr/>
              <p:nvPr/>
            </p:nvPicPr>
            <p:blipFill>
              <a:blip r:embed="rId10"/>
              <a:stretch>
                <a:fillRect/>
              </a:stretch>
            </p:blipFill>
            <p:spPr>
              <a:xfrm>
                <a:off x="5096520" y="3615840"/>
                <a:ext cx="2845440" cy="197640"/>
              </a:xfrm>
              <a:prstGeom prst="rect">
                <a:avLst/>
              </a:prstGeom>
            </p:spPr>
          </p:pic>
        </mc:Fallback>
      </mc:AlternateContent>
      <p:sp>
        <p:nvSpPr>
          <p:cNvPr id="8" name="Slide Number Placeholder 7"/>
          <p:cNvSpPr>
            <a:spLocks noGrp="1"/>
          </p:cNvSpPr>
          <p:nvPr>
            <p:ph type="sldNum" sz="quarter" idx="12"/>
          </p:nvPr>
        </p:nvSpPr>
        <p:spPr/>
        <p:txBody>
          <a:bodyPr/>
          <a:lstStyle/>
          <a:p>
            <a:fld id="{4F43FBDB-460A-2C4D-8064-C249887F4FCB}" type="slidenum">
              <a:rPr lang="en-US" smtClean="0"/>
              <a:pPr/>
              <a:t>58</a:t>
            </a:fld>
            <a:endParaRPr lang="en-US"/>
          </a:p>
        </p:txBody>
      </p:sp>
    </p:spTree>
    <p:extLst>
      <p:ext uri="{BB962C8B-B14F-4D97-AF65-F5344CB8AC3E}">
        <p14:creationId xmlns:p14="http://schemas.microsoft.com/office/powerpoint/2010/main" val="1517208176"/>
      </p:ext>
    </p:extLst>
  </p:cSld>
  <p:clrMapOvr>
    <a:masterClrMapping/>
  </p:clrMapOvr>
  <p:timing>
    <p:tnLst>
      <p:par>
        <p:cTn xmlns:p14="http://schemas.microsoft.com/office/powerpoint/2010/mai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468560" y="-289287"/>
            <a:ext cx="2364750" cy="2062103"/>
          </a:xfrm>
          <a:prstGeom prst="rect">
            <a:avLst/>
          </a:prstGeom>
        </p:spPr>
        <p:txBody>
          <a:bodyPr wrap="none">
            <a:spAutoFit/>
          </a:bodyPr>
          <a:lstStyle/>
          <a:p>
            <a:r>
              <a:rPr lang="en-US" sz="12800" dirty="0">
                <a:solidFill>
                  <a:schemeClr val="bg1">
                    <a:lumMod val="85000"/>
                  </a:schemeClr>
                </a:solidFill>
                <a:latin typeface="Calibri" panose="020F0502020204030204" pitchFamily="34" charset="0"/>
              </a:rPr>
              <a:t>❷</a:t>
            </a:r>
          </a:p>
        </p:txBody>
      </p:sp>
      <p:sp>
        <p:nvSpPr>
          <p:cNvPr id="3" name="Rectangle 2"/>
          <p:cNvSpPr/>
          <p:nvPr/>
        </p:nvSpPr>
        <p:spPr>
          <a:xfrm>
            <a:off x="1921415" y="3212976"/>
            <a:ext cx="5616624" cy="1815882"/>
          </a:xfrm>
          <a:prstGeom prst="rect">
            <a:avLst/>
          </a:prstGeom>
        </p:spPr>
        <p:txBody>
          <a:bodyPr wrap="square">
            <a:spAutoFit/>
          </a:bodyPr>
          <a:lstStyle/>
          <a:p>
            <a:pPr marR="0" lvl="0" algn="just">
              <a:spcBef>
                <a:spcPts val="0"/>
              </a:spcBef>
              <a:spcAft>
                <a:spcPts val="0"/>
              </a:spcAft>
            </a:pPr>
            <a:r>
              <a:rPr lang="en-US" sz="1600" b="1" dirty="0">
                <a:latin typeface="Arial" panose="020B0604020202020204" pitchFamily="34" charset="0"/>
                <a:ea typeface="Times New Roman" panose="02020603050405020304" pitchFamily="18" charset="0"/>
                <a:cs typeface="Arial" panose="020B0604020202020204" pitchFamily="34" charset="0"/>
              </a:rPr>
              <a:t>Discipline:</a:t>
            </a:r>
            <a:r>
              <a:rPr lang="en-US" sz="1600" dirty="0">
                <a:latin typeface="Arial" panose="020B0604020202020204" pitchFamily="34" charset="0"/>
                <a:ea typeface="Times New Roman" panose="02020603050405020304" pitchFamily="18" charset="0"/>
                <a:cs typeface="Arial" panose="020B0604020202020204" pitchFamily="34" charset="0"/>
              </a:rPr>
              <a:t> Development, Testing, Program Management</a:t>
            </a:r>
            <a:endParaRPr lang="en-US" sz="1600" b="1" dirty="0">
              <a:latin typeface="Arial" panose="020B0604020202020204" pitchFamily="34" charset="0"/>
              <a:ea typeface="Times New Roman" panose="02020603050405020304" pitchFamily="18" charset="0"/>
              <a:cs typeface="Arial" panose="020B0604020202020204" pitchFamily="34" charset="0"/>
            </a:endParaRPr>
          </a:p>
          <a:p>
            <a:pPr marR="0" lvl="0" algn="just">
              <a:spcBef>
                <a:spcPts val="0"/>
              </a:spcBef>
              <a:spcAft>
                <a:spcPts val="0"/>
              </a:spcAft>
            </a:pPr>
            <a:r>
              <a:rPr lang="en-US" sz="1600" b="1" dirty="0">
                <a:latin typeface="Arial" panose="020B0604020202020204" pitchFamily="34" charset="0"/>
                <a:ea typeface="Times New Roman" panose="02020603050405020304" pitchFamily="18" charset="0"/>
                <a:cs typeface="Arial" panose="020B0604020202020204" pitchFamily="34" charset="0"/>
              </a:rPr>
              <a:t>Region:</a:t>
            </a:r>
            <a:r>
              <a:rPr lang="en-US" sz="1600" dirty="0">
                <a:latin typeface="Arial" panose="020B0604020202020204" pitchFamily="34" charset="0"/>
                <a:ea typeface="Times New Roman" panose="02020603050405020304" pitchFamily="18" charset="0"/>
                <a:cs typeface="Arial" panose="020B0604020202020204" pitchFamily="34" charset="0"/>
              </a:rPr>
              <a:t> Asia, Europe, North America, Other</a:t>
            </a:r>
          </a:p>
          <a:p>
            <a:pPr marR="0" lvl="0" algn="just">
              <a:spcBef>
                <a:spcPts val="0"/>
              </a:spcBef>
              <a:spcAft>
                <a:spcPts val="0"/>
              </a:spcAft>
            </a:pPr>
            <a:r>
              <a:rPr lang="en-US" sz="1600" b="1" dirty="0">
                <a:latin typeface="Arial" panose="020B0604020202020204" pitchFamily="34" charset="0"/>
                <a:ea typeface="Times New Roman" panose="02020603050405020304" pitchFamily="18" charset="0"/>
                <a:cs typeface="Arial" panose="020B0604020202020204" pitchFamily="34" charset="0"/>
              </a:rPr>
              <a:t>Number of Full-Time </a:t>
            </a:r>
            <a:r>
              <a:rPr lang="en-US" sz="1600" b="1" dirty="0" smtClean="0">
                <a:latin typeface="Arial" panose="020B0604020202020204" pitchFamily="34" charset="0"/>
                <a:ea typeface="Times New Roman" panose="02020603050405020304" pitchFamily="18" charset="0"/>
                <a:cs typeface="Arial" panose="020B0604020202020204" pitchFamily="34" charset="0"/>
              </a:rPr>
              <a:t>Employees</a:t>
            </a:r>
            <a:endParaRPr lang="en-US" sz="1600" b="1" dirty="0">
              <a:latin typeface="Arial" panose="020B0604020202020204" pitchFamily="34" charset="0"/>
              <a:ea typeface="Times New Roman" panose="02020603050405020304" pitchFamily="18" charset="0"/>
              <a:cs typeface="Arial" panose="020B0604020202020204" pitchFamily="34" charset="0"/>
            </a:endParaRPr>
          </a:p>
          <a:p>
            <a:pPr marR="0" lvl="0" algn="just">
              <a:spcBef>
                <a:spcPts val="0"/>
              </a:spcBef>
              <a:spcAft>
                <a:spcPts val="0"/>
              </a:spcAft>
            </a:pPr>
            <a:r>
              <a:rPr lang="en-US" sz="1600" b="1" dirty="0">
                <a:latin typeface="Arial" panose="020B0604020202020204" pitchFamily="34" charset="0"/>
                <a:ea typeface="Times New Roman" panose="02020603050405020304" pitchFamily="18" charset="0"/>
                <a:cs typeface="Arial" panose="020B0604020202020204" pitchFamily="34" charset="0"/>
              </a:rPr>
              <a:t>Current Role: </a:t>
            </a:r>
            <a:r>
              <a:rPr lang="en-US" sz="1600" dirty="0" smtClean="0">
                <a:latin typeface="Arial" panose="020B0604020202020204" pitchFamily="34" charset="0"/>
                <a:ea typeface="Times New Roman" panose="02020603050405020304" pitchFamily="18" charset="0"/>
                <a:cs typeface="Arial" panose="020B0604020202020204" pitchFamily="34" charset="0"/>
              </a:rPr>
              <a:t>Manager, Individual Contributor</a:t>
            </a:r>
            <a:endParaRPr lang="en-US" sz="1600" dirty="0">
              <a:latin typeface="Arial" panose="020B0604020202020204" pitchFamily="34" charset="0"/>
              <a:ea typeface="Times New Roman" panose="02020603050405020304" pitchFamily="18" charset="0"/>
              <a:cs typeface="Arial" panose="020B0604020202020204" pitchFamily="34" charset="0"/>
            </a:endParaRPr>
          </a:p>
          <a:p>
            <a:pPr marR="0" lvl="0" algn="just">
              <a:spcBef>
                <a:spcPts val="0"/>
              </a:spcBef>
              <a:spcAft>
                <a:spcPts val="0"/>
              </a:spcAft>
            </a:pPr>
            <a:r>
              <a:rPr lang="en-US" sz="1600" b="1" dirty="0">
                <a:latin typeface="Arial" panose="020B0604020202020204" pitchFamily="34" charset="0"/>
                <a:ea typeface="Times New Roman" panose="02020603050405020304" pitchFamily="18" charset="0"/>
                <a:cs typeface="Arial" panose="020B0604020202020204" pitchFamily="34" charset="0"/>
              </a:rPr>
              <a:t>Years as </a:t>
            </a:r>
            <a:r>
              <a:rPr lang="en-US" sz="1600" b="1" dirty="0" smtClean="0">
                <a:latin typeface="Arial" panose="020B0604020202020204" pitchFamily="34" charset="0"/>
                <a:ea typeface="Times New Roman" panose="02020603050405020304" pitchFamily="18" charset="0"/>
                <a:cs typeface="Arial" panose="020B0604020202020204" pitchFamily="34" charset="0"/>
              </a:rPr>
              <a:t>Manager</a:t>
            </a:r>
          </a:p>
          <a:p>
            <a:pPr marR="0" lvl="0" algn="just">
              <a:spcBef>
                <a:spcPts val="0"/>
              </a:spcBef>
              <a:spcAft>
                <a:spcPts val="0"/>
              </a:spcAft>
            </a:pPr>
            <a:r>
              <a:rPr lang="en-US" sz="1600" b="1" dirty="0" smtClean="0">
                <a:latin typeface="Arial" panose="020B0604020202020204" pitchFamily="34" charset="0"/>
                <a:ea typeface="Times New Roman" panose="02020603050405020304" pitchFamily="18" charset="0"/>
                <a:cs typeface="Arial" panose="020B0604020202020204" pitchFamily="34" charset="0"/>
              </a:rPr>
              <a:t>Has </a:t>
            </a:r>
            <a:r>
              <a:rPr lang="en-US" sz="1600" b="1" dirty="0">
                <a:latin typeface="Arial" panose="020B0604020202020204" pitchFamily="34" charset="0"/>
                <a:ea typeface="Times New Roman" panose="02020603050405020304" pitchFamily="18" charset="0"/>
                <a:cs typeface="Arial" panose="020B0604020202020204" pitchFamily="34" charset="0"/>
              </a:rPr>
              <a:t>Management Experience:</a:t>
            </a:r>
            <a:r>
              <a:rPr lang="en-US" sz="1600" dirty="0">
                <a:latin typeface="Arial" panose="020B0604020202020204" pitchFamily="34" charset="0"/>
                <a:ea typeface="Times New Roman" panose="02020603050405020304" pitchFamily="18" charset="0"/>
                <a:cs typeface="Arial" panose="020B0604020202020204" pitchFamily="34" charset="0"/>
              </a:rPr>
              <a:t> yes, </a:t>
            </a:r>
            <a:r>
              <a:rPr lang="en-US" sz="1600" dirty="0" smtClean="0">
                <a:latin typeface="Arial" panose="020B0604020202020204" pitchFamily="34" charset="0"/>
                <a:ea typeface="Times New Roman" panose="02020603050405020304" pitchFamily="18" charset="0"/>
                <a:cs typeface="Arial" panose="020B0604020202020204" pitchFamily="34" charset="0"/>
              </a:rPr>
              <a:t>no</a:t>
            </a:r>
            <a:r>
              <a:rPr lang="en-US" sz="1600" dirty="0">
                <a:latin typeface="Arial" panose="020B0604020202020204" pitchFamily="34" charset="0"/>
                <a:ea typeface="Times New Roman" panose="02020603050405020304" pitchFamily="18" charset="0"/>
                <a:cs typeface="Arial" panose="020B0604020202020204" pitchFamily="34" charset="0"/>
              </a:rPr>
              <a:t>.</a:t>
            </a:r>
          </a:p>
          <a:p>
            <a:pPr marR="0" lvl="0" algn="just">
              <a:spcBef>
                <a:spcPts val="0"/>
              </a:spcBef>
              <a:spcAft>
                <a:spcPts val="400"/>
              </a:spcAft>
            </a:pPr>
            <a:r>
              <a:rPr lang="en-US" sz="1600" b="1" dirty="0">
                <a:latin typeface="Arial" panose="020B0604020202020204" pitchFamily="34" charset="0"/>
                <a:ea typeface="Times New Roman" panose="02020603050405020304" pitchFamily="18" charset="0"/>
                <a:cs typeface="Arial" panose="020B0604020202020204" pitchFamily="34" charset="0"/>
              </a:rPr>
              <a:t>Years at </a:t>
            </a:r>
            <a:r>
              <a:rPr lang="en-US" sz="1600" b="1" dirty="0" smtClean="0">
                <a:latin typeface="Arial" panose="020B0604020202020204" pitchFamily="34" charset="0"/>
                <a:ea typeface="Times New Roman" panose="02020603050405020304" pitchFamily="18" charset="0"/>
                <a:cs typeface="Arial" panose="020B0604020202020204" pitchFamily="34" charset="0"/>
              </a:rPr>
              <a:t>Microsoft</a:t>
            </a:r>
            <a:endParaRPr lang="en-US" sz="1600" b="1" dirty="0">
              <a:effectLst/>
              <a:latin typeface="Arial" panose="020B0604020202020204" pitchFamily="34" charset="0"/>
              <a:ea typeface="Times New Roman" panose="02020603050405020304" pitchFamily="18" charset="0"/>
              <a:cs typeface="Arial" panose="020B0604020202020204" pitchFamily="34" charset="0"/>
            </a:endParaRPr>
          </a:p>
        </p:txBody>
      </p:sp>
      <p:graphicFrame>
        <p:nvGraphicFramePr>
          <p:cNvPr id="5" name="Object 4"/>
          <p:cNvGraphicFramePr>
            <a:graphicFrameLocks noChangeAspect="1"/>
          </p:cNvGraphicFramePr>
          <p:nvPr>
            <p:extLst/>
          </p:nvPr>
        </p:nvGraphicFramePr>
        <p:xfrm>
          <a:off x="1475656" y="-18256"/>
          <a:ext cx="7680960" cy="3323463"/>
        </p:xfrm>
        <a:graphic>
          <a:graphicData uri="http://schemas.openxmlformats.org/presentationml/2006/ole">
            <mc:AlternateContent xmlns:mc="http://schemas.openxmlformats.org/markup-compatibility/2006">
              <mc:Choice xmlns:v="urn:schemas-microsoft-com:vml" Requires="v">
                <p:oleObj spid="_x0000_s3153" name="Visio" r:id="rId4" imgW="3855785" imgH="1668863" progId="">
                  <p:embed/>
                </p:oleObj>
              </mc:Choice>
              <mc:Fallback>
                <p:oleObj name="Visio" r:id="rId4" imgW="3855785" imgH="1668863" progId="">
                  <p:embed/>
                  <p:pic>
                    <p:nvPicPr>
                      <p:cNvPr id="0" name="Picture 4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75656" y="-18256"/>
                        <a:ext cx="7680960" cy="33234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Slide Number Placeholder 1"/>
          <p:cNvSpPr>
            <a:spLocks noGrp="1"/>
          </p:cNvSpPr>
          <p:nvPr>
            <p:ph type="sldNum" sz="quarter" idx="12"/>
          </p:nvPr>
        </p:nvSpPr>
        <p:spPr/>
        <p:txBody>
          <a:bodyPr/>
          <a:lstStyle/>
          <a:p>
            <a:fld id="{4F43FBDB-460A-2C4D-8064-C249887F4FCB}" type="slidenum">
              <a:rPr lang="en-US" smtClean="0"/>
              <a:pPr/>
              <a:t>59</a:t>
            </a:fld>
            <a:endParaRPr lang="en-US"/>
          </a:p>
        </p:txBody>
      </p:sp>
    </p:spTree>
    <p:extLst>
      <p:ext uri="{BB962C8B-B14F-4D97-AF65-F5344CB8AC3E}">
        <p14:creationId xmlns:p14="http://schemas.microsoft.com/office/powerpoint/2010/main" val="1116569179"/>
      </p:ext>
    </p:extLst>
  </p:cSld>
  <p:clrMapOvr>
    <a:masterClrMapping/>
  </p:clrMapOvr>
  <p:timing>
    <p:tnLst>
      <p:par>
        <p:cTn xmlns:p14="http://schemas.microsoft.com/office/powerpoint/2010/mai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conduct interviews?</a:t>
            </a:r>
            <a:endParaRPr lang="en-US" dirty="0"/>
          </a:p>
        </p:txBody>
      </p:sp>
      <p:sp>
        <p:nvSpPr>
          <p:cNvPr id="3" name="Content Placeholder 2"/>
          <p:cNvSpPr>
            <a:spLocks noGrp="1"/>
          </p:cNvSpPr>
          <p:nvPr>
            <p:ph idx="1"/>
          </p:nvPr>
        </p:nvSpPr>
        <p:spPr/>
        <p:txBody>
          <a:bodyPr/>
          <a:lstStyle/>
          <a:p>
            <a:r>
              <a:rPr lang="en-US" dirty="0" smtClean="0"/>
              <a:t>Collect historical data that is not recorded anywhere else</a:t>
            </a:r>
          </a:p>
          <a:p>
            <a:r>
              <a:rPr lang="en-US" dirty="0" smtClean="0"/>
              <a:t>Elicit opinions and impressions</a:t>
            </a:r>
          </a:p>
          <a:p>
            <a:r>
              <a:rPr lang="en-US" dirty="0" smtClean="0"/>
              <a:t>Richer detail</a:t>
            </a:r>
          </a:p>
          <a:p>
            <a:r>
              <a:rPr lang="en-US" dirty="0" smtClean="0"/>
              <a:t>Triangulate with other data collection techniques</a:t>
            </a:r>
          </a:p>
          <a:p>
            <a:r>
              <a:rPr lang="en-US" dirty="0" smtClean="0"/>
              <a:t>Clarify things that have happened (especially following an observation)</a:t>
            </a:r>
            <a:endParaRPr lang="en-US" dirty="0"/>
          </a:p>
        </p:txBody>
      </p:sp>
      <p:sp>
        <p:nvSpPr>
          <p:cNvPr id="4" name="Slide Number Placeholder 3"/>
          <p:cNvSpPr>
            <a:spLocks noGrp="1"/>
          </p:cNvSpPr>
          <p:nvPr>
            <p:ph type="sldNum" sz="quarter" idx="12"/>
          </p:nvPr>
        </p:nvSpPr>
        <p:spPr/>
        <p:txBody>
          <a:bodyPr/>
          <a:lstStyle/>
          <a:p>
            <a:fld id="{4F43FBDB-460A-2C4D-8064-C249887F4FCB}" type="slidenum">
              <a:rPr lang="en-US" smtClean="0"/>
              <a:pPr/>
              <a:t>60</a:t>
            </a:fld>
            <a:endParaRPr lang="en-US"/>
          </a:p>
        </p:txBody>
      </p:sp>
      <p:sp>
        <p:nvSpPr>
          <p:cNvPr id="5" name="Text Box 4"/>
          <p:cNvSpPr txBox="1">
            <a:spLocks noChangeArrowheads="1"/>
          </p:cNvSpPr>
          <p:nvPr/>
        </p:nvSpPr>
        <p:spPr bwMode="auto">
          <a:xfrm>
            <a:off x="1580606" y="6126163"/>
            <a:ext cx="6162040" cy="538956"/>
          </a:xfrm>
          <a:prstGeom prst="rect">
            <a:avLst/>
          </a:prstGeom>
          <a:solidFill>
            <a:srgbClr val="FFFFFF"/>
          </a:solidFill>
          <a:ln w="9525">
            <a:noFill/>
            <a:round/>
            <a:headEnd/>
            <a:tailEnd/>
          </a:ln>
        </p:spPr>
        <p:txBody>
          <a:bodyPr lIns="81639" tIns="53620" rIns="81639" bIns="40820" anchor="ctr" anchorCtr="1"/>
          <a:lstStyle/>
          <a:p>
            <a:r>
              <a:rPr lang="en-US" sz="1400" dirty="0" smtClean="0">
                <a:solidFill>
                  <a:srgbClr val="A6A6A6"/>
                </a:solidFill>
              </a:rPr>
              <a:t>J. Aranda and G. Venolia.  The Secret Life of Bugs: Going Past the Errors and Omissions in Software Repositories.  ICSE 2009</a:t>
            </a:r>
            <a:endParaRPr lang="en-US" sz="1400" dirty="0">
              <a:solidFill>
                <a:srgbClr val="A6A6A6"/>
              </a:solidFill>
            </a:endParaRPr>
          </a:p>
        </p:txBody>
      </p:sp>
    </p:spTree>
    <p:extLst>
      <p:ext uri="{BB962C8B-B14F-4D97-AF65-F5344CB8AC3E}">
        <p14:creationId xmlns:p14="http://schemas.microsoft.com/office/powerpoint/2010/main" val="420615588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interviews</a:t>
            </a:r>
            <a:endParaRPr lang="en-US" dirty="0"/>
          </a:p>
        </p:txBody>
      </p:sp>
      <p:sp>
        <p:nvSpPr>
          <p:cNvPr id="3" name="Content Placeholder 2"/>
          <p:cNvSpPr>
            <a:spLocks noGrp="1"/>
          </p:cNvSpPr>
          <p:nvPr>
            <p:ph idx="1"/>
          </p:nvPr>
        </p:nvSpPr>
        <p:spPr>
          <a:xfrm>
            <a:off x="457200" y="1465122"/>
            <a:ext cx="8229600" cy="4525963"/>
          </a:xfrm>
        </p:spPr>
        <p:txBody>
          <a:bodyPr/>
          <a:lstStyle/>
          <a:p>
            <a:pPr marL="0" indent="0">
              <a:buNone/>
            </a:pPr>
            <a:r>
              <a:rPr lang="en-US" dirty="0" smtClean="0"/>
              <a:t>Structured – </a:t>
            </a:r>
            <a:r>
              <a:rPr lang="en-US" sz="2400" dirty="0" smtClean="0"/>
              <a:t>Exact set of questions, often quantitative in nature, uses and interview script</a:t>
            </a:r>
          </a:p>
          <a:p>
            <a:pPr marL="0" indent="0">
              <a:buNone/>
            </a:pPr>
            <a:endParaRPr lang="en-US" sz="2400" dirty="0" smtClean="0"/>
          </a:p>
          <a:p>
            <a:pPr marL="0" indent="0">
              <a:buNone/>
            </a:pPr>
            <a:r>
              <a:rPr lang="en-US" dirty="0" smtClean="0"/>
              <a:t>Semi-Structured </a:t>
            </a:r>
            <a:r>
              <a:rPr lang="en-US" dirty="0"/>
              <a:t>– </a:t>
            </a:r>
            <a:r>
              <a:rPr lang="en-US" sz="2400" dirty="0" smtClean="0"/>
              <a:t>High level questions, usually qualitative, uses an interview guide</a:t>
            </a:r>
          </a:p>
          <a:p>
            <a:pPr marL="0" indent="0">
              <a:buNone/>
            </a:pPr>
            <a:endParaRPr lang="en-US" sz="2400" dirty="0" smtClean="0"/>
          </a:p>
          <a:p>
            <a:pPr marL="0" indent="0">
              <a:buNone/>
            </a:pPr>
            <a:r>
              <a:rPr lang="en-US" dirty="0" smtClean="0"/>
              <a:t>Unstructured </a:t>
            </a:r>
            <a:r>
              <a:rPr lang="en-US" dirty="0"/>
              <a:t>– </a:t>
            </a:r>
            <a:r>
              <a:rPr lang="en-US" sz="2400" dirty="0" smtClean="0"/>
              <a:t>High level list of topics, exploratory in nature, often a conversation, used in ethnographies and case studies.</a:t>
            </a:r>
            <a:endParaRPr lang="en-US" dirty="0"/>
          </a:p>
        </p:txBody>
      </p:sp>
      <p:sp>
        <p:nvSpPr>
          <p:cNvPr id="4" name="Slide Number Placeholder 3"/>
          <p:cNvSpPr>
            <a:spLocks noGrp="1"/>
          </p:cNvSpPr>
          <p:nvPr>
            <p:ph type="sldNum" sz="quarter" idx="12"/>
          </p:nvPr>
        </p:nvSpPr>
        <p:spPr/>
        <p:txBody>
          <a:bodyPr/>
          <a:lstStyle/>
          <a:p>
            <a:fld id="{4F43FBDB-460A-2C4D-8064-C249887F4FCB}" type="slidenum">
              <a:rPr lang="en-US" smtClean="0"/>
              <a:pPr/>
              <a:t>61</a:t>
            </a:fld>
            <a:endParaRPr lang="en-US"/>
          </a:p>
        </p:txBody>
      </p:sp>
    </p:spTree>
    <p:extLst>
      <p:ext uri="{BB962C8B-B14F-4D97-AF65-F5344CB8AC3E}">
        <p14:creationId xmlns:p14="http://schemas.microsoft.com/office/powerpoint/2010/main" val="216309428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Interview Workflow</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520277625"/>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12"/>
          </p:nvPr>
        </p:nvSpPr>
        <p:spPr/>
        <p:txBody>
          <a:bodyPr/>
          <a:lstStyle/>
          <a:p>
            <a:fld id="{4F43FBDB-460A-2C4D-8064-C249887F4FCB}" type="slidenum">
              <a:rPr lang="en-US" smtClean="0"/>
              <a:pPr/>
              <a:t>62</a:t>
            </a:fld>
            <a:endParaRPr lang="en-US"/>
          </a:p>
        </p:txBody>
      </p:sp>
    </p:spTree>
    <p:extLst>
      <p:ext uri="{BB962C8B-B14F-4D97-AF65-F5344CB8AC3E}">
        <p14:creationId xmlns:p14="http://schemas.microsoft.com/office/powerpoint/2010/main" val="360620202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graphicEl>
                                              <a:dgm id="{EC9C52B9-EC89-4A6B-AA9D-144FFC46BD55}"/>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graphicEl>
                                              <a:dgm id="{9BBA0030-F734-4BFF-B7C0-D4605FE9910D}"/>
                                            </p:graphic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graphicEl>
                                              <a:dgm id="{9407D684-90CE-477C-B752-1028F136ED58}"/>
                                            </p:graphic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graphicEl>
                                              <a:dgm id="{E23FAB44-FDF6-492D-AB91-873429E8504C}"/>
                                            </p:graphic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graphicEl>
                                              <a:dgm id="{9E2581B5-63F2-46B8-94FC-5539028CF1F4}"/>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graphicEl>
                                              <a:dgm id="{151713B9-5B9A-497F-8589-E08298263CE2}"/>
                                            </p:graphic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
                                            <p:graphicEl>
                                              <a:dgm id="{AF19A394-AA5E-45D2-A813-9865017F26E5}"/>
                                            </p:graphic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5">
                                            <p:graphicEl>
                                              <a:dgm id="{464D280C-F078-4F85-A2E3-D86EADC87A7E}"/>
                                            </p:graphic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
                                            <p:graphicEl>
                                              <a:dgm id="{2A494976-350C-4125-9072-FD6EB2537F70}"/>
                                            </p:graphic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graphicEl>
                                              <a:dgm id="{34EA5CE0-1A75-4858-938C-B3C135421016}"/>
                                            </p:graphic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5">
                                            <p:graphicEl>
                                              <a:dgm id="{24E8F012-276E-4177-B3B7-A17D7A67FB17}"/>
                                            </p:graphic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5">
                                            <p:graphicEl>
                                              <a:dgm id="{0C736433-6115-4D39-9531-46EEA23941B6}"/>
                                            </p:graphic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5">
                                            <p:graphicEl>
                                              <a:dgm id="{A70272BB-6392-4B82-B7AC-E0A3C1DCE68E}"/>
                                            </p:graphic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5">
                                            <p:graphicEl>
                                              <a:dgm id="{A48F8654-5470-4FC0-AA08-BAA76A1152BF}"/>
                                            </p:graphicEl>
                                          </p:spTgt>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5">
                                            <p:graphicEl>
                                              <a:dgm id="{CAEAF409-CAD7-4DA3-8D27-CD744ACF8F9E}"/>
                                            </p:graphic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5">
                                            <p:graphicEl>
                                              <a:dgm id="{DF2A3DC8-1A9F-46DE-995F-7785E4E9A8F4}"/>
                                            </p:graphicEl>
                                          </p:spTgt>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5">
                                            <p:graphicEl>
                                              <a:dgm id="{2A082AA1-0DE6-4419-8D92-E95CCD0BBA4C}"/>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Preparation: Interview Guide</a:t>
            </a:r>
            <a:endParaRPr lang="en-US" dirty="0"/>
          </a:p>
        </p:txBody>
      </p:sp>
      <p:sp>
        <p:nvSpPr>
          <p:cNvPr id="3" name="Content Placeholder 2"/>
          <p:cNvSpPr>
            <a:spLocks noGrp="1"/>
          </p:cNvSpPr>
          <p:nvPr>
            <p:ph idx="1"/>
          </p:nvPr>
        </p:nvSpPr>
        <p:spPr>
          <a:xfrm>
            <a:off x="457200" y="2246050"/>
            <a:ext cx="8229600" cy="3880113"/>
          </a:xfrm>
        </p:spPr>
        <p:txBody>
          <a:bodyPr>
            <a:normAutofit/>
          </a:bodyPr>
          <a:lstStyle/>
          <a:p>
            <a:r>
              <a:rPr lang="en-US" sz="2800" dirty="0" smtClean="0"/>
              <a:t>Contains an organized list of high level questions.</a:t>
            </a:r>
          </a:p>
          <a:p>
            <a:r>
              <a:rPr lang="en-US" sz="2800" dirty="0" smtClean="0"/>
              <a:t>ONLY A GUIDE!</a:t>
            </a:r>
          </a:p>
          <a:p>
            <a:r>
              <a:rPr lang="en-US" sz="2800" dirty="0" smtClean="0"/>
              <a:t>Questions can be skipped, asked out of order, followed up on, etc.</a:t>
            </a:r>
          </a:p>
          <a:p>
            <a:r>
              <a:rPr lang="en-US" sz="2800" dirty="0" smtClean="0"/>
              <a:t>Helps with pacing and to make sure core areas are covered.</a:t>
            </a:r>
            <a:endParaRPr lang="en-US" sz="2800" dirty="0"/>
          </a:p>
        </p:txBody>
      </p:sp>
      <p:sp>
        <p:nvSpPr>
          <p:cNvPr id="4" name="Slide Number Placeholder 3"/>
          <p:cNvSpPr>
            <a:spLocks noGrp="1"/>
          </p:cNvSpPr>
          <p:nvPr>
            <p:ph type="sldNum" sz="quarter" idx="12"/>
          </p:nvPr>
        </p:nvSpPr>
        <p:spPr/>
        <p:txBody>
          <a:bodyPr/>
          <a:lstStyle/>
          <a:p>
            <a:fld id="{4F43FBDB-460A-2C4D-8064-C249887F4FCB}" type="slidenum">
              <a:rPr lang="en-US" smtClean="0"/>
              <a:pPr/>
              <a:t>63</a:t>
            </a:fld>
            <a:endParaRPr lang="en-US"/>
          </a:p>
        </p:txBody>
      </p:sp>
    </p:spTree>
    <p:extLst>
      <p:ext uri="{BB962C8B-B14F-4D97-AF65-F5344CB8AC3E}">
        <p14:creationId xmlns:p14="http://schemas.microsoft.com/office/powerpoint/2010/main" val="3638663379"/>
      </p:ext>
    </p:extLst>
  </p:cSld>
  <p:clrMapOvr>
    <a:masterClrMapping/>
  </p:clrMapOvr>
  <p:timing>
    <p:tnLst>
      <p:par>
        <p:cTn xmlns:p14="http://schemas.microsoft.com/office/powerpoint/2010/mai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4F43FBDB-460A-2C4D-8064-C249887F4FCB}" type="slidenum">
              <a:rPr lang="en-US" smtClean="0"/>
              <a:pPr/>
              <a:t>64</a:t>
            </a:fld>
            <a:endParaRPr lang="en-US"/>
          </a:p>
        </p:txBody>
      </p:sp>
      <p:sp>
        <p:nvSpPr>
          <p:cNvPr id="6" name="Text Box 4"/>
          <p:cNvSpPr txBox="1">
            <a:spLocks noChangeArrowheads="1"/>
          </p:cNvSpPr>
          <p:nvPr/>
        </p:nvSpPr>
        <p:spPr bwMode="auto">
          <a:xfrm>
            <a:off x="1816326" y="6144489"/>
            <a:ext cx="5202314" cy="538956"/>
          </a:xfrm>
          <a:prstGeom prst="rect">
            <a:avLst/>
          </a:prstGeom>
          <a:solidFill>
            <a:srgbClr val="FFFFFF"/>
          </a:solidFill>
          <a:ln w="9525">
            <a:noFill/>
            <a:round/>
            <a:headEnd/>
            <a:tailEnd/>
          </a:ln>
        </p:spPr>
        <p:txBody>
          <a:bodyPr lIns="81639" tIns="53620" rIns="81639" bIns="40820" anchor="ctr" anchorCtr="1"/>
          <a:lstStyle/>
          <a:p>
            <a:r>
              <a:rPr lang="en-US" sz="1400" dirty="0" smtClean="0">
                <a:solidFill>
                  <a:srgbClr val="A6A6A6"/>
                </a:solidFill>
              </a:rPr>
              <a:t>E. Barr, C. Bird, P. Rigby, A. Hindle, D. German, and P. Devanbu. Cohesive and Isolated Development with Branches. FASE 2012</a:t>
            </a:r>
            <a:endParaRPr lang="en-US" sz="1400" dirty="0">
              <a:solidFill>
                <a:srgbClr val="A6A6A6"/>
              </a:solidFill>
            </a:endParaRPr>
          </a:p>
        </p:txBody>
      </p:sp>
      <p:pic>
        <p:nvPicPr>
          <p:cNvPr id="8" name="Picture 7"/>
          <p:cNvPicPr>
            <a:picLocks noChangeAspect="1"/>
          </p:cNvPicPr>
          <p:nvPr/>
        </p:nvPicPr>
        <p:blipFill>
          <a:blip r:embed="rId2"/>
          <a:stretch>
            <a:fillRect/>
          </a:stretch>
        </p:blipFill>
        <p:spPr>
          <a:xfrm>
            <a:off x="635631" y="1040632"/>
            <a:ext cx="4281643" cy="4331794"/>
          </a:xfrm>
          <a:prstGeom prst="rect">
            <a:avLst/>
          </a:prstGeom>
        </p:spPr>
      </p:pic>
      <p:pic>
        <p:nvPicPr>
          <p:cNvPr id="9" name="Picture 8"/>
          <p:cNvPicPr>
            <a:picLocks noChangeAspect="1"/>
          </p:cNvPicPr>
          <p:nvPr/>
        </p:nvPicPr>
        <p:blipFill>
          <a:blip r:embed="rId3"/>
          <a:stretch>
            <a:fillRect/>
          </a:stretch>
        </p:blipFill>
        <p:spPr>
          <a:xfrm>
            <a:off x="4917274" y="1040632"/>
            <a:ext cx="3985568" cy="2809594"/>
          </a:xfrm>
          <a:prstGeom prst="rect">
            <a:avLst/>
          </a:prstGeom>
        </p:spPr>
      </p:pic>
    </p:spTree>
    <p:extLst>
      <p:ext uri="{BB962C8B-B14F-4D97-AF65-F5344CB8AC3E}">
        <p14:creationId xmlns:p14="http://schemas.microsoft.com/office/powerpoint/2010/main" val="568474571"/>
      </p:ext>
    </p:extLst>
  </p:cSld>
  <p:clrMapOvr>
    <a:masterClrMapping/>
  </p:clrMapOvr>
  <p:timing>
    <p:tnLst>
      <p:par>
        <p:cTn xmlns:p14="http://schemas.microsoft.com/office/powerpoint/2010/mai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Preparation: Identify Subjects</a:t>
            </a:r>
            <a:endParaRPr lang="en-US" dirty="0"/>
          </a:p>
        </p:txBody>
      </p:sp>
      <p:sp>
        <p:nvSpPr>
          <p:cNvPr id="4" name="Slide Number Placeholder 3"/>
          <p:cNvSpPr>
            <a:spLocks noGrp="1"/>
          </p:cNvSpPr>
          <p:nvPr>
            <p:ph type="sldNum" sz="quarter" idx="12"/>
          </p:nvPr>
        </p:nvSpPr>
        <p:spPr/>
        <p:txBody>
          <a:bodyPr/>
          <a:lstStyle/>
          <a:p>
            <a:fld id="{4F43FBDB-460A-2C4D-8064-C249887F4FCB}" type="slidenum">
              <a:rPr lang="en-US" smtClean="0"/>
              <a:pPr/>
              <a:t>65</a:t>
            </a:fld>
            <a:endParaRPr lang="en-US"/>
          </a:p>
        </p:txBody>
      </p:sp>
      <p:pic>
        <p:nvPicPr>
          <p:cNvPr id="5" name="Picture 4"/>
          <p:cNvPicPr>
            <a:picLocks noChangeAspect="1"/>
          </p:cNvPicPr>
          <p:nvPr/>
        </p:nvPicPr>
        <p:blipFill rotWithShape="1">
          <a:blip r:embed="rId3"/>
          <a:srcRect t="33641" b="30369"/>
          <a:stretch/>
        </p:blipFill>
        <p:spPr>
          <a:xfrm>
            <a:off x="756197" y="1504764"/>
            <a:ext cx="7631606" cy="1908700"/>
          </a:xfrm>
          <a:prstGeom prst="rect">
            <a:avLst/>
          </a:prstGeom>
        </p:spPr>
      </p:pic>
      <p:sp>
        <p:nvSpPr>
          <p:cNvPr id="6" name="TextBox 5"/>
          <p:cNvSpPr txBox="1"/>
          <p:nvPr/>
        </p:nvSpPr>
        <p:spPr>
          <a:xfrm>
            <a:off x="756197" y="3812560"/>
            <a:ext cx="4512967" cy="523220"/>
          </a:xfrm>
          <a:prstGeom prst="rect">
            <a:avLst/>
          </a:prstGeom>
          <a:noFill/>
        </p:spPr>
        <p:txBody>
          <a:bodyPr wrap="none" rtlCol="0">
            <a:spAutoFit/>
          </a:bodyPr>
          <a:lstStyle/>
          <a:p>
            <a:r>
              <a:rPr lang="en-US" sz="2800" dirty="0" smtClean="0"/>
              <a:t>You can’t interview everyone!</a:t>
            </a:r>
            <a:endParaRPr lang="en-US" sz="2800" dirty="0"/>
          </a:p>
        </p:txBody>
      </p:sp>
      <p:sp>
        <p:nvSpPr>
          <p:cNvPr id="7" name="TextBox 6"/>
          <p:cNvSpPr txBox="1"/>
          <p:nvPr/>
        </p:nvSpPr>
        <p:spPr>
          <a:xfrm>
            <a:off x="3195961" y="4746144"/>
            <a:ext cx="5191842" cy="830997"/>
          </a:xfrm>
          <a:prstGeom prst="rect">
            <a:avLst/>
          </a:prstGeom>
          <a:noFill/>
        </p:spPr>
        <p:txBody>
          <a:bodyPr wrap="square" rtlCol="0">
            <a:spAutoFit/>
          </a:bodyPr>
          <a:lstStyle/>
          <a:p>
            <a:r>
              <a:rPr lang="en-US" sz="2400" dirty="0" smtClean="0"/>
              <a:t>Doesn’t have to be a random sample, but you can still try to achieve coverage.</a:t>
            </a:r>
            <a:endParaRPr lang="en-US" sz="2400" dirty="0"/>
          </a:p>
        </p:txBody>
      </p:sp>
      <p:sp>
        <p:nvSpPr>
          <p:cNvPr id="8" name="TextBox 7"/>
          <p:cNvSpPr txBox="1"/>
          <p:nvPr/>
        </p:nvSpPr>
        <p:spPr>
          <a:xfrm>
            <a:off x="847934" y="5759389"/>
            <a:ext cx="6635942" cy="461665"/>
          </a:xfrm>
          <a:prstGeom prst="rect">
            <a:avLst/>
          </a:prstGeom>
          <a:noFill/>
        </p:spPr>
        <p:txBody>
          <a:bodyPr wrap="square" rtlCol="0">
            <a:spAutoFit/>
          </a:bodyPr>
          <a:lstStyle/>
          <a:p>
            <a:r>
              <a:rPr lang="en-US" sz="2400" dirty="0" smtClean="0"/>
              <a:t>Don’t be afraid to add/remove people as you go</a:t>
            </a:r>
            <a:endParaRPr lang="en-US" sz="2400" dirty="0"/>
          </a:p>
        </p:txBody>
      </p:sp>
    </p:spTree>
    <p:extLst>
      <p:ext uri="{BB962C8B-B14F-4D97-AF65-F5344CB8AC3E}">
        <p14:creationId xmlns:p14="http://schemas.microsoft.com/office/powerpoint/2010/main" val="96991054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Preparation: Data collection</a:t>
            </a:r>
            <a:endParaRPr lang="en-US" dirty="0"/>
          </a:p>
        </p:txBody>
      </p:sp>
      <p:sp>
        <p:nvSpPr>
          <p:cNvPr id="3" name="Content Placeholder 2"/>
          <p:cNvSpPr>
            <a:spLocks noGrp="1"/>
          </p:cNvSpPr>
          <p:nvPr>
            <p:ph idx="1"/>
          </p:nvPr>
        </p:nvSpPr>
        <p:spPr>
          <a:xfrm>
            <a:off x="457200" y="1455368"/>
            <a:ext cx="8229600" cy="4525963"/>
          </a:xfrm>
        </p:spPr>
        <p:txBody>
          <a:bodyPr/>
          <a:lstStyle/>
          <a:p>
            <a:pPr marL="0" indent="0">
              <a:buNone/>
            </a:pPr>
            <a:r>
              <a:rPr lang="en-US" dirty="0" smtClean="0"/>
              <a:t>Some interviews may require interviewee-specific preparation.</a:t>
            </a:r>
            <a:endParaRPr lang="en-US" dirty="0"/>
          </a:p>
        </p:txBody>
      </p:sp>
      <p:sp>
        <p:nvSpPr>
          <p:cNvPr id="4" name="Slide Number Placeholder 3"/>
          <p:cNvSpPr>
            <a:spLocks noGrp="1"/>
          </p:cNvSpPr>
          <p:nvPr>
            <p:ph type="sldNum" sz="quarter" idx="12"/>
          </p:nvPr>
        </p:nvSpPr>
        <p:spPr/>
        <p:txBody>
          <a:bodyPr/>
          <a:lstStyle/>
          <a:p>
            <a:fld id="{4F43FBDB-460A-2C4D-8064-C249887F4FCB}" type="slidenum">
              <a:rPr lang="en-US" smtClean="0"/>
              <a:pPr/>
              <a:t>66</a:t>
            </a:fld>
            <a:endParaRPr lang="en-US"/>
          </a:p>
        </p:txBody>
      </p:sp>
      <p:sp>
        <p:nvSpPr>
          <p:cNvPr id="5" name="Text Box 4"/>
          <p:cNvSpPr txBox="1">
            <a:spLocks noChangeArrowheads="1"/>
          </p:cNvSpPr>
          <p:nvPr/>
        </p:nvSpPr>
        <p:spPr bwMode="auto">
          <a:xfrm>
            <a:off x="568171" y="6126163"/>
            <a:ext cx="7918881" cy="538956"/>
          </a:xfrm>
          <a:prstGeom prst="rect">
            <a:avLst/>
          </a:prstGeom>
          <a:solidFill>
            <a:srgbClr val="FFFFFF"/>
          </a:solidFill>
          <a:ln w="9525">
            <a:noFill/>
            <a:round/>
            <a:headEnd/>
            <a:tailEnd/>
          </a:ln>
        </p:spPr>
        <p:txBody>
          <a:bodyPr lIns="81639" tIns="53620" rIns="81639" bIns="40820" anchor="ctr" anchorCtr="1"/>
          <a:lstStyle/>
          <a:p>
            <a:r>
              <a:rPr lang="en-US" sz="1400" dirty="0" smtClean="0">
                <a:solidFill>
                  <a:srgbClr val="A6A6A6"/>
                </a:solidFill>
              </a:rPr>
              <a:t>A. Hindle, C. Bird, T. Zimmermann, N. Nagappan.  Relating Requirements to Implementation via Topic Analysis: Do Topics Extracted From Requirements Make Sense to Managers and Developers?  ICSM 2012</a:t>
            </a:r>
            <a:endParaRPr lang="en-US" sz="1400" dirty="0">
              <a:solidFill>
                <a:srgbClr val="A6A6A6"/>
              </a:solidFill>
            </a:endParaRPr>
          </a:p>
        </p:txBody>
      </p:sp>
      <p:pic>
        <p:nvPicPr>
          <p:cNvPr id="6" name="Picture 5"/>
          <p:cNvPicPr>
            <a:picLocks noChangeAspect="1"/>
          </p:cNvPicPr>
          <p:nvPr/>
        </p:nvPicPr>
        <p:blipFill>
          <a:blip r:embed="rId2"/>
          <a:stretch>
            <a:fillRect/>
          </a:stretch>
        </p:blipFill>
        <p:spPr>
          <a:xfrm>
            <a:off x="1025370" y="2644519"/>
            <a:ext cx="7093260" cy="3591437"/>
          </a:xfrm>
          <a:prstGeom prst="rect">
            <a:avLst/>
          </a:prstGeom>
        </p:spPr>
      </p:pic>
    </p:spTree>
    <p:extLst>
      <p:ext uri="{BB962C8B-B14F-4D97-AF65-F5344CB8AC3E}">
        <p14:creationId xmlns:p14="http://schemas.microsoft.com/office/powerpoint/2010/main" val="406210517"/>
      </p:ext>
    </p:extLst>
  </p:cSld>
  <p:clrMapOvr>
    <a:masterClrMapping/>
  </p:clrMapOvr>
  <p:timing>
    <p:tnLst>
      <p:par>
        <p:cTn xmlns:p14="http://schemas.microsoft.com/office/powerpoint/2010/mai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Preparation: Contacting</a:t>
            </a:r>
            <a:endParaRPr lang="en-US" dirty="0"/>
          </a:p>
        </p:txBody>
      </p:sp>
      <p:sp>
        <p:nvSpPr>
          <p:cNvPr id="3" name="Content Placeholder 2"/>
          <p:cNvSpPr>
            <a:spLocks noGrp="1"/>
          </p:cNvSpPr>
          <p:nvPr>
            <p:ph idx="1"/>
          </p:nvPr>
        </p:nvSpPr>
        <p:spPr/>
        <p:txBody>
          <a:bodyPr/>
          <a:lstStyle/>
          <a:p>
            <a:pPr marL="0" indent="0">
              <a:buNone/>
            </a:pPr>
            <a:r>
              <a:rPr lang="en-US" dirty="0" smtClean="0"/>
              <a:t>Introduce yourself.</a:t>
            </a:r>
          </a:p>
          <a:p>
            <a:pPr marL="0" indent="0">
              <a:buNone/>
            </a:pPr>
            <a:r>
              <a:rPr lang="en-US" dirty="0" smtClean="0"/>
              <a:t>Tell them what your goal is.</a:t>
            </a:r>
          </a:p>
          <a:p>
            <a:pPr marL="0" indent="0">
              <a:buNone/>
            </a:pPr>
            <a:r>
              <a:rPr lang="en-US" dirty="0" smtClean="0"/>
              <a:t>How can it benefit them?</a:t>
            </a:r>
          </a:p>
          <a:p>
            <a:pPr marL="0" indent="0">
              <a:buNone/>
            </a:pPr>
            <a:r>
              <a:rPr lang="en-US" dirty="0" smtClean="0"/>
              <a:t>How long will it take?</a:t>
            </a:r>
          </a:p>
          <a:p>
            <a:pPr marL="0" indent="0">
              <a:buNone/>
            </a:pPr>
            <a:r>
              <a:rPr lang="en-US" dirty="0" smtClean="0"/>
              <a:t>Do they need any preparation?</a:t>
            </a:r>
          </a:p>
          <a:p>
            <a:pPr marL="0" indent="0">
              <a:buNone/>
            </a:pPr>
            <a:r>
              <a:rPr lang="en-US" dirty="0" smtClean="0"/>
              <a:t>Why did you select them in particular?</a:t>
            </a:r>
          </a:p>
        </p:txBody>
      </p:sp>
      <p:sp>
        <p:nvSpPr>
          <p:cNvPr id="4" name="Slide Number Placeholder 3"/>
          <p:cNvSpPr>
            <a:spLocks noGrp="1"/>
          </p:cNvSpPr>
          <p:nvPr>
            <p:ph type="sldNum" sz="quarter" idx="12"/>
          </p:nvPr>
        </p:nvSpPr>
        <p:spPr/>
        <p:txBody>
          <a:bodyPr/>
          <a:lstStyle/>
          <a:p>
            <a:fld id="{4F43FBDB-460A-2C4D-8064-C249887F4FCB}" type="slidenum">
              <a:rPr lang="en-US" smtClean="0"/>
              <a:pPr/>
              <a:t>67</a:t>
            </a:fld>
            <a:endParaRPr lang="en-US"/>
          </a:p>
        </p:txBody>
      </p:sp>
    </p:spTree>
    <p:extLst>
      <p:ext uri="{BB962C8B-B14F-4D97-AF65-F5344CB8AC3E}">
        <p14:creationId xmlns:p14="http://schemas.microsoft.com/office/powerpoint/2010/main" val="3594018579"/>
      </p:ext>
    </p:extLst>
  </p:cSld>
  <p:clrMapOvr>
    <a:masterClrMapping/>
  </p:clrMapOvr>
  <p:timing>
    <p:tnLst>
      <p:par>
        <p:cTn xmlns:p14="http://schemas.microsoft.com/office/powerpoint/2010/mai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4F43FBDB-460A-2C4D-8064-C249887F4FCB}" type="slidenum">
              <a:rPr lang="en-US" smtClean="0"/>
              <a:pPr/>
              <a:t>68</a:t>
            </a:fld>
            <a:endParaRPr lang="en-US" dirty="0"/>
          </a:p>
        </p:txBody>
      </p:sp>
      <p:pic>
        <p:nvPicPr>
          <p:cNvPr id="5" name="Picture 4"/>
          <p:cNvPicPr>
            <a:picLocks noChangeAspect="1"/>
          </p:cNvPicPr>
          <p:nvPr/>
        </p:nvPicPr>
        <p:blipFill>
          <a:blip r:embed="rId2"/>
          <a:stretch>
            <a:fillRect/>
          </a:stretch>
        </p:blipFill>
        <p:spPr>
          <a:xfrm>
            <a:off x="0" y="0"/>
            <a:ext cx="9144000" cy="6559296"/>
          </a:xfrm>
          <a:prstGeom prst="rect">
            <a:avLst/>
          </a:prstGeom>
        </p:spPr>
      </p:pic>
      <p:sp>
        <p:nvSpPr>
          <p:cNvPr id="6" name="Text Box 4"/>
          <p:cNvSpPr txBox="1">
            <a:spLocks noChangeArrowheads="1"/>
          </p:cNvSpPr>
          <p:nvPr/>
        </p:nvSpPr>
        <p:spPr bwMode="auto">
          <a:xfrm>
            <a:off x="1816326" y="6269434"/>
            <a:ext cx="5202314" cy="538956"/>
          </a:xfrm>
          <a:prstGeom prst="rect">
            <a:avLst/>
          </a:prstGeom>
          <a:solidFill>
            <a:srgbClr val="FFFFFF"/>
          </a:solidFill>
          <a:ln w="9525">
            <a:noFill/>
            <a:round/>
            <a:headEnd/>
            <a:tailEnd/>
          </a:ln>
        </p:spPr>
        <p:txBody>
          <a:bodyPr lIns="81639" tIns="53620" rIns="81639" bIns="40820" anchor="ctr" anchorCtr="1"/>
          <a:lstStyle/>
          <a:p>
            <a:r>
              <a:rPr lang="en-US" sz="1400" dirty="0" smtClean="0">
                <a:solidFill>
                  <a:srgbClr val="A6A6A6"/>
                </a:solidFill>
              </a:rPr>
              <a:t>A. Bacchelli and C. Bird.  Expectations, Outcomes, and Challenges of Modern Code Review. ICSE 2013 2012</a:t>
            </a:r>
            <a:endParaRPr lang="en-US" sz="1400" dirty="0">
              <a:solidFill>
                <a:srgbClr val="A6A6A6"/>
              </a:solidFill>
            </a:endParaRPr>
          </a:p>
        </p:txBody>
      </p:sp>
    </p:spTree>
    <p:extLst>
      <p:ext uri="{BB962C8B-B14F-4D97-AF65-F5344CB8AC3E}">
        <p14:creationId xmlns:p14="http://schemas.microsoft.com/office/powerpoint/2010/main" val="3284894903"/>
      </p:ext>
    </p:extLst>
  </p:cSld>
  <p:clrMapOvr>
    <a:masterClrMapping/>
  </p:clrMapOvr>
  <p:timing>
    <p:tnLst>
      <p:par>
        <p:cTn xmlns:p14="http://schemas.microsoft.com/office/powerpoint/2010/mai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During: Two people is best</a:t>
            </a:r>
            <a:endParaRPr lang="en-US" dirty="0"/>
          </a:p>
        </p:txBody>
      </p:sp>
      <p:sp>
        <p:nvSpPr>
          <p:cNvPr id="3" name="Content Placeholder 2"/>
          <p:cNvSpPr>
            <a:spLocks noGrp="1"/>
          </p:cNvSpPr>
          <p:nvPr>
            <p:ph idx="1"/>
          </p:nvPr>
        </p:nvSpPr>
        <p:spPr>
          <a:xfrm>
            <a:off x="457199" y="1600200"/>
            <a:ext cx="4576439" cy="4525963"/>
          </a:xfrm>
        </p:spPr>
        <p:txBody>
          <a:bodyPr/>
          <a:lstStyle/>
          <a:p>
            <a:r>
              <a:rPr lang="en-US" dirty="0" smtClean="0"/>
              <a:t>Tend to ask more questions == more info</a:t>
            </a:r>
          </a:p>
          <a:p>
            <a:r>
              <a:rPr lang="en-US" dirty="0" smtClean="0"/>
              <a:t>Less “down time”</a:t>
            </a:r>
          </a:p>
          <a:p>
            <a:r>
              <a:rPr lang="en-US" dirty="0" smtClean="0"/>
              <a:t>One writes, one talks</a:t>
            </a:r>
          </a:p>
          <a:p>
            <a:r>
              <a:rPr lang="en-US" dirty="0" smtClean="0"/>
              <a:t>Discuss afterwards</a:t>
            </a:r>
          </a:p>
          <a:p>
            <a:r>
              <a:rPr lang="en-US" dirty="0" smtClean="0"/>
              <a:t>Three or more can be threatening</a:t>
            </a:r>
            <a:endParaRPr lang="en-US" dirty="0"/>
          </a:p>
        </p:txBody>
      </p:sp>
      <p:sp>
        <p:nvSpPr>
          <p:cNvPr id="4" name="Slide Number Placeholder 3"/>
          <p:cNvSpPr>
            <a:spLocks noGrp="1"/>
          </p:cNvSpPr>
          <p:nvPr>
            <p:ph type="sldNum" sz="quarter" idx="12"/>
          </p:nvPr>
        </p:nvSpPr>
        <p:spPr/>
        <p:txBody>
          <a:bodyPr/>
          <a:lstStyle/>
          <a:p>
            <a:fld id="{4F43FBDB-460A-2C4D-8064-C249887F4FCB}" type="slidenum">
              <a:rPr lang="en-US" smtClean="0"/>
              <a:pPr/>
              <a:t>69</a:t>
            </a:fld>
            <a:endParaRPr lang="en-US"/>
          </a:p>
        </p:txBody>
      </p:sp>
      <p:pic>
        <p:nvPicPr>
          <p:cNvPr id="5" name="Picture 4"/>
          <p:cNvPicPr>
            <a:picLocks noChangeAspect="1"/>
          </p:cNvPicPr>
          <p:nvPr/>
        </p:nvPicPr>
        <p:blipFill rotWithShape="1">
          <a:blip r:embed="rId2"/>
          <a:srcRect l="1419" t="736" r="2318" b="2820"/>
          <a:stretch/>
        </p:blipFill>
        <p:spPr>
          <a:xfrm>
            <a:off x="5184465" y="1600200"/>
            <a:ext cx="3675449" cy="4293748"/>
          </a:xfrm>
          <a:prstGeom prst="rect">
            <a:avLst/>
          </a:prstGeom>
        </p:spPr>
      </p:pic>
    </p:spTree>
    <p:extLst>
      <p:ext uri="{BB962C8B-B14F-4D97-AF65-F5344CB8AC3E}">
        <p14:creationId xmlns:p14="http://schemas.microsoft.com/office/powerpoint/2010/main" val="1689133810"/>
      </p:ext>
    </p:extLst>
  </p:cSld>
  <p:clrMapOvr>
    <a:masterClrMapping/>
  </p:clrMapOvr>
  <p:timing>
    <p:tnLst>
      <p:par>
        <p:cTn xmlns:p14="http://schemas.microsoft.com/office/powerpoint/2010/mai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During: General Tips</a:t>
            </a:r>
            <a:endParaRPr lang="en-US" dirty="0"/>
          </a:p>
        </p:txBody>
      </p:sp>
      <p:sp>
        <p:nvSpPr>
          <p:cNvPr id="3" name="Content Placeholder 2"/>
          <p:cNvSpPr>
            <a:spLocks noGrp="1"/>
          </p:cNvSpPr>
          <p:nvPr>
            <p:ph idx="1"/>
          </p:nvPr>
        </p:nvSpPr>
        <p:spPr>
          <a:xfrm>
            <a:off x="457199" y="1600200"/>
            <a:ext cx="6556159" cy="4525963"/>
          </a:xfrm>
        </p:spPr>
        <p:txBody>
          <a:bodyPr/>
          <a:lstStyle/>
          <a:p>
            <a:r>
              <a:rPr lang="en-US" dirty="0" smtClean="0"/>
              <a:t>Ask to record.  Still take notes (What if it didn’t record!)</a:t>
            </a:r>
          </a:p>
          <a:p>
            <a:r>
              <a:rPr lang="en-US" dirty="0" smtClean="0"/>
              <a:t>You want to listen to them, don’t make them listen to you!</a:t>
            </a:r>
          </a:p>
          <a:p>
            <a:r>
              <a:rPr lang="en-US" dirty="0" smtClean="0"/>
              <a:t>Face to face is best, even if online.</a:t>
            </a:r>
          </a:p>
          <a:p>
            <a:r>
              <a:rPr lang="en-US" dirty="0" smtClean="0"/>
              <a:t>Be aware of time.</a:t>
            </a:r>
          </a:p>
          <a:p>
            <a:endParaRPr lang="en-US" dirty="0" smtClean="0"/>
          </a:p>
          <a:p>
            <a:endParaRPr lang="en-US" dirty="0" smtClean="0"/>
          </a:p>
          <a:p>
            <a:pPr marL="0" indent="0">
              <a:buNone/>
            </a:pPr>
            <a:endParaRPr lang="en-US" dirty="0" smtClean="0"/>
          </a:p>
        </p:txBody>
      </p:sp>
      <p:sp>
        <p:nvSpPr>
          <p:cNvPr id="4" name="Slide Number Placeholder 3"/>
          <p:cNvSpPr>
            <a:spLocks noGrp="1"/>
          </p:cNvSpPr>
          <p:nvPr>
            <p:ph type="sldNum" sz="quarter" idx="12"/>
          </p:nvPr>
        </p:nvSpPr>
        <p:spPr/>
        <p:txBody>
          <a:bodyPr/>
          <a:lstStyle/>
          <a:p>
            <a:fld id="{4F43FBDB-460A-2C4D-8064-C249887F4FCB}" type="slidenum">
              <a:rPr lang="en-US" smtClean="0"/>
              <a:pPr/>
              <a:t>70</a:t>
            </a:fld>
            <a:endParaRPr lang="en-US"/>
          </a:p>
        </p:txBody>
      </p:sp>
      <p:pic>
        <p:nvPicPr>
          <p:cNvPr id="5" name="Picture 4"/>
          <p:cNvPicPr>
            <a:picLocks noChangeAspect="1"/>
          </p:cNvPicPr>
          <p:nvPr/>
        </p:nvPicPr>
        <p:blipFill>
          <a:blip r:embed="rId2"/>
          <a:stretch>
            <a:fillRect/>
          </a:stretch>
        </p:blipFill>
        <p:spPr>
          <a:xfrm rot="1127181">
            <a:off x="7165885" y="1485980"/>
            <a:ext cx="700243" cy="1667245"/>
          </a:xfrm>
          <a:prstGeom prst="rect">
            <a:avLst/>
          </a:prstGeom>
        </p:spPr>
      </p:pic>
    </p:spTree>
    <p:extLst>
      <p:ext uri="{BB962C8B-B14F-4D97-AF65-F5344CB8AC3E}">
        <p14:creationId xmlns:p14="http://schemas.microsoft.com/office/powerpoint/2010/main" val="90230454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After</a:t>
            </a:r>
            <a:endParaRPr lang="en-US" dirty="0"/>
          </a:p>
        </p:txBody>
      </p:sp>
      <p:sp>
        <p:nvSpPr>
          <p:cNvPr id="3" name="Content Placeholder 2"/>
          <p:cNvSpPr>
            <a:spLocks noGrp="1"/>
          </p:cNvSpPr>
          <p:nvPr>
            <p:ph idx="1"/>
          </p:nvPr>
        </p:nvSpPr>
        <p:spPr/>
        <p:txBody>
          <a:bodyPr>
            <a:normAutofit/>
          </a:bodyPr>
          <a:lstStyle/>
          <a:p>
            <a:r>
              <a:rPr lang="en-US" sz="2800" dirty="0" smtClean="0"/>
              <a:t>Write down post-interview notes.  Thoughts, impressions, discussion with co-interviewer, follow-ups.</a:t>
            </a:r>
          </a:p>
          <a:p>
            <a:r>
              <a:rPr lang="en-US" sz="2800" dirty="0" smtClean="0"/>
              <a:t>Do you need to continue interviewing? (saturation)</a:t>
            </a:r>
          </a:p>
          <a:p>
            <a:r>
              <a:rPr lang="en-US" sz="2800" dirty="0" smtClean="0"/>
              <a:t>Do you need to modify your guide?</a:t>
            </a:r>
          </a:p>
          <a:p>
            <a:r>
              <a:rPr lang="en-US" sz="2800" dirty="0" smtClean="0"/>
              <a:t>Do you need to transcribe?</a:t>
            </a:r>
          </a:p>
        </p:txBody>
      </p:sp>
      <p:sp>
        <p:nvSpPr>
          <p:cNvPr id="4" name="Slide Number Placeholder 3"/>
          <p:cNvSpPr>
            <a:spLocks noGrp="1"/>
          </p:cNvSpPr>
          <p:nvPr>
            <p:ph type="sldNum" sz="quarter" idx="12"/>
          </p:nvPr>
        </p:nvSpPr>
        <p:spPr/>
        <p:txBody>
          <a:bodyPr/>
          <a:lstStyle/>
          <a:p>
            <a:fld id="{4F43FBDB-460A-2C4D-8064-C249887F4FCB}" type="slidenum">
              <a:rPr lang="en-US" smtClean="0"/>
              <a:pPr/>
              <a:t>71</a:t>
            </a:fld>
            <a:endParaRPr lang="en-US"/>
          </a:p>
        </p:txBody>
      </p:sp>
    </p:spTree>
    <p:extLst>
      <p:ext uri="{BB962C8B-B14F-4D97-AF65-F5344CB8AC3E}">
        <p14:creationId xmlns:p14="http://schemas.microsoft.com/office/powerpoint/2010/main" val="3254168184"/>
      </p:ext>
    </p:extLst>
  </p:cSld>
  <p:clrMapOvr>
    <a:masterClrMapping/>
  </p:clrMapOvr>
  <p:timing>
    <p:tnLst>
      <p:par>
        <p:cTn xmlns:p14="http://schemas.microsoft.com/office/powerpoint/2010/mai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Analysis: transcription</a:t>
            </a:r>
            <a:endParaRPr lang="en-US" dirty="0"/>
          </a:p>
        </p:txBody>
      </p:sp>
      <p:sp>
        <p:nvSpPr>
          <p:cNvPr id="3" name="Content Placeholder 2"/>
          <p:cNvSpPr>
            <a:spLocks noGrp="1"/>
          </p:cNvSpPr>
          <p:nvPr>
            <p:ph idx="1"/>
          </p:nvPr>
        </p:nvSpPr>
        <p:spPr>
          <a:xfrm>
            <a:off x="447040" y="1600200"/>
            <a:ext cx="8229600" cy="4525963"/>
          </a:xfrm>
        </p:spPr>
        <p:txBody>
          <a:bodyPr/>
          <a:lstStyle/>
          <a:p>
            <a:pPr marL="0" indent="0">
              <a:buNone/>
            </a:pPr>
            <a:r>
              <a:rPr lang="en-US" dirty="0" smtClean="0"/>
              <a:t>Verbatim == time consuming or expensive and error prone.  (but still may be worth it)</a:t>
            </a:r>
          </a:p>
          <a:p>
            <a:pPr marL="0" indent="0">
              <a:buNone/>
            </a:pPr>
            <a:endParaRPr lang="en-US" dirty="0"/>
          </a:p>
          <a:p>
            <a:pPr marL="0" indent="0">
              <a:buNone/>
            </a:pPr>
            <a:r>
              <a:rPr lang="en-US" dirty="0" smtClean="0"/>
              <a:t>Partial transcription: capture the main idea in 10-30 second chunks.</a:t>
            </a:r>
          </a:p>
          <a:p>
            <a:pPr marL="0" indent="0">
              <a:buNone/>
            </a:pPr>
            <a:endParaRPr lang="en-US" dirty="0"/>
          </a:p>
          <a:p>
            <a:pPr marL="0" indent="0">
              <a:buNone/>
            </a:pPr>
            <a:endParaRPr lang="en-US" dirty="0"/>
          </a:p>
        </p:txBody>
      </p:sp>
      <p:sp>
        <p:nvSpPr>
          <p:cNvPr id="4" name="Slide Number Placeholder 3"/>
          <p:cNvSpPr>
            <a:spLocks noGrp="1"/>
          </p:cNvSpPr>
          <p:nvPr>
            <p:ph type="sldNum" sz="quarter" idx="12"/>
          </p:nvPr>
        </p:nvSpPr>
        <p:spPr/>
        <p:txBody>
          <a:bodyPr/>
          <a:lstStyle/>
          <a:p>
            <a:fld id="{4F43FBDB-460A-2C4D-8064-C249887F4FCB}" type="slidenum">
              <a:rPr lang="en-US" smtClean="0"/>
              <a:pPr/>
              <a:t>72</a:t>
            </a:fld>
            <a:endParaRPr lang="en-US"/>
          </a:p>
        </p:txBody>
      </p:sp>
    </p:spTree>
    <p:extLst>
      <p:ext uri="{BB962C8B-B14F-4D97-AF65-F5344CB8AC3E}">
        <p14:creationId xmlns:p14="http://schemas.microsoft.com/office/powerpoint/2010/main" val="340801099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sp>
        <p:nvSpPr>
          <p:cNvPr id="3" name="TextBox 2"/>
          <p:cNvSpPr txBox="1"/>
          <p:nvPr/>
        </p:nvSpPr>
        <p:spPr>
          <a:xfrm>
            <a:off x="0" y="-35511"/>
            <a:ext cx="4891595" cy="1015663"/>
          </a:xfrm>
          <a:prstGeom prst="rect">
            <a:avLst/>
          </a:prstGeom>
          <a:solidFill>
            <a:schemeClr val="tx1">
              <a:lumMod val="65000"/>
              <a:lumOff val="35000"/>
              <a:alpha val="0"/>
            </a:schemeClr>
          </a:solidFill>
        </p:spPr>
        <p:txBody>
          <a:bodyPr wrap="square" rtlCol="0">
            <a:spAutoFit/>
          </a:bodyPr>
          <a:lstStyle/>
          <a:p>
            <a:pPr algn="ctr"/>
            <a:r>
              <a:rPr lang="en-US" sz="6000" b="1" dirty="0" smtClean="0">
                <a:ln w="19050">
                  <a:solidFill>
                    <a:schemeClr val="tx1"/>
                  </a:solidFill>
                </a:ln>
                <a:solidFill>
                  <a:schemeClr val="bg1"/>
                </a:solidFill>
                <a:latin typeface="Helvetica Neue Bold Condensed"/>
              </a:rPr>
              <a:t>Card Sorting</a:t>
            </a:r>
            <a:endParaRPr lang="en-US" sz="6000" b="1" dirty="0">
              <a:ln w="19050">
                <a:solidFill>
                  <a:schemeClr val="tx1"/>
                </a:solidFill>
              </a:ln>
              <a:solidFill>
                <a:schemeClr val="bg1"/>
              </a:solidFill>
              <a:latin typeface="Helvetica Neue Bold Condensed"/>
            </a:endParaRPr>
          </a:p>
        </p:txBody>
      </p:sp>
      <p:sp>
        <p:nvSpPr>
          <p:cNvPr id="2" name="Slide Number Placeholder 1"/>
          <p:cNvSpPr>
            <a:spLocks noGrp="1"/>
          </p:cNvSpPr>
          <p:nvPr>
            <p:ph type="sldNum" sz="quarter" idx="12"/>
          </p:nvPr>
        </p:nvSpPr>
        <p:spPr/>
        <p:txBody>
          <a:bodyPr/>
          <a:lstStyle/>
          <a:p>
            <a:fld id="{4F43FBDB-460A-2C4D-8064-C249887F4FCB}" type="slidenum">
              <a:rPr lang="en-US" smtClean="0"/>
              <a:pPr/>
              <a:t>73</a:t>
            </a:fld>
            <a:endParaRPr lang="en-US"/>
          </a:p>
        </p:txBody>
      </p:sp>
    </p:spTree>
    <p:extLst>
      <p:ext uri="{BB962C8B-B14F-4D97-AF65-F5344CB8AC3E}">
        <p14:creationId xmlns:p14="http://schemas.microsoft.com/office/powerpoint/2010/main" val="1979396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sp>
        <p:nvSpPr>
          <p:cNvPr id="32771" name="Freeform 2"/>
          <p:cNvSpPr>
            <a:spLocks/>
          </p:cNvSpPr>
          <p:nvPr/>
        </p:nvSpPr>
        <p:spPr bwMode="auto">
          <a:xfrm>
            <a:off x="267890" y="-8929"/>
            <a:ext cx="5585520" cy="878458"/>
          </a:xfrm>
          <a:custGeom>
            <a:avLst/>
            <a:gdLst>
              <a:gd name="T0" fmla="*/ 0 w 21600"/>
              <a:gd name="T1" fmla="*/ 1249363 h 21600"/>
              <a:gd name="T2" fmla="*/ 7943850 w 21600"/>
              <a:gd name="T3" fmla="*/ 0 h 21600"/>
              <a:gd name="T4" fmla="*/ 0 w 21600"/>
              <a:gd name="T5" fmla="*/ 38059 h 21600"/>
              <a:gd name="T6" fmla="*/ 0 w 21600"/>
              <a:gd name="T7" fmla="*/ 1249363 h 21600"/>
              <a:gd name="T8" fmla="*/ 0 w 21600"/>
              <a:gd name="T9" fmla="*/ 1249363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0" y="21600"/>
                </a:moveTo>
                <a:lnTo>
                  <a:pt x="21600" y="0"/>
                </a:lnTo>
                <a:lnTo>
                  <a:pt x="0" y="658"/>
                </a:lnTo>
                <a:lnTo>
                  <a:pt x="0" y="21600"/>
                </a:lnTo>
                <a:close/>
                <a:moveTo>
                  <a:pt x="0" y="21600"/>
                </a:moveTo>
              </a:path>
            </a:pathLst>
          </a:custGeom>
          <a:solidFill>
            <a:srgbClr val="000000"/>
          </a:solidFill>
          <a:ln w="25400" cap="flat">
            <a:solidFill>
              <a:schemeClr val="tx1"/>
            </a:solidFill>
            <a:prstDash val="solid"/>
            <a:miter lim="800000"/>
            <a:headEnd type="none" w="med" len="med"/>
            <a:tailEnd type="none" w="med" len="med"/>
          </a:ln>
        </p:spPr>
        <p:txBody>
          <a:bodyPr lIns="0" tIns="0" rIns="0" bIns="0"/>
          <a:lstStyle/>
          <a:p>
            <a:endParaRPr lang="en-US" sz="1266"/>
          </a:p>
        </p:txBody>
      </p:sp>
      <p:sp>
        <p:nvSpPr>
          <p:cNvPr id="2" name="Rectangle 3"/>
          <p:cNvSpPr>
            <a:spLocks/>
          </p:cNvSpPr>
          <p:nvPr/>
        </p:nvSpPr>
        <p:spPr bwMode="auto">
          <a:xfrm>
            <a:off x="267891" y="267891"/>
            <a:ext cx="8340328" cy="482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lvl1pPr algn="l">
              <a:defRPr sz="1200">
                <a:solidFill>
                  <a:schemeClr val="tx1"/>
                </a:solidFill>
                <a:latin typeface="Helvetica Neue Light" charset="0"/>
              </a:defRPr>
            </a:lvl1pPr>
            <a:lvl2pPr algn="l">
              <a:defRPr sz="1200">
                <a:solidFill>
                  <a:schemeClr val="tx1"/>
                </a:solidFill>
                <a:latin typeface="Helvetica Neue Light" charset="0"/>
              </a:defRPr>
            </a:lvl2pPr>
            <a:lvl3pPr algn="l">
              <a:defRPr sz="1200">
                <a:solidFill>
                  <a:schemeClr val="tx1"/>
                </a:solidFill>
                <a:latin typeface="Helvetica Neue Light" charset="0"/>
              </a:defRPr>
            </a:lvl3pPr>
            <a:lvl4pPr algn="l">
              <a:defRPr sz="1200">
                <a:solidFill>
                  <a:schemeClr val="tx1"/>
                </a:solidFill>
                <a:latin typeface="Helvetica Neue Light" charset="0"/>
              </a:defRPr>
            </a:lvl4pPr>
            <a:lvl5pPr algn="l">
              <a:defRPr sz="1200">
                <a:solidFill>
                  <a:schemeClr val="tx1"/>
                </a:solidFill>
                <a:latin typeface="Helvetica Neue Light" charset="0"/>
              </a:defRPr>
            </a:lvl5pPr>
            <a:lvl6pPr fontAlgn="base">
              <a:spcBef>
                <a:spcPct val="0"/>
              </a:spcBef>
              <a:spcAft>
                <a:spcPct val="0"/>
              </a:spcAft>
              <a:defRPr sz="1200">
                <a:solidFill>
                  <a:schemeClr val="tx1"/>
                </a:solidFill>
                <a:latin typeface="Helvetica Neue Light" charset="0"/>
              </a:defRPr>
            </a:lvl6pPr>
            <a:lvl7pPr fontAlgn="base">
              <a:spcBef>
                <a:spcPct val="0"/>
              </a:spcBef>
              <a:spcAft>
                <a:spcPct val="0"/>
              </a:spcAft>
              <a:defRPr sz="1200">
                <a:solidFill>
                  <a:schemeClr val="tx1"/>
                </a:solidFill>
                <a:latin typeface="Helvetica Neue Light" charset="0"/>
              </a:defRPr>
            </a:lvl7pPr>
            <a:lvl8pPr fontAlgn="base">
              <a:spcBef>
                <a:spcPct val="0"/>
              </a:spcBef>
              <a:spcAft>
                <a:spcPct val="0"/>
              </a:spcAft>
              <a:defRPr sz="1200">
                <a:solidFill>
                  <a:schemeClr val="tx1"/>
                </a:solidFill>
                <a:latin typeface="Helvetica Neue Light" charset="0"/>
              </a:defRPr>
            </a:lvl8pPr>
            <a:lvl9pPr fontAlgn="base">
              <a:spcBef>
                <a:spcPct val="0"/>
              </a:spcBef>
              <a:spcAft>
                <a:spcPct val="0"/>
              </a:spcAft>
              <a:defRPr sz="1200">
                <a:solidFill>
                  <a:schemeClr val="tx1"/>
                </a:solidFill>
                <a:latin typeface="Helvetica Neue Light" charset="0"/>
              </a:defRPr>
            </a:lvl9pPr>
          </a:lstStyle>
          <a:p>
            <a:pPr eaLnBrk="1" hangingPunct="1">
              <a:defRPr/>
            </a:pPr>
            <a:r>
              <a:rPr lang="en-US" sz="2953" b="1">
                <a:solidFill>
                  <a:srgbClr val="FFFFFF"/>
                </a:solidFill>
                <a:effectLst>
                  <a:outerShdw blurRad="38100" dist="38100" dir="2700000" algn="tl">
                    <a:srgbClr val="000000"/>
                  </a:outerShdw>
                </a:effectLst>
                <a:latin typeface="Helvetica Neue Bold Condensed" charset="0"/>
                <a:ea typeface="Helvetica Neue Bold Condensed" charset="0"/>
                <a:cs typeface="Helvetica Neue Bold Condensed" charset="0"/>
                <a:sym typeface="Helvetica Neue Bold Condensed" charset="0"/>
              </a:rPr>
              <a:t>Affinity Diagram</a:t>
            </a:r>
          </a:p>
        </p:txBody>
      </p:sp>
      <p:sp>
        <p:nvSpPr>
          <p:cNvPr id="3" name="Slide Number Placeholder 2"/>
          <p:cNvSpPr>
            <a:spLocks noGrp="1"/>
          </p:cNvSpPr>
          <p:nvPr>
            <p:ph type="sldNum" sz="quarter" idx="12"/>
          </p:nvPr>
        </p:nvSpPr>
        <p:spPr/>
        <p:txBody>
          <a:bodyPr/>
          <a:lstStyle/>
          <a:p>
            <a:fld id="{4F43FBDB-460A-2C4D-8064-C249887F4FCB}" type="slidenum">
              <a:rPr lang="en-US" smtClean="0"/>
              <a:pPr/>
              <a:t>74</a:t>
            </a:fld>
            <a:endParaRPr lang="en-US"/>
          </a:p>
        </p:txBody>
      </p:sp>
    </p:spTree>
    <p:extLst>
      <p:ext uri="{BB962C8B-B14F-4D97-AF65-F5344CB8AC3E}">
        <p14:creationId xmlns:p14="http://schemas.microsoft.com/office/powerpoint/2010/main" val="96254112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Reporting</a:t>
            </a:r>
            <a:endParaRPr lang="en-US" dirty="0"/>
          </a:p>
        </p:txBody>
      </p:sp>
      <p:sp>
        <p:nvSpPr>
          <p:cNvPr id="3" name="Content Placeholder 2"/>
          <p:cNvSpPr>
            <a:spLocks noGrp="1"/>
          </p:cNvSpPr>
          <p:nvPr>
            <p:ph idx="1"/>
          </p:nvPr>
        </p:nvSpPr>
        <p:spPr>
          <a:xfrm>
            <a:off x="457200" y="1600201"/>
            <a:ext cx="8229600" cy="3353540"/>
          </a:xfrm>
        </p:spPr>
        <p:txBody>
          <a:bodyPr/>
          <a:lstStyle/>
          <a:p>
            <a:pPr marL="0" indent="0">
              <a:buNone/>
            </a:pPr>
            <a:r>
              <a:rPr lang="en-US" dirty="0" smtClean="0"/>
              <a:t>At least, include:</a:t>
            </a:r>
          </a:p>
          <a:p>
            <a:r>
              <a:rPr lang="en-US" dirty="0" smtClean="0"/>
              <a:t>Number of interviewees, how selected, how recruited, their roles</a:t>
            </a:r>
          </a:p>
          <a:p>
            <a:r>
              <a:rPr lang="en-US" dirty="0" smtClean="0"/>
              <a:t>Duration and location of interviews</a:t>
            </a:r>
          </a:p>
          <a:p>
            <a:r>
              <a:rPr lang="en-US" dirty="0" smtClean="0"/>
              <a:t>Describe or provide interview guide and/or any artifacts used</a:t>
            </a:r>
          </a:p>
        </p:txBody>
      </p:sp>
      <p:sp>
        <p:nvSpPr>
          <p:cNvPr id="4" name="Slide Number Placeholder 3"/>
          <p:cNvSpPr>
            <a:spLocks noGrp="1"/>
          </p:cNvSpPr>
          <p:nvPr>
            <p:ph type="sldNum" sz="quarter" idx="12"/>
          </p:nvPr>
        </p:nvSpPr>
        <p:spPr/>
        <p:txBody>
          <a:bodyPr/>
          <a:lstStyle/>
          <a:p>
            <a:fld id="{4F43FBDB-460A-2C4D-8064-C249887F4FCB}" type="slidenum">
              <a:rPr lang="en-US" smtClean="0"/>
              <a:pPr/>
              <a:t>75</a:t>
            </a:fld>
            <a:endParaRPr lang="en-US"/>
          </a:p>
        </p:txBody>
      </p:sp>
    </p:spTree>
    <p:extLst>
      <p:ext uri="{BB962C8B-B14F-4D97-AF65-F5344CB8AC3E}">
        <p14:creationId xmlns:p14="http://schemas.microsoft.com/office/powerpoint/2010/main" val="3109698716"/>
      </p:ext>
    </p:extLst>
  </p:cSld>
  <p:clrMapOvr>
    <a:masterClrMapping/>
  </p:clrMapOvr>
  <p:timing>
    <p:tnLst>
      <p:par>
        <p:cTn xmlns:p14="http://schemas.microsoft.com/office/powerpoint/2010/mai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4F43FBDB-460A-2C4D-8064-C249887F4FCB}" type="slidenum">
              <a:rPr lang="en-US" smtClean="0"/>
              <a:pPr/>
              <a:t>76</a:t>
            </a:fld>
            <a:endParaRPr lang="en-US"/>
          </a:p>
        </p:txBody>
      </p:sp>
      <p:pic>
        <p:nvPicPr>
          <p:cNvPr id="5" name="Picture 4"/>
          <p:cNvPicPr>
            <a:picLocks noChangeAspect="1"/>
          </p:cNvPicPr>
          <p:nvPr/>
        </p:nvPicPr>
        <p:blipFill>
          <a:blip r:embed="rId2"/>
          <a:stretch>
            <a:fillRect/>
          </a:stretch>
        </p:blipFill>
        <p:spPr>
          <a:xfrm>
            <a:off x="4048217" y="588530"/>
            <a:ext cx="5444307" cy="5585179"/>
          </a:xfrm>
          <a:prstGeom prst="rect">
            <a:avLst/>
          </a:prstGeom>
        </p:spPr>
      </p:pic>
      <mc:AlternateContent xmlns:mc="http://schemas.openxmlformats.org/markup-compatibility/2006" xmlns:p14="http://schemas.microsoft.com/office/powerpoint/2010/main">
        <mc:Choice Requires="p14">
          <p:contentPart p14:bwMode="auto" r:id="rId3">
            <p14:nvContentPartPr>
              <p14:cNvPr id="6" name="Ink 5"/>
              <p14:cNvContentPartPr/>
              <p14:nvPr/>
            </p14:nvContentPartPr>
            <p14:xfrm>
              <a:off x="7427810" y="2317037"/>
              <a:ext cx="1486080" cy="68760"/>
            </p14:xfrm>
          </p:contentPart>
        </mc:Choice>
        <mc:Fallback xmlns="">
          <p:pic>
            <p:nvPicPr>
              <p:cNvPr id="6" name="Ink 5"/>
              <p:cNvPicPr/>
              <p:nvPr/>
            </p:nvPicPr>
            <p:blipFill>
              <a:blip r:embed="rId4"/>
              <a:stretch>
                <a:fillRect/>
              </a:stretch>
            </p:blipFill>
            <p:spPr>
              <a:xfrm>
                <a:off x="7411970" y="2253317"/>
                <a:ext cx="1517760" cy="1962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7" name="Ink 6"/>
              <p14:cNvContentPartPr/>
              <p14:nvPr/>
            </p14:nvContentPartPr>
            <p14:xfrm>
              <a:off x="4272050" y="2561709"/>
              <a:ext cx="4659840" cy="85680"/>
            </p14:xfrm>
          </p:contentPart>
        </mc:Choice>
        <mc:Fallback xmlns="">
          <p:pic>
            <p:nvPicPr>
              <p:cNvPr id="7" name="Ink 6"/>
              <p:cNvPicPr/>
              <p:nvPr/>
            </p:nvPicPr>
            <p:blipFill>
              <a:blip r:embed="rId6"/>
              <a:stretch>
                <a:fillRect/>
              </a:stretch>
            </p:blipFill>
            <p:spPr>
              <a:xfrm>
                <a:off x="4255850" y="2498349"/>
                <a:ext cx="4691880" cy="21276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8" name="Ink 7"/>
              <p14:cNvContentPartPr/>
              <p14:nvPr/>
            </p14:nvContentPartPr>
            <p14:xfrm>
              <a:off x="4254050" y="2767397"/>
              <a:ext cx="4680720" cy="72360"/>
            </p14:xfrm>
          </p:contentPart>
        </mc:Choice>
        <mc:Fallback xmlns="">
          <p:pic>
            <p:nvPicPr>
              <p:cNvPr id="8" name="Ink 7"/>
              <p:cNvPicPr/>
              <p:nvPr/>
            </p:nvPicPr>
            <p:blipFill>
              <a:blip r:embed="rId8"/>
              <a:stretch>
                <a:fillRect/>
              </a:stretch>
            </p:blipFill>
            <p:spPr>
              <a:xfrm>
                <a:off x="4238210" y="2704037"/>
                <a:ext cx="4712400" cy="19908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9" name="Ink 8"/>
              <p14:cNvContentPartPr/>
              <p14:nvPr/>
            </p14:nvContentPartPr>
            <p14:xfrm>
              <a:off x="4185650" y="2970309"/>
              <a:ext cx="4763880" cy="84240"/>
            </p14:xfrm>
          </p:contentPart>
        </mc:Choice>
        <mc:Fallback xmlns="">
          <p:pic>
            <p:nvPicPr>
              <p:cNvPr id="9" name="Ink 8"/>
              <p:cNvPicPr/>
              <p:nvPr/>
            </p:nvPicPr>
            <p:blipFill>
              <a:blip r:embed="rId10"/>
              <a:stretch>
                <a:fillRect/>
              </a:stretch>
            </p:blipFill>
            <p:spPr>
              <a:xfrm>
                <a:off x="4169810" y="2906949"/>
                <a:ext cx="4795560" cy="21096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0" name="Ink 9"/>
              <p14:cNvContentPartPr/>
              <p14:nvPr/>
            </p14:nvContentPartPr>
            <p14:xfrm>
              <a:off x="4325330" y="3198189"/>
              <a:ext cx="4573800" cy="87480"/>
            </p14:xfrm>
          </p:contentPart>
        </mc:Choice>
        <mc:Fallback xmlns="">
          <p:pic>
            <p:nvPicPr>
              <p:cNvPr id="10" name="Ink 9"/>
              <p:cNvPicPr/>
              <p:nvPr/>
            </p:nvPicPr>
            <p:blipFill>
              <a:blip r:embed="rId12"/>
              <a:stretch>
                <a:fillRect/>
              </a:stretch>
            </p:blipFill>
            <p:spPr>
              <a:xfrm>
                <a:off x="4309490" y="3134829"/>
                <a:ext cx="4605480" cy="21420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1" name="Ink 10"/>
              <p14:cNvContentPartPr/>
              <p14:nvPr/>
            </p14:nvContentPartPr>
            <p14:xfrm>
              <a:off x="4170530" y="3445869"/>
              <a:ext cx="1676880" cy="45720"/>
            </p14:xfrm>
          </p:contentPart>
        </mc:Choice>
        <mc:Fallback xmlns="">
          <p:pic>
            <p:nvPicPr>
              <p:cNvPr id="11" name="Ink 10"/>
              <p:cNvPicPr/>
              <p:nvPr/>
            </p:nvPicPr>
            <p:blipFill>
              <a:blip r:embed="rId14"/>
              <a:stretch>
                <a:fillRect/>
              </a:stretch>
            </p:blipFill>
            <p:spPr>
              <a:xfrm>
                <a:off x="4154690" y="3382509"/>
                <a:ext cx="1708560" cy="17244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2" name="Ink 11"/>
              <p14:cNvContentPartPr/>
              <p14:nvPr/>
            </p14:nvContentPartPr>
            <p14:xfrm>
              <a:off x="5147210" y="4752309"/>
              <a:ext cx="3763800" cy="79200"/>
            </p14:xfrm>
          </p:contentPart>
        </mc:Choice>
        <mc:Fallback xmlns="">
          <p:pic>
            <p:nvPicPr>
              <p:cNvPr id="12" name="Ink 11"/>
              <p:cNvPicPr/>
              <p:nvPr/>
            </p:nvPicPr>
            <p:blipFill>
              <a:blip r:embed="rId16"/>
              <a:stretch>
                <a:fillRect/>
              </a:stretch>
            </p:blipFill>
            <p:spPr>
              <a:xfrm>
                <a:off x="5131370" y="4688949"/>
                <a:ext cx="3795480" cy="20592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3" name="Ink 12"/>
              <p14:cNvContentPartPr/>
              <p14:nvPr/>
            </p14:nvContentPartPr>
            <p14:xfrm>
              <a:off x="4367090" y="5060469"/>
              <a:ext cx="9360" cy="32040"/>
            </p14:xfrm>
          </p:contentPart>
        </mc:Choice>
        <mc:Fallback xmlns="">
          <p:pic>
            <p:nvPicPr>
              <p:cNvPr id="13" name="Ink 12"/>
              <p:cNvPicPr/>
              <p:nvPr/>
            </p:nvPicPr>
            <p:blipFill>
              <a:blip r:embed="rId18"/>
              <a:stretch>
                <a:fillRect/>
              </a:stretch>
            </p:blipFill>
            <p:spPr>
              <a:xfrm>
                <a:off x="4351837" y="4997109"/>
                <a:ext cx="39867" cy="15912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14" name="Ink 13"/>
              <p14:cNvContentPartPr/>
              <p14:nvPr/>
            </p14:nvContentPartPr>
            <p14:xfrm>
              <a:off x="4328570" y="4978389"/>
              <a:ext cx="4629960" cy="90720"/>
            </p14:xfrm>
          </p:contentPart>
        </mc:Choice>
        <mc:Fallback xmlns="">
          <p:pic>
            <p:nvPicPr>
              <p:cNvPr id="14" name="Ink 13"/>
              <p:cNvPicPr/>
              <p:nvPr/>
            </p:nvPicPr>
            <p:blipFill>
              <a:blip r:embed="rId20"/>
              <a:stretch>
                <a:fillRect/>
              </a:stretch>
            </p:blipFill>
            <p:spPr>
              <a:xfrm>
                <a:off x="4312730" y="4915029"/>
                <a:ext cx="4661640" cy="21780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15" name="Ink 14"/>
              <p14:cNvContentPartPr/>
              <p14:nvPr/>
            </p14:nvContentPartPr>
            <p14:xfrm>
              <a:off x="4247930" y="5199429"/>
              <a:ext cx="1998360" cy="77400"/>
            </p14:xfrm>
          </p:contentPart>
        </mc:Choice>
        <mc:Fallback xmlns="">
          <p:pic>
            <p:nvPicPr>
              <p:cNvPr id="15" name="Ink 14"/>
              <p:cNvPicPr/>
              <p:nvPr/>
            </p:nvPicPr>
            <p:blipFill>
              <a:blip r:embed="rId22"/>
              <a:stretch>
                <a:fillRect/>
              </a:stretch>
            </p:blipFill>
            <p:spPr>
              <a:xfrm>
                <a:off x="4232090" y="5136069"/>
                <a:ext cx="2030040" cy="204120"/>
              </a:xfrm>
              <a:prstGeom prst="rect">
                <a:avLst/>
              </a:prstGeom>
            </p:spPr>
          </p:pic>
        </mc:Fallback>
      </mc:AlternateContent>
      <p:sp>
        <p:nvSpPr>
          <p:cNvPr id="16" name="Title 1"/>
          <p:cNvSpPr>
            <a:spLocks noGrp="1"/>
          </p:cNvSpPr>
          <p:nvPr>
            <p:ph type="title"/>
          </p:nvPr>
        </p:nvSpPr>
        <p:spPr>
          <a:xfrm>
            <a:off x="457200" y="274638"/>
            <a:ext cx="3289177" cy="1143000"/>
          </a:xfrm>
        </p:spPr>
        <p:txBody>
          <a:bodyPr/>
          <a:lstStyle/>
          <a:p>
            <a:r>
              <a:rPr lang="en-US" dirty="0" smtClean="0"/>
              <a:t>Quotes</a:t>
            </a:r>
            <a:endParaRPr lang="en-US" dirty="0"/>
          </a:p>
        </p:txBody>
      </p:sp>
      <p:sp>
        <p:nvSpPr>
          <p:cNvPr id="17" name="Content Placeholder 2"/>
          <p:cNvSpPr>
            <a:spLocks noGrp="1"/>
          </p:cNvSpPr>
          <p:nvPr>
            <p:ph idx="1"/>
          </p:nvPr>
        </p:nvSpPr>
        <p:spPr>
          <a:xfrm>
            <a:off x="457200" y="1600200"/>
            <a:ext cx="3591017" cy="4525963"/>
          </a:xfrm>
        </p:spPr>
        <p:txBody>
          <a:bodyPr>
            <a:normAutofit/>
          </a:bodyPr>
          <a:lstStyle/>
          <a:p>
            <a:pPr marL="0" indent="0">
              <a:buNone/>
            </a:pPr>
            <a:r>
              <a:rPr lang="en-US" sz="2800" dirty="0" smtClean="0"/>
              <a:t>can provide richness and insight and is engaging</a:t>
            </a:r>
          </a:p>
          <a:p>
            <a:pPr marL="0" indent="0">
              <a:buNone/>
            </a:pPr>
            <a:endParaRPr lang="en-US" sz="2800" dirty="0" smtClean="0"/>
          </a:p>
          <a:p>
            <a:pPr marL="0" indent="0">
              <a:buNone/>
            </a:pPr>
            <a:r>
              <a:rPr lang="en-US" sz="2800" dirty="0" smtClean="0"/>
              <a:t>Don’t cherry pick.  Select representative quotes that capture general sentiment.</a:t>
            </a:r>
            <a:endParaRPr lang="en-US" sz="2800" dirty="0"/>
          </a:p>
        </p:txBody>
      </p:sp>
    </p:spTree>
    <p:extLst>
      <p:ext uri="{BB962C8B-B14F-4D97-AF65-F5344CB8AC3E}">
        <p14:creationId xmlns:p14="http://schemas.microsoft.com/office/powerpoint/2010/main" val="326212397"/>
      </p:ext>
    </p:extLst>
  </p:cSld>
  <p:clrMapOvr>
    <a:masterClrMapping/>
  </p:clrMapOvr>
  <p:timing>
    <p:tnLst>
      <p:par>
        <p:cTn xmlns:p14="http://schemas.microsoft.com/office/powerpoint/2010/mai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Additional References</a:t>
            </a:r>
            <a:endParaRPr lang="en-US" dirty="0"/>
          </a:p>
        </p:txBody>
      </p:sp>
      <p:sp>
        <p:nvSpPr>
          <p:cNvPr id="3" name="Content Placeholder 2"/>
          <p:cNvSpPr>
            <a:spLocks noGrp="1"/>
          </p:cNvSpPr>
          <p:nvPr>
            <p:ph idx="1"/>
          </p:nvPr>
        </p:nvSpPr>
        <p:spPr/>
        <p:txBody>
          <a:bodyPr>
            <a:normAutofit/>
          </a:bodyPr>
          <a:lstStyle/>
          <a:p>
            <a:pPr marL="0" indent="0" fontAlgn="ctr">
              <a:buNone/>
            </a:pPr>
            <a:r>
              <a:rPr lang="en-US" sz="2400" dirty="0"/>
              <a:t>Hove and </a:t>
            </a:r>
            <a:r>
              <a:rPr lang="en-US" sz="2400" dirty="0" err="1"/>
              <a:t>Anda</a:t>
            </a:r>
            <a:r>
              <a:rPr lang="en-US" sz="2400" dirty="0"/>
              <a:t>. "Experiences from conducting semi-structured interviews in empirical software engineering research." </a:t>
            </a:r>
            <a:r>
              <a:rPr lang="en-US" sz="2400" i="1" dirty="0"/>
              <a:t>Software Metrics, 2005. 11th IEEE International Symposium</a:t>
            </a:r>
            <a:r>
              <a:rPr lang="en-US" sz="2400" dirty="0"/>
              <a:t>. IEEE, 2005</a:t>
            </a:r>
            <a:r>
              <a:rPr lang="en-US" sz="2400" dirty="0" smtClean="0"/>
              <a:t>.</a:t>
            </a:r>
          </a:p>
          <a:p>
            <a:pPr fontAlgn="ctr"/>
            <a:endParaRPr lang="en-US" sz="2400" dirty="0"/>
          </a:p>
          <a:p>
            <a:pPr marL="0" indent="0" fontAlgn="ctr">
              <a:buNone/>
            </a:pPr>
            <a:r>
              <a:rPr lang="en-US" sz="2400" dirty="0"/>
              <a:t>Seaman, C. "Qualitative Methods in Empirical Studies of Software Engineering". </a:t>
            </a:r>
            <a:r>
              <a:rPr lang="en-US" sz="2400" i="1" dirty="0"/>
              <a:t>IEEE Transactions on Software Engineering</a:t>
            </a:r>
            <a:r>
              <a:rPr lang="en-US" sz="2400" dirty="0"/>
              <a:t>, 1999. 25 (4), </a:t>
            </a:r>
            <a:r>
              <a:rPr lang="en-US" sz="2400" dirty="0" smtClean="0"/>
              <a:t>557-572</a:t>
            </a:r>
          </a:p>
        </p:txBody>
      </p:sp>
      <p:sp>
        <p:nvSpPr>
          <p:cNvPr id="4" name="Slide Number Placeholder 3"/>
          <p:cNvSpPr>
            <a:spLocks noGrp="1"/>
          </p:cNvSpPr>
          <p:nvPr>
            <p:ph type="sldNum" sz="quarter" idx="12"/>
          </p:nvPr>
        </p:nvSpPr>
        <p:spPr/>
        <p:txBody>
          <a:bodyPr/>
          <a:lstStyle/>
          <a:p>
            <a:fld id="{4F43FBDB-460A-2C4D-8064-C249887F4FCB}" type="slidenum">
              <a:rPr lang="en-US" smtClean="0"/>
              <a:pPr/>
              <a:t>77</a:t>
            </a:fld>
            <a:endParaRPr lang="en-US"/>
          </a:p>
        </p:txBody>
      </p:sp>
    </p:spTree>
    <p:extLst>
      <p:ext uri="{BB962C8B-B14F-4D97-AF65-F5344CB8AC3E}">
        <p14:creationId xmlns:p14="http://schemas.microsoft.com/office/powerpoint/2010/main" val="1725353424"/>
      </p:ext>
    </p:extLst>
  </p:cSld>
  <p:clrMapOvr>
    <a:masterClrMapping/>
  </p:clrMapOvr>
  <p:timing>
    <p:tnLst>
      <p:par>
        <p:cTn xmlns:p14="http://schemas.microsoft.com/office/powerpoint/2010/mai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Roadmap</a:t>
            </a:r>
            <a:endParaRPr lang="en-US" dirty="0"/>
          </a:p>
        </p:txBody>
      </p:sp>
      <p:sp>
        <p:nvSpPr>
          <p:cNvPr id="5" name="Content Placeholder 2"/>
          <p:cNvSpPr>
            <a:spLocks noGrp="1"/>
          </p:cNvSpPr>
          <p:nvPr>
            <p:ph sz="half" idx="1"/>
          </p:nvPr>
        </p:nvSpPr>
        <p:spPr>
          <a:xfrm>
            <a:off x="457200" y="1674281"/>
            <a:ext cx="4038600" cy="4525963"/>
          </a:xfrm>
        </p:spPr>
        <p:txBody>
          <a:bodyPr>
            <a:normAutofit fontScale="62500" lnSpcReduction="20000"/>
          </a:bodyPr>
          <a:lstStyle/>
          <a:p>
            <a:pPr marL="0" indent="0">
              <a:buNone/>
            </a:pPr>
            <a:r>
              <a:rPr lang="en-US" b="1" dirty="0" smtClean="0">
                <a:solidFill>
                  <a:schemeClr val="bg1">
                    <a:lumMod val="65000"/>
                  </a:schemeClr>
                </a:solidFill>
              </a:rPr>
              <a:t>0) In </a:t>
            </a:r>
            <a:r>
              <a:rPr lang="en-US" b="1" dirty="0">
                <a:solidFill>
                  <a:schemeClr val="bg1">
                    <a:lumMod val="65000"/>
                  </a:schemeClr>
                </a:solidFill>
              </a:rPr>
              <a:t>a </a:t>
            </a:r>
            <a:r>
              <a:rPr lang="en-US" b="1" dirty="0" smtClean="0">
                <a:solidFill>
                  <a:schemeClr val="bg1">
                    <a:lumMod val="65000"/>
                  </a:schemeClr>
                </a:solidFill>
              </a:rPr>
              <a:t>nutshell </a:t>
            </a:r>
            <a:r>
              <a:rPr lang="en-US" dirty="0" smtClean="0">
                <a:solidFill>
                  <a:schemeClr val="bg1">
                    <a:lumMod val="65000"/>
                  </a:schemeClr>
                </a:solidFill>
              </a:rPr>
              <a:t> [9:00] </a:t>
            </a:r>
          </a:p>
          <a:p>
            <a:pPr marL="0" indent="0">
              <a:buNone/>
            </a:pPr>
            <a:r>
              <a:rPr lang="en-US" dirty="0" smtClean="0">
                <a:solidFill>
                  <a:schemeClr val="bg1">
                    <a:lumMod val="65000"/>
                  </a:schemeClr>
                </a:solidFill>
              </a:rPr>
              <a:t>(Menzies + Zimmermann)</a:t>
            </a:r>
            <a:br>
              <a:rPr lang="en-US" dirty="0" smtClean="0">
                <a:solidFill>
                  <a:schemeClr val="bg1">
                    <a:lumMod val="65000"/>
                  </a:schemeClr>
                </a:solidFill>
              </a:rPr>
            </a:br>
            <a:r>
              <a:rPr lang="en-US" dirty="0" smtClean="0">
                <a:solidFill>
                  <a:schemeClr val="bg1">
                    <a:lumMod val="65000"/>
                  </a:schemeClr>
                </a:solidFill>
              </a:rPr>
              <a:t/>
            </a:r>
            <a:br>
              <a:rPr lang="en-US" dirty="0" smtClean="0">
                <a:solidFill>
                  <a:schemeClr val="bg1">
                    <a:lumMod val="65000"/>
                  </a:schemeClr>
                </a:solidFill>
              </a:rPr>
            </a:br>
            <a:endParaRPr lang="en-US" dirty="0">
              <a:solidFill>
                <a:schemeClr val="bg1">
                  <a:lumMod val="65000"/>
                </a:schemeClr>
              </a:solidFill>
            </a:endParaRPr>
          </a:p>
          <a:p>
            <a:pPr marL="0" indent="0">
              <a:buNone/>
            </a:pPr>
            <a:r>
              <a:rPr lang="en-US" b="1" dirty="0" smtClean="0">
                <a:solidFill>
                  <a:schemeClr val="bg1">
                    <a:lumMod val="65000"/>
                  </a:schemeClr>
                </a:solidFill>
              </a:rPr>
              <a:t>1) Organization </a:t>
            </a:r>
            <a:r>
              <a:rPr lang="en-US" b="1" dirty="0">
                <a:solidFill>
                  <a:schemeClr val="bg1">
                    <a:lumMod val="65000"/>
                  </a:schemeClr>
                </a:solidFill>
              </a:rPr>
              <a:t>Issues</a:t>
            </a:r>
            <a:r>
              <a:rPr lang="en-US" b="1" dirty="0" smtClean="0">
                <a:solidFill>
                  <a:schemeClr val="bg1">
                    <a:lumMod val="65000"/>
                  </a:schemeClr>
                </a:solidFill>
              </a:rPr>
              <a:t>:</a:t>
            </a:r>
            <a:r>
              <a:rPr lang="en-US" b="1" dirty="0">
                <a:solidFill>
                  <a:schemeClr val="bg1">
                    <a:lumMod val="65000"/>
                  </a:schemeClr>
                </a:solidFill>
              </a:rPr>
              <a:t> </a:t>
            </a:r>
            <a:r>
              <a:rPr lang="en-US" dirty="0" smtClean="0">
                <a:solidFill>
                  <a:schemeClr val="bg1">
                    <a:lumMod val="65000"/>
                  </a:schemeClr>
                </a:solidFill>
              </a:rPr>
              <a:t>[9:15] </a:t>
            </a:r>
          </a:p>
          <a:p>
            <a:pPr marL="0" indent="0">
              <a:buNone/>
            </a:pPr>
            <a:r>
              <a:rPr lang="en-US" dirty="0" smtClean="0">
                <a:solidFill>
                  <a:schemeClr val="bg1">
                    <a:lumMod val="65000"/>
                  </a:schemeClr>
                </a:solidFill>
              </a:rPr>
              <a:t>(Menzies)</a:t>
            </a:r>
            <a:endParaRPr lang="en-US" dirty="0">
              <a:solidFill>
                <a:schemeClr val="bg1">
                  <a:lumMod val="65000"/>
                </a:schemeClr>
              </a:solidFill>
            </a:endParaRPr>
          </a:p>
          <a:p>
            <a:r>
              <a:rPr lang="en-US" dirty="0" smtClean="0">
                <a:solidFill>
                  <a:schemeClr val="bg1">
                    <a:lumMod val="65000"/>
                  </a:schemeClr>
                </a:solidFill>
              </a:rPr>
              <a:t>Rule </a:t>
            </a:r>
            <a:r>
              <a:rPr lang="en-US" dirty="0">
                <a:solidFill>
                  <a:schemeClr val="bg1">
                    <a:lumMod val="65000"/>
                  </a:schemeClr>
                </a:solidFill>
              </a:rPr>
              <a:t>#1: Talk to the users </a:t>
            </a:r>
            <a:r>
              <a:rPr lang="en-US" dirty="0" smtClean="0">
                <a:solidFill>
                  <a:schemeClr val="bg1">
                    <a:lumMod val="65000"/>
                  </a:schemeClr>
                </a:solidFill>
              </a:rPr>
              <a:t>  </a:t>
            </a:r>
            <a:endParaRPr lang="en-US" dirty="0">
              <a:solidFill>
                <a:schemeClr val="bg1">
                  <a:lumMod val="65000"/>
                </a:schemeClr>
              </a:solidFill>
            </a:endParaRPr>
          </a:p>
          <a:p>
            <a:r>
              <a:rPr lang="en-US" dirty="0" smtClean="0">
                <a:solidFill>
                  <a:schemeClr val="bg1">
                    <a:lumMod val="65000"/>
                  </a:schemeClr>
                </a:solidFill>
              </a:rPr>
              <a:t>Rule </a:t>
            </a:r>
            <a:r>
              <a:rPr lang="en-US" dirty="0">
                <a:solidFill>
                  <a:schemeClr val="bg1">
                    <a:lumMod val="65000"/>
                  </a:schemeClr>
                </a:solidFill>
              </a:rPr>
              <a:t>#2: Know your </a:t>
            </a:r>
            <a:r>
              <a:rPr lang="en-US" dirty="0" smtClean="0">
                <a:solidFill>
                  <a:schemeClr val="bg1">
                    <a:lumMod val="65000"/>
                  </a:schemeClr>
                </a:solidFill>
              </a:rPr>
              <a:t>domain  </a:t>
            </a:r>
            <a:endParaRPr lang="en-US" dirty="0">
              <a:solidFill>
                <a:schemeClr val="bg1">
                  <a:lumMod val="65000"/>
                </a:schemeClr>
              </a:solidFill>
            </a:endParaRPr>
          </a:p>
          <a:p>
            <a:r>
              <a:rPr lang="en-US" dirty="0" smtClean="0">
                <a:solidFill>
                  <a:schemeClr val="bg1">
                    <a:lumMod val="65000"/>
                  </a:schemeClr>
                </a:solidFill>
              </a:rPr>
              <a:t>Rule </a:t>
            </a:r>
            <a:r>
              <a:rPr lang="en-US" dirty="0">
                <a:solidFill>
                  <a:schemeClr val="bg1">
                    <a:lumMod val="65000"/>
                  </a:schemeClr>
                </a:solidFill>
              </a:rPr>
              <a:t>#3: Suspect your </a:t>
            </a:r>
            <a:r>
              <a:rPr lang="en-US" dirty="0" smtClean="0">
                <a:solidFill>
                  <a:schemeClr val="bg1">
                    <a:lumMod val="65000"/>
                  </a:schemeClr>
                </a:solidFill>
              </a:rPr>
              <a:t>data </a:t>
            </a:r>
            <a:endParaRPr lang="en-US" dirty="0">
              <a:solidFill>
                <a:schemeClr val="bg1">
                  <a:lumMod val="65000"/>
                </a:schemeClr>
              </a:solidFill>
            </a:endParaRPr>
          </a:p>
          <a:p>
            <a:r>
              <a:rPr lang="en-US" dirty="0" smtClean="0">
                <a:solidFill>
                  <a:schemeClr val="bg1">
                    <a:lumMod val="65000"/>
                  </a:schemeClr>
                </a:solidFill>
              </a:rPr>
              <a:t>Rule </a:t>
            </a:r>
            <a:r>
              <a:rPr lang="en-US" dirty="0">
                <a:solidFill>
                  <a:schemeClr val="bg1">
                    <a:lumMod val="65000"/>
                  </a:schemeClr>
                </a:solidFill>
              </a:rPr>
              <a:t>#4: Data science is </a:t>
            </a:r>
            <a:r>
              <a:rPr lang="en-US" dirty="0" smtClean="0">
                <a:solidFill>
                  <a:schemeClr val="bg1">
                    <a:lumMod val="65000"/>
                  </a:schemeClr>
                </a:solidFill>
              </a:rPr>
              <a:t>cyclic  </a:t>
            </a:r>
          </a:p>
          <a:p>
            <a:pPr marL="0" indent="0">
              <a:buNone/>
            </a:pPr>
            <a:endParaRPr lang="en-US" dirty="0">
              <a:solidFill>
                <a:schemeClr val="bg1">
                  <a:lumMod val="65000"/>
                </a:schemeClr>
              </a:solidFill>
            </a:endParaRPr>
          </a:p>
          <a:p>
            <a:pPr marL="0" indent="0">
              <a:buNone/>
            </a:pPr>
            <a:endParaRPr lang="en-US" dirty="0">
              <a:solidFill>
                <a:schemeClr val="bg1">
                  <a:lumMod val="65000"/>
                </a:schemeClr>
              </a:solidFill>
            </a:endParaRPr>
          </a:p>
          <a:p>
            <a:pPr marL="0" indent="0">
              <a:buNone/>
            </a:pPr>
            <a:r>
              <a:rPr lang="en-US" b="1" dirty="0" smtClean="0">
                <a:solidFill>
                  <a:schemeClr val="bg1">
                    <a:lumMod val="65000"/>
                  </a:schemeClr>
                </a:solidFill>
              </a:rPr>
              <a:t>2) Qualitative methods </a:t>
            </a:r>
            <a:r>
              <a:rPr lang="en-US" dirty="0" smtClean="0">
                <a:solidFill>
                  <a:schemeClr val="bg1">
                    <a:lumMod val="65000"/>
                  </a:schemeClr>
                </a:solidFill>
              </a:rPr>
              <a:t>[9:45] </a:t>
            </a:r>
            <a:br>
              <a:rPr lang="en-US" dirty="0" smtClean="0">
                <a:solidFill>
                  <a:schemeClr val="bg1">
                    <a:lumMod val="65000"/>
                  </a:schemeClr>
                </a:solidFill>
              </a:rPr>
            </a:br>
            <a:r>
              <a:rPr lang="en-US" dirty="0" smtClean="0">
                <a:solidFill>
                  <a:schemeClr val="bg1">
                    <a:lumMod val="65000"/>
                  </a:schemeClr>
                </a:solidFill>
              </a:rPr>
              <a:t>(Bird + Zimmermann)</a:t>
            </a:r>
            <a:endParaRPr lang="en-US" dirty="0">
              <a:solidFill>
                <a:schemeClr val="bg1">
                  <a:lumMod val="65000"/>
                </a:schemeClr>
              </a:solidFill>
            </a:endParaRPr>
          </a:p>
          <a:p>
            <a:r>
              <a:rPr lang="en-US" dirty="0" smtClean="0">
                <a:solidFill>
                  <a:schemeClr val="bg1">
                    <a:lumMod val="65000"/>
                  </a:schemeClr>
                </a:solidFill>
              </a:rPr>
              <a:t>Discovering </a:t>
            </a:r>
            <a:r>
              <a:rPr lang="en-US" dirty="0">
                <a:solidFill>
                  <a:schemeClr val="bg1">
                    <a:lumMod val="65000"/>
                  </a:schemeClr>
                </a:solidFill>
              </a:rPr>
              <a:t>information </a:t>
            </a:r>
            <a:r>
              <a:rPr lang="en-US" dirty="0" smtClean="0">
                <a:solidFill>
                  <a:schemeClr val="bg1">
                    <a:lumMod val="65000"/>
                  </a:schemeClr>
                </a:solidFill>
              </a:rPr>
              <a:t>needs </a:t>
            </a:r>
            <a:endParaRPr lang="en-US" dirty="0">
              <a:solidFill>
                <a:schemeClr val="bg1">
                  <a:lumMod val="65000"/>
                </a:schemeClr>
              </a:solidFill>
            </a:endParaRPr>
          </a:p>
          <a:p>
            <a:r>
              <a:rPr lang="en-US" dirty="0" smtClean="0">
                <a:solidFill>
                  <a:schemeClr val="bg1">
                    <a:lumMod val="65000"/>
                  </a:schemeClr>
                </a:solidFill>
              </a:rPr>
              <a:t>On </a:t>
            </a:r>
            <a:r>
              <a:rPr lang="en-US" dirty="0">
                <a:solidFill>
                  <a:schemeClr val="bg1">
                    <a:lumMod val="65000"/>
                  </a:schemeClr>
                </a:solidFill>
              </a:rPr>
              <a:t>the role of surveys and interviews in data </a:t>
            </a:r>
            <a:r>
              <a:rPr lang="en-US" dirty="0" smtClean="0">
                <a:solidFill>
                  <a:schemeClr val="bg1">
                    <a:lumMod val="65000"/>
                  </a:schemeClr>
                </a:solidFill>
              </a:rPr>
              <a:t>analysis</a:t>
            </a:r>
            <a:endParaRPr lang="en-US" dirty="0">
              <a:solidFill>
                <a:schemeClr val="bg1">
                  <a:lumMod val="65000"/>
                </a:schemeClr>
              </a:solidFill>
            </a:endParaRPr>
          </a:p>
          <a:p>
            <a:endParaRPr lang="en-US" dirty="0">
              <a:solidFill>
                <a:schemeClr val="bg1">
                  <a:lumMod val="65000"/>
                </a:schemeClr>
              </a:solidFill>
            </a:endParaRPr>
          </a:p>
        </p:txBody>
      </p:sp>
      <p:sp>
        <p:nvSpPr>
          <p:cNvPr id="3" name="Content Placeholder 2"/>
          <p:cNvSpPr>
            <a:spLocks noGrp="1"/>
          </p:cNvSpPr>
          <p:nvPr>
            <p:ph sz="half" idx="2"/>
          </p:nvPr>
        </p:nvSpPr>
        <p:spPr>
          <a:xfrm>
            <a:off x="4785779" y="1663698"/>
            <a:ext cx="4038600" cy="4525963"/>
          </a:xfrm>
        </p:spPr>
        <p:txBody>
          <a:bodyPr>
            <a:normAutofit fontScale="62500" lnSpcReduction="20000"/>
          </a:bodyPr>
          <a:lstStyle/>
          <a:p>
            <a:pPr marL="0" indent="0">
              <a:buNone/>
            </a:pPr>
            <a:r>
              <a:rPr lang="en-US" dirty="0" smtClean="0">
                <a:solidFill>
                  <a:schemeClr val="bg1">
                    <a:lumMod val="65000"/>
                  </a:schemeClr>
                </a:solidFill>
              </a:rPr>
              <a:t>Break [10:30] </a:t>
            </a:r>
            <a:br>
              <a:rPr lang="en-US" dirty="0" smtClean="0">
                <a:solidFill>
                  <a:schemeClr val="bg1">
                    <a:lumMod val="65000"/>
                  </a:schemeClr>
                </a:solidFill>
              </a:rPr>
            </a:br>
            <a:r>
              <a:rPr lang="en-US" dirty="0" smtClean="0">
                <a:solidFill>
                  <a:schemeClr val="bg1">
                    <a:lumMod val="65000"/>
                  </a:schemeClr>
                </a:solidFill>
              </a:rPr>
              <a:t> </a:t>
            </a:r>
            <a:br>
              <a:rPr lang="en-US" dirty="0" smtClean="0">
                <a:solidFill>
                  <a:schemeClr val="bg1">
                    <a:lumMod val="65000"/>
                  </a:schemeClr>
                </a:solidFill>
              </a:rPr>
            </a:br>
            <a:endParaRPr lang="en-US" dirty="0" smtClean="0">
              <a:solidFill>
                <a:schemeClr val="bg1">
                  <a:lumMod val="65000"/>
                </a:schemeClr>
              </a:solidFill>
            </a:endParaRPr>
          </a:p>
          <a:p>
            <a:pPr marL="0" indent="0">
              <a:buNone/>
            </a:pPr>
            <a:endParaRPr lang="en-US" sz="2900" dirty="0">
              <a:solidFill>
                <a:schemeClr val="bg1">
                  <a:lumMod val="65000"/>
                </a:schemeClr>
              </a:solidFill>
            </a:endParaRPr>
          </a:p>
          <a:p>
            <a:pPr marL="0" indent="0">
              <a:buNone/>
            </a:pPr>
            <a:r>
              <a:rPr lang="en-US" b="1" dirty="0" smtClean="0">
                <a:solidFill>
                  <a:srgbClr val="FF0000"/>
                </a:solidFill>
              </a:rPr>
              <a:t>3) Quantitative </a:t>
            </a:r>
            <a:r>
              <a:rPr lang="en-US" b="1" dirty="0">
                <a:solidFill>
                  <a:srgbClr val="FF0000"/>
                </a:solidFill>
              </a:rPr>
              <a:t>Methods </a:t>
            </a:r>
            <a:r>
              <a:rPr lang="en-US" dirty="0" smtClean="0">
                <a:solidFill>
                  <a:srgbClr val="FF0000"/>
                </a:solidFill>
              </a:rPr>
              <a:t> [11:00] </a:t>
            </a:r>
          </a:p>
          <a:p>
            <a:pPr marL="0" indent="0">
              <a:buNone/>
            </a:pPr>
            <a:r>
              <a:rPr lang="en-US" dirty="0" smtClean="0">
                <a:solidFill>
                  <a:srgbClr val="FF0000"/>
                </a:solidFill>
              </a:rPr>
              <a:t>(</a:t>
            </a:r>
            <a:r>
              <a:rPr lang="en-US" dirty="0" err="1" smtClean="0">
                <a:solidFill>
                  <a:srgbClr val="FF0000"/>
                </a:solidFill>
              </a:rPr>
              <a:t>Turhan</a:t>
            </a:r>
            <a:r>
              <a:rPr lang="en-US" dirty="0" smtClean="0">
                <a:solidFill>
                  <a:srgbClr val="FF0000"/>
                </a:solidFill>
              </a:rPr>
              <a:t>)</a:t>
            </a:r>
            <a:endParaRPr lang="en-US" dirty="0">
              <a:solidFill>
                <a:srgbClr val="FF0000"/>
              </a:solidFill>
            </a:endParaRPr>
          </a:p>
          <a:p>
            <a:r>
              <a:rPr lang="en-US" dirty="0" smtClean="0">
                <a:solidFill>
                  <a:srgbClr val="FF0000"/>
                </a:solidFill>
              </a:rPr>
              <a:t>Do we need all the data?</a:t>
            </a:r>
            <a:endParaRPr lang="en-US" dirty="0">
              <a:solidFill>
                <a:srgbClr val="FF0000"/>
              </a:solidFill>
            </a:endParaRPr>
          </a:p>
          <a:p>
            <a:pPr lvl="1"/>
            <a:r>
              <a:rPr lang="en-US" dirty="0">
                <a:solidFill>
                  <a:srgbClr val="FF0000"/>
                </a:solidFill>
              </a:rPr>
              <a:t>     </a:t>
            </a:r>
            <a:r>
              <a:rPr lang="en-US" dirty="0" smtClean="0">
                <a:solidFill>
                  <a:srgbClr val="FF0000"/>
                </a:solidFill>
              </a:rPr>
              <a:t>row + column + range pruning</a:t>
            </a:r>
            <a:endParaRPr lang="en-US" dirty="0">
              <a:solidFill>
                <a:srgbClr val="FF0000"/>
              </a:solidFill>
            </a:endParaRPr>
          </a:p>
          <a:p>
            <a:r>
              <a:rPr lang="en-US" dirty="0">
                <a:solidFill>
                  <a:srgbClr val="FF0000"/>
                </a:solidFill>
              </a:rPr>
              <a:t>How to keep your data private </a:t>
            </a:r>
            <a:r>
              <a:rPr lang="en-US" dirty="0" smtClean="0">
                <a:solidFill>
                  <a:srgbClr val="FF0000"/>
                </a:solidFill>
              </a:rPr>
              <a:t> </a:t>
            </a:r>
            <a:br>
              <a:rPr lang="en-US" dirty="0" smtClean="0">
                <a:solidFill>
                  <a:srgbClr val="FF0000"/>
                </a:solidFill>
              </a:rPr>
            </a:br>
            <a:r>
              <a:rPr lang="en-US" dirty="0" smtClean="0">
                <a:solidFill>
                  <a:schemeClr val="bg1">
                    <a:lumMod val="65000"/>
                  </a:schemeClr>
                </a:solidFill>
              </a:rPr>
              <a:t/>
            </a:r>
            <a:br>
              <a:rPr lang="en-US" dirty="0" smtClean="0">
                <a:solidFill>
                  <a:schemeClr val="bg1">
                    <a:lumMod val="65000"/>
                  </a:schemeClr>
                </a:solidFill>
              </a:rPr>
            </a:br>
            <a:endParaRPr lang="en-US" dirty="0" smtClean="0">
              <a:solidFill>
                <a:schemeClr val="bg1">
                  <a:lumMod val="65000"/>
                </a:schemeClr>
              </a:solidFill>
            </a:endParaRPr>
          </a:p>
          <a:p>
            <a:pPr marL="0" indent="0">
              <a:buNone/>
            </a:pPr>
            <a:endParaRPr lang="en-US" dirty="0">
              <a:solidFill>
                <a:schemeClr val="bg1">
                  <a:lumMod val="65000"/>
                </a:schemeClr>
              </a:solidFill>
            </a:endParaRPr>
          </a:p>
          <a:p>
            <a:pPr marL="0" indent="0">
              <a:buNone/>
            </a:pPr>
            <a:r>
              <a:rPr lang="en-US" b="1" dirty="0" smtClean="0">
                <a:solidFill>
                  <a:schemeClr val="bg1">
                    <a:lumMod val="65000"/>
                  </a:schemeClr>
                </a:solidFill>
              </a:rPr>
              <a:t>4) Open </a:t>
            </a:r>
            <a:r>
              <a:rPr lang="en-US" b="1" dirty="0">
                <a:solidFill>
                  <a:schemeClr val="bg1">
                    <a:lumMod val="65000"/>
                  </a:schemeClr>
                </a:solidFill>
              </a:rPr>
              <a:t>Issues, new </a:t>
            </a:r>
            <a:r>
              <a:rPr lang="en-US" b="1" dirty="0" smtClean="0">
                <a:solidFill>
                  <a:schemeClr val="bg1">
                    <a:lumMod val="65000"/>
                  </a:schemeClr>
                </a:solidFill>
              </a:rPr>
              <a:t>solutions </a:t>
            </a:r>
            <a:r>
              <a:rPr lang="en-US" dirty="0" smtClean="0">
                <a:solidFill>
                  <a:schemeClr val="bg1">
                    <a:lumMod val="65000"/>
                  </a:schemeClr>
                </a:solidFill>
              </a:rPr>
              <a:t>[11:45] </a:t>
            </a:r>
            <a:r>
              <a:rPr lang="en-US" b="1" dirty="0" smtClean="0">
                <a:solidFill>
                  <a:schemeClr val="bg1">
                    <a:lumMod val="65000"/>
                  </a:schemeClr>
                </a:solidFill>
              </a:rPr>
              <a:t> </a:t>
            </a:r>
            <a:r>
              <a:rPr lang="en-US" dirty="0">
                <a:solidFill>
                  <a:schemeClr val="bg1">
                    <a:lumMod val="65000"/>
                  </a:schemeClr>
                </a:solidFill>
              </a:rPr>
              <a:t>(</a:t>
            </a:r>
            <a:r>
              <a:rPr lang="en-US" dirty="0" err="1">
                <a:solidFill>
                  <a:schemeClr val="bg1">
                    <a:lumMod val="65000"/>
                  </a:schemeClr>
                </a:solidFill>
              </a:rPr>
              <a:t>Minku</a:t>
            </a:r>
            <a:r>
              <a:rPr lang="en-US" dirty="0">
                <a:solidFill>
                  <a:schemeClr val="bg1">
                    <a:lumMod val="65000"/>
                  </a:schemeClr>
                </a:solidFill>
              </a:rPr>
              <a:t>)</a:t>
            </a:r>
          </a:p>
          <a:p>
            <a:r>
              <a:rPr lang="en-US" dirty="0">
                <a:solidFill>
                  <a:schemeClr val="bg1">
                    <a:lumMod val="65000"/>
                  </a:schemeClr>
                </a:solidFill>
              </a:rPr>
              <a:t>Instabilities; </a:t>
            </a:r>
          </a:p>
          <a:p>
            <a:r>
              <a:rPr lang="en-US" dirty="0" smtClean="0">
                <a:solidFill>
                  <a:schemeClr val="bg1">
                    <a:lumMod val="65000"/>
                  </a:schemeClr>
                </a:solidFill>
              </a:rPr>
              <a:t>Envy;</a:t>
            </a:r>
            <a:endParaRPr lang="en-US" dirty="0">
              <a:solidFill>
                <a:schemeClr val="bg1">
                  <a:lumMod val="65000"/>
                </a:schemeClr>
              </a:solidFill>
            </a:endParaRPr>
          </a:p>
          <a:p>
            <a:r>
              <a:rPr lang="en-US" dirty="0" smtClean="0">
                <a:solidFill>
                  <a:schemeClr val="bg1">
                    <a:lumMod val="65000"/>
                  </a:schemeClr>
                </a:solidFill>
              </a:rPr>
              <a:t>Ensembles</a:t>
            </a:r>
            <a:endParaRPr lang="en-US" dirty="0">
              <a:solidFill>
                <a:schemeClr val="bg1">
                  <a:lumMod val="65000"/>
                </a:schemeClr>
              </a:solidFill>
            </a:endParaRPr>
          </a:p>
        </p:txBody>
      </p:sp>
      <p:sp>
        <p:nvSpPr>
          <p:cNvPr id="4" name="Slide Number Placeholder 3"/>
          <p:cNvSpPr>
            <a:spLocks noGrp="1"/>
          </p:cNvSpPr>
          <p:nvPr>
            <p:ph type="sldNum" sz="quarter" idx="12"/>
          </p:nvPr>
        </p:nvSpPr>
        <p:spPr/>
        <p:txBody>
          <a:bodyPr/>
          <a:lstStyle/>
          <a:p>
            <a:fld id="{4F43FBDB-460A-2C4D-8064-C249887F4FCB}" type="slidenum">
              <a:rPr lang="en-US" smtClean="0"/>
              <a:pPr/>
              <a:t>78</a:t>
            </a:fld>
            <a:endParaRPr lang="en-US"/>
          </a:p>
        </p:txBody>
      </p:sp>
      <p:cxnSp>
        <p:nvCxnSpPr>
          <p:cNvPr id="6" name="Straight Connector 5"/>
          <p:cNvCxnSpPr/>
          <p:nvPr/>
        </p:nvCxnSpPr>
        <p:spPr>
          <a:xfrm>
            <a:off x="4601630" y="1748362"/>
            <a:ext cx="0" cy="4565656"/>
          </a:xfrm>
          <a:prstGeom prst="line">
            <a:avLst/>
          </a:prstGeom>
          <a:ln w="3175" cmpd="sng"/>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94679369"/>
      </p:ext>
    </p:extLst>
  </p:cSld>
  <p:clrMapOvr>
    <a:masterClrMapping/>
  </p:clrMapOvr>
  <p:timing>
    <p:tnLst>
      <p:par>
        <p:cTn xmlns:p14="http://schemas.microsoft.com/office/powerpoint/2010/mai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 </a:t>
            </a:r>
            <a:r>
              <a:rPr lang="en-US" smtClean="0"/>
              <a:t>this section</a:t>
            </a:r>
            <a:endParaRPr lang="en-US" dirty="0"/>
          </a:p>
        </p:txBody>
      </p:sp>
      <p:sp>
        <p:nvSpPr>
          <p:cNvPr id="3" name="Content Placeholder 2"/>
          <p:cNvSpPr>
            <a:spLocks noGrp="1"/>
          </p:cNvSpPr>
          <p:nvPr>
            <p:ph sz="half" idx="1"/>
          </p:nvPr>
        </p:nvSpPr>
        <p:spPr/>
        <p:txBody>
          <a:bodyPr>
            <a:normAutofit fontScale="92500" lnSpcReduction="10000"/>
          </a:bodyPr>
          <a:lstStyle/>
          <a:p>
            <a:r>
              <a:rPr lang="en-US" dirty="0" smtClean="0"/>
              <a:t>Very fast tour of automatic data mining methods</a:t>
            </a:r>
            <a:br>
              <a:rPr lang="en-US" dirty="0" smtClean="0"/>
            </a:br>
            <a:endParaRPr lang="en-US" dirty="0" smtClean="0"/>
          </a:p>
          <a:p>
            <a:r>
              <a:rPr lang="en-US" dirty="0" smtClean="0"/>
              <a:t>This will be fast</a:t>
            </a:r>
          </a:p>
          <a:p>
            <a:pPr lvl="1"/>
            <a:r>
              <a:rPr lang="en-US" dirty="0" smtClean="0"/>
              <a:t>30 </a:t>
            </a:r>
            <a:r>
              <a:rPr lang="en-US" dirty="0" err="1" smtClean="0"/>
              <a:t>mins</a:t>
            </a:r>
            <a:r>
              <a:rPr lang="en-US" dirty="0" smtClean="0"/>
              <a:t/>
            </a:r>
            <a:br>
              <a:rPr lang="en-US" dirty="0" smtClean="0"/>
            </a:br>
            <a:endParaRPr lang="en-US" dirty="0"/>
          </a:p>
          <a:p>
            <a:r>
              <a:rPr lang="en-US" dirty="0" smtClean="0"/>
              <a:t>This will get pretty geeky</a:t>
            </a:r>
          </a:p>
          <a:p>
            <a:pPr lvl="1"/>
            <a:r>
              <a:rPr lang="en-US" dirty="0" smtClean="0"/>
              <a:t>For more details, see Chapter </a:t>
            </a:r>
            <a:r>
              <a:rPr lang="en-US" dirty="0"/>
              <a:t>13 “Data Mining, Under the Hood”</a:t>
            </a:r>
            <a:br>
              <a:rPr lang="en-US" dirty="0"/>
            </a:br>
            <a:endParaRPr lang="en-US" dirty="0"/>
          </a:p>
        </p:txBody>
      </p:sp>
      <p:sp>
        <p:nvSpPr>
          <p:cNvPr id="4" name="Content Placeholder 3"/>
          <p:cNvSpPr>
            <a:spLocks noGrp="1"/>
          </p:cNvSpPr>
          <p:nvPr>
            <p:ph sz="half" idx="2"/>
          </p:nvPr>
        </p:nvSpPr>
        <p:spPr/>
        <p:txBody>
          <a:bodyPr>
            <a:normAutofit fontScale="92500" lnSpcReduction="10000"/>
          </a:bodyPr>
          <a:lstStyle/>
          <a:p>
            <a:endParaRPr lang="en-US"/>
          </a:p>
        </p:txBody>
      </p:sp>
      <p:pic>
        <p:nvPicPr>
          <p:cNvPr id="5" name="Picture 4" descr="cover1.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48200" y="1270000"/>
            <a:ext cx="3689865" cy="4550833"/>
          </a:xfrm>
          <a:prstGeom prst="rect">
            <a:avLst/>
          </a:prstGeom>
        </p:spPr>
      </p:pic>
      <p:sp>
        <p:nvSpPr>
          <p:cNvPr id="6" name="Subtitle 2"/>
          <p:cNvSpPr txBox="1">
            <a:spLocks/>
          </p:cNvSpPr>
          <p:nvPr/>
        </p:nvSpPr>
        <p:spPr>
          <a:xfrm>
            <a:off x="5481921" y="6027704"/>
            <a:ext cx="1818990" cy="588132"/>
          </a:xfrm>
          <a:prstGeom prst="rect">
            <a:avLst/>
          </a:prstGeom>
          <a:solidFill>
            <a:srgbClr val="345525"/>
          </a:solidFill>
          <a:ln>
            <a:noFill/>
          </a:ln>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2800" dirty="0" smtClean="0">
                <a:solidFill>
                  <a:schemeClr val="bg1"/>
                </a:solidFill>
              </a:rPr>
              <a:t>Late 2014</a:t>
            </a:r>
            <a:endParaRPr lang="en-US" sz="2800" dirty="0">
              <a:solidFill>
                <a:schemeClr val="bg1"/>
              </a:solidFill>
            </a:endParaRPr>
          </a:p>
        </p:txBody>
      </p:sp>
      <p:sp>
        <p:nvSpPr>
          <p:cNvPr id="7" name="Slide Number Placeholder 6"/>
          <p:cNvSpPr>
            <a:spLocks noGrp="1"/>
          </p:cNvSpPr>
          <p:nvPr>
            <p:ph type="sldNum" sz="quarter" idx="12"/>
          </p:nvPr>
        </p:nvSpPr>
        <p:spPr/>
        <p:txBody>
          <a:bodyPr/>
          <a:lstStyle/>
          <a:p>
            <a:fld id="{4F43FBDB-460A-2C4D-8064-C249887F4FCB}" type="slidenum">
              <a:rPr lang="en-US" smtClean="0"/>
              <a:pPr/>
              <a:t>79</a:t>
            </a:fld>
            <a:endParaRPr lang="en-US"/>
          </a:p>
        </p:txBody>
      </p:sp>
    </p:spTree>
    <p:extLst>
      <p:ext uri="{BB962C8B-B14F-4D97-AF65-F5344CB8AC3E}">
        <p14:creationId xmlns:p14="http://schemas.microsoft.com/office/powerpoint/2010/main" val="888936769"/>
      </p:ext>
    </p:extLst>
  </p:cSld>
  <p:clrMapOvr>
    <a:masterClrMapping/>
  </p:clrMapOvr>
  <p:timing>
    <p:tnLst>
      <p:par>
        <p:cTn xmlns:p14="http://schemas.microsoft.com/office/powerpoint/2010/mai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a:t>
            </a:r>
            <a:r>
              <a:rPr lang="en-US" dirty="0" err="1" smtClean="0"/>
              <a:t>uncarved</a:t>
            </a:r>
            <a:r>
              <a:rPr lang="en-US" dirty="0" smtClean="0"/>
              <a:t> block</a:t>
            </a:r>
            <a:endParaRPr lang="en-US" dirty="0"/>
          </a:p>
        </p:txBody>
      </p:sp>
      <p:sp>
        <p:nvSpPr>
          <p:cNvPr id="5" name="Text Placeholder 4"/>
          <p:cNvSpPr>
            <a:spLocks noGrp="1"/>
          </p:cNvSpPr>
          <p:nvPr>
            <p:ph type="body" idx="1"/>
          </p:nvPr>
        </p:nvSpPr>
        <p:spPr>
          <a:solidFill>
            <a:schemeClr val="tx2"/>
          </a:solidFill>
        </p:spPr>
        <p:txBody>
          <a:bodyPr/>
          <a:lstStyle/>
          <a:p>
            <a:r>
              <a:rPr lang="en-US" dirty="0" smtClean="0">
                <a:solidFill>
                  <a:srgbClr val="FFFFFF"/>
                </a:solidFill>
              </a:rPr>
              <a:t>Michelangelo</a:t>
            </a:r>
            <a:endParaRPr lang="en-US" dirty="0">
              <a:solidFill>
                <a:srgbClr val="FFFFFF"/>
              </a:solidFill>
            </a:endParaRPr>
          </a:p>
        </p:txBody>
      </p:sp>
      <p:sp>
        <p:nvSpPr>
          <p:cNvPr id="3" name="Content Placeholder 2"/>
          <p:cNvSpPr>
            <a:spLocks noGrp="1"/>
          </p:cNvSpPr>
          <p:nvPr>
            <p:ph sz="half" idx="2"/>
          </p:nvPr>
        </p:nvSpPr>
        <p:spPr/>
        <p:txBody>
          <a:bodyPr/>
          <a:lstStyle/>
          <a:p>
            <a:r>
              <a:rPr lang="en-US" sz="2000" i="1" dirty="0" smtClean="0"/>
              <a:t>Every </a:t>
            </a:r>
            <a:r>
              <a:rPr lang="en-US" sz="2000" i="1" dirty="0"/>
              <a:t>block of stone has a statue inside it and it is the task of the sculptor to discover it. </a:t>
            </a:r>
            <a:endParaRPr lang="en-US" sz="2000" dirty="0"/>
          </a:p>
          <a:p>
            <a:endParaRPr lang="en-US" sz="2000" dirty="0"/>
          </a:p>
        </p:txBody>
      </p:sp>
      <p:sp>
        <p:nvSpPr>
          <p:cNvPr id="6" name="Text Placeholder 5"/>
          <p:cNvSpPr>
            <a:spLocks noGrp="1"/>
          </p:cNvSpPr>
          <p:nvPr>
            <p:ph type="body" sz="quarter" idx="3"/>
          </p:nvPr>
        </p:nvSpPr>
        <p:spPr>
          <a:solidFill>
            <a:schemeClr val="tx2"/>
          </a:solidFill>
        </p:spPr>
        <p:txBody>
          <a:bodyPr/>
          <a:lstStyle/>
          <a:p>
            <a:r>
              <a:rPr lang="en-US" dirty="0" smtClean="0">
                <a:solidFill>
                  <a:srgbClr val="FFFFFF"/>
                </a:solidFill>
              </a:rPr>
              <a:t>Someone else</a:t>
            </a:r>
            <a:endParaRPr lang="en-US" dirty="0">
              <a:solidFill>
                <a:srgbClr val="FFFFFF"/>
              </a:solidFill>
            </a:endParaRPr>
          </a:p>
        </p:txBody>
      </p:sp>
      <p:sp>
        <p:nvSpPr>
          <p:cNvPr id="7" name="Content Placeholder 6"/>
          <p:cNvSpPr>
            <a:spLocks noGrp="1"/>
          </p:cNvSpPr>
          <p:nvPr>
            <p:ph sz="quarter" idx="4"/>
          </p:nvPr>
        </p:nvSpPr>
        <p:spPr/>
        <p:txBody>
          <a:bodyPr>
            <a:normAutofit/>
          </a:bodyPr>
          <a:lstStyle/>
          <a:p>
            <a:r>
              <a:rPr lang="en-US" sz="2000" i="1" strike="sngStrike" dirty="0"/>
              <a:t>Every</a:t>
            </a:r>
            <a:r>
              <a:rPr lang="en-US" sz="2000" i="1" dirty="0"/>
              <a:t> Some </a:t>
            </a:r>
            <a:r>
              <a:rPr lang="en-US" sz="2000" i="1" strike="sngStrike" dirty="0"/>
              <a:t>stone</a:t>
            </a:r>
            <a:r>
              <a:rPr lang="en-US" sz="2000" i="1" dirty="0"/>
              <a:t> databases have </a:t>
            </a:r>
            <a:r>
              <a:rPr lang="en-US" sz="2000" i="1" strike="sngStrike" dirty="0"/>
              <a:t>statue</a:t>
            </a:r>
            <a:r>
              <a:rPr lang="en-US" sz="2000" i="1" dirty="0"/>
              <a:t> models inside and it is the task of the </a:t>
            </a:r>
            <a:r>
              <a:rPr lang="en-US" sz="2000" i="1" strike="sngStrike" dirty="0"/>
              <a:t>sculptor</a:t>
            </a:r>
            <a:r>
              <a:rPr lang="en-US" sz="2000" i="1" dirty="0"/>
              <a:t> </a:t>
            </a:r>
            <a:r>
              <a:rPr lang="en-US" sz="2000" i="1" dirty="0" smtClean="0"/>
              <a:t>data scientist to </a:t>
            </a:r>
            <a:r>
              <a:rPr lang="en-US" sz="2000" i="1" dirty="0"/>
              <a:t>go look. </a:t>
            </a:r>
          </a:p>
        </p:txBody>
      </p:sp>
      <p:pic>
        <p:nvPicPr>
          <p:cNvPr id="8" name="Picture 7" descr="uncarvedblockblog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4975" y="3481597"/>
            <a:ext cx="2584718" cy="3101662"/>
          </a:xfrm>
          <a:prstGeom prst="rect">
            <a:avLst/>
          </a:prstGeom>
        </p:spPr>
      </p:pic>
      <p:pic>
        <p:nvPicPr>
          <p:cNvPr id="9" name="Picture 8" descr="ghira_voxels_constraints.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4818584" y="3535121"/>
            <a:ext cx="3214098" cy="3048138"/>
          </a:xfrm>
          <a:prstGeom prst="rect">
            <a:avLst/>
          </a:prstGeom>
        </p:spPr>
      </p:pic>
      <p:sp>
        <p:nvSpPr>
          <p:cNvPr id="4" name="Slide Number Placeholder 3"/>
          <p:cNvSpPr>
            <a:spLocks noGrp="1"/>
          </p:cNvSpPr>
          <p:nvPr>
            <p:ph type="sldNum" sz="quarter" idx="12"/>
          </p:nvPr>
        </p:nvSpPr>
        <p:spPr/>
        <p:txBody>
          <a:bodyPr/>
          <a:lstStyle/>
          <a:p>
            <a:fld id="{4F43FBDB-460A-2C4D-8064-C249887F4FCB}" type="slidenum">
              <a:rPr lang="en-US" smtClean="0"/>
              <a:pPr/>
              <a:t>80</a:t>
            </a:fld>
            <a:endParaRPr lang="en-US"/>
          </a:p>
        </p:txBody>
      </p:sp>
    </p:spTree>
    <p:extLst>
      <p:ext uri="{BB962C8B-B14F-4D97-AF65-F5344CB8AC3E}">
        <p14:creationId xmlns:p14="http://schemas.microsoft.com/office/powerpoint/2010/main" val="3304237308"/>
      </p:ext>
    </p:extLst>
  </p:cSld>
  <p:clrMapOvr>
    <a:masterClrMapping/>
  </p:clrMapOvr>
  <p:timing>
    <p:tnLst>
      <p:par>
        <p:cTn xmlns:p14="http://schemas.microsoft.com/office/powerpoint/2010/mai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smtClean="0"/>
              <a:t>Data mining</a:t>
            </a:r>
            <a:br>
              <a:rPr lang="en-US" dirty="0" smtClean="0"/>
            </a:br>
            <a:r>
              <a:rPr lang="en-US" dirty="0" smtClean="0"/>
              <a:t> = Data Carving</a:t>
            </a:r>
            <a:endParaRPr lang="en-US" dirty="0"/>
          </a:p>
        </p:txBody>
      </p:sp>
      <p:sp>
        <p:nvSpPr>
          <p:cNvPr id="3" name="Content Placeholder 2"/>
          <p:cNvSpPr>
            <a:spLocks noGrp="1"/>
          </p:cNvSpPr>
          <p:nvPr>
            <p:ph idx="1"/>
          </p:nvPr>
        </p:nvSpPr>
        <p:spPr/>
        <p:txBody>
          <a:bodyPr>
            <a:noAutofit/>
          </a:bodyPr>
          <a:lstStyle/>
          <a:p>
            <a:r>
              <a:rPr lang="en-US" sz="2400" dirty="0" smtClean="0"/>
              <a:t>How to mine:</a:t>
            </a:r>
          </a:p>
          <a:p>
            <a:pPr marL="914400" lvl="1" indent="-514350">
              <a:buFont typeface="+mj-lt"/>
              <a:buAutoNum type="arabicPeriod"/>
            </a:pPr>
            <a:r>
              <a:rPr lang="en-US" sz="2000" dirty="0" smtClean="0"/>
              <a:t>Find </a:t>
            </a:r>
            <a:r>
              <a:rPr lang="en-US" sz="2000" dirty="0"/>
              <a:t>the </a:t>
            </a:r>
            <a:r>
              <a:rPr lang="en-US" sz="2000" dirty="0" smtClean="0"/>
              <a:t> cra</a:t>
            </a:r>
            <a:r>
              <a:rPr lang="en-US" sz="2000" dirty="0"/>
              <a:t>p</a:t>
            </a:r>
            <a:endParaRPr lang="en-US" sz="2000" dirty="0" smtClean="0"/>
          </a:p>
          <a:p>
            <a:pPr marL="914400" lvl="1" indent="-514350">
              <a:buFont typeface="+mj-lt"/>
              <a:buAutoNum type="arabicPeriod"/>
            </a:pPr>
            <a:r>
              <a:rPr lang="en-US" sz="2000" dirty="0" smtClean="0"/>
              <a:t>Cut </a:t>
            </a:r>
            <a:r>
              <a:rPr lang="en-US" sz="2000" dirty="0"/>
              <a:t>the crap</a:t>
            </a:r>
            <a:r>
              <a:rPr lang="en-US" sz="2000" dirty="0" smtClean="0"/>
              <a:t>;</a:t>
            </a:r>
          </a:p>
          <a:p>
            <a:pPr marL="914400" lvl="1" indent="-514350">
              <a:buFont typeface="+mj-lt"/>
              <a:buAutoNum type="arabicPeriod"/>
            </a:pPr>
            <a:r>
              <a:rPr lang="en-US" sz="2000" dirty="0" err="1" smtClean="0"/>
              <a:t>Goto</a:t>
            </a:r>
            <a:r>
              <a:rPr lang="en-US" sz="2000" dirty="0" smtClean="0"/>
              <a:t> step1 </a:t>
            </a:r>
          </a:p>
          <a:p>
            <a:r>
              <a:rPr lang="en-US" sz="2400" dirty="0" err="1" smtClean="0"/>
              <a:t>E.g</a:t>
            </a:r>
            <a:r>
              <a:rPr lang="en-US" sz="2400" dirty="0" smtClean="0"/>
              <a:t> </a:t>
            </a:r>
            <a:r>
              <a:rPr lang="en-US" sz="2400" dirty="0"/>
              <a:t>Cohen pruning</a:t>
            </a:r>
            <a:r>
              <a:rPr lang="en-US" sz="2400" i="1" dirty="0"/>
              <a:t>: </a:t>
            </a:r>
            <a:endParaRPr lang="en-US" sz="2400" i="1" dirty="0" smtClean="0"/>
          </a:p>
          <a:p>
            <a:pPr lvl="1"/>
            <a:r>
              <a:rPr lang="en-US" sz="2000" i="1" dirty="0" smtClean="0"/>
              <a:t>Prune </a:t>
            </a:r>
            <a:r>
              <a:rPr lang="en-US" sz="2000" i="1" dirty="0"/>
              <a:t>away small  </a:t>
            </a:r>
            <a:r>
              <a:rPr lang="en-US" sz="2000" i="1" dirty="0" smtClean="0"/>
              <a:t>differences </a:t>
            </a:r>
            <a:r>
              <a:rPr lang="en-US" sz="2000" i="1" dirty="0"/>
              <a:t>in </a:t>
            </a:r>
            <a:r>
              <a:rPr lang="en-US" sz="2000" i="1" dirty="0" smtClean="0"/>
              <a:t/>
            </a:r>
            <a:br>
              <a:rPr lang="en-US" sz="2000" i="1" dirty="0" smtClean="0"/>
            </a:br>
            <a:r>
              <a:rPr lang="en-US" sz="2000" i="1" dirty="0" err="1" smtClean="0"/>
              <a:t>numerics</a:t>
            </a:r>
            <a:r>
              <a:rPr lang="en-US" sz="2000" i="1" dirty="0" smtClean="0"/>
              <a:t>: </a:t>
            </a:r>
            <a:r>
              <a:rPr lang="en-US" sz="2000" dirty="0" smtClean="0"/>
              <a:t>E.g. 0.5 * </a:t>
            </a:r>
            <a:r>
              <a:rPr lang="en-US" sz="2000" dirty="0" err="1" smtClean="0"/>
              <a:t>stddev</a:t>
            </a:r>
            <a:endParaRPr lang="en-US" sz="2000" dirty="0" smtClean="0"/>
          </a:p>
          <a:p>
            <a:r>
              <a:rPr lang="en-US" sz="2400" dirty="0" err="1"/>
              <a:t>E.g</a:t>
            </a:r>
            <a:r>
              <a:rPr lang="en-US" sz="2400" dirty="0"/>
              <a:t> Discretization pruning: </a:t>
            </a:r>
          </a:p>
          <a:p>
            <a:pPr lvl="1"/>
            <a:r>
              <a:rPr lang="en-US" sz="2000" i="1" dirty="0"/>
              <a:t>prune </a:t>
            </a:r>
            <a:r>
              <a:rPr lang="en-US" sz="2000" i="1" dirty="0" err="1"/>
              <a:t>numerics</a:t>
            </a:r>
            <a:r>
              <a:rPr lang="en-US" sz="2000" i="1" dirty="0"/>
              <a:t> back to a handful of bins</a:t>
            </a:r>
          </a:p>
          <a:p>
            <a:pPr lvl="1"/>
            <a:r>
              <a:rPr lang="en-US" sz="2000" dirty="0"/>
              <a:t>E.g.  </a:t>
            </a:r>
            <a:r>
              <a:rPr lang="en-US" sz="2000" dirty="0" smtClean="0"/>
              <a:t>age </a:t>
            </a:r>
            <a:r>
              <a:rPr lang="en-US" sz="2000" dirty="0"/>
              <a:t>= “alive” if &lt; 120 else “dead</a:t>
            </a:r>
            <a:r>
              <a:rPr lang="en-US" sz="2000" dirty="0" smtClean="0"/>
              <a:t>”</a:t>
            </a:r>
          </a:p>
          <a:p>
            <a:pPr lvl="1"/>
            <a:r>
              <a:rPr lang="en-US" sz="2000" dirty="0" smtClean="0"/>
              <a:t>Known to significantly improve </a:t>
            </a:r>
            <a:br>
              <a:rPr lang="en-US" sz="2000" dirty="0" smtClean="0"/>
            </a:br>
            <a:r>
              <a:rPr lang="en-US" sz="2000" dirty="0" smtClean="0"/>
              <a:t>Bayesian learners</a:t>
            </a:r>
            <a:endParaRPr lang="en-US" sz="2000" dirty="0"/>
          </a:p>
          <a:p>
            <a:pPr lvl="1"/>
            <a:endParaRPr lang="en-US" sz="2000" i="1" dirty="0" smtClean="0"/>
          </a:p>
          <a:p>
            <a:pPr lvl="1"/>
            <a:endParaRPr lang="en-US" sz="2000" dirty="0"/>
          </a:p>
          <a:p>
            <a:endParaRPr lang="en-US" sz="2400" dirty="0"/>
          </a:p>
          <a:p>
            <a:endParaRPr lang="en-US" sz="2400" dirty="0"/>
          </a:p>
        </p:txBody>
      </p:sp>
      <p:graphicFrame>
        <p:nvGraphicFramePr>
          <p:cNvPr id="6" name="Chart 5"/>
          <p:cNvGraphicFramePr>
            <a:graphicFrameLocks/>
          </p:cNvGraphicFramePr>
          <p:nvPr>
            <p:extLst>
              <p:ext uri="{D42A27DB-BD31-4B8C-83A1-F6EECF244321}">
                <p14:modId xmlns:p14="http://schemas.microsoft.com/office/powerpoint/2010/main" val="1459308155"/>
              </p:ext>
            </p:extLst>
          </p:nvPr>
        </p:nvGraphicFramePr>
        <p:xfrm>
          <a:off x="5634443" y="365125"/>
          <a:ext cx="3294542" cy="5230757"/>
        </p:xfrm>
        <a:graphic>
          <a:graphicData uri="http://schemas.openxmlformats.org/drawingml/2006/chart">
            <c:chart xmlns:c="http://schemas.openxmlformats.org/drawingml/2006/chart" xmlns:r="http://schemas.openxmlformats.org/officeDocument/2006/relationships" r:id="rId2"/>
          </a:graphicData>
        </a:graphic>
      </p:graphicFrame>
      <p:sp>
        <p:nvSpPr>
          <p:cNvPr id="7" name="Rectangle 6"/>
          <p:cNvSpPr/>
          <p:nvPr/>
        </p:nvSpPr>
        <p:spPr>
          <a:xfrm>
            <a:off x="298450" y="6157915"/>
            <a:ext cx="8916988" cy="646331"/>
          </a:xfrm>
          <a:prstGeom prst="rect">
            <a:avLst/>
          </a:prstGeom>
        </p:spPr>
        <p:txBody>
          <a:bodyPr wrap="square">
            <a:spAutoFit/>
          </a:bodyPr>
          <a:lstStyle/>
          <a:p>
            <a:r>
              <a:rPr lang="en-GB" dirty="0">
                <a:solidFill>
                  <a:srgbClr val="7F7F7F"/>
                </a:solidFill>
              </a:rPr>
              <a:t>James Dougherty, Ron </a:t>
            </a:r>
            <a:r>
              <a:rPr lang="en-GB" dirty="0" err="1">
                <a:solidFill>
                  <a:srgbClr val="7F7F7F"/>
                </a:solidFill>
              </a:rPr>
              <a:t>Kohavi</a:t>
            </a:r>
            <a:r>
              <a:rPr lang="en-GB" dirty="0">
                <a:solidFill>
                  <a:srgbClr val="7F7F7F"/>
                </a:solidFill>
              </a:rPr>
              <a:t>, </a:t>
            </a:r>
            <a:r>
              <a:rPr lang="en-GB" dirty="0" err="1">
                <a:solidFill>
                  <a:srgbClr val="7F7F7F"/>
                </a:solidFill>
              </a:rPr>
              <a:t>Mehran</a:t>
            </a:r>
            <a:r>
              <a:rPr lang="en-GB" dirty="0">
                <a:solidFill>
                  <a:srgbClr val="7F7F7F"/>
                </a:solidFill>
              </a:rPr>
              <a:t> </a:t>
            </a:r>
            <a:r>
              <a:rPr lang="en-GB" dirty="0" err="1">
                <a:solidFill>
                  <a:srgbClr val="7F7F7F"/>
                </a:solidFill>
              </a:rPr>
              <a:t>Sahami</a:t>
            </a:r>
            <a:r>
              <a:rPr lang="en-GB" dirty="0">
                <a:solidFill>
                  <a:srgbClr val="7F7F7F"/>
                </a:solidFill>
              </a:rPr>
              <a:t>: Supervised and Unsupervised Discretization of Continuous Features. ICML 1995: 194-202</a:t>
            </a:r>
            <a:endParaRPr lang="en-US" dirty="0"/>
          </a:p>
        </p:txBody>
      </p:sp>
      <p:sp>
        <p:nvSpPr>
          <p:cNvPr id="4" name="Slide Number Placeholder 3"/>
          <p:cNvSpPr>
            <a:spLocks noGrp="1"/>
          </p:cNvSpPr>
          <p:nvPr>
            <p:ph type="sldNum" sz="quarter" idx="12"/>
          </p:nvPr>
        </p:nvSpPr>
        <p:spPr/>
        <p:txBody>
          <a:bodyPr/>
          <a:lstStyle/>
          <a:p>
            <a:fld id="{4F43FBDB-460A-2C4D-8064-C249887F4FCB}" type="slidenum">
              <a:rPr lang="en-US" smtClean="0"/>
              <a:pPr/>
              <a:t>81</a:t>
            </a:fld>
            <a:endParaRPr lang="en-US"/>
          </a:p>
        </p:txBody>
      </p:sp>
    </p:spTree>
    <p:extLst>
      <p:ext uri="{BB962C8B-B14F-4D97-AF65-F5344CB8AC3E}">
        <p14:creationId xmlns:p14="http://schemas.microsoft.com/office/powerpoint/2010/main" val="3604326734"/>
      </p:ext>
    </p:extLst>
  </p:cSld>
  <p:clrMapOvr>
    <a:masterClrMapping/>
  </p:clrMapOvr>
  <p:timing>
    <p:tnLst>
      <p:par>
        <p:cTn xmlns:p14="http://schemas.microsoft.com/office/powerpoint/2010/mai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1130" y="126276"/>
            <a:ext cx="8546071" cy="1256451"/>
          </a:xfrm>
        </p:spPr>
        <p:txBody>
          <a:bodyPr>
            <a:noAutofit/>
          </a:bodyPr>
          <a:lstStyle/>
          <a:p>
            <a:r>
              <a:rPr lang="en-US" sz="2400" dirty="0"/>
              <a:t> </a:t>
            </a:r>
            <a:r>
              <a:rPr lang="en-US" sz="2400" dirty="0" smtClean="0"/>
              <a:t>INFOGAIN: (the Fayyad </a:t>
            </a:r>
            <a:r>
              <a:rPr lang="en-US" sz="2400" dirty="0"/>
              <a:t>and </a:t>
            </a:r>
            <a:r>
              <a:rPr lang="en-US" sz="2400" dirty="0" err="1"/>
              <a:t>Irani</a:t>
            </a:r>
            <a:r>
              <a:rPr lang="en-US" sz="2400" dirty="0"/>
              <a:t> MDL </a:t>
            </a:r>
            <a:r>
              <a:rPr lang="en-US" sz="2400" dirty="0" err="1" smtClean="0"/>
              <a:t>discretizer</a:t>
            </a:r>
            <a:r>
              <a:rPr lang="en-US" sz="2400" dirty="0" smtClean="0"/>
              <a:t>) in 55 lines</a:t>
            </a:r>
            <a:br>
              <a:rPr lang="en-US" sz="2400" dirty="0" smtClean="0"/>
            </a:br>
            <a:r>
              <a:rPr lang="en-US" sz="2000" dirty="0" smtClean="0">
                <a:solidFill>
                  <a:srgbClr val="A6A6A6"/>
                </a:solidFill>
              </a:rPr>
              <a:t>https</a:t>
            </a:r>
            <a:r>
              <a:rPr lang="en-US" sz="2000" dirty="0">
                <a:solidFill>
                  <a:srgbClr val="A6A6A6"/>
                </a:solidFill>
              </a:rPr>
              <a:t>://</a:t>
            </a:r>
            <a:r>
              <a:rPr lang="en-US" sz="2000" dirty="0" err="1">
                <a:solidFill>
                  <a:srgbClr val="A6A6A6"/>
                </a:solidFill>
              </a:rPr>
              <a:t>raw.githubusercontent.com</a:t>
            </a:r>
            <a:r>
              <a:rPr lang="en-US" sz="2000" dirty="0">
                <a:solidFill>
                  <a:srgbClr val="A6A6A6"/>
                </a:solidFill>
              </a:rPr>
              <a:t>/</a:t>
            </a:r>
            <a:r>
              <a:rPr lang="en-US" sz="2000" dirty="0" err="1">
                <a:solidFill>
                  <a:srgbClr val="A6A6A6"/>
                </a:solidFill>
              </a:rPr>
              <a:t>timm</a:t>
            </a:r>
            <a:r>
              <a:rPr lang="en-US" sz="2000" dirty="0">
                <a:solidFill>
                  <a:srgbClr val="A6A6A6"/>
                </a:solidFill>
              </a:rPr>
              <a:t>/axe/master/old/</a:t>
            </a:r>
            <a:r>
              <a:rPr lang="en-US" sz="2000" dirty="0" err="1" smtClean="0">
                <a:solidFill>
                  <a:srgbClr val="A6A6A6"/>
                </a:solidFill>
              </a:rPr>
              <a:t>ediv.py</a:t>
            </a:r>
            <a:r>
              <a:rPr lang="en-US" sz="2000" dirty="0">
                <a:solidFill>
                  <a:srgbClr val="A6A6A6"/>
                </a:solidFill>
              </a:rPr>
              <a:t/>
            </a:r>
            <a:br>
              <a:rPr lang="en-US" sz="2000" dirty="0">
                <a:solidFill>
                  <a:srgbClr val="A6A6A6"/>
                </a:solidFill>
              </a:rPr>
            </a:br>
            <a:r>
              <a:rPr lang="en-US" sz="2000" b="1" dirty="0">
                <a:solidFill>
                  <a:srgbClr val="0000FF"/>
                </a:solidFill>
              </a:rPr>
              <a:t>Input</a:t>
            </a:r>
            <a:r>
              <a:rPr lang="en-US" sz="2000" b="1" dirty="0" smtClean="0">
                <a:solidFill>
                  <a:srgbClr val="0000FF"/>
                </a:solidFill>
              </a:rPr>
              <a:t>: [ (</a:t>
            </a:r>
            <a:r>
              <a:rPr lang="en-US" sz="2000" b="1" dirty="0">
                <a:solidFill>
                  <a:srgbClr val="0000FF"/>
                </a:solidFill>
              </a:rPr>
              <a:t>1,X)</a:t>
            </a:r>
            <a:r>
              <a:rPr lang="en-US" sz="2000" b="1" dirty="0" smtClean="0">
                <a:solidFill>
                  <a:srgbClr val="0000FF"/>
                </a:solidFill>
              </a:rPr>
              <a:t>, (</a:t>
            </a:r>
            <a:r>
              <a:rPr lang="en-US" sz="2000" b="1" dirty="0">
                <a:solidFill>
                  <a:srgbClr val="0000FF"/>
                </a:solidFill>
              </a:rPr>
              <a:t>2,X)</a:t>
            </a:r>
            <a:r>
              <a:rPr lang="en-US" sz="2000" b="1" dirty="0" smtClean="0">
                <a:solidFill>
                  <a:srgbClr val="0000FF"/>
                </a:solidFill>
              </a:rPr>
              <a:t>, (</a:t>
            </a:r>
            <a:r>
              <a:rPr lang="en-US" sz="2000" b="1" dirty="0">
                <a:solidFill>
                  <a:srgbClr val="0000FF"/>
                </a:solidFill>
              </a:rPr>
              <a:t>3,X)</a:t>
            </a:r>
            <a:r>
              <a:rPr lang="en-US" sz="2000" b="1" dirty="0" smtClean="0">
                <a:solidFill>
                  <a:srgbClr val="0000FF"/>
                </a:solidFill>
              </a:rPr>
              <a:t>, (</a:t>
            </a:r>
            <a:r>
              <a:rPr lang="en-US" sz="2000" b="1" dirty="0">
                <a:solidFill>
                  <a:srgbClr val="0000FF"/>
                </a:solidFill>
              </a:rPr>
              <a:t>4,X)</a:t>
            </a:r>
            <a:r>
              <a:rPr lang="en-US" sz="2000" b="1" dirty="0" smtClean="0">
                <a:solidFill>
                  <a:srgbClr val="0000FF"/>
                </a:solidFill>
              </a:rPr>
              <a:t>, (</a:t>
            </a:r>
            <a:r>
              <a:rPr lang="en-US" sz="2000" b="1" dirty="0">
                <a:solidFill>
                  <a:srgbClr val="0000FF"/>
                </a:solidFill>
              </a:rPr>
              <a:t>11,Y)</a:t>
            </a:r>
            <a:r>
              <a:rPr lang="en-US" sz="2000" b="1" dirty="0" smtClean="0">
                <a:solidFill>
                  <a:srgbClr val="0000FF"/>
                </a:solidFill>
              </a:rPr>
              <a:t>, (</a:t>
            </a:r>
            <a:r>
              <a:rPr lang="en-US" sz="2000" b="1" dirty="0">
                <a:solidFill>
                  <a:srgbClr val="0000FF"/>
                </a:solidFill>
              </a:rPr>
              <a:t>12,Y)</a:t>
            </a:r>
            <a:r>
              <a:rPr lang="en-US" sz="2000" b="1" dirty="0" smtClean="0">
                <a:solidFill>
                  <a:srgbClr val="0000FF"/>
                </a:solidFill>
              </a:rPr>
              <a:t>, (</a:t>
            </a:r>
            <a:r>
              <a:rPr lang="en-US" sz="2000" b="1" dirty="0">
                <a:solidFill>
                  <a:srgbClr val="0000FF"/>
                </a:solidFill>
              </a:rPr>
              <a:t>13,Y)</a:t>
            </a:r>
            <a:r>
              <a:rPr lang="en-US" sz="2000" b="1" dirty="0" smtClean="0">
                <a:solidFill>
                  <a:srgbClr val="0000FF"/>
                </a:solidFill>
              </a:rPr>
              <a:t>, (</a:t>
            </a:r>
            <a:r>
              <a:rPr lang="en-US" sz="2000" b="1" dirty="0">
                <a:solidFill>
                  <a:srgbClr val="0000FF"/>
                </a:solidFill>
              </a:rPr>
              <a:t>14,Y</a:t>
            </a:r>
            <a:r>
              <a:rPr lang="en-US" sz="2000" b="1" dirty="0" smtClean="0">
                <a:solidFill>
                  <a:srgbClr val="0000FF"/>
                </a:solidFill>
              </a:rPr>
              <a:t>) ] </a:t>
            </a:r>
            <a:br>
              <a:rPr lang="en-US" sz="2000" b="1" dirty="0" smtClean="0">
                <a:solidFill>
                  <a:srgbClr val="0000FF"/>
                </a:solidFill>
              </a:rPr>
            </a:br>
            <a:r>
              <a:rPr lang="en-US" sz="2000" b="1" dirty="0" smtClean="0">
                <a:solidFill>
                  <a:srgbClr val="0000FF"/>
                </a:solidFill>
              </a:rPr>
              <a:t>Output: 1, 11                      </a:t>
            </a:r>
            <a:r>
              <a:rPr lang="en-US" sz="2000" dirty="0" err="1" smtClean="0">
                <a:solidFill>
                  <a:schemeClr val="bg1"/>
                </a:solidFill>
              </a:rPr>
              <a:t>dsfdsdssdsdsddsdsdsfsdfsdsdfsdsdf</a:t>
            </a:r>
            <a:r>
              <a:rPr lang="en-US" sz="2000" dirty="0" smtClean="0">
                <a:solidFill>
                  <a:schemeClr val="bg1"/>
                </a:solidFill>
              </a:rPr>
              <a:t>   </a:t>
            </a:r>
            <a:endParaRPr lang="en-US" sz="2000" dirty="0">
              <a:solidFill>
                <a:schemeClr val="bg1"/>
              </a:solidFill>
            </a:endParaRPr>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CC4DBC3-47C0-2D42-B805-BEBF398BF7E2}" type="slidenum">
              <a:rPr lang="en-US" smtClean="0"/>
              <a:t>82</a:t>
            </a:fld>
            <a:endParaRPr lang="en-US"/>
          </a:p>
        </p:txBody>
      </p:sp>
      <p:pic>
        <p:nvPicPr>
          <p:cNvPr id="6" name="Picture 5" descr="Screen Shot 2014-05-28 at 4.36.01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6815" y="1637744"/>
            <a:ext cx="4173816" cy="4445070"/>
          </a:xfrm>
          <a:prstGeom prst="rect">
            <a:avLst/>
          </a:prstGeom>
        </p:spPr>
      </p:pic>
      <p:pic>
        <p:nvPicPr>
          <p:cNvPr id="8" name="Picture 7" descr="Screen Shot 2014-05-28 at 4.36.13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18191" y="1697087"/>
            <a:ext cx="3870018" cy="4272970"/>
          </a:xfrm>
          <a:prstGeom prst="rect">
            <a:avLst/>
          </a:prstGeom>
        </p:spPr>
      </p:pic>
      <p:sp>
        <p:nvSpPr>
          <p:cNvPr id="18" name="Freeform 17"/>
          <p:cNvSpPr/>
          <p:nvPr/>
        </p:nvSpPr>
        <p:spPr>
          <a:xfrm>
            <a:off x="5082723" y="5607309"/>
            <a:ext cx="3080893" cy="435860"/>
          </a:xfrm>
          <a:custGeom>
            <a:avLst/>
            <a:gdLst>
              <a:gd name="connsiteX0" fmla="*/ 205159 w 3080893"/>
              <a:gd name="connsiteY0" fmla="*/ 0 h 435860"/>
              <a:gd name="connsiteX1" fmla="*/ 228898 w 3080893"/>
              <a:gd name="connsiteY1" fmla="*/ 403542 h 435860"/>
              <a:gd name="connsiteX2" fmla="*/ 2525655 w 3080893"/>
              <a:gd name="connsiteY2" fmla="*/ 379804 h 435860"/>
              <a:gd name="connsiteX3" fmla="*/ 2899545 w 3080893"/>
              <a:gd name="connsiteY3" fmla="*/ 130557 h 435860"/>
              <a:gd name="connsiteX4" fmla="*/ 110203 w 3080893"/>
              <a:gd name="connsiteY4" fmla="*/ 17803 h 435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80893" h="435860">
                <a:moveTo>
                  <a:pt x="205159" y="0"/>
                </a:moveTo>
                <a:cubicBezTo>
                  <a:pt x="23654" y="170120"/>
                  <a:pt x="-157851" y="340241"/>
                  <a:pt x="228898" y="403542"/>
                </a:cubicBezTo>
                <a:cubicBezTo>
                  <a:pt x="615647" y="466843"/>
                  <a:pt x="2080547" y="425302"/>
                  <a:pt x="2525655" y="379804"/>
                </a:cubicBezTo>
                <a:cubicBezTo>
                  <a:pt x="2970763" y="334307"/>
                  <a:pt x="3302120" y="190890"/>
                  <a:pt x="2899545" y="130557"/>
                </a:cubicBezTo>
                <a:cubicBezTo>
                  <a:pt x="2496970" y="70224"/>
                  <a:pt x="110203" y="17803"/>
                  <a:pt x="110203" y="17803"/>
                </a:cubicBezTo>
              </a:path>
            </a:pathLst>
          </a:custGeom>
          <a:ln>
            <a:solidFill>
              <a:srgbClr val="FF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9" name="Freeform 18"/>
          <p:cNvSpPr/>
          <p:nvPr/>
        </p:nvSpPr>
        <p:spPr>
          <a:xfrm>
            <a:off x="5026745" y="4035428"/>
            <a:ext cx="2611307" cy="1442070"/>
          </a:xfrm>
          <a:custGeom>
            <a:avLst/>
            <a:gdLst>
              <a:gd name="connsiteX0" fmla="*/ 205159 w 3080893"/>
              <a:gd name="connsiteY0" fmla="*/ 0 h 435860"/>
              <a:gd name="connsiteX1" fmla="*/ 228898 w 3080893"/>
              <a:gd name="connsiteY1" fmla="*/ 403542 h 435860"/>
              <a:gd name="connsiteX2" fmla="*/ 2525655 w 3080893"/>
              <a:gd name="connsiteY2" fmla="*/ 379804 h 435860"/>
              <a:gd name="connsiteX3" fmla="*/ 2899545 w 3080893"/>
              <a:gd name="connsiteY3" fmla="*/ 130557 h 435860"/>
              <a:gd name="connsiteX4" fmla="*/ 110203 w 3080893"/>
              <a:gd name="connsiteY4" fmla="*/ 17803 h 435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80893" h="435860">
                <a:moveTo>
                  <a:pt x="205159" y="0"/>
                </a:moveTo>
                <a:cubicBezTo>
                  <a:pt x="23654" y="170120"/>
                  <a:pt x="-157851" y="340241"/>
                  <a:pt x="228898" y="403542"/>
                </a:cubicBezTo>
                <a:cubicBezTo>
                  <a:pt x="615647" y="466843"/>
                  <a:pt x="2080547" y="425302"/>
                  <a:pt x="2525655" y="379804"/>
                </a:cubicBezTo>
                <a:cubicBezTo>
                  <a:pt x="2970763" y="334307"/>
                  <a:pt x="3302120" y="190890"/>
                  <a:pt x="2899545" y="130557"/>
                </a:cubicBezTo>
                <a:cubicBezTo>
                  <a:pt x="2496970" y="70224"/>
                  <a:pt x="110203" y="17803"/>
                  <a:pt x="110203" y="17803"/>
                </a:cubicBezTo>
              </a:path>
            </a:pathLst>
          </a:custGeom>
          <a:ln>
            <a:solidFill>
              <a:srgbClr val="FF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nvGrpSpPr>
          <p:cNvPr id="12" name="Group 11"/>
          <p:cNvGrpSpPr/>
          <p:nvPr/>
        </p:nvGrpSpPr>
        <p:grpSpPr>
          <a:xfrm>
            <a:off x="156815" y="4867336"/>
            <a:ext cx="1804171" cy="1669473"/>
            <a:chOff x="156815" y="4867336"/>
            <a:chExt cx="1804171" cy="1669473"/>
          </a:xfrm>
        </p:grpSpPr>
        <p:sp>
          <p:nvSpPr>
            <p:cNvPr id="9" name="TextBox 8"/>
            <p:cNvSpPr txBox="1"/>
            <p:nvPr/>
          </p:nvSpPr>
          <p:spPr>
            <a:xfrm>
              <a:off x="156815" y="6167477"/>
              <a:ext cx="1804171" cy="369332"/>
            </a:xfrm>
            <a:prstGeom prst="rect">
              <a:avLst/>
            </a:prstGeom>
            <a:noFill/>
          </p:spPr>
          <p:txBody>
            <a:bodyPr wrap="square" rtlCol="0">
              <a:spAutoFit/>
            </a:bodyPr>
            <a:lstStyle/>
            <a:p>
              <a:r>
                <a:rPr lang="en-US" b="1" dirty="0" smtClean="0">
                  <a:solidFill>
                    <a:srgbClr val="FF0000"/>
                  </a:solidFill>
                </a:rPr>
                <a:t>E = </a:t>
              </a:r>
              <a:r>
                <a:rPr lang="en-US" b="1" dirty="0" err="1" smtClean="0">
                  <a:solidFill>
                    <a:srgbClr val="FF0000"/>
                  </a:solidFill>
                </a:rPr>
                <a:t>Σ</a:t>
              </a:r>
              <a:r>
                <a:rPr lang="en-US" b="1" dirty="0" smtClean="0">
                  <a:solidFill>
                    <a:srgbClr val="FF0000"/>
                  </a:solidFill>
                </a:rPr>
                <a:t> –p*log</a:t>
              </a:r>
              <a:r>
                <a:rPr lang="en-US" b="1" baseline="-25000" dirty="0" smtClean="0">
                  <a:solidFill>
                    <a:srgbClr val="FF0000"/>
                  </a:solidFill>
                </a:rPr>
                <a:t>2</a:t>
              </a:r>
              <a:r>
                <a:rPr lang="en-US" b="1" dirty="0" smtClean="0">
                  <a:solidFill>
                    <a:srgbClr val="FF0000"/>
                  </a:solidFill>
                </a:rPr>
                <a:t>(p)</a:t>
              </a:r>
              <a:endParaRPr lang="en-US" b="1" dirty="0">
                <a:solidFill>
                  <a:srgbClr val="FF0000"/>
                </a:solidFill>
              </a:endParaRPr>
            </a:p>
          </p:txBody>
        </p:sp>
        <p:cxnSp>
          <p:nvCxnSpPr>
            <p:cNvPr id="7" name="Straight Connector 6"/>
            <p:cNvCxnSpPr/>
            <p:nvPr/>
          </p:nvCxnSpPr>
          <p:spPr>
            <a:xfrm>
              <a:off x="616001" y="4867336"/>
              <a:ext cx="0" cy="1206253"/>
            </a:xfrm>
            <a:prstGeom prst="line">
              <a:avLst/>
            </a:prstGeom>
            <a:ln w="76200" cmpd="sng">
              <a:solidFill>
                <a:srgbClr val="FF0000"/>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49089524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subTnLst>
                                    <p:set>
                                      <p:cBhvr override="childStyle">
                                        <p:cTn dur="1" fill="hold" display="0" masterRel="nextClick" afterEffect="1"/>
                                        <p:tgtEl>
                                          <p:spTgt spid="12"/>
                                        </p:tgtEl>
                                        <p:attrNameLst>
                                          <p:attrName>style.visibility</p:attrName>
                                        </p:attrNameLst>
                                      </p:cBhvr>
                                      <p:to>
                                        <p:strVal val="hidden"/>
                                      </p:to>
                                    </p:set>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9"/>
                                        </p:tgtEl>
                                        <p:attrNameLst>
                                          <p:attrName>style.visibility</p:attrName>
                                        </p:attrNameLst>
                                      </p:cBhvr>
                                      <p:to>
                                        <p:strVal val="visible"/>
                                      </p:to>
                                    </p:set>
                                  </p:childTnLst>
                                  <p:subTnLst>
                                    <p:set>
                                      <p:cBhvr override="childStyle">
                                        <p:cTn dur="1" fill="hold" display="0" masterRel="nextClick" afterEffect="1"/>
                                        <p:tgtEl>
                                          <p:spTgt spid="19"/>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Example output of INFOGAIN:</a:t>
            </a:r>
            <a:br>
              <a:rPr lang="en-US" dirty="0" smtClean="0"/>
            </a:br>
            <a:r>
              <a:rPr lang="en-US" dirty="0" smtClean="0"/>
              <a:t>data set = </a:t>
            </a:r>
            <a:r>
              <a:rPr lang="en-US" dirty="0" err="1" smtClean="0"/>
              <a:t>diabetes.arff</a:t>
            </a:r>
            <a:endParaRPr lang="en-US" dirty="0"/>
          </a:p>
        </p:txBody>
      </p:sp>
      <p:sp>
        <p:nvSpPr>
          <p:cNvPr id="3" name="Content Placeholder 2"/>
          <p:cNvSpPr>
            <a:spLocks noGrp="1"/>
          </p:cNvSpPr>
          <p:nvPr>
            <p:ph idx="1"/>
          </p:nvPr>
        </p:nvSpPr>
        <p:spPr/>
        <p:txBody>
          <a:bodyPr>
            <a:normAutofit/>
          </a:bodyPr>
          <a:lstStyle/>
          <a:p>
            <a:r>
              <a:rPr lang="en-US" sz="2000" dirty="0" smtClean="0"/>
              <a:t>Classes = (</a:t>
            </a:r>
            <a:r>
              <a:rPr lang="en-US" sz="2000" b="1" dirty="0" err="1" smtClean="0">
                <a:solidFill>
                  <a:srgbClr val="0B1CFA"/>
                </a:solidFill>
              </a:rPr>
              <a:t>notDiabetic</a:t>
            </a:r>
            <a:r>
              <a:rPr lang="en-US" sz="2000" dirty="0" smtClean="0"/>
              <a:t>,  </a:t>
            </a:r>
            <a:r>
              <a:rPr lang="en-US" sz="2000" b="1" dirty="0" err="1" smtClean="0">
                <a:solidFill>
                  <a:srgbClr val="F80E17"/>
                </a:solidFill>
              </a:rPr>
              <a:t>isDiabetic</a:t>
            </a:r>
            <a:r>
              <a:rPr lang="en-US" sz="2000" dirty="0" smtClean="0"/>
              <a:t>)</a:t>
            </a:r>
          </a:p>
          <a:p>
            <a:r>
              <a:rPr lang="en-US" sz="2000" dirty="0" smtClean="0"/>
              <a:t>Baseline distribution = (</a:t>
            </a:r>
            <a:r>
              <a:rPr lang="en-US" sz="2000" b="1" dirty="0" smtClean="0">
                <a:solidFill>
                  <a:srgbClr val="0B1CFA"/>
                </a:solidFill>
              </a:rPr>
              <a:t>5</a:t>
            </a:r>
            <a:r>
              <a:rPr lang="en-US" sz="2000" dirty="0" smtClean="0"/>
              <a:t>: </a:t>
            </a:r>
            <a:r>
              <a:rPr lang="en-US" sz="2000" b="1" dirty="0" smtClean="0">
                <a:solidFill>
                  <a:srgbClr val="F80E17"/>
                </a:solidFill>
              </a:rPr>
              <a:t>3</a:t>
            </a:r>
            <a:r>
              <a:rPr lang="en-US" sz="2000" dirty="0" smtClean="0"/>
              <a:t>)</a:t>
            </a:r>
          </a:p>
          <a:p>
            <a:r>
              <a:rPr lang="en-US" sz="2000" dirty="0" err="1" smtClean="0"/>
              <a:t>Numerics</a:t>
            </a:r>
            <a:r>
              <a:rPr lang="en-US" sz="2000" dirty="0" smtClean="0"/>
              <a:t> divided</a:t>
            </a:r>
          </a:p>
          <a:p>
            <a:pPr lvl="1"/>
            <a:r>
              <a:rPr lang="en-US" sz="1600" dirty="0" smtClean="0"/>
              <a:t> at points  where class frequencies  most change </a:t>
            </a:r>
          </a:p>
          <a:p>
            <a:r>
              <a:rPr lang="en-US" sz="2000" dirty="0" smtClean="0"/>
              <a:t>If not division, </a:t>
            </a:r>
          </a:p>
          <a:p>
            <a:pPr lvl="1"/>
            <a:r>
              <a:rPr lang="en-US" sz="1600" dirty="0" smtClean="0"/>
              <a:t>then no information on that attribute regarding those classes</a:t>
            </a:r>
            <a:endParaRPr lang="en-US" sz="1600" dirty="0"/>
          </a:p>
        </p:txBody>
      </p:sp>
      <p:sp>
        <p:nvSpPr>
          <p:cNvPr id="4" name="Slide Number Placeholder 3"/>
          <p:cNvSpPr>
            <a:spLocks noGrp="1"/>
          </p:cNvSpPr>
          <p:nvPr>
            <p:ph type="sldNum" sz="quarter" idx="12"/>
          </p:nvPr>
        </p:nvSpPr>
        <p:spPr/>
        <p:txBody>
          <a:bodyPr/>
          <a:lstStyle/>
          <a:p>
            <a:fld id="{4F43FBDB-460A-2C4D-8064-C249887F4FCB}" type="slidenum">
              <a:rPr lang="en-US" smtClean="0"/>
              <a:pPr/>
              <a:t>83</a:t>
            </a:fld>
            <a:endParaRPr lang="en-US"/>
          </a:p>
        </p:txBody>
      </p:sp>
      <p:pic>
        <p:nvPicPr>
          <p:cNvPr id="5" name="Picture 4" descr="diabetesDiscrete.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7288" y="3874813"/>
            <a:ext cx="7324204" cy="2770843"/>
          </a:xfrm>
          <a:prstGeom prst="rect">
            <a:avLst/>
          </a:prstGeom>
        </p:spPr>
      </p:pic>
    </p:spTree>
    <p:extLst>
      <p:ext uri="{BB962C8B-B14F-4D97-AF65-F5344CB8AC3E}">
        <p14:creationId xmlns:p14="http://schemas.microsoft.com/office/powerpoint/2010/main" val="442811797"/>
      </p:ext>
    </p:extLst>
  </p:cSld>
  <p:clrMapOvr>
    <a:masterClrMapping/>
  </p:clrMapOvr>
  <p:timing>
    <p:tnLst>
      <p:par>
        <p:cTn xmlns:p14="http://schemas.microsoft.com/office/powerpoint/2010/mai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smtClean="0"/>
              <a:t>By Why </a:t>
            </a:r>
            <a:br>
              <a:rPr lang="en-US" dirty="0" smtClean="0"/>
            </a:br>
            <a:r>
              <a:rPr lang="en-US" dirty="0" smtClean="0"/>
              <a:t>Prune?  </a:t>
            </a:r>
            <a:endParaRPr lang="en-US" dirty="0"/>
          </a:p>
        </p:txBody>
      </p:sp>
      <p:sp>
        <p:nvSpPr>
          <p:cNvPr id="3" name="Content Placeholder 2"/>
          <p:cNvSpPr>
            <a:spLocks noGrp="1"/>
          </p:cNvSpPr>
          <p:nvPr>
            <p:ph idx="1"/>
          </p:nvPr>
        </p:nvSpPr>
        <p:spPr>
          <a:xfrm>
            <a:off x="223239" y="1711600"/>
            <a:ext cx="3288108" cy="4525963"/>
          </a:xfrm>
        </p:spPr>
        <p:txBody>
          <a:bodyPr>
            <a:normAutofit fontScale="85000" lnSpcReduction="20000"/>
          </a:bodyPr>
          <a:lstStyle/>
          <a:p>
            <a:r>
              <a:rPr lang="en-US" sz="2400" dirty="0" smtClean="0"/>
              <a:t>Give classes </a:t>
            </a:r>
            <a:r>
              <a:rPr lang="en-US" sz="2400" b="1" dirty="0" err="1" smtClean="0">
                <a:solidFill>
                  <a:srgbClr val="F80E17"/>
                </a:solidFill>
              </a:rPr>
              <a:t>x</a:t>
            </a:r>
            <a:r>
              <a:rPr lang="en-US" sz="2400" b="1" dirty="0" err="1" smtClean="0"/>
              <a:t>,</a:t>
            </a:r>
            <a:r>
              <a:rPr lang="en-US" sz="2400" b="1" dirty="0" err="1" smtClean="0">
                <a:solidFill>
                  <a:srgbClr val="0B1CFA"/>
                </a:solidFill>
              </a:rPr>
              <a:t>y</a:t>
            </a:r>
            <a:r>
              <a:rPr lang="en-US" sz="2400" dirty="0" smtClean="0"/>
              <a:t>	</a:t>
            </a:r>
          </a:p>
          <a:p>
            <a:pPr lvl="1"/>
            <a:r>
              <a:rPr lang="en-US" sz="2400" b="1" dirty="0" err="1">
                <a:solidFill>
                  <a:srgbClr val="F80E17"/>
                </a:solidFill>
              </a:rPr>
              <a:t>Fx</a:t>
            </a:r>
            <a:r>
              <a:rPr lang="en-US" sz="2000" dirty="0" smtClean="0"/>
              <a:t>, </a:t>
            </a:r>
            <a:r>
              <a:rPr lang="en-US" sz="2400" b="1" dirty="0" err="1">
                <a:solidFill>
                  <a:srgbClr val="0B1CFA"/>
                </a:solidFill>
              </a:rPr>
              <a:t>Fy</a:t>
            </a:r>
            <a:r>
              <a:rPr lang="en-US" sz="2000" dirty="0" smtClean="0"/>
              <a:t> </a:t>
            </a:r>
          </a:p>
          <a:p>
            <a:pPr lvl="2"/>
            <a:r>
              <a:rPr lang="en-US" sz="1600" dirty="0" smtClean="0"/>
              <a:t>frequency of discretized ranges in </a:t>
            </a:r>
            <a:r>
              <a:rPr lang="en-US" sz="1600" b="1" dirty="0" err="1">
                <a:solidFill>
                  <a:srgbClr val="F80E17"/>
                </a:solidFill>
              </a:rPr>
              <a:t>x</a:t>
            </a:r>
            <a:r>
              <a:rPr lang="en-US" sz="1600" b="1" dirty="0" err="1"/>
              <a:t>,</a:t>
            </a:r>
            <a:r>
              <a:rPr lang="en-US" sz="1600" b="1" dirty="0" err="1" smtClean="0">
                <a:solidFill>
                  <a:srgbClr val="0B1CFA"/>
                </a:solidFill>
              </a:rPr>
              <a:t>y</a:t>
            </a:r>
            <a:r>
              <a:rPr lang="en-US" sz="1600" b="1" dirty="0" smtClean="0">
                <a:solidFill>
                  <a:srgbClr val="0B1CFA"/>
                </a:solidFill>
              </a:rPr>
              <a:t/>
            </a:r>
            <a:br>
              <a:rPr lang="en-US" sz="1600" b="1" dirty="0" smtClean="0">
                <a:solidFill>
                  <a:srgbClr val="0B1CFA"/>
                </a:solidFill>
              </a:rPr>
            </a:br>
            <a:endParaRPr lang="en-US" sz="1600" dirty="0" smtClean="0"/>
          </a:p>
          <a:p>
            <a:pPr lvl="1"/>
            <a:r>
              <a:rPr lang="en-US" sz="2000" dirty="0" smtClean="0"/>
              <a:t>Log Odds Ratio</a:t>
            </a:r>
          </a:p>
          <a:p>
            <a:pPr lvl="2"/>
            <a:r>
              <a:rPr lang="en-US" sz="1600" dirty="0" smtClean="0"/>
              <a:t>log(</a:t>
            </a:r>
            <a:r>
              <a:rPr lang="en-US" sz="1600" b="1" dirty="0" err="1">
                <a:solidFill>
                  <a:srgbClr val="F80E17"/>
                </a:solidFill>
              </a:rPr>
              <a:t>Fx</a:t>
            </a:r>
            <a:r>
              <a:rPr lang="en-US" sz="1600" dirty="0" smtClean="0"/>
              <a:t>/</a:t>
            </a:r>
            <a:r>
              <a:rPr lang="en-US" sz="1600" b="1" dirty="0" err="1">
                <a:solidFill>
                  <a:srgbClr val="0B1CFA"/>
                </a:solidFill>
              </a:rPr>
              <a:t>Fy</a:t>
            </a:r>
            <a:r>
              <a:rPr lang="en-US" sz="1600" dirty="0"/>
              <a:t> </a:t>
            </a:r>
            <a:r>
              <a:rPr lang="en-US" sz="1600" dirty="0" smtClean="0"/>
              <a:t>)</a:t>
            </a:r>
          </a:p>
          <a:p>
            <a:pPr lvl="2"/>
            <a:r>
              <a:rPr lang="en-US" sz="1600" dirty="0" smtClean="0"/>
              <a:t>Is zero  if no difference in </a:t>
            </a:r>
            <a:r>
              <a:rPr lang="en-US" sz="1600" b="1" dirty="0" err="1">
                <a:solidFill>
                  <a:srgbClr val="F80E17"/>
                </a:solidFill>
              </a:rPr>
              <a:t>x</a:t>
            </a:r>
            <a:r>
              <a:rPr lang="en-US" sz="1600" b="1" dirty="0" err="1"/>
              <a:t>,</a:t>
            </a:r>
            <a:r>
              <a:rPr lang="en-US" sz="1600" b="1" dirty="0" err="1" smtClean="0">
                <a:solidFill>
                  <a:srgbClr val="0B1CFA"/>
                </a:solidFill>
              </a:rPr>
              <a:t>y</a:t>
            </a:r>
            <a:r>
              <a:rPr lang="en-US" sz="1600" b="1" dirty="0" smtClean="0">
                <a:solidFill>
                  <a:srgbClr val="0B1CFA"/>
                </a:solidFill>
              </a:rPr>
              <a:t/>
            </a:r>
            <a:br>
              <a:rPr lang="en-US" sz="1600" b="1" dirty="0" smtClean="0">
                <a:solidFill>
                  <a:srgbClr val="0B1CFA"/>
                </a:solidFill>
              </a:rPr>
            </a:br>
            <a:endParaRPr lang="en-US" sz="1600" b="1" dirty="0" smtClean="0">
              <a:solidFill>
                <a:srgbClr val="0B1CFA"/>
              </a:solidFill>
            </a:endParaRPr>
          </a:p>
          <a:p>
            <a:r>
              <a:rPr lang="en-US" sz="2400" dirty="0"/>
              <a:t>E.g. Data from Norman Fenton’s </a:t>
            </a:r>
            <a:r>
              <a:rPr lang="en-US" sz="2400" dirty="0" smtClean="0"/>
              <a:t>Bayes nets discussing </a:t>
            </a:r>
            <a:r>
              <a:rPr lang="en-US" sz="2400" dirty="0"/>
              <a:t>software defects = </a:t>
            </a:r>
            <a:r>
              <a:rPr lang="en-US" sz="2400" b="1" dirty="0">
                <a:solidFill>
                  <a:srgbClr val="F80E17"/>
                </a:solidFill>
              </a:rPr>
              <a:t>yes</a:t>
            </a:r>
            <a:r>
              <a:rPr lang="en-US" sz="2400" b="1" dirty="0"/>
              <a:t>, </a:t>
            </a:r>
            <a:r>
              <a:rPr lang="en-US" sz="2400" b="1" dirty="0" smtClean="0">
                <a:solidFill>
                  <a:srgbClr val="0B1CFA"/>
                </a:solidFill>
              </a:rPr>
              <a:t>no</a:t>
            </a:r>
            <a:br>
              <a:rPr lang="en-US" sz="2400" b="1" dirty="0" smtClean="0">
                <a:solidFill>
                  <a:srgbClr val="0B1CFA"/>
                </a:solidFill>
              </a:rPr>
            </a:br>
            <a:endParaRPr lang="en-US" sz="2400" b="1" dirty="0" smtClean="0">
              <a:solidFill>
                <a:srgbClr val="0B1CFA"/>
              </a:solidFill>
            </a:endParaRPr>
          </a:p>
          <a:p>
            <a:r>
              <a:rPr lang="en-US" sz="2400" dirty="0" smtClean="0"/>
              <a:t>Most variables do not contribute to determination of defects</a:t>
            </a:r>
            <a:endParaRPr lang="en-US" sz="2400" dirty="0"/>
          </a:p>
        </p:txBody>
      </p:sp>
      <p:pic>
        <p:nvPicPr>
          <p:cNvPr id="4" name="Picture 3"/>
          <p:cNvPicPr>
            <a:picLocks noChangeAspect="1"/>
          </p:cNvPicPr>
          <p:nvPr/>
        </p:nvPicPr>
        <p:blipFill>
          <a:blip r:embed="rId2"/>
          <a:stretch>
            <a:fillRect/>
          </a:stretch>
        </p:blipFill>
        <p:spPr>
          <a:xfrm>
            <a:off x="3667321" y="448467"/>
            <a:ext cx="5476679" cy="5440362"/>
          </a:xfrm>
          <a:prstGeom prst="rect">
            <a:avLst/>
          </a:prstGeom>
        </p:spPr>
      </p:pic>
      <p:sp>
        <p:nvSpPr>
          <p:cNvPr id="5" name="Slide Number Placeholder 4"/>
          <p:cNvSpPr>
            <a:spLocks noGrp="1"/>
          </p:cNvSpPr>
          <p:nvPr>
            <p:ph type="sldNum" sz="quarter" idx="12"/>
          </p:nvPr>
        </p:nvSpPr>
        <p:spPr/>
        <p:txBody>
          <a:bodyPr/>
          <a:lstStyle/>
          <a:p>
            <a:fld id="{4F43FBDB-460A-2C4D-8064-C249887F4FCB}" type="slidenum">
              <a:rPr lang="en-US" smtClean="0"/>
              <a:pPr/>
              <a:t>84</a:t>
            </a:fld>
            <a:endParaRPr lang="en-US"/>
          </a:p>
        </p:txBody>
      </p:sp>
    </p:spTree>
    <p:extLst>
      <p:ext uri="{BB962C8B-B14F-4D97-AF65-F5344CB8AC3E}">
        <p14:creationId xmlns:p14="http://schemas.microsoft.com/office/powerpoint/2010/main" val="4180003475"/>
      </p:ext>
    </p:extLst>
  </p:cSld>
  <p:clrMapOvr>
    <a:masterClrMapping/>
  </p:clrMapOvr>
  <p:timing>
    <p:tnLst>
      <p:par>
        <p:cTn xmlns:p14="http://schemas.microsoft.com/office/powerpoint/2010/mai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smtClean="0"/>
              <a:t>But Why</a:t>
            </a:r>
            <a:br>
              <a:rPr lang="en-US" dirty="0" smtClean="0"/>
            </a:br>
            <a:r>
              <a:rPr lang="en-US" dirty="0" smtClean="0"/>
              <a:t>Prune? (again)</a:t>
            </a:r>
            <a:endParaRPr lang="en-US" dirty="0"/>
          </a:p>
        </p:txBody>
      </p:sp>
      <p:sp>
        <p:nvSpPr>
          <p:cNvPr id="3" name="Content Placeholder 2"/>
          <p:cNvSpPr>
            <a:spLocks noGrp="1"/>
          </p:cNvSpPr>
          <p:nvPr>
            <p:ph idx="1"/>
          </p:nvPr>
        </p:nvSpPr>
        <p:spPr>
          <a:xfrm>
            <a:off x="457200" y="1600200"/>
            <a:ext cx="3163635" cy="4525963"/>
          </a:xfrm>
        </p:spPr>
        <p:txBody>
          <a:bodyPr>
            <a:normAutofit/>
          </a:bodyPr>
          <a:lstStyle/>
          <a:p>
            <a:r>
              <a:rPr lang="en-US" sz="2000" dirty="0" smtClean="0"/>
              <a:t>X = f (</a:t>
            </a:r>
            <a:r>
              <a:rPr lang="en-US" sz="2000" dirty="0" err="1" smtClean="0"/>
              <a:t>a,b,c</a:t>
            </a:r>
            <a:r>
              <a:rPr lang="en-US" sz="2000" dirty="0" smtClean="0"/>
              <a:t>,..)</a:t>
            </a:r>
            <a:br>
              <a:rPr lang="en-US" sz="2000" dirty="0" smtClean="0"/>
            </a:br>
            <a:endParaRPr lang="en-US" sz="2000" dirty="0" smtClean="0"/>
          </a:p>
          <a:p>
            <a:r>
              <a:rPr lang="en-US" sz="2000" dirty="0" smtClean="0"/>
              <a:t>X’s variance comes </a:t>
            </a:r>
            <a:br>
              <a:rPr lang="en-US" sz="2000" dirty="0" smtClean="0"/>
            </a:br>
            <a:r>
              <a:rPr lang="en-US" sz="2000" dirty="0" smtClean="0"/>
              <a:t>from </a:t>
            </a:r>
            <a:r>
              <a:rPr lang="en-US" sz="2000" dirty="0" err="1" smtClean="0"/>
              <a:t>a,b,c</a:t>
            </a:r>
            <a:endParaRPr lang="en-US" sz="2000" dirty="0" smtClean="0"/>
          </a:p>
          <a:p>
            <a:r>
              <a:rPr lang="en-US" sz="2000" dirty="0" smtClean="0"/>
              <a:t>If less </a:t>
            </a:r>
            <a:r>
              <a:rPr lang="en-US" sz="2000" dirty="0" err="1" smtClean="0"/>
              <a:t>a,b,c</a:t>
            </a:r>
            <a:r>
              <a:rPr lang="en-US" sz="2000" dirty="0"/>
              <a:t> </a:t>
            </a:r>
            <a:endParaRPr lang="en-US" sz="2000" dirty="0" smtClean="0"/>
          </a:p>
          <a:p>
            <a:pPr lvl="1"/>
            <a:r>
              <a:rPr lang="en-US" sz="1600" dirty="0" smtClean="0"/>
              <a:t>then less confusion </a:t>
            </a:r>
            <a:br>
              <a:rPr lang="en-US" sz="1600" dirty="0" smtClean="0"/>
            </a:br>
            <a:r>
              <a:rPr lang="en-US" sz="1600" dirty="0" smtClean="0"/>
              <a:t>about  X</a:t>
            </a:r>
            <a:br>
              <a:rPr lang="en-US" sz="1600" dirty="0" smtClean="0"/>
            </a:br>
            <a:endParaRPr lang="en-US" sz="1600" dirty="0" smtClean="0"/>
          </a:p>
          <a:p>
            <a:r>
              <a:rPr lang="en-US" sz="2000" dirty="0" err="1" smtClean="0"/>
              <a:t>E.g</a:t>
            </a:r>
            <a:r>
              <a:rPr lang="en-US" sz="2000" dirty="0" smtClean="0"/>
              <a:t> effort estimation</a:t>
            </a:r>
          </a:p>
          <a:p>
            <a:r>
              <a:rPr lang="en-US" sz="2000" dirty="0" err="1" smtClean="0"/>
              <a:t>Pred</a:t>
            </a:r>
            <a:r>
              <a:rPr lang="en-US" sz="2000" dirty="0" smtClean="0"/>
              <a:t>(30) = %estimates within 30% of actual</a:t>
            </a:r>
            <a:endParaRPr lang="en-US" sz="2000" dirty="0"/>
          </a:p>
        </p:txBody>
      </p:sp>
      <p:pic>
        <p:nvPicPr>
          <p:cNvPr id="5" name="Picture 4" descr="Screen Shot 2014-05-25 at 1.36.03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27839" y="1949482"/>
            <a:ext cx="5215892" cy="4941937"/>
          </a:xfrm>
          <a:prstGeom prst="rect">
            <a:avLst/>
          </a:prstGeom>
        </p:spPr>
      </p:pic>
      <p:pic>
        <p:nvPicPr>
          <p:cNvPr id="6" name="Picture 5" descr="Screen Shot 2014-05-25 at 1.35.37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50122" y="80260"/>
            <a:ext cx="5330088" cy="2260554"/>
          </a:xfrm>
          <a:prstGeom prst="rect">
            <a:avLst/>
          </a:prstGeom>
        </p:spPr>
      </p:pic>
      <p:sp>
        <p:nvSpPr>
          <p:cNvPr id="7" name="Text Box 4"/>
          <p:cNvSpPr txBox="1">
            <a:spLocks noChangeArrowheads="1"/>
          </p:cNvSpPr>
          <p:nvPr/>
        </p:nvSpPr>
        <p:spPr bwMode="auto">
          <a:xfrm>
            <a:off x="177108" y="5580694"/>
            <a:ext cx="3365739" cy="1264309"/>
          </a:xfrm>
          <a:prstGeom prst="rect">
            <a:avLst/>
          </a:prstGeom>
          <a:noFill/>
          <a:ln w="9525">
            <a:noFill/>
            <a:round/>
            <a:headEnd/>
            <a:tailEnd/>
          </a:ln>
        </p:spPr>
        <p:txBody>
          <a:bodyPr lIns="81639" tIns="53620" rIns="81639" bIns="40820" anchor="ctr"/>
          <a:lstStyle/>
          <a:p>
            <a:pPr defTabSz="407988" hangingPunct="0">
              <a:lnSpc>
                <a:spcPct val="93000"/>
              </a:lnSpc>
              <a:buClr>
                <a:srgbClr val="000000"/>
              </a:buClr>
              <a:buSzPct val="100000"/>
              <a:tabLst>
                <a:tab pos="657225" algn="l"/>
                <a:tab pos="1312863" algn="l"/>
                <a:tab pos="1970088" algn="l"/>
                <a:tab pos="2627313" algn="l"/>
                <a:tab pos="3282950" algn="l"/>
                <a:tab pos="3940175" algn="l"/>
                <a:tab pos="4595813" algn="l"/>
                <a:tab pos="5253038" algn="l"/>
                <a:tab pos="5910263" algn="l"/>
                <a:tab pos="6565900" algn="l"/>
                <a:tab pos="7223125" algn="l"/>
                <a:tab pos="7880350" algn="l"/>
                <a:tab pos="8535988" algn="l"/>
              </a:tabLst>
            </a:pPr>
            <a:r>
              <a:rPr lang="en-GB" sz="1600" dirty="0" err="1">
                <a:solidFill>
                  <a:srgbClr val="7F7F7F"/>
                </a:solidFill>
              </a:rPr>
              <a:t>Zhihao</a:t>
            </a:r>
            <a:r>
              <a:rPr lang="en-GB" sz="1600" dirty="0">
                <a:solidFill>
                  <a:srgbClr val="7F7F7F"/>
                </a:solidFill>
              </a:rPr>
              <a:t> Chen,   Tim Menzies,   Daniel Port,   Barry Boehm, </a:t>
            </a:r>
            <a:r>
              <a:rPr lang="en-GB" sz="1600" dirty="0" smtClean="0">
                <a:solidFill>
                  <a:srgbClr val="7F7F7F"/>
                </a:solidFill>
              </a:rPr>
              <a:t> Finding </a:t>
            </a:r>
            <a:r>
              <a:rPr lang="en-GB" sz="1600" dirty="0">
                <a:solidFill>
                  <a:srgbClr val="7F7F7F"/>
                </a:solidFill>
              </a:rPr>
              <a:t>the Right Data for Software Cost </a:t>
            </a:r>
            <a:r>
              <a:rPr lang="en-GB" sz="1600" dirty="0" smtClean="0">
                <a:solidFill>
                  <a:srgbClr val="7F7F7F"/>
                </a:solidFill>
              </a:rPr>
              <a:t>Modelling, IEEE Software, Nov</a:t>
            </a:r>
            <a:r>
              <a:rPr lang="en-GB" sz="1600" dirty="0">
                <a:solidFill>
                  <a:srgbClr val="7F7F7F"/>
                </a:solidFill>
              </a:rPr>
              <a:t>, </a:t>
            </a:r>
            <a:r>
              <a:rPr lang="en-GB" sz="1600" dirty="0" smtClean="0">
                <a:solidFill>
                  <a:srgbClr val="7F7F7F"/>
                </a:solidFill>
              </a:rPr>
              <a:t>2005</a:t>
            </a:r>
            <a:endParaRPr lang="en-GB" sz="1600" dirty="0">
              <a:solidFill>
                <a:srgbClr val="7F7F7F"/>
              </a:solidFill>
            </a:endParaRPr>
          </a:p>
        </p:txBody>
      </p:sp>
      <p:sp>
        <p:nvSpPr>
          <p:cNvPr id="4" name="Slide Number Placeholder 3"/>
          <p:cNvSpPr>
            <a:spLocks noGrp="1"/>
          </p:cNvSpPr>
          <p:nvPr>
            <p:ph type="sldNum" sz="quarter" idx="12"/>
          </p:nvPr>
        </p:nvSpPr>
        <p:spPr/>
        <p:txBody>
          <a:bodyPr/>
          <a:lstStyle/>
          <a:p>
            <a:fld id="{4F43FBDB-460A-2C4D-8064-C249887F4FCB}" type="slidenum">
              <a:rPr lang="en-US" smtClean="0"/>
              <a:pPr/>
              <a:t>85</a:t>
            </a:fld>
            <a:endParaRPr lang="en-US"/>
          </a:p>
        </p:txBody>
      </p:sp>
    </p:spTree>
    <p:extLst>
      <p:ext uri="{BB962C8B-B14F-4D97-AF65-F5344CB8AC3E}">
        <p14:creationId xmlns:p14="http://schemas.microsoft.com/office/powerpoint/2010/main" val="3243863778"/>
      </p:ext>
    </p:extLst>
  </p:cSld>
  <p:clrMapOvr>
    <a:masterClrMapping/>
  </p:clrMapOvr>
  <p:timing>
    <p:tnLst>
      <p:par>
        <p:cTn xmlns:p14="http://schemas.microsoft.com/office/powerpoint/2010/mai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noAutofit/>
          </a:bodyPr>
          <a:lstStyle/>
          <a:p>
            <a:r>
              <a:rPr lang="en-US" sz="2800" dirty="0" smtClean="0"/>
              <a:t>From column pruning to row pruning</a:t>
            </a:r>
            <a:br>
              <a:rPr lang="en-US" sz="2800" dirty="0" smtClean="0"/>
            </a:br>
            <a:r>
              <a:rPr lang="en-US" sz="2800" dirty="0" smtClean="0"/>
              <a:t>(</a:t>
            </a:r>
            <a:r>
              <a:rPr lang="en-US" sz="2800" i="1" dirty="0"/>
              <a:t>Prune the rows in a table back to just the </a:t>
            </a:r>
            <a:r>
              <a:rPr lang="en-US" sz="2800" i="1" dirty="0" smtClean="0"/>
              <a:t>prototypes)</a:t>
            </a:r>
            <a:r>
              <a:rPr lang="en-US" sz="2800" dirty="0" smtClean="0"/>
              <a:t> </a:t>
            </a:r>
            <a:endParaRPr lang="en-US" sz="2800" dirty="0"/>
          </a:p>
        </p:txBody>
      </p:sp>
      <p:sp>
        <p:nvSpPr>
          <p:cNvPr id="3" name="Content Placeholder 2"/>
          <p:cNvSpPr>
            <a:spLocks noGrp="1"/>
          </p:cNvSpPr>
          <p:nvPr>
            <p:ph sz="half" idx="1"/>
          </p:nvPr>
        </p:nvSpPr>
        <p:spPr/>
        <p:txBody>
          <a:bodyPr>
            <a:normAutofit/>
          </a:bodyPr>
          <a:lstStyle/>
          <a:p>
            <a:r>
              <a:rPr lang="en-GB" sz="1800" dirty="0" smtClean="0">
                <a:solidFill>
                  <a:srgbClr val="000000"/>
                </a:solidFill>
              </a:rPr>
              <a:t>Why prune?</a:t>
            </a:r>
          </a:p>
          <a:p>
            <a:pPr lvl="1">
              <a:spcBef>
                <a:spcPts val="300"/>
              </a:spcBef>
            </a:pPr>
            <a:r>
              <a:rPr lang="en-GB" sz="1800" dirty="0" smtClean="0">
                <a:solidFill>
                  <a:srgbClr val="000000"/>
                </a:solidFill>
              </a:rPr>
              <a:t>Remove outliers</a:t>
            </a:r>
          </a:p>
          <a:p>
            <a:pPr lvl="1">
              <a:spcBef>
                <a:spcPts val="300"/>
              </a:spcBef>
            </a:pPr>
            <a:r>
              <a:rPr lang="en-GB" sz="1800" dirty="0" smtClean="0">
                <a:solidFill>
                  <a:srgbClr val="000000"/>
                </a:solidFill>
              </a:rPr>
              <a:t>And other reasons….</a:t>
            </a:r>
          </a:p>
          <a:p>
            <a:pPr marL="457200" lvl="1" indent="0">
              <a:buNone/>
            </a:pPr>
            <a:endParaRPr lang="en-GB" sz="1800" dirty="0" smtClean="0">
              <a:solidFill>
                <a:srgbClr val="000000"/>
              </a:solidFill>
            </a:endParaRPr>
          </a:p>
          <a:p>
            <a:pPr>
              <a:spcBef>
                <a:spcPts val="300"/>
              </a:spcBef>
            </a:pPr>
            <a:r>
              <a:rPr lang="en-US" sz="1800" dirty="0" smtClean="0"/>
              <a:t>Column </a:t>
            </a:r>
            <a:r>
              <a:rPr lang="en-US" sz="1800" dirty="0"/>
              <a:t>and row pruning are similar tasks </a:t>
            </a:r>
            <a:endParaRPr lang="en-US" sz="1800" dirty="0" smtClean="0"/>
          </a:p>
          <a:p>
            <a:pPr lvl="1">
              <a:spcBef>
                <a:spcPts val="300"/>
              </a:spcBef>
            </a:pPr>
            <a:r>
              <a:rPr lang="en-US" sz="1800" dirty="0" smtClean="0"/>
              <a:t>Both change the size of cells </a:t>
            </a:r>
            <a:r>
              <a:rPr lang="en-US" sz="1800" dirty="0"/>
              <a:t>in </a:t>
            </a:r>
            <a:r>
              <a:rPr lang="en-US" sz="1800" dirty="0" smtClean="0"/>
              <a:t>data </a:t>
            </a:r>
            <a:br>
              <a:rPr lang="en-US" sz="1800" dirty="0" smtClean="0"/>
            </a:br>
            <a:endParaRPr lang="en-US" sz="1800" dirty="0" smtClean="0"/>
          </a:p>
          <a:p>
            <a:pPr>
              <a:spcBef>
                <a:spcPts val="300"/>
              </a:spcBef>
            </a:pPr>
            <a:r>
              <a:rPr lang="en-US" sz="1800" dirty="0" smtClean="0"/>
              <a:t>Pruning is like playing </a:t>
            </a:r>
            <a:r>
              <a:rPr lang="en-US" sz="1800" dirty="0"/>
              <a:t>an accordion with the ranges</a:t>
            </a:r>
            <a:r>
              <a:rPr lang="en-US" sz="1800" dirty="0" smtClean="0"/>
              <a:t>.</a:t>
            </a:r>
          </a:p>
          <a:p>
            <a:pPr lvl="1">
              <a:spcBef>
                <a:spcPts val="300"/>
              </a:spcBef>
            </a:pPr>
            <a:r>
              <a:rPr lang="en-US" sz="1800" dirty="0" smtClean="0"/>
              <a:t>Squeezing in or wheezing out</a:t>
            </a:r>
          </a:p>
          <a:p>
            <a:pPr lvl="1">
              <a:spcBef>
                <a:spcPts val="300"/>
              </a:spcBef>
            </a:pPr>
            <a:r>
              <a:rPr lang="en-US" sz="1800" dirty="0" smtClean="0"/>
              <a:t>Makes that </a:t>
            </a:r>
            <a:r>
              <a:rPr lang="en-US" sz="1800" dirty="0"/>
              <a:t>range cover more or less rows and/or </a:t>
            </a:r>
            <a:r>
              <a:rPr lang="en-US" sz="1800" dirty="0" smtClean="0"/>
              <a:t>columns</a:t>
            </a:r>
          </a:p>
          <a:p>
            <a:pPr marL="457200" lvl="1" indent="0">
              <a:buNone/>
            </a:pPr>
            <a:endParaRPr lang="en-GB" sz="1800" dirty="0">
              <a:solidFill>
                <a:srgbClr val="000000"/>
              </a:solidFill>
            </a:endParaRPr>
          </a:p>
        </p:txBody>
      </p:sp>
      <p:sp>
        <p:nvSpPr>
          <p:cNvPr id="13" name="Content Placeholder 12"/>
          <p:cNvSpPr>
            <a:spLocks noGrp="1"/>
          </p:cNvSpPr>
          <p:nvPr>
            <p:ph sz="half" idx="2"/>
          </p:nvPr>
        </p:nvSpPr>
        <p:spPr/>
        <p:txBody>
          <a:bodyPr>
            <a:normAutofit/>
          </a:bodyPr>
          <a:lstStyle/>
          <a:p>
            <a:r>
              <a:rPr lang="en-US" sz="1800" dirty="0"/>
              <a:t>So we can use column pruning for row </a:t>
            </a:r>
            <a:r>
              <a:rPr lang="en-US" sz="1800" dirty="0" smtClean="0"/>
              <a:t>pruning</a:t>
            </a:r>
            <a:br>
              <a:rPr lang="en-US" sz="1800" dirty="0" smtClean="0"/>
            </a:br>
            <a:endParaRPr lang="en-US" sz="1800" dirty="0"/>
          </a:p>
          <a:p>
            <a:r>
              <a:rPr lang="en-US" sz="1800" dirty="0" smtClean="0"/>
              <a:t>Q: Why </a:t>
            </a:r>
            <a:r>
              <a:rPr lang="en-US" sz="1800" dirty="0"/>
              <a:t>is that </a:t>
            </a:r>
            <a:r>
              <a:rPr lang="en-US" sz="1800" dirty="0" smtClean="0"/>
              <a:t>interesting?</a:t>
            </a:r>
            <a:br>
              <a:rPr lang="en-US" sz="1800" dirty="0" smtClean="0"/>
            </a:br>
            <a:endParaRPr lang="en-US" sz="1800" dirty="0" smtClean="0"/>
          </a:p>
          <a:p>
            <a:r>
              <a:rPr lang="en-US" sz="1800" dirty="0" smtClean="0"/>
              <a:t>A: We have linear time column pruners</a:t>
            </a:r>
          </a:p>
          <a:p>
            <a:pPr lvl="1"/>
            <a:r>
              <a:rPr lang="en-US" sz="1800" dirty="0" smtClean="0"/>
              <a:t>So maybe we can have linear time row pruners?</a:t>
            </a:r>
            <a:endParaRPr lang="en-US" sz="1800" dirty="0"/>
          </a:p>
          <a:p>
            <a:endParaRPr lang="en-US" sz="1800" dirty="0"/>
          </a:p>
        </p:txBody>
      </p:sp>
      <p:sp>
        <p:nvSpPr>
          <p:cNvPr id="12" name="Text Box 4"/>
          <p:cNvSpPr txBox="1">
            <a:spLocks noChangeArrowheads="1"/>
          </p:cNvSpPr>
          <p:nvPr/>
        </p:nvSpPr>
        <p:spPr bwMode="auto">
          <a:xfrm>
            <a:off x="514795" y="5461003"/>
            <a:ext cx="3763518" cy="1900940"/>
          </a:xfrm>
          <a:prstGeom prst="rect">
            <a:avLst/>
          </a:prstGeom>
          <a:noFill/>
          <a:ln w="9525">
            <a:noFill/>
            <a:round/>
            <a:headEnd/>
            <a:tailEnd/>
          </a:ln>
        </p:spPr>
        <p:txBody>
          <a:bodyPr lIns="81639" tIns="53620" rIns="81639" bIns="40820" anchor="ctr"/>
          <a:lstStyle/>
          <a:p>
            <a:pPr defTabSz="407988" hangingPunct="0">
              <a:lnSpc>
                <a:spcPct val="93000"/>
              </a:lnSpc>
              <a:buClr>
                <a:srgbClr val="000000"/>
              </a:buClr>
              <a:buSzPct val="100000"/>
              <a:tabLst>
                <a:tab pos="657225" algn="l"/>
                <a:tab pos="1312863" algn="l"/>
                <a:tab pos="1970088" algn="l"/>
                <a:tab pos="2627313" algn="l"/>
                <a:tab pos="3282950" algn="l"/>
                <a:tab pos="3940175" algn="l"/>
                <a:tab pos="4595813" algn="l"/>
                <a:tab pos="5253038" algn="l"/>
                <a:tab pos="5910263" algn="l"/>
                <a:tab pos="6565900" algn="l"/>
                <a:tab pos="7223125" algn="l"/>
                <a:tab pos="7880350" algn="l"/>
                <a:tab pos="8535988" algn="l"/>
              </a:tabLst>
            </a:pPr>
            <a:r>
              <a:rPr lang="en-GB" sz="1600" dirty="0">
                <a:solidFill>
                  <a:schemeClr val="bg1">
                    <a:lumMod val="65000"/>
                  </a:schemeClr>
                </a:solidFill>
              </a:rPr>
              <a:t>U. </a:t>
            </a:r>
            <a:r>
              <a:rPr lang="en-GB" sz="1600" dirty="0" err="1">
                <a:solidFill>
                  <a:schemeClr val="bg1">
                    <a:lumMod val="65000"/>
                  </a:schemeClr>
                </a:solidFill>
              </a:rPr>
              <a:t>Lipowezky</a:t>
            </a:r>
            <a:r>
              <a:rPr lang="en-GB" sz="1600" dirty="0">
                <a:solidFill>
                  <a:schemeClr val="bg1">
                    <a:lumMod val="65000"/>
                  </a:schemeClr>
                </a:solidFill>
              </a:rPr>
              <a:t>. Selection of the optimal prototype subset for 1-nn classification. Pattern Recognition Letters, 19:907–918, </a:t>
            </a:r>
            <a:r>
              <a:rPr lang="en-GB" sz="1600" dirty="0" smtClean="0">
                <a:solidFill>
                  <a:schemeClr val="bg1">
                    <a:lumMod val="65000"/>
                  </a:schemeClr>
                </a:solidFill>
              </a:rPr>
              <a:t>1998</a:t>
            </a:r>
            <a:endParaRPr lang="en-GB" sz="1600" dirty="0">
              <a:solidFill>
                <a:schemeClr val="bg1">
                  <a:lumMod val="65000"/>
                </a:schemeClr>
              </a:solidFill>
            </a:endParaRPr>
          </a:p>
        </p:txBody>
      </p:sp>
      <p:sp>
        <p:nvSpPr>
          <p:cNvPr id="2" name="Slide Number Placeholder 1"/>
          <p:cNvSpPr>
            <a:spLocks noGrp="1"/>
          </p:cNvSpPr>
          <p:nvPr>
            <p:ph type="sldNum" sz="quarter" idx="12"/>
          </p:nvPr>
        </p:nvSpPr>
        <p:spPr/>
        <p:txBody>
          <a:bodyPr/>
          <a:lstStyle/>
          <a:p>
            <a:fld id="{4F43FBDB-460A-2C4D-8064-C249887F4FCB}" type="slidenum">
              <a:rPr lang="en-US" smtClean="0"/>
              <a:pPr/>
              <a:t>86</a:t>
            </a:fld>
            <a:endParaRPr lang="en-US"/>
          </a:p>
        </p:txBody>
      </p:sp>
    </p:spTree>
    <p:extLst>
      <p:ext uri="{BB962C8B-B14F-4D97-AF65-F5344CB8AC3E}">
        <p14:creationId xmlns:p14="http://schemas.microsoft.com/office/powerpoint/2010/main" val="1575972573"/>
      </p:ext>
    </p:extLst>
  </p:cSld>
  <p:clrMapOvr>
    <a:masterClrMapping/>
  </p:clrMapOvr>
  <p:timing>
    <p:tnLst>
      <p:par>
        <p:cTn xmlns:p14="http://schemas.microsoft.com/office/powerpoint/2010/mai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35124" y="147630"/>
            <a:ext cx="7051675" cy="1143000"/>
          </a:xfrm>
        </p:spPr>
        <p:txBody>
          <a:bodyPr>
            <a:normAutofit fontScale="90000"/>
          </a:bodyPr>
          <a:lstStyle/>
          <a:p>
            <a:pPr algn="l"/>
            <a:r>
              <a:rPr lang="en-US" dirty="0" smtClean="0"/>
              <a:t>Combining column </a:t>
            </a:r>
            <a:br>
              <a:rPr lang="en-US" dirty="0" smtClean="0"/>
            </a:br>
            <a:r>
              <a:rPr lang="en-US" dirty="0" smtClean="0"/>
              <a:t>and row pruning</a:t>
            </a:r>
            <a:endParaRPr lang="en-US" dirty="0"/>
          </a:p>
        </p:txBody>
      </p:sp>
      <p:sp>
        <p:nvSpPr>
          <p:cNvPr id="3" name="Text Placeholder 2"/>
          <p:cNvSpPr>
            <a:spLocks noGrp="1"/>
          </p:cNvSpPr>
          <p:nvPr>
            <p:ph type="body" idx="1"/>
          </p:nvPr>
        </p:nvSpPr>
        <p:spPr>
          <a:xfrm>
            <a:off x="457200" y="1408105"/>
            <a:ext cx="4040188" cy="639762"/>
          </a:xfrm>
          <a:solidFill>
            <a:srgbClr val="1F497D"/>
          </a:solidFill>
        </p:spPr>
        <p:txBody>
          <a:bodyPr>
            <a:normAutofit/>
          </a:bodyPr>
          <a:lstStyle/>
          <a:p>
            <a:r>
              <a:rPr lang="en-US" dirty="0" smtClean="0">
                <a:solidFill>
                  <a:schemeClr val="bg1"/>
                </a:solidFill>
              </a:rPr>
              <a:t>Collect range “power”</a:t>
            </a:r>
            <a:endParaRPr lang="en-US" dirty="0">
              <a:solidFill>
                <a:schemeClr val="bg1"/>
              </a:solidFill>
            </a:endParaRPr>
          </a:p>
        </p:txBody>
      </p:sp>
      <p:sp>
        <p:nvSpPr>
          <p:cNvPr id="4" name="Content Placeholder 3"/>
          <p:cNvSpPr>
            <a:spLocks noGrp="1"/>
          </p:cNvSpPr>
          <p:nvPr>
            <p:ph sz="half" idx="2"/>
          </p:nvPr>
        </p:nvSpPr>
        <p:spPr>
          <a:xfrm>
            <a:off x="457200" y="2047867"/>
            <a:ext cx="4040188" cy="4311390"/>
          </a:xfrm>
        </p:spPr>
        <p:txBody>
          <a:bodyPr>
            <a:normAutofit fontScale="92500" lnSpcReduction="10000"/>
          </a:bodyPr>
          <a:lstStyle/>
          <a:p>
            <a:r>
              <a:rPr lang="en-US" sz="1800" dirty="0" smtClean="0">
                <a:solidFill>
                  <a:srgbClr val="000000"/>
                </a:solidFill>
              </a:rPr>
              <a:t>Divide </a:t>
            </a:r>
            <a:r>
              <a:rPr lang="en-US" sz="1800" dirty="0">
                <a:solidFill>
                  <a:srgbClr val="000000"/>
                </a:solidFill>
              </a:rPr>
              <a:t>data with N rows into </a:t>
            </a:r>
            <a:endParaRPr lang="en-US" sz="1800" dirty="0" smtClean="0">
              <a:solidFill>
                <a:srgbClr val="000000"/>
              </a:solidFill>
            </a:endParaRPr>
          </a:p>
          <a:p>
            <a:pPr lvl="1">
              <a:buFont typeface="Arial"/>
              <a:buChar char="•"/>
            </a:pPr>
            <a:r>
              <a:rPr lang="en-US" sz="1500" dirty="0" smtClean="0">
                <a:solidFill>
                  <a:srgbClr val="000000"/>
                </a:solidFill>
              </a:rPr>
              <a:t>one </a:t>
            </a:r>
            <a:r>
              <a:rPr lang="en-US" sz="1500" dirty="0">
                <a:solidFill>
                  <a:srgbClr val="000000"/>
                </a:solidFill>
              </a:rPr>
              <a:t>region for  classes </a:t>
            </a:r>
            <a:r>
              <a:rPr lang="en-US" sz="1500" dirty="0" err="1">
                <a:solidFill>
                  <a:srgbClr val="F80E17"/>
                </a:solidFill>
              </a:rPr>
              <a:t>x</a:t>
            </a:r>
            <a:r>
              <a:rPr lang="en-US" sz="1500" dirty="0" err="1">
                <a:solidFill>
                  <a:srgbClr val="000000"/>
                </a:solidFill>
              </a:rPr>
              <a:t>,</a:t>
            </a:r>
            <a:r>
              <a:rPr lang="en-US" sz="1500" dirty="0" err="1">
                <a:solidFill>
                  <a:srgbClr val="0B1CFA"/>
                </a:solidFill>
              </a:rPr>
              <a:t>y</a:t>
            </a:r>
            <a:r>
              <a:rPr lang="en-US" sz="1500" dirty="0" err="1">
                <a:solidFill>
                  <a:srgbClr val="000000"/>
                </a:solidFill>
              </a:rPr>
              <a:t>,etc</a:t>
            </a:r>
            <a:r>
              <a:rPr lang="en-US" sz="1500" dirty="0">
                <a:solidFill>
                  <a:srgbClr val="000000"/>
                </a:solidFill>
              </a:rPr>
              <a:t> </a:t>
            </a:r>
            <a:endParaRPr lang="en-US" sz="1500" dirty="0" smtClean="0">
              <a:solidFill>
                <a:srgbClr val="000000"/>
              </a:solidFill>
            </a:endParaRPr>
          </a:p>
          <a:p>
            <a:pPr lvl="1">
              <a:buFont typeface="Arial"/>
              <a:buChar char="•"/>
            </a:pPr>
            <a:endParaRPr lang="en-US" sz="1500" dirty="0">
              <a:solidFill>
                <a:srgbClr val="000000"/>
              </a:solidFill>
            </a:endParaRPr>
          </a:p>
          <a:p>
            <a:r>
              <a:rPr lang="en-US" sz="1800" dirty="0" smtClean="0">
                <a:solidFill>
                  <a:srgbClr val="000000"/>
                </a:solidFill>
              </a:rPr>
              <a:t>For </a:t>
            </a:r>
            <a:r>
              <a:rPr lang="en-US" sz="1800" dirty="0">
                <a:solidFill>
                  <a:srgbClr val="000000"/>
                </a:solidFill>
              </a:rPr>
              <a:t>each region </a:t>
            </a:r>
            <a:r>
              <a:rPr lang="en-US" sz="1800" dirty="0">
                <a:solidFill>
                  <a:srgbClr val="F80E17"/>
                </a:solidFill>
              </a:rPr>
              <a:t>x</a:t>
            </a:r>
            <a:r>
              <a:rPr lang="en-US" sz="1800" dirty="0">
                <a:solidFill>
                  <a:srgbClr val="000000"/>
                </a:solidFill>
              </a:rPr>
              <a:t>, of size </a:t>
            </a:r>
            <a:r>
              <a:rPr lang="en-US" sz="1800" dirty="0" err="1">
                <a:solidFill>
                  <a:srgbClr val="F80E17"/>
                </a:solidFill>
              </a:rPr>
              <a:t>nx</a:t>
            </a:r>
            <a:r>
              <a:rPr lang="en-US" sz="1800" dirty="0">
                <a:solidFill>
                  <a:srgbClr val="000000"/>
                </a:solidFill>
              </a:rPr>
              <a:t>  </a:t>
            </a:r>
          </a:p>
          <a:p>
            <a:pPr marL="742950" lvl="2" indent="-342900"/>
            <a:r>
              <a:rPr lang="en-US" sz="1500" dirty="0" err="1">
                <a:solidFill>
                  <a:srgbClr val="F80E17"/>
                </a:solidFill>
              </a:rPr>
              <a:t>px</a:t>
            </a:r>
            <a:r>
              <a:rPr lang="en-US" sz="1500" dirty="0">
                <a:solidFill>
                  <a:srgbClr val="F80E17"/>
                </a:solidFill>
              </a:rPr>
              <a:t> </a:t>
            </a:r>
            <a:r>
              <a:rPr lang="en-US" sz="1500" dirty="0">
                <a:solidFill>
                  <a:srgbClr val="000000"/>
                </a:solidFill>
              </a:rPr>
              <a:t>= </a:t>
            </a:r>
            <a:r>
              <a:rPr lang="en-US" sz="1500" dirty="0" err="1">
                <a:solidFill>
                  <a:srgbClr val="F80E17"/>
                </a:solidFill>
              </a:rPr>
              <a:t>nx</a:t>
            </a:r>
            <a:r>
              <a:rPr lang="en-US" sz="1500" dirty="0">
                <a:solidFill>
                  <a:srgbClr val="000000"/>
                </a:solidFill>
              </a:rPr>
              <a:t>/N </a:t>
            </a:r>
          </a:p>
          <a:p>
            <a:pPr marL="742950" lvl="2" indent="-342900"/>
            <a:r>
              <a:rPr lang="en-US" sz="1500" dirty="0" err="1">
                <a:solidFill>
                  <a:srgbClr val="0B1CFA"/>
                </a:solidFill>
              </a:rPr>
              <a:t>py</a:t>
            </a:r>
            <a:r>
              <a:rPr lang="en-US" sz="1500" dirty="0">
                <a:solidFill>
                  <a:srgbClr val="0B1CFA"/>
                </a:solidFill>
              </a:rPr>
              <a:t> </a:t>
            </a:r>
            <a:r>
              <a:rPr lang="en-US" sz="1500" dirty="0">
                <a:solidFill>
                  <a:srgbClr val="000000"/>
                </a:solidFill>
              </a:rPr>
              <a:t>(of everything else) </a:t>
            </a:r>
            <a:r>
              <a:rPr lang="en-US" sz="1500" dirty="0"/>
              <a:t>=(N-</a:t>
            </a:r>
            <a:r>
              <a:rPr lang="en-US" sz="1500" dirty="0" err="1">
                <a:solidFill>
                  <a:srgbClr val="F80E17"/>
                </a:solidFill>
              </a:rPr>
              <a:t>nx</a:t>
            </a:r>
            <a:r>
              <a:rPr lang="en-US" sz="1500" dirty="0">
                <a:solidFill>
                  <a:srgbClr val="000000"/>
                </a:solidFill>
              </a:rPr>
              <a:t> </a:t>
            </a:r>
            <a:r>
              <a:rPr lang="en-US" sz="1500" dirty="0"/>
              <a:t>)/</a:t>
            </a:r>
            <a:r>
              <a:rPr lang="en-US" sz="1500" dirty="0" smtClean="0"/>
              <a:t>N</a:t>
            </a:r>
            <a:br>
              <a:rPr lang="en-US" sz="1500" dirty="0" smtClean="0"/>
            </a:br>
            <a:endParaRPr lang="en-US" sz="2200" dirty="0">
              <a:solidFill>
                <a:srgbClr val="000000"/>
              </a:solidFill>
            </a:endParaRPr>
          </a:p>
          <a:p>
            <a:r>
              <a:rPr lang="en-US" sz="1800" dirty="0" smtClean="0">
                <a:solidFill>
                  <a:srgbClr val="FF0000"/>
                </a:solidFill>
              </a:rPr>
              <a:t>Let </a:t>
            </a:r>
            <a:r>
              <a:rPr lang="en-US" sz="1800" dirty="0" err="1" smtClean="0">
                <a:solidFill>
                  <a:srgbClr val="FF0000"/>
                </a:solidFill>
              </a:rPr>
              <a:t>Fx</a:t>
            </a:r>
            <a:r>
              <a:rPr lang="en-US" sz="1800" dirty="0" smtClean="0">
                <a:solidFill>
                  <a:srgbClr val="FF0000"/>
                </a:solidFill>
              </a:rPr>
              <a:t> </a:t>
            </a:r>
            <a:r>
              <a:rPr lang="en-US" sz="1800" dirty="0">
                <a:solidFill>
                  <a:srgbClr val="000000"/>
                </a:solidFill>
              </a:rPr>
              <a:t>and </a:t>
            </a:r>
            <a:r>
              <a:rPr lang="en-US" sz="1800" dirty="0" err="1">
                <a:solidFill>
                  <a:srgbClr val="0B1CFA"/>
                </a:solidFill>
              </a:rPr>
              <a:t>Fy</a:t>
            </a:r>
            <a:r>
              <a:rPr lang="en-US" sz="1800" dirty="0">
                <a:solidFill>
                  <a:srgbClr val="000000"/>
                </a:solidFill>
              </a:rPr>
              <a:t>  </a:t>
            </a:r>
            <a:r>
              <a:rPr lang="en-US" sz="1800" dirty="0" smtClean="0">
                <a:solidFill>
                  <a:srgbClr val="000000"/>
                </a:solidFill>
              </a:rPr>
              <a:t>be frequency </a:t>
            </a:r>
            <a:r>
              <a:rPr lang="en-US" sz="1800" dirty="0">
                <a:solidFill>
                  <a:srgbClr val="000000"/>
                </a:solidFill>
              </a:rPr>
              <a:t>of range r in (1) region </a:t>
            </a:r>
            <a:r>
              <a:rPr lang="en-US" sz="1800" dirty="0">
                <a:solidFill>
                  <a:srgbClr val="F80E17"/>
                </a:solidFill>
              </a:rPr>
              <a:t>x</a:t>
            </a:r>
            <a:r>
              <a:rPr lang="en-US" sz="1800" dirty="0">
                <a:solidFill>
                  <a:srgbClr val="000000"/>
                </a:solidFill>
              </a:rPr>
              <a:t> and (2) everywhere </a:t>
            </a:r>
            <a:r>
              <a:rPr lang="en-US" sz="1800" dirty="0" smtClean="0">
                <a:solidFill>
                  <a:srgbClr val="000000"/>
                </a:solidFill>
              </a:rPr>
              <a:t>else</a:t>
            </a:r>
            <a:endParaRPr lang="en-US" sz="1800" dirty="0">
              <a:solidFill>
                <a:srgbClr val="000000"/>
              </a:solidFill>
            </a:endParaRPr>
          </a:p>
          <a:p>
            <a:endParaRPr lang="en-US" sz="1800" dirty="0" smtClean="0">
              <a:solidFill>
                <a:srgbClr val="000000"/>
              </a:solidFill>
            </a:endParaRPr>
          </a:p>
          <a:p>
            <a:r>
              <a:rPr lang="en-US" sz="1800" dirty="0" smtClean="0">
                <a:solidFill>
                  <a:srgbClr val="000000"/>
                </a:solidFill>
              </a:rPr>
              <a:t>Do </a:t>
            </a:r>
            <a:r>
              <a:rPr lang="en-US" sz="1800" dirty="0">
                <a:solidFill>
                  <a:srgbClr val="000000"/>
                </a:solidFill>
              </a:rPr>
              <a:t>the Bayesian thing:</a:t>
            </a:r>
          </a:p>
          <a:p>
            <a:pPr marL="742950" lvl="2" indent="-342900"/>
            <a:r>
              <a:rPr lang="en-US" sz="1500" dirty="0">
                <a:solidFill>
                  <a:srgbClr val="FF0000"/>
                </a:solidFill>
              </a:rPr>
              <a:t>a = </a:t>
            </a:r>
            <a:r>
              <a:rPr lang="en-US" sz="1500" dirty="0" err="1">
                <a:solidFill>
                  <a:srgbClr val="FF0000"/>
                </a:solidFill>
              </a:rPr>
              <a:t>Fx</a:t>
            </a:r>
            <a:r>
              <a:rPr lang="en-US" sz="1500" dirty="0">
                <a:solidFill>
                  <a:srgbClr val="FF0000"/>
                </a:solidFill>
              </a:rPr>
              <a:t> * </a:t>
            </a:r>
            <a:r>
              <a:rPr lang="en-US" sz="1500" dirty="0" err="1">
                <a:solidFill>
                  <a:srgbClr val="FF0000"/>
                </a:solidFill>
              </a:rPr>
              <a:t>px</a:t>
            </a:r>
            <a:r>
              <a:rPr lang="en-US" sz="1500" dirty="0">
                <a:solidFill>
                  <a:srgbClr val="000000"/>
                </a:solidFill>
              </a:rPr>
              <a:t>  </a:t>
            </a:r>
          </a:p>
          <a:p>
            <a:pPr marL="742950" lvl="2" indent="-342900"/>
            <a:r>
              <a:rPr lang="en-US" sz="1500" dirty="0">
                <a:solidFill>
                  <a:srgbClr val="0B1CFA"/>
                </a:solidFill>
              </a:rPr>
              <a:t>b= </a:t>
            </a:r>
            <a:r>
              <a:rPr lang="en-US" sz="1500" dirty="0" err="1">
                <a:solidFill>
                  <a:srgbClr val="0B1CFA"/>
                </a:solidFill>
              </a:rPr>
              <a:t>Fy</a:t>
            </a:r>
            <a:r>
              <a:rPr lang="en-US" sz="1500" dirty="0">
                <a:solidFill>
                  <a:srgbClr val="0B1CFA"/>
                </a:solidFill>
              </a:rPr>
              <a:t> * </a:t>
            </a:r>
            <a:r>
              <a:rPr lang="en-US" sz="1500" dirty="0" err="1">
                <a:solidFill>
                  <a:srgbClr val="0B1CFA"/>
                </a:solidFill>
              </a:rPr>
              <a:t>py</a:t>
            </a:r>
            <a:r>
              <a:rPr lang="en-US" sz="1500" dirty="0">
                <a:solidFill>
                  <a:srgbClr val="0B1CFA"/>
                </a:solidFill>
              </a:rPr>
              <a:t> </a:t>
            </a:r>
            <a:r>
              <a:rPr lang="en-US" sz="1500" dirty="0" smtClean="0">
                <a:solidFill>
                  <a:srgbClr val="0B1CFA"/>
                </a:solidFill>
              </a:rPr>
              <a:t/>
            </a:r>
            <a:br>
              <a:rPr lang="en-US" sz="1500" dirty="0" smtClean="0">
                <a:solidFill>
                  <a:srgbClr val="0B1CFA"/>
                </a:solidFill>
              </a:rPr>
            </a:br>
            <a:endParaRPr lang="en-US" sz="1500" dirty="0">
              <a:solidFill>
                <a:srgbClr val="0B1CFA"/>
              </a:solidFill>
            </a:endParaRPr>
          </a:p>
          <a:p>
            <a:r>
              <a:rPr lang="en-US" sz="1800" dirty="0">
                <a:solidFill>
                  <a:srgbClr val="000000"/>
                </a:solidFill>
              </a:rPr>
              <a:t>Power of range r for predicting x is:</a:t>
            </a:r>
          </a:p>
          <a:p>
            <a:pPr lvl="1">
              <a:buFont typeface="Arial"/>
              <a:buChar char="•"/>
            </a:pPr>
            <a:r>
              <a:rPr lang="en-US" sz="1600" dirty="0">
                <a:solidFill>
                  <a:srgbClr val="000000"/>
                </a:solidFill>
              </a:rPr>
              <a:t>POW[</a:t>
            </a:r>
            <a:r>
              <a:rPr lang="en-US" sz="1600" dirty="0" err="1">
                <a:solidFill>
                  <a:srgbClr val="000000"/>
                </a:solidFill>
              </a:rPr>
              <a:t>r,</a:t>
            </a:r>
            <a:r>
              <a:rPr lang="en-US" sz="1600" dirty="0" err="1">
                <a:solidFill>
                  <a:srgbClr val="F80E17"/>
                </a:solidFill>
              </a:rPr>
              <a:t>x</a:t>
            </a:r>
            <a:r>
              <a:rPr lang="en-US" sz="1600" dirty="0">
                <a:solidFill>
                  <a:srgbClr val="000000"/>
                </a:solidFill>
              </a:rPr>
              <a:t>] = </a:t>
            </a:r>
            <a:r>
              <a:rPr lang="en-US" sz="1600" dirty="0">
                <a:solidFill>
                  <a:srgbClr val="F80E17"/>
                </a:solidFill>
              </a:rPr>
              <a:t>a</a:t>
            </a:r>
            <a:r>
              <a:rPr lang="en-US" sz="1600" baseline="30000" dirty="0">
                <a:solidFill>
                  <a:srgbClr val="000000"/>
                </a:solidFill>
              </a:rPr>
              <a:t>2</a:t>
            </a:r>
            <a:r>
              <a:rPr lang="en-US" sz="1600" dirty="0">
                <a:solidFill>
                  <a:srgbClr val="000000"/>
                </a:solidFill>
              </a:rPr>
              <a:t>/(</a:t>
            </a:r>
            <a:r>
              <a:rPr lang="en-US" sz="1600" dirty="0" err="1">
                <a:solidFill>
                  <a:srgbClr val="F80E17"/>
                </a:solidFill>
              </a:rPr>
              <a:t>a</a:t>
            </a:r>
            <a:r>
              <a:rPr lang="en-US" sz="1600" dirty="0" err="1">
                <a:solidFill>
                  <a:srgbClr val="000000"/>
                </a:solidFill>
              </a:rPr>
              <a:t>+</a:t>
            </a:r>
            <a:r>
              <a:rPr lang="en-US" sz="1600" dirty="0" err="1">
                <a:solidFill>
                  <a:srgbClr val="0B1CFA"/>
                </a:solidFill>
              </a:rPr>
              <a:t>b</a:t>
            </a:r>
            <a:r>
              <a:rPr lang="en-US" sz="1600" dirty="0">
                <a:solidFill>
                  <a:srgbClr val="000000"/>
                </a:solidFill>
              </a:rPr>
              <a:t>)</a:t>
            </a:r>
          </a:p>
          <a:p>
            <a:endParaRPr lang="en-US" dirty="0"/>
          </a:p>
        </p:txBody>
      </p:sp>
      <p:sp>
        <p:nvSpPr>
          <p:cNvPr id="5" name="Text Placeholder 4"/>
          <p:cNvSpPr>
            <a:spLocks noGrp="1"/>
          </p:cNvSpPr>
          <p:nvPr>
            <p:ph type="body" sz="quarter" idx="3"/>
          </p:nvPr>
        </p:nvSpPr>
        <p:spPr>
          <a:xfrm>
            <a:off x="4645025" y="1408105"/>
            <a:ext cx="4041775" cy="639762"/>
          </a:xfrm>
          <a:solidFill>
            <a:srgbClr val="1F497D"/>
          </a:solidFill>
        </p:spPr>
        <p:txBody>
          <a:bodyPr/>
          <a:lstStyle/>
          <a:p>
            <a:r>
              <a:rPr lang="en-US" dirty="0" smtClean="0">
                <a:solidFill>
                  <a:schemeClr val="bg1"/>
                </a:solidFill>
              </a:rPr>
              <a:t>Pruning</a:t>
            </a:r>
            <a:endParaRPr lang="en-US" dirty="0">
              <a:solidFill>
                <a:schemeClr val="bg1"/>
              </a:solidFill>
            </a:endParaRPr>
          </a:p>
        </p:txBody>
      </p:sp>
      <p:sp>
        <p:nvSpPr>
          <p:cNvPr id="6" name="Content Placeholder 5"/>
          <p:cNvSpPr>
            <a:spLocks noGrp="1"/>
          </p:cNvSpPr>
          <p:nvPr>
            <p:ph sz="quarter" idx="4"/>
          </p:nvPr>
        </p:nvSpPr>
        <p:spPr>
          <a:xfrm>
            <a:off x="4645025" y="2047867"/>
            <a:ext cx="4041775" cy="4086340"/>
          </a:xfrm>
        </p:spPr>
        <p:txBody>
          <a:bodyPr>
            <a:normAutofit fontScale="92500" lnSpcReduction="20000"/>
          </a:bodyPr>
          <a:lstStyle/>
          <a:p>
            <a:r>
              <a:rPr lang="en-US" sz="1900" dirty="0">
                <a:solidFill>
                  <a:srgbClr val="000000"/>
                </a:solidFill>
              </a:rPr>
              <a:t>Column pruning</a:t>
            </a:r>
          </a:p>
          <a:p>
            <a:pPr lvl="1">
              <a:buFont typeface="Arial"/>
              <a:buChar char="•"/>
            </a:pPr>
            <a:r>
              <a:rPr lang="en-US" sz="1900" dirty="0">
                <a:solidFill>
                  <a:srgbClr val="000000"/>
                </a:solidFill>
              </a:rPr>
              <a:t>Sort columns by power of column (POC)</a:t>
            </a:r>
          </a:p>
          <a:p>
            <a:pPr lvl="2"/>
            <a:r>
              <a:rPr lang="en-US" sz="1900" dirty="0" smtClean="0">
                <a:solidFill>
                  <a:srgbClr val="000000"/>
                </a:solidFill>
              </a:rPr>
              <a:t>POC = max </a:t>
            </a:r>
            <a:r>
              <a:rPr lang="en-US" sz="1900" dirty="0">
                <a:solidFill>
                  <a:srgbClr val="000000"/>
                </a:solidFill>
              </a:rPr>
              <a:t>POW value in that </a:t>
            </a:r>
            <a:r>
              <a:rPr lang="en-US" sz="1900" dirty="0" smtClean="0">
                <a:solidFill>
                  <a:srgbClr val="000000"/>
                </a:solidFill>
              </a:rPr>
              <a:t>column </a:t>
            </a:r>
            <a:br>
              <a:rPr lang="en-US" sz="1900" dirty="0" smtClean="0">
                <a:solidFill>
                  <a:srgbClr val="000000"/>
                </a:solidFill>
              </a:rPr>
            </a:br>
            <a:endParaRPr lang="en-US" sz="1900" dirty="0">
              <a:solidFill>
                <a:srgbClr val="000000"/>
              </a:solidFill>
            </a:endParaRPr>
          </a:p>
          <a:p>
            <a:r>
              <a:rPr lang="en-US" sz="1900" dirty="0" smtClean="0">
                <a:solidFill>
                  <a:srgbClr val="000000"/>
                </a:solidFill>
              </a:rPr>
              <a:t>Row </a:t>
            </a:r>
            <a:r>
              <a:rPr lang="en-US" sz="1900" dirty="0">
                <a:solidFill>
                  <a:srgbClr val="000000"/>
                </a:solidFill>
              </a:rPr>
              <a:t>pruning</a:t>
            </a:r>
          </a:p>
          <a:p>
            <a:pPr lvl="1">
              <a:buFont typeface="Arial"/>
              <a:buChar char="•"/>
            </a:pPr>
            <a:r>
              <a:rPr lang="en-US" sz="1900" dirty="0" smtClean="0">
                <a:solidFill>
                  <a:srgbClr val="000000"/>
                </a:solidFill>
              </a:rPr>
              <a:t>Sort rows  by power of row (POR)</a:t>
            </a:r>
          </a:p>
          <a:p>
            <a:pPr lvl="1">
              <a:buFont typeface="Arial"/>
              <a:buChar char="•"/>
            </a:pPr>
            <a:r>
              <a:rPr lang="en-US" sz="1900" dirty="0" smtClean="0">
                <a:solidFill>
                  <a:srgbClr val="000000"/>
                </a:solidFill>
              </a:rPr>
              <a:t>If </a:t>
            </a:r>
            <a:r>
              <a:rPr lang="en-US" sz="1900" dirty="0">
                <a:solidFill>
                  <a:srgbClr val="000000"/>
                </a:solidFill>
              </a:rPr>
              <a:t>row is classified as </a:t>
            </a:r>
            <a:r>
              <a:rPr lang="en-US" sz="1900" dirty="0">
                <a:solidFill>
                  <a:srgbClr val="F80E17"/>
                </a:solidFill>
              </a:rPr>
              <a:t>x</a:t>
            </a:r>
            <a:r>
              <a:rPr lang="en-US" sz="1900" dirty="0">
                <a:solidFill>
                  <a:srgbClr val="000000"/>
                </a:solidFill>
              </a:rPr>
              <a:t>  </a:t>
            </a:r>
          </a:p>
          <a:p>
            <a:pPr lvl="2"/>
            <a:r>
              <a:rPr lang="en-US" sz="1900" dirty="0">
                <a:solidFill>
                  <a:srgbClr val="000000"/>
                </a:solidFill>
              </a:rPr>
              <a:t>POR = </a:t>
            </a:r>
            <a:r>
              <a:rPr lang="en-US" sz="1900" dirty="0" smtClean="0">
                <a:solidFill>
                  <a:srgbClr val="000000"/>
                </a:solidFill>
              </a:rPr>
              <a:t/>
            </a:r>
            <a:br>
              <a:rPr lang="en-US" sz="1900" dirty="0" smtClean="0">
                <a:solidFill>
                  <a:srgbClr val="000000"/>
                </a:solidFill>
              </a:rPr>
            </a:br>
            <a:r>
              <a:rPr lang="en-US" sz="1900" dirty="0" smtClean="0">
                <a:solidFill>
                  <a:srgbClr val="000000"/>
                </a:solidFill>
              </a:rPr>
              <a:t>Prod</a:t>
            </a:r>
            <a:r>
              <a:rPr lang="en-US" sz="1900" dirty="0">
                <a:solidFill>
                  <a:srgbClr val="000000"/>
                </a:solidFill>
              </a:rPr>
              <a:t>( POW[</a:t>
            </a:r>
            <a:r>
              <a:rPr lang="en-US" sz="1900" dirty="0" err="1">
                <a:solidFill>
                  <a:srgbClr val="000000"/>
                </a:solidFill>
              </a:rPr>
              <a:t>r,</a:t>
            </a:r>
            <a:r>
              <a:rPr lang="en-US" sz="1900" dirty="0" err="1">
                <a:solidFill>
                  <a:srgbClr val="F80E17"/>
                </a:solidFill>
              </a:rPr>
              <a:t>x</a:t>
            </a:r>
            <a:r>
              <a:rPr lang="en-US" sz="1900" dirty="0">
                <a:solidFill>
                  <a:srgbClr val="000000"/>
                </a:solidFill>
              </a:rPr>
              <a:t>] for r in  row </a:t>
            </a:r>
            <a:r>
              <a:rPr lang="en-US" sz="1900" dirty="0" smtClean="0">
                <a:solidFill>
                  <a:srgbClr val="000000"/>
                </a:solidFill>
              </a:rPr>
              <a:t>)</a:t>
            </a:r>
            <a:br>
              <a:rPr lang="en-US" sz="1900" dirty="0" smtClean="0">
                <a:solidFill>
                  <a:srgbClr val="000000"/>
                </a:solidFill>
              </a:rPr>
            </a:br>
            <a:endParaRPr lang="en-US" sz="1900" dirty="0">
              <a:solidFill>
                <a:srgbClr val="000000"/>
              </a:solidFill>
            </a:endParaRPr>
          </a:p>
          <a:p>
            <a:r>
              <a:rPr lang="en-US" sz="1900" dirty="0" smtClean="0">
                <a:solidFill>
                  <a:srgbClr val="000000"/>
                </a:solidFill>
              </a:rPr>
              <a:t>Keep 20% most powerful </a:t>
            </a:r>
            <a:br>
              <a:rPr lang="en-US" sz="1900" dirty="0" smtClean="0">
                <a:solidFill>
                  <a:srgbClr val="000000"/>
                </a:solidFill>
              </a:rPr>
            </a:br>
            <a:r>
              <a:rPr lang="en-US" sz="1900" dirty="0" smtClean="0">
                <a:solidFill>
                  <a:srgbClr val="000000"/>
                </a:solidFill>
              </a:rPr>
              <a:t>rows and columns:</a:t>
            </a:r>
          </a:p>
          <a:p>
            <a:pPr lvl="1">
              <a:buFont typeface="Arial"/>
              <a:buChar char="•"/>
            </a:pPr>
            <a:r>
              <a:rPr lang="en-US" sz="1700" dirty="0" smtClean="0">
                <a:solidFill>
                  <a:srgbClr val="000000"/>
                </a:solidFill>
              </a:rPr>
              <a:t>0.2 * 0.2 = 0.04</a:t>
            </a:r>
          </a:p>
          <a:p>
            <a:pPr lvl="1">
              <a:buFont typeface="Arial"/>
              <a:buChar char="•"/>
            </a:pPr>
            <a:r>
              <a:rPr lang="en-US" sz="1700" dirty="0" smtClean="0">
                <a:solidFill>
                  <a:srgbClr val="000000"/>
                </a:solidFill>
              </a:rPr>
              <a:t>i.e. 4% of the original data</a:t>
            </a:r>
            <a:endParaRPr lang="en-US" sz="1700" dirty="0">
              <a:solidFill>
                <a:srgbClr val="000000"/>
              </a:solidFill>
            </a:endParaRPr>
          </a:p>
          <a:p>
            <a:endParaRPr lang="en-US" dirty="0"/>
          </a:p>
        </p:txBody>
      </p:sp>
      <p:sp>
        <p:nvSpPr>
          <p:cNvPr id="7" name="Explosion 1 6"/>
          <p:cNvSpPr/>
          <p:nvPr/>
        </p:nvSpPr>
        <p:spPr>
          <a:xfrm>
            <a:off x="5770563" y="401630"/>
            <a:ext cx="2539999" cy="889000"/>
          </a:xfrm>
          <a:prstGeom prst="irregularSeal1">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O(N log(N) )</a:t>
            </a:r>
            <a:endParaRPr lang="en-US" dirty="0"/>
          </a:p>
        </p:txBody>
      </p:sp>
      <p:sp>
        <p:nvSpPr>
          <p:cNvPr id="8" name="Slide Number Placeholder 7"/>
          <p:cNvSpPr>
            <a:spLocks noGrp="1"/>
          </p:cNvSpPr>
          <p:nvPr>
            <p:ph type="sldNum" sz="quarter" idx="12"/>
          </p:nvPr>
        </p:nvSpPr>
        <p:spPr/>
        <p:txBody>
          <a:bodyPr/>
          <a:lstStyle/>
          <a:p>
            <a:fld id="{4F43FBDB-460A-2C4D-8064-C249887F4FCB}" type="slidenum">
              <a:rPr lang="en-US" smtClean="0"/>
              <a:pPr/>
              <a:t>87</a:t>
            </a:fld>
            <a:endParaRPr lang="en-US"/>
          </a:p>
        </p:txBody>
      </p:sp>
    </p:spTree>
    <p:extLst>
      <p:ext uri="{BB962C8B-B14F-4D97-AF65-F5344CB8AC3E}">
        <p14:creationId xmlns:p14="http://schemas.microsoft.com/office/powerpoint/2010/main" val="204369563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
                                            <p:txEl>
                                              <p:pRg st="9" end="9"/>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
                                            <p:txEl>
                                              <p:pRg st="10" end="10"/>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4">
                                            <p:txEl>
                                              <p:pRg st="11" end="11"/>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
                                            <p:txEl>
                                              <p:pRg st="12" end="12"/>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6">
                                            <p:txEl>
                                              <p:pRg st="0" end="0"/>
                                            </p:tx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6">
                                            <p:txEl>
                                              <p:pRg st="1" end="1"/>
                                            </p:tx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6">
                                            <p:txEl>
                                              <p:pRg st="3" end="3"/>
                                            </p:txEl>
                                          </p:spTgt>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6">
                                            <p:txEl>
                                              <p:pRg st="4" end="4"/>
                                            </p:txEl>
                                          </p:spTgt>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6">
                                            <p:txEl>
                                              <p:pRg st="5" end="5"/>
                                            </p:txEl>
                                          </p:spTgt>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6">
                                            <p:txEl>
                                              <p:pRg st="7" end="7"/>
                                            </p:txEl>
                                          </p:spTgt>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6">
                                            <p:txEl>
                                              <p:pRg st="8" end="8"/>
                                            </p:txEl>
                                          </p:spTgt>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6">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6" grpId="0" build="p"/>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fontScale="90000"/>
          </a:bodyPr>
          <a:lstStyle/>
          <a:p>
            <a:r>
              <a:rPr lang="en-US" dirty="0" smtClean="0"/>
              <a:t>Q: What does that look like?</a:t>
            </a:r>
            <a:br>
              <a:rPr lang="en-US" dirty="0" smtClean="0"/>
            </a:br>
            <a:r>
              <a:rPr lang="en-US" dirty="0" smtClean="0"/>
              <a:t>A: Empty out the “</a:t>
            </a:r>
            <a:r>
              <a:rPr lang="en-US" dirty="0" err="1" smtClean="0"/>
              <a:t>billard</a:t>
            </a:r>
            <a:r>
              <a:rPr lang="en-US" dirty="0" smtClean="0"/>
              <a:t> table”</a:t>
            </a:r>
            <a:endParaRPr lang="en-US" dirty="0"/>
          </a:p>
        </p:txBody>
      </p:sp>
      <p:sp>
        <p:nvSpPr>
          <p:cNvPr id="16" name="Content Placeholder 15"/>
          <p:cNvSpPr>
            <a:spLocks noGrp="1"/>
          </p:cNvSpPr>
          <p:nvPr>
            <p:ph idx="1"/>
          </p:nvPr>
        </p:nvSpPr>
        <p:spPr>
          <a:xfrm>
            <a:off x="457200" y="1372466"/>
            <a:ext cx="8229600" cy="5091386"/>
          </a:xfrm>
        </p:spPr>
        <p:txBody>
          <a:bodyPr>
            <a:normAutofit fontScale="85000" lnSpcReduction="20000"/>
          </a:bodyPr>
          <a:lstStyle/>
          <a:p>
            <a:endParaRPr lang="en-US" dirty="0" smtClean="0"/>
          </a:p>
          <a:p>
            <a:endParaRPr lang="en-US" dirty="0" smtClean="0"/>
          </a:p>
          <a:p>
            <a:endParaRPr lang="en-US" dirty="0"/>
          </a:p>
          <a:p>
            <a:endParaRPr lang="en-US" dirty="0" smtClean="0"/>
          </a:p>
          <a:p>
            <a:endParaRPr lang="en-US" dirty="0" smtClean="0"/>
          </a:p>
          <a:p>
            <a:endParaRPr lang="en-US" dirty="0" smtClean="0"/>
          </a:p>
          <a:p>
            <a:endParaRPr lang="en-US" dirty="0" smtClean="0"/>
          </a:p>
          <a:p>
            <a:r>
              <a:rPr lang="en-US" sz="2800" dirty="0" smtClean="0"/>
              <a:t>This is a privacy algorithm:</a:t>
            </a:r>
          </a:p>
          <a:p>
            <a:pPr lvl="1"/>
            <a:r>
              <a:rPr lang="en-US" sz="2400" dirty="0" smtClean="0"/>
              <a:t>CLIFF: prune X% of rows, we are 100-X% private</a:t>
            </a:r>
          </a:p>
          <a:p>
            <a:pPr lvl="1"/>
            <a:r>
              <a:rPr lang="en-US" sz="2400" dirty="0" smtClean="0"/>
              <a:t>MORPH: mutate the survivors no more than half the distance to their nearest unlike neighbor </a:t>
            </a:r>
          </a:p>
          <a:p>
            <a:pPr lvl="1"/>
            <a:r>
              <a:rPr lang="en-US" sz="2400" dirty="0" smtClean="0"/>
              <a:t>One of the few known privacy algorithms that does not damage data mining efficacy</a:t>
            </a:r>
          </a:p>
          <a:p>
            <a:endParaRPr lang="en-US" dirty="0"/>
          </a:p>
        </p:txBody>
      </p:sp>
      <p:pic>
        <p:nvPicPr>
          <p:cNvPr id="11" name="Picture 10" descr="Screen Shot 2014-05-25 at 3.07.04 PM.png"/>
          <p:cNvPicPr>
            <a:picLocks noChangeAspect="1"/>
          </p:cNvPicPr>
          <p:nvPr/>
        </p:nvPicPr>
        <p:blipFill>
          <a:blip r:embed="rId2">
            <a:extLst>
              <a:ext uri="{BEBA8EAE-BF5A-486C-A8C5-ECC9F3942E4B}">
                <a14:imgProps xmlns:a14="http://schemas.microsoft.com/office/drawing/2010/main">
                  <a14:imgLayer r:embed="rId3">
                    <a14:imgEffect>
                      <a14:sharpenSoften amount="61000"/>
                    </a14:imgEffect>
                    <a14:imgEffect>
                      <a14:brightnessContrast contrast="-39000"/>
                    </a14:imgEffect>
                  </a14:imgLayer>
                </a14:imgProps>
              </a:ext>
              <a:ext uri="{28A0092B-C50C-407E-A947-70E740481C1C}">
                <a14:useLocalDpi xmlns:a14="http://schemas.microsoft.com/office/drawing/2010/main" val="0"/>
              </a:ext>
            </a:extLst>
          </a:blip>
          <a:stretch>
            <a:fillRect/>
          </a:stretch>
        </p:blipFill>
        <p:spPr>
          <a:xfrm>
            <a:off x="739476" y="2055290"/>
            <a:ext cx="7086324" cy="2140165"/>
          </a:xfrm>
          <a:prstGeom prst="rect">
            <a:avLst/>
          </a:prstGeom>
        </p:spPr>
      </p:pic>
      <p:sp>
        <p:nvSpPr>
          <p:cNvPr id="12" name="TextBox 11"/>
          <p:cNvSpPr txBox="1"/>
          <p:nvPr/>
        </p:nvSpPr>
        <p:spPr>
          <a:xfrm>
            <a:off x="2239022" y="1748031"/>
            <a:ext cx="808297" cy="369332"/>
          </a:xfrm>
          <a:prstGeom prst="rect">
            <a:avLst/>
          </a:prstGeom>
          <a:solidFill>
            <a:srgbClr val="1F497D"/>
          </a:solidFill>
        </p:spPr>
        <p:txBody>
          <a:bodyPr wrap="none" rtlCol="0">
            <a:spAutoFit/>
          </a:bodyPr>
          <a:lstStyle/>
          <a:p>
            <a:r>
              <a:rPr lang="en-US" dirty="0" smtClean="0">
                <a:solidFill>
                  <a:schemeClr val="bg1"/>
                </a:solidFill>
              </a:rPr>
              <a:t>before</a:t>
            </a:r>
            <a:endParaRPr lang="en-US" dirty="0">
              <a:solidFill>
                <a:schemeClr val="bg1"/>
              </a:solidFill>
            </a:endParaRPr>
          </a:p>
        </p:txBody>
      </p:sp>
      <p:sp>
        <p:nvSpPr>
          <p:cNvPr id="13" name="TextBox 12"/>
          <p:cNvSpPr txBox="1"/>
          <p:nvPr/>
        </p:nvSpPr>
        <p:spPr>
          <a:xfrm>
            <a:off x="6036069" y="1699803"/>
            <a:ext cx="633507" cy="369332"/>
          </a:xfrm>
          <a:prstGeom prst="rect">
            <a:avLst/>
          </a:prstGeom>
          <a:solidFill>
            <a:srgbClr val="1F497D"/>
          </a:solidFill>
        </p:spPr>
        <p:txBody>
          <a:bodyPr wrap="none" rtlCol="0">
            <a:spAutoFit/>
          </a:bodyPr>
          <a:lstStyle/>
          <a:p>
            <a:r>
              <a:rPr lang="en-US" dirty="0" smtClean="0">
                <a:solidFill>
                  <a:schemeClr val="bg1"/>
                </a:solidFill>
              </a:rPr>
              <a:t>after</a:t>
            </a:r>
            <a:endParaRPr lang="en-US" dirty="0">
              <a:solidFill>
                <a:schemeClr val="bg1"/>
              </a:solidFill>
            </a:endParaRPr>
          </a:p>
        </p:txBody>
      </p:sp>
      <p:cxnSp>
        <p:nvCxnSpPr>
          <p:cNvPr id="15" name="Straight Arrow Connector 14"/>
          <p:cNvCxnSpPr/>
          <p:nvPr/>
        </p:nvCxnSpPr>
        <p:spPr>
          <a:xfrm>
            <a:off x="3167889" y="1856663"/>
            <a:ext cx="2755968" cy="8038"/>
          </a:xfrm>
          <a:prstGeom prst="straightConnector1">
            <a:avLst/>
          </a:prstGeom>
          <a:ln w="76200" cmpd="sng">
            <a:tailEnd type="arrow"/>
          </a:ln>
        </p:spPr>
        <p:style>
          <a:lnRef idx="2">
            <a:schemeClr val="accent1"/>
          </a:lnRef>
          <a:fillRef idx="0">
            <a:schemeClr val="accent1"/>
          </a:fillRef>
          <a:effectRef idx="1">
            <a:schemeClr val="accent1"/>
          </a:effectRef>
          <a:fontRef idx="minor">
            <a:schemeClr val="tx1"/>
          </a:fontRef>
        </p:style>
      </p:cxnSp>
      <p:sp>
        <p:nvSpPr>
          <p:cNvPr id="17" name="Rectangle 16"/>
          <p:cNvSpPr/>
          <p:nvPr/>
        </p:nvSpPr>
        <p:spPr>
          <a:xfrm>
            <a:off x="404898" y="6253716"/>
            <a:ext cx="8281902" cy="495572"/>
          </a:xfrm>
          <a:prstGeom prst="rect">
            <a:avLst/>
          </a:prstGeom>
        </p:spPr>
        <p:txBody>
          <a:bodyPr wrap="square">
            <a:spAutoFit/>
          </a:bodyPr>
          <a:lstStyle/>
          <a:p>
            <a:pPr defTabSz="407988" hangingPunct="0">
              <a:lnSpc>
                <a:spcPct val="93000"/>
              </a:lnSpc>
              <a:buClr>
                <a:srgbClr val="000000"/>
              </a:buClr>
              <a:buSzPct val="100000"/>
              <a:tabLst>
                <a:tab pos="657225" algn="l"/>
                <a:tab pos="1312863" algn="l"/>
                <a:tab pos="1970088" algn="l"/>
                <a:tab pos="2627313" algn="l"/>
                <a:tab pos="3282950" algn="l"/>
                <a:tab pos="3940175" algn="l"/>
                <a:tab pos="4595813" algn="l"/>
                <a:tab pos="5253038" algn="l"/>
                <a:tab pos="5910263" algn="l"/>
                <a:tab pos="6565900" algn="l"/>
                <a:tab pos="7223125" algn="l"/>
                <a:tab pos="7880350" algn="l"/>
                <a:tab pos="8535988" algn="l"/>
              </a:tabLst>
            </a:pPr>
            <a:r>
              <a:rPr lang="en-GB" sz="1400" dirty="0">
                <a:solidFill>
                  <a:schemeClr val="bg1">
                    <a:lumMod val="65000"/>
                  </a:schemeClr>
                </a:solidFill>
              </a:rPr>
              <a:t>Fayola Peters Tim Menzies,  Liang Gong,   </a:t>
            </a:r>
            <a:r>
              <a:rPr lang="en-GB" sz="1400" dirty="0" err="1">
                <a:solidFill>
                  <a:schemeClr val="bg1">
                    <a:lumMod val="65000"/>
                  </a:schemeClr>
                </a:solidFill>
              </a:rPr>
              <a:t>Hongyu</a:t>
            </a:r>
            <a:r>
              <a:rPr lang="en-GB" sz="1400" dirty="0">
                <a:solidFill>
                  <a:schemeClr val="bg1">
                    <a:lumMod val="65000"/>
                  </a:schemeClr>
                </a:solidFill>
              </a:rPr>
              <a:t> Zhang</a:t>
            </a:r>
            <a:r>
              <a:rPr lang="en-GB" sz="1400" dirty="0" smtClean="0">
                <a:solidFill>
                  <a:schemeClr val="bg1">
                    <a:lumMod val="65000"/>
                  </a:schemeClr>
                </a:solidFill>
              </a:rPr>
              <a:t>, Balancing </a:t>
            </a:r>
            <a:r>
              <a:rPr lang="en-GB" sz="1400" dirty="0">
                <a:solidFill>
                  <a:schemeClr val="bg1">
                    <a:lumMod val="65000"/>
                  </a:schemeClr>
                </a:solidFill>
              </a:rPr>
              <a:t>Privacy and Utility in Cross-Company Defect </a:t>
            </a:r>
            <a:r>
              <a:rPr lang="en-GB" sz="1400" dirty="0" smtClean="0">
                <a:solidFill>
                  <a:schemeClr val="bg1">
                    <a:lumMod val="65000"/>
                  </a:schemeClr>
                </a:solidFill>
              </a:rPr>
              <a:t>Prediction, 39(8) 1054</a:t>
            </a:r>
            <a:r>
              <a:rPr lang="en-GB" sz="1400" dirty="0">
                <a:solidFill>
                  <a:schemeClr val="bg1">
                    <a:lumMod val="65000"/>
                  </a:schemeClr>
                </a:solidFill>
              </a:rPr>
              <a:t>-</a:t>
            </a:r>
            <a:r>
              <a:rPr lang="en-GB" sz="1400" dirty="0" smtClean="0">
                <a:solidFill>
                  <a:schemeClr val="bg1">
                    <a:lumMod val="65000"/>
                  </a:schemeClr>
                </a:solidFill>
              </a:rPr>
              <a:t>1068</a:t>
            </a:r>
            <a:r>
              <a:rPr lang="en-GB" sz="1400" dirty="0">
                <a:solidFill>
                  <a:schemeClr val="bg1">
                    <a:lumMod val="65000"/>
                  </a:schemeClr>
                </a:solidFill>
              </a:rPr>
              <a:t>, </a:t>
            </a:r>
            <a:r>
              <a:rPr lang="en-GB" sz="1400" dirty="0" smtClean="0">
                <a:solidFill>
                  <a:schemeClr val="bg1">
                    <a:lumMod val="65000"/>
                  </a:schemeClr>
                </a:solidFill>
              </a:rPr>
              <a:t>2013</a:t>
            </a:r>
            <a:endParaRPr lang="en-GB" sz="1400" dirty="0">
              <a:solidFill>
                <a:schemeClr val="bg1">
                  <a:lumMod val="65000"/>
                </a:schemeClr>
              </a:solidFill>
            </a:endParaRPr>
          </a:p>
        </p:txBody>
      </p:sp>
      <p:sp>
        <p:nvSpPr>
          <p:cNvPr id="2" name="Slide Number Placeholder 1"/>
          <p:cNvSpPr>
            <a:spLocks noGrp="1"/>
          </p:cNvSpPr>
          <p:nvPr>
            <p:ph type="sldNum" sz="quarter" idx="12"/>
          </p:nvPr>
        </p:nvSpPr>
        <p:spPr/>
        <p:txBody>
          <a:bodyPr/>
          <a:lstStyle/>
          <a:p>
            <a:fld id="{4F43FBDB-460A-2C4D-8064-C249887F4FCB}" type="slidenum">
              <a:rPr lang="en-US" smtClean="0"/>
              <a:pPr/>
              <a:t>88</a:t>
            </a:fld>
            <a:endParaRPr lang="en-US"/>
          </a:p>
        </p:txBody>
      </p:sp>
    </p:spTree>
    <p:extLst>
      <p:ext uri="{BB962C8B-B14F-4D97-AF65-F5344CB8AC3E}">
        <p14:creationId xmlns:p14="http://schemas.microsoft.com/office/powerpoint/2010/main" val="388873449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xEl>
                                              <p:pRg st="7" end="7"/>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xEl>
                                              <p:pRg st="8" end="8"/>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6">
                                            <p:txEl>
                                              <p:pRg st="9" end="9"/>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6">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uild="p"/>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Autofit/>
          </a:bodyPr>
          <a:lstStyle/>
          <a:p>
            <a:r>
              <a:rPr lang="en-US" sz="3600" dirty="0" smtClean="0"/>
              <a:t>Applications of row pruning</a:t>
            </a:r>
            <a:br>
              <a:rPr lang="en-US" sz="3600" dirty="0" smtClean="0"/>
            </a:br>
            <a:r>
              <a:rPr lang="en-US" sz="3200" dirty="0" smtClean="0"/>
              <a:t> (other than outliers, privacy)</a:t>
            </a:r>
            <a:endParaRPr lang="en-US" sz="3200" dirty="0"/>
          </a:p>
        </p:txBody>
      </p:sp>
      <p:sp>
        <p:nvSpPr>
          <p:cNvPr id="2" name="Text Placeholder 1"/>
          <p:cNvSpPr>
            <a:spLocks noGrp="1"/>
          </p:cNvSpPr>
          <p:nvPr>
            <p:ph type="body" idx="1"/>
          </p:nvPr>
        </p:nvSpPr>
        <p:spPr>
          <a:xfrm>
            <a:off x="457201" y="1535113"/>
            <a:ext cx="2638424" cy="639762"/>
          </a:xfrm>
          <a:solidFill>
            <a:srgbClr val="1F497D"/>
          </a:solidFill>
        </p:spPr>
        <p:txBody>
          <a:bodyPr>
            <a:normAutofit/>
          </a:bodyPr>
          <a:lstStyle/>
          <a:p>
            <a:r>
              <a:rPr lang="en-US" dirty="0" smtClean="0">
                <a:solidFill>
                  <a:srgbClr val="FFFFFF"/>
                </a:solidFill>
              </a:rPr>
              <a:t>Anomaly detection</a:t>
            </a:r>
            <a:endParaRPr lang="en-US" dirty="0">
              <a:solidFill>
                <a:srgbClr val="FFFFFF"/>
              </a:solidFill>
            </a:endParaRPr>
          </a:p>
        </p:txBody>
      </p:sp>
      <p:sp>
        <p:nvSpPr>
          <p:cNvPr id="16" name="Content Placeholder 15"/>
          <p:cNvSpPr>
            <a:spLocks noGrp="1"/>
          </p:cNvSpPr>
          <p:nvPr>
            <p:ph sz="half" idx="2"/>
          </p:nvPr>
        </p:nvSpPr>
        <p:spPr>
          <a:xfrm>
            <a:off x="457201" y="2286007"/>
            <a:ext cx="2638424" cy="3951288"/>
          </a:xfrm>
        </p:spPr>
        <p:txBody>
          <a:bodyPr>
            <a:normAutofit/>
          </a:bodyPr>
          <a:lstStyle/>
          <a:p>
            <a:r>
              <a:rPr lang="en-US" sz="1600" dirty="0" smtClean="0"/>
              <a:t>Pass </a:t>
            </a:r>
            <a:r>
              <a:rPr lang="en-US" sz="1600" dirty="0"/>
              <a:t>around the reduced data </a:t>
            </a:r>
            <a:r>
              <a:rPr lang="en-US" sz="1600" dirty="0" smtClean="0"/>
              <a:t>set</a:t>
            </a:r>
            <a:br>
              <a:rPr lang="en-US" sz="1600" dirty="0" smtClean="0"/>
            </a:br>
            <a:endParaRPr lang="en-US" sz="1600" dirty="0"/>
          </a:p>
          <a:p>
            <a:r>
              <a:rPr lang="en-US" sz="1600" dirty="0"/>
              <a:t>“Alien”: new data is too “far away” from the reduced data </a:t>
            </a:r>
            <a:br>
              <a:rPr lang="en-US" sz="1600" dirty="0"/>
            </a:br>
            <a:endParaRPr lang="en-US" sz="1600" dirty="0"/>
          </a:p>
          <a:p>
            <a:r>
              <a:rPr lang="en-US" sz="1600" dirty="0" smtClean="0"/>
              <a:t>“Too </a:t>
            </a:r>
            <a:r>
              <a:rPr lang="en-US" sz="1600" dirty="0"/>
              <a:t>far”: 10% of separation most distance </a:t>
            </a:r>
            <a:r>
              <a:rPr lang="en-US" sz="1600" dirty="0" smtClean="0"/>
              <a:t>pair</a:t>
            </a:r>
          </a:p>
          <a:p>
            <a:pPr marL="0" indent="0">
              <a:buNone/>
            </a:pPr>
            <a:endParaRPr lang="en-US" sz="1600" dirty="0"/>
          </a:p>
          <a:p>
            <a:endParaRPr lang="en-US" sz="1800" dirty="0"/>
          </a:p>
        </p:txBody>
      </p:sp>
      <p:sp>
        <p:nvSpPr>
          <p:cNvPr id="3" name="Text Placeholder 2"/>
          <p:cNvSpPr>
            <a:spLocks noGrp="1"/>
          </p:cNvSpPr>
          <p:nvPr>
            <p:ph type="body" sz="quarter" idx="3"/>
          </p:nvPr>
        </p:nvSpPr>
        <p:spPr>
          <a:xfrm>
            <a:off x="3263900" y="1535113"/>
            <a:ext cx="2639460" cy="639762"/>
          </a:xfrm>
          <a:solidFill>
            <a:srgbClr val="1F497D"/>
          </a:solidFill>
        </p:spPr>
        <p:txBody>
          <a:bodyPr>
            <a:normAutofit fontScale="92500"/>
          </a:bodyPr>
          <a:lstStyle/>
          <a:p>
            <a:r>
              <a:rPr lang="en-US" dirty="0" smtClean="0">
                <a:solidFill>
                  <a:srgbClr val="FFFFFF"/>
                </a:solidFill>
              </a:rPr>
              <a:t>Incremental learning</a:t>
            </a:r>
            <a:endParaRPr lang="en-US" dirty="0">
              <a:solidFill>
                <a:srgbClr val="FFFFFF"/>
              </a:solidFill>
            </a:endParaRPr>
          </a:p>
        </p:txBody>
      </p:sp>
      <p:sp>
        <p:nvSpPr>
          <p:cNvPr id="4" name="Content Placeholder 3"/>
          <p:cNvSpPr>
            <a:spLocks noGrp="1"/>
          </p:cNvSpPr>
          <p:nvPr>
            <p:ph sz="quarter" idx="4"/>
          </p:nvPr>
        </p:nvSpPr>
        <p:spPr>
          <a:xfrm>
            <a:off x="3263900" y="2286007"/>
            <a:ext cx="2639460" cy="3951288"/>
          </a:xfrm>
        </p:spPr>
        <p:txBody>
          <a:bodyPr>
            <a:normAutofit/>
          </a:bodyPr>
          <a:lstStyle/>
          <a:p>
            <a:r>
              <a:rPr lang="en-US" sz="1800" dirty="0" smtClean="0"/>
              <a:t>Pass around the reduced data set</a:t>
            </a:r>
            <a:br>
              <a:rPr lang="en-US" sz="1800" dirty="0" smtClean="0"/>
            </a:br>
            <a:endParaRPr lang="en-US" sz="1800" dirty="0" smtClean="0"/>
          </a:p>
          <a:p>
            <a:r>
              <a:rPr lang="en-US" sz="1800" dirty="0" smtClean="0"/>
              <a:t>If anomalous, add to cache</a:t>
            </a:r>
          </a:p>
          <a:p>
            <a:pPr lvl="1"/>
            <a:r>
              <a:rPr lang="en-US" sz="1400" dirty="0" smtClean="0"/>
              <a:t>For defect data, cache does not grow beyond 3% of total data</a:t>
            </a:r>
          </a:p>
          <a:p>
            <a:pPr lvl="1"/>
            <a:r>
              <a:rPr lang="en-US" sz="1400" dirty="0" smtClean="0"/>
              <a:t>(under review, ASE’14)</a:t>
            </a:r>
          </a:p>
          <a:p>
            <a:endParaRPr lang="en-US" sz="2000" dirty="0"/>
          </a:p>
          <a:p>
            <a:pPr lvl="1"/>
            <a:endParaRPr lang="en-US" sz="1600" dirty="0"/>
          </a:p>
          <a:p>
            <a:pPr lvl="1"/>
            <a:endParaRPr lang="en-US" sz="1600" dirty="0"/>
          </a:p>
        </p:txBody>
      </p:sp>
      <p:sp>
        <p:nvSpPr>
          <p:cNvPr id="14" name="Text Placeholder 2"/>
          <p:cNvSpPr txBox="1">
            <a:spLocks/>
          </p:cNvSpPr>
          <p:nvPr/>
        </p:nvSpPr>
        <p:spPr>
          <a:xfrm>
            <a:off x="6134658" y="1535113"/>
            <a:ext cx="2639460" cy="639762"/>
          </a:xfrm>
          <a:prstGeom prst="rect">
            <a:avLst/>
          </a:prstGeom>
          <a:solidFill>
            <a:srgbClr val="1F497D"/>
          </a:solidFill>
        </p:spPr>
        <p:txBody>
          <a:bodyPr vert="horz" lIns="91440" tIns="45720" rIns="91440" bIns="45720" rtlCol="0" anchor="b">
            <a:normAutofit/>
          </a:bodyPr>
          <a:lstStyle>
            <a:lvl1pPr marL="0" indent="0" algn="l" defTabSz="457200" rtl="0" eaLnBrk="1" latinLnBrk="0" hangingPunct="1">
              <a:spcBef>
                <a:spcPct val="20000"/>
              </a:spcBef>
              <a:buFont typeface="Arial"/>
              <a:buNone/>
              <a:defRPr sz="2400" b="1" kern="1200">
                <a:solidFill>
                  <a:schemeClr val="tx1"/>
                </a:solidFill>
                <a:latin typeface="+mn-lt"/>
                <a:ea typeface="+mn-ea"/>
                <a:cs typeface="+mn-cs"/>
              </a:defRPr>
            </a:lvl1pPr>
            <a:lvl2pPr marL="457200" indent="0" algn="l" defTabSz="457200" rtl="0" eaLnBrk="1" latinLnBrk="0" hangingPunct="1">
              <a:spcBef>
                <a:spcPct val="20000"/>
              </a:spcBef>
              <a:buFont typeface="Arial"/>
              <a:buNone/>
              <a:defRPr sz="2000" b="1" kern="1200">
                <a:solidFill>
                  <a:schemeClr val="tx1"/>
                </a:solidFill>
                <a:latin typeface="+mn-lt"/>
                <a:ea typeface="+mn-ea"/>
                <a:cs typeface="+mn-cs"/>
              </a:defRPr>
            </a:lvl2pPr>
            <a:lvl3pPr marL="914400" indent="0" algn="l" defTabSz="457200" rtl="0" eaLnBrk="1" latinLnBrk="0" hangingPunct="1">
              <a:spcBef>
                <a:spcPct val="20000"/>
              </a:spcBef>
              <a:buFont typeface="Arial"/>
              <a:buNone/>
              <a:defRPr sz="1800" b="1" kern="1200">
                <a:solidFill>
                  <a:schemeClr val="tx1"/>
                </a:solidFill>
                <a:latin typeface="+mn-lt"/>
                <a:ea typeface="+mn-ea"/>
                <a:cs typeface="+mn-cs"/>
              </a:defRPr>
            </a:lvl3pPr>
            <a:lvl4pPr marL="1371600" indent="0" algn="l" defTabSz="457200" rtl="0" eaLnBrk="1" latinLnBrk="0" hangingPunct="1">
              <a:spcBef>
                <a:spcPct val="20000"/>
              </a:spcBef>
              <a:buFont typeface="Arial"/>
              <a:buNone/>
              <a:defRPr sz="1600" b="1" kern="1200">
                <a:solidFill>
                  <a:schemeClr val="tx1"/>
                </a:solidFill>
                <a:latin typeface="+mn-lt"/>
                <a:ea typeface="+mn-ea"/>
                <a:cs typeface="+mn-cs"/>
              </a:defRPr>
            </a:lvl4pPr>
            <a:lvl5pPr marL="1828800" indent="0" algn="l" defTabSz="457200" rtl="0" eaLnBrk="1" latinLnBrk="0" hangingPunct="1">
              <a:spcBef>
                <a:spcPct val="20000"/>
              </a:spcBef>
              <a:buFont typeface="Arial"/>
              <a:buNone/>
              <a:defRPr sz="1600" b="1" kern="1200">
                <a:solidFill>
                  <a:schemeClr val="tx1"/>
                </a:solidFill>
                <a:latin typeface="+mn-lt"/>
                <a:ea typeface="+mn-ea"/>
                <a:cs typeface="+mn-cs"/>
              </a:defRPr>
            </a:lvl5pPr>
            <a:lvl6pPr marL="2286000" indent="0" algn="l" defTabSz="457200" rtl="0" eaLnBrk="1" latinLnBrk="0" hangingPunct="1">
              <a:spcBef>
                <a:spcPct val="20000"/>
              </a:spcBef>
              <a:buFont typeface="Arial"/>
              <a:buNone/>
              <a:defRPr sz="1600" b="1" kern="1200">
                <a:solidFill>
                  <a:schemeClr val="tx1"/>
                </a:solidFill>
                <a:latin typeface="+mn-lt"/>
                <a:ea typeface="+mn-ea"/>
                <a:cs typeface="+mn-cs"/>
              </a:defRPr>
            </a:lvl6pPr>
            <a:lvl7pPr marL="2743200" indent="0" algn="l" defTabSz="457200" rtl="0" eaLnBrk="1" latinLnBrk="0" hangingPunct="1">
              <a:spcBef>
                <a:spcPct val="20000"/>
              </a:spcBef>
              <a:buFont typeface="Arial"/>
              <a:buNone/>
              <a:defRPr sz="1600" b="1" kern="1200">
                <a:solidFill>
                  <a:schemeClr val="tx1"/>
                </a:solidFill>
                <a:latin typeface="+mn-lt"/>
                <a:ea typeface="+mn-ea"/>
                <a:cs typeface="+mn-cs"/>
              </a:defRPr>
            </a:lvl7pPr>
            <a:lvl8pPr marL="3200400" indent="0" algn="l" defTabSz="457200" rtl="0" eaLnBrk="1" latinLnBrk="0" hangingPunct="1">
              <a:spcBef>
                <a:spcPct val="20000"/>
              </a:spcBef>
              <a:buFont typeface="Arial"/>
              <a:buNone/>
              <a:defRPr sz="1600" b="1" kern="1200">
                <a:solidFill>
                  <a:schemeClr val="tx1"/>
                </a:solidFill>
                <a:latin typeface="+mn-lt"/>
                <a:ea typeface="+mn-ea"/>
                <a:cs typeface="+mn-cs"/>
              </a:defRPr>
            </a:lvl8pPr>
            <a:lvl9pPr marL="3657600" indent="0" algn="l" defTabSz="457200" rtl="0" eaLnBrk="1" latinLnBrk="0" hangingPunct="1">
              <a:spcBef>
                <a:spcPct val="20000"/>
              </a:spcBef>
              <a:buFont typeface="Arial"/>
              <a:buNone/>
              <a:defRPr sz="1600" b="1" kern="1200">
                <a:solidFill>
                  <a:schemeClr val="tx1"/>
                </a:solidFill>
                <a:latin typeface="+mn-lt"/>
                <a:ea typeface="+mn-ea"/>
                <a:cs typeface="+mn-cs"/>
              </a:defRPr>
            </a:lvl9pPr>
          </a:lstStyle>
          <a:p>
            <a:r>
              <a:rPr lang="en-US" dirty="0">
                <a:solidFill>
                  <a:srgbClr val="FFFFFF"/>
                </a:solidFill>
              </a:rPr>
              <a:t>M</a:t>
            </a:r>
            <a:r>
              <a:rPr lang="en-US" dirty="0" smtClean="0">
                <a:solidFill>
                  <a:srgbClr val="FFFFFF"/>
                </a:solidFill>
              </a:rPr>
              <a:t>issing values</a:t>
            </a:r>
            <a:endParaRPr lang="en-US" dirty="0">
              <a:solidFill>
                <a:srgbClr val="FFFFFF"/>
              </a:solidFill>
            </a:endParaRPr>
          </a:p>
        </p:txBody>
      </p:sp>
      <p:sp>
        <p:nvSpPr>
          <p:cNvPr id="18" name="Content Placeholder 3"/>
          <p:cNvSpPr txBox="1">
            <a:spLocks/>
          </p:cNvSpPr>
          <p:nvPr/>
        </p:nvSpPr>
        <p:spPr>
          <a:xfrm>
            <a:off x="6134658" y="2286007"/>
            <a:ext cx="2639460" cy="3951288"/>
          </a:xfrm>
          <a:prstGeom prst="rect">
            <a:avLst/>
          </a:prstGeom>
        </p:spPr>
        <p:txBody>
          <a:bodyPr vert="horz" lIns="91440" tIns="45720" rIns="91440" bIns="45720" rtlCol="0">
            <a:normAutofit lnSpcReduction="10000"/>
          </a:bodyPr>
          <a:lstStyle>
            <a:lvl1pPr marL="342900" indent="-342900" algn="l" defTabSz="457200" rtl="0" eaLnBrk="1" latinLnBrk="0" hangingPunct="1">
              <a:spcBef>
                <a:spcPct val="20000"/>
              </a:spcBef>
              <a:buFont typeface="Arial"/>
              <a:buChar char="•"/>
              <a:defRPr sz="24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0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18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6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6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6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6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6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600" kern="1200">
                <a:solidFill>
                  <a:schemeClr val="tx1"/>
                </a:solidFill>
                <a:latin typeface="+mn-lt"/>
                <a:ea typeface="+mn-ea"/>
                <a:cs typeface="+mn-cs"/>
              </a:defRPr>
            </a:lvl9pPr>
          </a:lstStyle>
          <a:p>
            <a:r>
              <a:rPr lang="en-US" sz="2000" dirty="0" smtClean="0"/>
              <a:t>For effort estimation</a:t>
            </a:r>
          </a:p>
          <a:p>
            <a:pPr lvl="1"/>
            <a:r>
              <a:rPr lang="en-US" sz="1400" dirty="0" smtClean="0"/>
              <a:t>Reasoning by analogy on all data with missing “lines of code” measures</a:t>
            </a:r>
          </a:p>
          <a:p>
            <a:pPr lvl="1"/>
            <a:r>
              <a:rPr lang="en-US" sz="1400" dirty="0" smtClean="0"/>
              <a:t>Hurts estimation</a:t>
            </a:r>
            <a:br>
              <a:rPr lang="en-US" sz="1400" dirty="0" smtClean="0"/>
            </a:br>
            <a:endParaRPr lang="en-US" sz="1400" dirty="0" smtClean="0"/>
          </a:p>
          <a:p>
            <a:pPr marL="457200" lvl="1" indent="0">
              <a:buNone/>
            </a:pPr>
            <a:endParaRPr lang="en-US" sz="1400" dirty="0" smtClean="0"/>
          </a:p>
          <a:p>
            <a:r>
              <a:rPr lang="en-US" sz="1600" dirty="0" smtClean="0"/>
              <a:t>But after row pruning (using a reverse nearest neighbor technique)</a:t>
            </a:r>
          </a:p>
          <a:p>
            <a:pPr lvl="1"/>
            <a:r>
              <a:rPr lang="en-US" sz="1400" dirty="0" smtClean="0"/>
              <a:t>Good estimates, even without size</a:t>
            </a:r>
          </a:p>
          <a:p>
            <a:pPr lvl="1"/>
            <a:r>
              <a:rPr lang="en-US" sz="1400" dirty="0" smtClean="0"/>
              <a:t>Why? Other features “stand in” for the missing size features</a:t>
            </a:r>
          </a:p>
          <a:p>
            <a:pPr lvl="1"/>
            <a:endParaRPr lang="en-US" sz="1600" dirty="0" smtClean="0"/>
          </a:p>
          <a:p>
            <a:pPr lvl="1"/>
            <a:endParaRPr lang="en-US" sz="1600" dirty="0"/>
          </a:p>
        </p:txBody>
      </p:sp>
      <p:sp>
        <p:nvSpPr>
          <p:cNvPr id="6" name="Rectangle 5"/>
          <p:cNvSpPr/>
          <p:nvPr/>
        </p:nvSpPr>
        <p:spPr>
          <a:xfrm>
            <a:off x="457200" y="6284923"/>
            <a:ext cx="8369300" cy="523220"/>
          </a:xfrm>
          <a:prstGeom prst="rect">
            <a:avLst/>
          </a:prstGeom>
        </p:spPr>
        <p:txBody>
          <a:bodyPr wrap="square">
            <a:spAutoFit/>
          </a:bodyPr>
          <a:lstStyle/>
          <a:p>
            <a:r>
              <a:rPr lang="en-GB" sz="1400" dirty="0" err="1">
                <a:solidFill>
                  <a:schemeClr val="bg1">
                    <a:lumMod val="65000"/>
                  </a:schemeClr>
                </a:solidFill>
              </a:rPr>
              <a:t>Ekrem</a:t>
            </a:r>
            <a:r>
              <a:rPr lang="en-GB" sz="1400" dirty="0">
                <a:solidFill>
                  <a:schemeClr val="bg1">
                    <a:lumMod val="65000"/>
                  </a:schemeClr>
                </a:solidFill>
              </a:rPr>
              <a:t> </a:t>
            </a:r>
            <a:r>
              <a:rPr lang="en-GB" sz="1400" dirty="0" err="1">
                <a:solidFill>
                  <a:schemeClr val="bg1">
                    <a:lumMod val="65000"/>
                  </a:schemeClr>
                </a:solidFill>
              </a:rPr>
              <a:t>Kocaguneli</a:t>
            </a:r>
            <a:r>
              <a:rPr lang="en-GB" sz="1400" dirty="0">
                <a:solidFill>
                  <a:schemeClr val="bg1">
                    <a:lumMod val="65000"/>
                  </a:schemeClr>
                </a:solidFill>
              </a:rPr>
              <a:t>, Tim Menzies, </a:t>
            </a:r>
            <a:r>
              <a:rPr lang="en-GB" sz="1400" dirty="0" err="1">
                <a:solidFill>
                  <a:schemeClr val="bg1">
                    <a:lumMod val="65000"/>
                  </a:schemeClr>
                </a:solidFill>
              </a:rPr>
              <a:t>Jairus</a:t>
            </a:r>
            <a:r>
              <a:rPr lang="en-GB" sz="1400" dirty="0">
                <a:solidFill>
                  <a:schemeClr val="bg1">
                    <a:lumMod val="65000"/>
                  </a:schemeClr>
                </a:solidFill>
              </a:rPr>
              <a:t> </a:t>
            </a:r>
            <a:r>
              <a:rPr lang="en-GB" sz="1400" dirty="0" err="1">
                <a:solidFill>
                  <a:schemeClr val="bg1">
                    <a:lumMod val="65000"/>
                  </a:schemeClr>
                </a:solidFill>
              </a:rPr>
              <a:t>Hihn</a:t>
            </a:r>
            <a:r>
              <a:rPr lang="en-GB" sz="1400" dirty="0">
                <a:solidFill>
                  <a:schemeClr val="bg1">
                    <a:lumMod val="65000"/>
                  </a:schemeClr>
                </a:solidFill>
              </a:rPr>
              <a:t>, </a:t>
            </a:r>
            <a:r>
              <a:rPr lang="en-GB" sz="1400" dirty="0" err="1">
                <a:solidFill>
                  <a:schemeClr val="bg1">
                    <a:lumMod val="65000"/>
                  </a:schemeClr>
                </a:solidFill>
              </a:rPr>
              <a:t>Byeong</a:t>
            </a:r>
            <a:r>
              <a:rPr lang="en-GB" sz="1400" dirty="0">
                <a:solidFill>
                  <a:schemeClr val="bg1">
                    <a:lumMod val="65000"/>
                  </a:schemeClr>
                </a:solidFill>
              </a:rPr>
              <a:t> </a:t>
            </a:r>
            <a:r>
              <a:rPr lang="en-GB" sz="1400" dirty="0" err="1">
                <a:solidFill>
                  <a:schemeClr val="bg1">
                    <a:lumMod val="65000"/>
                  </a:schemeClr>
                </a:solidFill>
              </a:rPr>
              <a:t>Ho</a:t>
            </a:r>
            <a:r>
              <a:rPr lang="en-GB" sz="1400" dirty="0">
                <a:solidFill>
                  <a:schemeClr val="bg1">
                    <a:lumMod val="65000"/>
                  </a:schemeClr>
                </a:solidFill>
              </a:rPr>
              <a:t> Kang: Size doesn't matter?: on the value of software size features for effort estimation. PROMISE 2012: 89-98</a:t>
            </a:r>
            <a:endParaRPr lang="en-US" sz="1400" dirty="0"/>
          </a:p>
        </p:txBody>
      </p:sp>
      <p:sp>
        <p:nvSpPr>
          <p:cNvPr id="5" name="Slide Number Placeholder 4"/>
          <p:cNvSpPr>
            <a:spLocks noGrp="1"/>
          </p:cNvSpPr>
          <p:nvPr>
            <p:ph type="sldNum" sz="quarter" idx="12"/>
          </p:nvPr>
        </p:nvSpPr>
        <p:spPr/>
        <p:txBody>
          <a:bodyPr/>
          <a:lstStyle/>
          <a:p>
            <a:fld id="{4F43FBDB-460A-2C4D-8064-C249887F4FCB}" type="slidenum">
              <a:rPr lang="en-US" smtClean="0"/>
              <a:pPr/>
              <a:t>89</a:t>
            </a:fld>
            <a:endParaRPr lang="en-US"/>
          </a:p>
        </p:txBody>
      </p:sp>
    </p:spTree>
    <p:extLst>
      <p:ext uri="{BB962C8B-B14F-4D97-AF65-F5344CB8AC3E}">
        <p14:creationId xmlns:p14="http://schemas.microsoft.com/office/powerpoint/2010/main" val="250256666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1" end="1"/>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
                                            <p:txEl>
                                              <p:pRg st="2" end="2"/>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8">
                                            <p:txEl>
                                              <p:pRg st="0" end="0"/>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8">
                                            <p:txEl>
                                              <p:pRg st="1" end="1"/>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8">
                                            <p:txEl>
                                              <p:pRg st="2" end="2"/>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8">
                                            <p:txEl>
                                              <p:pRg st="4" end="4"/>
                                            </p:tx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8">
                                            <p:txEl>
                                              <p:pRg st="5" end="5"/>
                                            </p:tx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uild="p"/>
      <p:bldP spid="4" grpId="0" build="p"/>
      <p:bldP spid="18" grpId="0" build="p"/>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Autofit/>
          </a:bodyPr>
          <a:lstStyle/>
          <a:p>
            <a:r>
              <a:rPr lang="en-US" sz="3600" dirty="0" smtClean="0"/>
              <a:t>Applications of row pruning </a:t>
            </a:r>
            <a:r>
              <a:rPr lang="en-US" dirty="0" smtClean="0"/>
              <a:t/>
            </a:r>
            <a:br>
              <a:rPr lang="en-US" dirty="0" smtClean="0"/>
            </a:br>
            <a:r>
              <a:rPr lang="en-US" sz="2400" dirty="0"/>
              <a:t>(other than outliers, privacy, anomaly detection, incremental learning, handling missing </a:t>
            </a:r>
            <a:r>
              <a:rPr lang="en-US" sz="2400" dirty="0" smtClean="0"/>
              <a:t>values)</a:t>
            </a:r>
            <a:endParaRPr lang="en-US" sz="2400" dirty="0"/>
          </a:p>
        </p:txBody>
      </p:sp>
      <p:sp>
        <p:nvSpPr>
          <p:cNvPr id="2" name="Text Placeholder 1"/>
          <p:cNvSpPr>
            <a:spLocks noGrp="1"/>
          </p:cNvSpPr>
          <p:nvPr>
            <p:ph type="body" idx="1"/>
          </p:nvPr>
        </p:nvSpPr>
        <p:spPr>
          <a:xfrm>
            <a:off x="457200" y="1535113"/>
            <a:ext cx="3733799" cy="639762"/>
          </a:xfrm>
          <a:solidFill>
            <a:srgbClr val="1F497D"/>
          </a:solidFill>
        </p:spPr>
        <p:txBody>
          <a:bodyPr>
            <a:normAutofit fontScale="92500" lnSpcReduction="20000"/>
          </a:bodyPr>
          <a:lstStyle/>
          <a:p>
            <a:r>
              <a:rPr lang="en-US" dirty="0" smtClean="0">
                <a:solidFill>
                  <a:srgbClr val="FFFFFF"/>
                </a:solidFill>
              </a:rPr>
              <a:t>Cross-company learning</a:t>
            </a:r>
            <a:br>
              <a:rPr lang="en-US" dirty="0" smtClean="0">
                <a:solidFill>
                  <a:srgbClr val="FFFFFF"/>
                </a:solidFill>
              </a:rPr>
            </a:br>
            <a:r>
              <a:rPr lang="en-US" dirty="0" smtClean="0">
                <a:solidFill>
                  <a:srgbClr val="FFFFFF"/>
                </a:solidFill>
              </a:rPr>
              <a:t>Method #1: 2009</a:t>
            </a:r>
            <a:endParaRPr lang="en-US" dirty="0">
              <a:solidFill>
                <a:srgbClr val="FFFFFF"/>
              </a:solidFill>
            </a:endParaRPr>
          </a:p>
        </p:txBody>
      </p:sp>
      <p:sp>
        <p:nvSpPr>
          <p:cNvPr id="16" name="Content Placeholder 15"/>
          <p:cNvSpPr>
            <a:spLocks noGrp="1"/>
          </p:cNvSpPr>
          <p:nvPr>
            <p:ph sz="half" idx="2"/>
          </p:nvPr>
        </p:nvSpPr>
        <p:spPr>
          <a:xfrm>
            <a:off x="409572" y="2293945"/>
            <a:ext cx="4241799" cy="3951288"/>
          </a:xfrm>
        </p:spPr>
        <p:txBody>
          <a:bodyPr>
            <a:normAutofit/>
          </a:bodyPr>
          <a:lstStyle/>
          <a:p>
            <a:r>
              <a:rPr lang="en-US" sz="1800" dirty="0"/>
              <a:t>First report successful SE cross-company data mining experiment </a:t>
            </a:r>
          </a:p>
          <a:p>
            <a:r>
              <a:rPr lang="en-US" sz="1800" dirty="0" smtClean="0"/>
              <a:t>Software of </a:t>
            </a:r>
            <a:r>
              <a:rPr lang="en-US" sz="1800" dirty="0" err="1" smtClean="0"/>
              <a:t>whitegood’s</a:t>
            </a:r>
            <a:r>
              <a:rPr lang="en-US" sz="1800" dirty="0" smtClean="0"/>
              <a:t> manufacturers (Turkey) and NASA (USA)</a:t>
            </a:r>
          </a:p>
          <a:p>
            <a:r>
              <a:rPr lang="en-US" sz="1800" dirty="0" smtClean="0"/>
              <a:t>Combine all data</a:t>
            </a:r>
          </a:p>
          <a:p>
            <a:pPr lvl="1"/>
            <a:r>
              <a:rPr lang="en-US" sz="1600" dirty="0" smtClean="0"/>
              <a:t>high recall, </a:t>
            </a:r>
            <a:r>
              <a:rPr lang="en-US" sz="1600" dirty="0"/>
              <a:t>b</a:t>
            </a:r>
            <a:r>
              <a:rPr lang="en-US" sz="1600" dirty="0" smtClean="0"/>
              <a:t>ut terrible false alarms</a:t>
            </a:r>
          </a:p>
          <a:p>
            <a:pPr lvl="1"/>
            <a:r>
              <a:rPr lang="en-US" sz="1600" dirty="0" smtClean="0"/>
              <a:t>Relevancy filtering:</a:t>
            </a:r>
          </a:p>
          <a:p>
            <a:pPr lvl="2"/>
            <a:r>
              <a:rPr lang="en-US" sz="1600" dirty="0" smtClean="0"/>
              <a:t>For each test item, </a:t>
            </a:r>
          </a:p>
          <a:p>
            <a:pPr lvl="2"/>
            <a:r>
              <a:rPr lang="en-US" sz="1600" dirty="0"/>
              <a:t>C</a:t>
            </a:r>
            <a:r>
              <a:rPr lang="en-US" sz="1600" dirty="0" smtClean="0"/>
              <a:t>ollect 10 nearest training items</a:t>
            </a:r>
          </a:p>
          <a:p>
            <a:pPr lvl="1"/>
            <a:r>
              <a:rPr lang="en-US" sz="1600" dirty="0" smtClean="0"/>
              <a:t>Good recall </a:t>
            </a:r>
            <a:r>
              <a:rPr lang="en-US" sz="1600" u="sng" dirty="0" smtClean="0"/>
              <a:t>and</a:t>
            </a:r>
            <a:r>
              <a:rPr lang="en-US" sz="1600" dirty="0" smtClean="0"/>
              <a:t> false alarms</a:t>
            </a:r>
          </a:p>
          <a:p>
            <a:r>
              <a:rPr lang="en-US" sz="1800" dirty="0" smtClean="0"/>
              <a:t>So Turkish toasters can predict for NASA space systems</a:t>
            </a:r>
          </a:p>
        </p:txBody>
      </p:sp>
      <p:sp>
        <p:nvSpPr>
          <p:cNvPr id="6" name="Rectangle 5"/>
          <p:cNvSpPr/>
          <p:nvPr/>
        </p:nvSpPr>
        <p:spPr>
          <a:xfrm>
            <a:off x="457200" y="5969000"/>
            <a:ext cx="3638550" cy="830997"/>
          </a:xfrm>
          <a:prstGeom prst="rect">
            <a:avLst/>
          </a:prstGeom>
        </p:spPr>
        <p:txBody>
          <a:bodyPr wrap="square">
            <a:spAutoFit/>
          </a:bodyPr>
          <a:lstStyle/>
          <a:p>
            <a:r>
              <a:rPr lang="en-US" sz="1200" dirty="0" err="1">
                <a:solidFill>
                  <a:schemeClr val="bg1">
                    <a:lumMod val="65000"/>
                  </a:schemeClr>
                </a:solidFill>
              </a:rPr>
              <a:t>Burak</a:t>
            </a:r>
            <a:r>
              <a:rPr lang="en-US" sz="1200" dirty="0">
                <a:solidFill>
                  <a:schemeClr val="bg1">
                    <a:lumMod val="65000"/>
                  </a:schemeClr>
                </a:solidFill>
              </a:rPr>
              <a:t> </a:t>
            </a:r>
            <a:r>
              <a:rPr lang="en-US" sz="1200" dirty="0" err="1">
                <a:solidFill>
                  <a:schemeClr val="bg1">
                    <a:lumMod val="65000"/>
                  </a:schemeClr>
                </a:solidFill>
              </a:rPr>
              <a:t>Turhan</a:t>
            </a:r>
            <a:r>
              <a:rPr lang="en-US" sz="1200" dirty="0">
                <a:solidFill>
                  <a:schemeClr val="bg1">
                    <a:lumMod val="65000"/>
                  </a:schemeClr>
                </a:solidFill>
              </a:rPr>
              <a:t>, Tim Menzies, </a:t>
            </a:r>
            <a:r>
              <a:rPr lang="en-US" sz="1200" dirty="0" err="1">
                <a:solidFill>
                  <a:schemeClr val="bg1">
                    <a:lumMod val="65000"/>
                  </a:schemeClr>
                </a:solidFill>
              </a:rPr>
              <a:t>Ayse</a:t>
            </a:r>
            <a:r>
              <a:rPr lang="en-US" sz="1200" dirty="0">
                <a:solidFill>
                  <a:schemeClr val="bg1">
                    <a:lumMod val="65000"/>
                  </a:schemeClr>
                </a:solidFill>
              </a:rPr>
              <a:t> </a:t>
            </a:r>
            <a:r>
              <a:rPr lang="en-US" sz="1200" dirty="0" err="1">
                <a:solidFill>
                  <a:schemeClr val="bg1">
                    <a:lumMod val="65000"/>
                  </a:schemeClr>
                </a:solidFill>
              </a:rPr>
              <a:t>Basar</a:t>
            </a:r>
            <a:r>
              <a:rPr lang="en-US" sz="1200" dirty="0">
                <a:solidFill>
                  <a:schemeClr val="bg1">
                    <a:lumMod val="65000"/>
                  </a:schemeClr>
                </a:solidFill>
              </a:rPr>
              <a:t> </a:t>
            </a:r>
            <a:r>
              <a:rPr lang="en-US" sz="1200" dirty="0" err="1">
                <a:solidFill>
                  <a:schemeClr val="bg1">
                    <a:lumMod val="65000"/>
                  </a:schemeClr>
                </a:solidFill>
              </a:rPr>
              <a:t>Bener</a:t>
            </a:r>
            <a:r>
              <a:rPr lang="en-US" sz="1200" dirty="0">
                <a:solidFill>
                  <a:schemeClr val="bg1">
                    <a:lumMod val="65000"/>
                  </a:schemeClr>
                </a:solidFill>
              </a:rPr>
              <a:t>, Justin S. Di Stefano: On the relative value of cross-company and within-company data for defect prediction. Empirical Software Engineering 14(5): 540-578 (2009)</a:t>
            </a:r>
          </a:p>
        </p:txBody>
      </p:sp>
      <p:sp>
        <p:nvSpPr>
          <p:cNvPr id="8" name="Text Placeholder 1"/>
          <p:cNvSpPr>
            <a:spLocks noGrp="1"/>
          </p:cNvSpPr>
          <p:nvPr>
            <p:ph type="body" idx="1"/>
          </p:nvPr>
        </p:nvSpPr>
        <p:spPr>
          <a:xfrm>
            <a:off x="4825999" y="1543058"/>
            <a:ext cx="3733799" cy="639762"/>
          </a:xfrm>
          <a:solidFill>
            <a:srgbClr val="1F497D"/>
          </a:solidFill>
        </p:spPr>
        <p:txBody>
          <a:bodyPr>
            <a:normAutofit fontScale="92500" lnSpcReduction="20000"/>
          </a:bodyPr>
          <a:lstStyle/>
          <a:p>
            <a:r>
              <a:rPr lang="en-US" dirty="0" smtClean="0">
                <a:solidFill>
                  <a:srgbClr val="FFFFFF"/>
                </a:solidFill>
              </a:rPr>
              <a:t>Cross-company learning</a:t>
            </a:r>
            <a:br>
              <a:rPr lang="en-US" dirty="0" smtClean="0">
                <a:solidFill>
                  <a:srgbClr val="FFFFFF"/>
                </a:solidFill>
              </a:rPr>
            </a:br>
            <a:r>
              <a:rPr lang="en-US" dirty="0" smtClean="0">
                <a:solidFill>
                  <a:srgbClr val="FFFFFF"/>
                </a:solidFill>
              </a:rPr>
              <a:t>Method #2: 2014</a:t>
            </a:r>
            <a:endParaRPr lang="en-US" dirty="0">
              <a:solidFill>
                <a:srgbClr val="FFFFFF"/>
              </a:solidFill>
            </a:endParaRPr>
          </a:p>
        </p:txBody>
      </p:sp>
      <p:sp>
        <p:nvSpPr>
          <p:cNvPr id="10" name="Content Placeholder 15"/>
          <p:cNvSpPr>
            <a:spLocks noGrp="1"/>
          </p:cNvSpPr>
          <p:nvPr>
            <p:ph sz="half" idx="2"/>
          </p:nvPr>
        </p:nvSpPr>
        <p:spPr>
          <a:xfrm>
            <a:off x="4651371" y="2301890"/>
            <a:ext cx="4368799" cy="4151298"/>
          </a:xfrm>
        </p:spPr>
        <p:txBody>
          <a:bodyPr>
            <a:normAutofit/>
          </a:bodyPr>
          <a:lstStyle/>
          <a:p>
            <a:r>
              <a:rPr lang="en-US" sz="1800" dirty="0" smtClean="0"/>
              <a:t>LACE </a:t>
            </a:r>
          </a:p>
          <a:p>
            <a:pPr lvl="1"/>
            <a:r>
              <a:rPr lang="en-US" sz="1600" dirty="0" smtClean="0"/>
              <a:t>Uses incremental learning approach from last slide</a:t>
            </a:r>
          </a:p>
          <a:p>
            <a:r>
              <a:rPr lang="en-US" sz="1800" dirty="0" smtClean="0"/>
              <a:t>Learn from N software projects</a:t>
            </a:r>
          </a:p>
          <a:p>
            <a:pPr lvl="1"/>
            <a:r>
              <a:rPr lang="en-US" sz="1600" dirty="0" smtClean="0"/>
              <a:t>Mixtures of </a:t>
            </a:r>
            <a:r>
              <a:rPr lang="en-US" sz="1600" dirty="0" err="1" smtClean="0"/>
              <a:t>open+closed</a:t>
            </a:r>
            <a:r>
              <a:rPr lang="en-US" sz="1600" dirty="0" smtClean="0"/>
              <a:t> source projects</a:t>
            </a:r>
          </a:p>
          <a:p>
            <a:r>
              <a:rPr lang="en-US" sz="1800" dirty="0" smtClean="0"/>
              <a:t>As you learn, play “pass the parcel”</a:t>
            </a:r>
          </a:p>
          <a:p>
            <a:pPr lvl="1"/>
            <a:r>
              <a:rPr lang="en-US" sz="1600" dirty="0" smtClean="0"/>
              <a:t>The cache of reduced data</a:t>
            </a:r>
          </a:p>
          <a:p>
            <a:r>
              <a:rPr lang="en-US" sz="1800" dirty="0" smtClean="0"/>
              <a:t>Each company only adds its “aliens” to the passed cache</a:t>
            </a:r>
          </a:p>
          <a:p>
            <a:pPr lvl="1"/>
            <a:r>
              <a:rPr lang="en-US" sz="1400" dirty="0" smtClean="0"/>
              <a:t>Morphing as they goes</a:t>
            </a:r>
          </a:p>
          <a:p>
            <a:r>
              <a:rPr lang="en-US" sz="1800" dirty="0"/>
              <a:t>E</a:t>
            </a:r>
            <a:r>
              <a:rPr lang="en-US" sz="1800" dirty="0" smtClean="0"/>
              <a:t>ach company has full control of privacy</a:t>
            </a:r>
          </a:p>
        </p:txBody>
      </p:sp>
      <p:sp>
        <p:nvSpPr>
          <p:cNvPr id="11" name="Rectangle 10"/>
          <p:cNvSpPr/>
          <p:nvPr/>
        </p:nvSpPr>
        <p:spPr>
          <a:xfrm>
            <a:off x="4921248" y="5969000"/>
            <a:ext cx="3873502" cy="276999"/>
          </a:xfrm>
          <a:prstGeom prst="rect">
            <a:avLst/>
          </a:prstGeom>
        </p:spPr>
        <p:txBody>
          <a:bodyPr wrap="square">
            <a:spAutoFit/>
          </a:bodyPr>
          <a:lstStyle/>
          <a:p>
            <a:r>
              <a:rPr lang="en-US" sz="1200" dirty="0" smtClean="0">
                <a:solidFill>
                  <a:schemeClr val="bg1">
                    <a:lumMod val="65000"/>
                  </a:schemeClr>
                </a:solidFill>
              </a:rPr>
              <a:t>Peters, Ph.D. thesis, WVU, September 2014, in progress</a:t>
            </a:r>
            <a:r>
              <a:rPr lang="en-US" sz="1200" dirty="0">
                <a:solidFill>
                  <a:schemeClr val="bg1">
                    <a:lumMod val="65000"/>
                  </a:schemeClr>
                </a:solidFill>
              </a:rPr>
              <a:t>.</a:t>
            </a:r>
          </a:p>
        </p:txBody>
      </p:sp>
      <p:sp>
        <p:nvSpPr>
          <p:cNvPr id="3" name="Slide Number Placeholder 2"/>
          <p:cNvSpPr>
            <a:spLocks noGrp="1"/>
          </p:cNvSpPr>
          <p:nvPr>
            <p:ph type="sldNum" sz="quarter" idx="12"/>
          </p:nvPr>
        </p:nvSpPr>
        <p:spPr/>
        <p:txBody>
          <a:bodyPr/>
          <a:lstStyle/>
          <a:p>
            <a:fld id="{4F43FBDB-460A-2C4D-8064-C249887F4FCB}" type="slidenum">
              <a:rPr lang="en-US" smtClean="0"/>
              <a:pPr/>
              <a:t>90</a:t>
            </a:fld>
            <a:endParaRPr lang="en-US"/>
          </a:p>
        </p:txBody>
      </p:sp>
    </p:spTree>
    <p:extLst>
      <p:ext uri="{BB962C8B-B14F-4D97-AF65-F5344CB8AC3E}">
        <p14:creationId xmlns:p14="http://schemas.microsoft.com/office/powerpoint/2010/main" val="365645474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6">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6">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6">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6">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6">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6">
                                            <p:txEl>
                                              <p:pRg st="8" end="8"/>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0">
                                            <p:txEl>
                                              <p:pRg st="0" end="0"/>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0">
                                            <p:txEl>
                                              <p:pRg st="2" end="2"/>
                                            </p:tx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0">
                                            <p:txEl>
                                              <p:pRg st="3" end="3"/>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0">
                                            <p:txEl>
                                              <p:pRg st="4" end="4"/>
                                            </p:txEl>
                                          </p:spTgt>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0">
                                            <p:txEl>
                                              <p:pRg st="5" end="5"/>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0">
                                            <p:txEl>
                                              <p:pRg st="6" end="6"/>
                                            </p:txEl>
                                          </p:spTgt>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10">
                                            <p:txEl>
                                              <p:pRg st="7" end="7"/>
                                            </p:txEl>
                                          </p:spTgt>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10">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uild="p"/>
      <p:bldP spid="10" grpId="0" build="p"/>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Screen Shot 2014-05-25 at 3.46.39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1216" y="1557344"/>
            <a:ext cx="4764157" cy="4606925"/>
          </a:xfrm>
          <a:prstGeom prst="rect">
            <a:avLst/>
          </a:prstGeom>
        </p:spPr>
      </p:pic>
      <p:sp>
        <p:nvSpPr>
          <p:cNvPr id="7" name="Title 6"/>
          <p:cNvSpPr>
            <a:spLocks noGrp="1"/>
          </p:cNvSpPr>
          <p:nvPr>
            <p:ph type="title"/>
          </p:nvPr>
        </p:nvSpPr>
        <p:spPr/>
        <p:txBody>
          <a:bodyPr>
            <a:noAutofit/>
          </a:bodyPr>
          <a:lstStyle/>
          <a:p>
            <a:r>
              <a:rPr lang="en-US" sz="3600" dirty="0" smtClean="0"/>
              <a:t>Applications of row pruning </a:t>
            </a:r>
            <a:r>
              <a:rPr lang="en-US" dirty="0" smtClean="0"/>
              <a:t/>
            </a:r>
            <a:br>
              <a:rPr lang="en-US" dirty="0" smtClean="0"/>
            </a:br>
            <a:r>
              <a:rPr lang="en-US" sz="2400" dirty="0"/>
              <a:t>(other than outliers, privacy, anomaly detection, incremental learning, handling missing values, </a:t>
            </a:r>
            <a:r>
              <a:rPr lang="en-US" sz="2400" dirty="0" smtClean="0"/>
              <a:t>cross-company learning)</a:t>
            </a:r>
            <a:endParaRPr lang="en-US" sz="2400" dirty="0"/>
          </a:p>
        </p:txBody>
      </p:sp>
      <p:sp>
        <p:nvSpPr>
          <p:cNvPr id="2" name="Text Placeholder 1"/>
          <p:cNvSpPr>
            <a:spLocks noGrp="1"/>
          </p:cNvSpPr>
          <p:nvPr>
            <p:ph type="body" idx="1"/>
          </p:nvPr>
        </p:nvSpPr>
        <p:spPr>
          <a:xfrm>
            <a:off x="4953001" y="1557344"/>
            <a:ext cx="3733799" cy="639762"/>
          </a:xfrm>
          <a:solidFill>
            <a:srgbClr val="1F497D"/>
          </a:solidFill>
        </p:spPr>
        <p:txBody>
          <a:bodyPr>
            <a:normAutofit/>
          </a:bodyPr>
          <a:lstStyle/>
          <a:p>
            <a:r>
              <a:rPr lang="en-US" dirty="0" smtClean="0">
                <a:solidFill>
                  <a:srgbClr val="FFFFFF"/>
                </a:solidFill>
              </a:rPr>
              <a:t>Noise reduction (with TEAK)</a:t>
            </a:r>
            <a:endParaRPr lang="en-US" dirty="0">
              <a:solidFill>
                <a:srgbClr val="FFFFFF"/>
              </a:solidFill>
            </a:endParaRPr>
          </a:p>
        </p:txBody>
      </p:sp>
      <p:sp>
        <p:nvSpPr>
          <p:cNvPr id="16" name="Content Placeholder 15"/>
          <p:cNvSpPr>
            <a:spLocks noGrp="1"/>
          </p:cNvSpPr>
          <p:nvPr>
            <p:ph sz="half" idx="2"/>
          </p:nvPr>
        </p:nvSpPr>
        <p:spPr>
          <a:xfrm>
            <a:off x="4905373" y="2316176"/>
            <a:ext cx="4241799" cy="3951288"/>
          </a:xfrm>
        </p:spPr>
        <p:txBody>
          <a:bodyPr>
            <a:normAutofit/>
          </a:bodyPr>
          <a:lstStyle/>
          <a:p>
            <a:r>
              <a:rPr lang="en-US" sz="1600" dirty="0" smtClean="0"/>
              <a:t>Row pruning via “variance”</a:t>
            </a:r>
          </a:p>
          <a:p>
            <a:r>
              <a:rPr lang="en-US" sz="1600" dirty="0" smtClean="0"/>
              <a:t>Recursively divide data</a:t>
            </a:r>
          </a:p>
          <a:p>
            <a:pPr lvl="1"/>
            <a:r>
              <a:rPr lang="en-US" sz="1600" dirty="0" smtClean="0"/>
              <a:t> into tree of clusters</a:t>
            </a:r>
          </a:p>
          <a:p>
            <a:r>
              <a:rPr lang="en-US" sz="1600" dirty="0" smtClean="0"/>
              <a:t>Find variance of estimates in all sub-trees</a:t>
            </a:r>
          </a:p>
          <a:p>
            <a:pPr lvl="1"/>
            <a:r>
              <a:rPr lang="en-US" sz="1400" dirty="0" smtClean="0"/>
              <a:t>Prune sub-trees with </a:t>
            </a:r>
            <a:r>
              <a:rPr lang="en-US" sz="1400" dirty="0"/>
              <a:t> </a:t>
            </a:r>
            <a:r>
              <a:rPr lang="en-US" sz="1400" dirty="0" smtClean="0"/>
              <a:t>high variance</a:t>
            </a:r>
          </a:p>
          <a:p>
            <a:pPr lvl="1"/>
            <a:r>
              <a:rPr lang="en-US" sz="1400" dirty="0" err="1" smtClean="0"/>
              <a:t>Vsub</a:t>
            </a:r>
            <a:r>
              <a:rPr lang="en-US" sz="1400" dirty="0" smtClean="0"/>
              <a:t>  &gt; rand() </a:t>
            </a:r>
            <a:r>
              <a:rPr lang="en-US" sz="1600" baseline="30000" dirty="0" smtClean="0"/>
              <a:t>9</a:t>
            </a:r>
            <a:r>
              <a:rPr lang="en-US" sz="1400" dirty="0" smtClean="0"/>
              <a:t>  * </a:t>
            </a:r>
            <a:r>
              <a:rPr lang="en-US" sz="1400" dirty="0" err="1" smtClean="0"/>
              <a:t>maxVar</a:t>
            </a:r>
            <a:endParaRPr lang="en-US" sz="1400" dirty="0" smtClean="0"/>
          </a:p>
          <a:p>
            <a:r>
              <a:rPr lang="en-US" sz="1600" dirty="0" smtClean="0"/>
              <a:t>Use remaining for estimation  </a:t>
            </a:r>
          </a:p>
          <a:p>
            <a:r>
              <a:rPr lang="en-US" sz="1600" dirty="0" smtClean="0"/>
              <a:t>Orders of magnitude less error</a:t>
            </a:r>
          </a:p>
          <a:p>
            <a:r>
              <a:rPr lang="en-US" sz="1600" dirty="0" smtClean="0"/>
              <a:t>On right hand side, effort estimation </a:t>
            </a:r>
          </a:p>
          <a:p>
            <a:pPr lvl="1"/>
            <a:r>
              <a:rPr lang="en-US" sz="1400" dirty="0" smtClean="0"/>
              <a:t>20 repeats</a:t>
            </a:r>
          </a:p>
          <a:p>
            <a:pPr lvl="1"/>
            <a:r>
              <a:rPr lang="en-US" sz="1400" dirty="0" smtClean="0"/>
              <a:t>Leave-one-out</a:t>
            </a:r>
          </a:p>
          <a:p>
            <a:pPr lvl="1"/>
            <a:r>
              <a:rPr lang="en-US" sz="1400" dirty="0" smtClean="0"/>
              <a:t>TEAK </a:t>
            </a:r>
            <a:r>
              <a:rPr lang="en-US" sz="1400" dirty="0" err="1" smtClean="0"/>
              <a:t>vs</a:t>
            </a:r>
            <a:r>
              <a:rPr lang="en-US" sz="1400" dirty="0"/>
              <a:t> </a:t>
            </a:r>
            <a:r>
              <a:rPr lang="en-US" sz="1400" dirty="0" smtClean="0"/>
              <a:t>k=1,2,4,8 nearest neighbor</a:t>
            </a:r>
          </a:p>
          <a:p>
            <a:r>
              <a:rPr lang="en-US" sz="1600" dirty="0" smtClean="0"/>
              <a:t>In other results:</a:t>
            </a:r>
          </a:p>
          <a:p>
            <a:pPr lvl="1"/>
            <a:r>
              <a:rPr lang="en-US" sz="1400" dirty="0" smtClean="0"/>
              <a:t>better than linear regression, neural nets</a:t>
            </a:r>
            <a:endParaRPr lang="en-US" sz="1400" dirty="0"/>
          </a:p>
          <a:p>
            <a:endParaRPr lang="en-US" sz="1800" dirty="0"/>
          </a:p>
        </p:txBody>
      </p:sp>
      <p:sp>
        <p:nvSpPr>
          <p:cNvPr id="6" name="Rectangle 5"/>
          <p:cNvSpPr/>
          <p:nvPr/>
        </p:nvSpPr>
        <p:spPr>
          <a:xfrm>
            <a:off x="457200" y="6284923"/>
            <a:ext cx="8369300" cy="523220"/>
          </a:xfrm>
          <a:prstGeom prst="rect">
            <a:avLst/>
          </a:prstGeom>
        </p:spPr>
        <p:txBody>
          <a:bodyPr wrap="square">
            <a:spAutoFit/>
          </a:bodyPr>
          <a:lstStyle/>
          <a:p>
            <a:r>
              <a:rPr lang="en-US" sz="1400" dirty="0" err="1">
                <a:solidFill>
                  <a:schemeClr val="bg1">
                    <a:lumMod val="65000"/>
                  </a:schemeClr>
                </a:solidFill>
              </a:rPr>
              <a:t>Ekrem</a:t>
            </a:r>
            <a:r>
              <a:rPr lang="en-US" sz="1400" dirty="0">
                <a:solidFill>
                  <a:schemeClr val="bg1">
                    <a:lumMod val="65000"/>
                  </a:schemeClr>
                </a:solidFill>
              </a:rPr>
              <a:t> </a:t>
            </a:r>
            <a:r>
              <a:rPr lang="en-US" sz="1400" dirty="0" err="1">
                <a:solidFill>
                  <a:schemeClr val="bg1">
                    <a:lumMod val="65000"/>
                  </a:schemeClr>
                </a:solidFill>
              </a:rPr>
              <a:t>Kocaguneli</a:t>
            </a:r>
            <a:r>
              <a:rPr lang="en-US" sz="1400" dirty="0">
                <a:solidFill>
                  <a:schemeClr val="bg1">
                    <a:lumMod val="65000"/>
                  </a:schemeClr>
                </a:solidFill>
              </a:rPr>
              <a:t>, Tim Menzies, </a:t>
            </a:r>
            <a:r>
              <a:rPr lang="en-US" sz="1400" dirty="0" err="1">
                <a:solidFill>
                  <a:schemeClr val="bg1">
                    <a:lumMod val="65000"/>
                  </a:schemeClr>
                </a:solidFill>
              </a:rPr>
              <a:t>Ayse</a:t>
            </a:r>
            <a:r>
              <a:rPr lang="en-US" sz="1400" dirty="0">
                <a:solidFill>
                  <a:schemeClr val="bg1">
                    <a:lumMod val="65000"/>
                  </a:schemeClr>
                </a:solidFill>
              </a:rPr>
              <a:t> </a:t>
            </a:r>
            <a:r>
              <a:rPr lang="en-US" sz="1400" dirty="0" err="1">
                <a:solidFill>
                  <a:schemeClr val="bg1">
                    <a:lumMod val="65000"/>
                  </a:schemeClr>
                </a:solidFill>
              </a:rPr>
              <a:t>Bener</a:t>
            </a:r>
            <a:r>
              <a:rPr lang="en-US" sz="1400" dirty="0">
                <a:solidFill>
                  <a:schemeClr val="bg1">
                    <a:lumMod val="65000"/>
                  </a:schemeClr>
                </a:solidFill>
              </a:rPr>
              <a:t>, Jacky W. Keung: Exploiting the Essential Assumptions of Analogy-Based Effort Estimation. IEEE Trans. Software Eng. 38(2): 425-438 (2012)</a:t>
            </a:r>
          </a:p>
        </p:txBody>
      </p:sp>
      <p:sp>
        <p:nvSpPr>
          <p:cNvPr id="3" name="Slide Number Placeholder 2"/>
          <p:cNvSpPr>
            <a:spLocks noGrp="1"/>
          </p:cNvSpPr>
          <p:nvPr>
            <p:ph type="sldNum" sz="quarter" idx="12"/>
          </p:nvPr>
        </p:nvSpPr>
        <p:spPr/>
        <p:txBody>
          <a:bodyPr/>
          <a:lstStyle/>
          <a:p>
            <a:fld id="{4F43FBDB-460A-2C4D-8064-C249887F4FCB}" type="slidenum">
              <a:rPr lang="en-US" smtClean="0"/>
              <a:pPr/>
              <a:t>91</a:t>
            </a:fld>
            <a:endParaRPr lang="en-US"/>
          </a:p>
        </p:txBody>
      </p:sp>
    </p:spTree>
    <p:extLst>
      <p:ext uri="{BB962C8B-B14F-4D97-AF65-F5344CB8AC3E}">
        <p14:creationId xmlns:p14="http://schemas.microsoft.com/office/powerpoint/2010/main" val="335751783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6">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6">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6">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6">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6">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6">
                                            <p:txEl>
                                              <p:pRg st="7" end="7"/>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6">
                                            <p:txEl>
                                              <p:pRg st="8" end="8"/>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6">
                                            <p:txEl>
                                              <p:pRg st="9" end="9"/>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6">
                                            <p:txEl>
                                              <p:pRg st="10" end="10"/>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6">
                                            <p:txEl>
                                              <p:pRg st="11" end="11"/>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6">
                                            <p:txEl>
                                              <p:pRg st="12" end="12"/>
                                            </p:txEl>
                                          </p:spTgt>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6">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uild="p"/>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Autofit/>
          </a:bodyPr>
          <a:lstStyle/>
          <a:p>
            <a:r>
              <a:rPr lang="en-US" sz="4000" dirty="0" smtClean="0"/>
              <a:t>Applications of range pruning </a:t>
            </a:r>
            <a:endParaRPr lang="en-US" sz="4000" dirty="0"/>
          </a:p>
        </p:txBody>
      </p:sp>
      <p:sp>
        <p:nvSpPr>
          <p:cNvPr id="2" name="Text Placeholder 1"/>
          <p:cNvSpPr>
            <a:spLocks noGrp="1"/>
          </p:cNvSpPr>
          <p:nvPr>
            <p:ph type="body" idx="1"/>
          </p:nvPr>
        </p:nvSpPr>
        <p:spPr>
          <a:xfrm>
            <a:off x="4421189" y="1287082"/>
            <a:ext cx="3733799" cy="639762"/>
          </a:xfrm>
          <a:solidFill>
            <a:srgbClr val="1F497D"/>
          </a:solidFill>
        </p:spPr>
        <p:txBody>
          <a:bodyPr>
            <a:normAutofit/>
          </a:bodyPr>
          <a:lstStyle/>
          <a:p>
            <a:r>
              <a:rPr lang="en-US" dirty="0" smtClean="0">
                <a:solidFill>
                  <a:srgbClr val="FFFFFF"/>
                </a:solidFill>
              </a:rPr>
              <a:t>Explanation</a:t>
            </a:r>
            <a:endParaRPr lang="en-US" dirty="0">
              <a:solidFill>
                <a:srgbClr val="FFFFFF"/>
              </a:solidFill>
            </a:endParaRPr>
          </a:p>
        </p:txBody>
      </p:sp>
      <p:sp>
        <p:nvSpPr>
          <p:cNvPr id="16" name="Content Placeholder 15"/>
          <p:cNvSpPr>
            <a:spLocks noGrp="1"/>
          </p:cNvSpPr>
          <p:nvPr>
            <p:ph sz="half" idx="2"/>
          </p:nvPr>
        </p:nvSpPr>
        <p:spPr>
          <a:xfrm>
            <a:off x="4373561" y="2045914"/>
            <a:ext cx="4241799" cy="3951288"/>
          </a:xfrm>
        </p:spPr>
        <p:txBody>
          <a:bodyPr>
            <a:normAutofit/>
          </a:bodyPr>
          <a:lstStyle/>
          <a:p>
            <a:r>
              <a:rPr lang="en-US" sz="1800" dirty="0" smtClean="0"/>
              <a:t>Generate tiny models</a:t>
            </a:r>
          </a:p>
          <a:p>
            <a:pPr lvl="1"/>
            <a:r>
              <a:rPr lang="en-US" sz="1400" dirty="0" smtClean="0"/>
              <a:t>Sort all ranges by their power</a:t>
            </a:r>
            <a:br>
              <a:rPr lang="en-US" sz="1400" dirty="0" smtClean="0"/>
            </a:br>
            <a:endParaRPr lang="en-US" sz="1400" dirty="0" smtClean="0"/>
          </a:p>
          <a:p>
            <a:r>
              <a:rPr lang="en-US" sz="1800" dirty="0" smtClean="0"/>
              <a:t>WHICH</a:t>
            </a:r>
          </a:p>
          <a:p>
            <a:pPr lvl="1">
              <a:buFont typeface="+mj-lt"/>
              <a:buAutoNum type="arabicPeriod"/>
            </a:pPr>
            <a:r>
              <a:rPr lang="en-US" sz="1400" dirty="0" smtClean="0"/>
              <a:t>Select any pair (favoring those with most power)</a:t>
            </a:r>
          </a:p>
          <a:p>
            <a:pPr lvl="1">
              <a:buFont typeface="+mj-lt"/>
              <a:buAutoNum type="arabicPeriod"/>
            </a:pPr>
            <a:r>
              <a:rPr lang="en-US" sz="1400" dirty="0" smtClean="0"/>
              <a:t>Combine pair, compute its power</a:t>
            </a:r>
          </a:p>
          <a:p>
            <a:pPr lvl="1">
              <a:buFont typeface="+mj-lt"/>
              <a:buAutoNum type="arabicPeriod"/>
            </a:pPr>
            <a:r>
              <a:rPr lang="en-US" sz="1400" dirty="0" smtClean="0"/>
              <a:t>Sort back into the ranges</a:t>
            </a:r>
          </a:p>
          <a:p>
            <a:pPr lvl="1">
              <a:buFont typeface="+mj-lt"/>
              <a:buAutoNum type="arabicPeriod"/>
            </a:pPr>
            <a:r>
              <a:rPr lang="en-US" sz="1400" dirty="0" err="1" smtClean="0"/>
              <a:t>Goto</a:t>
            </a:r>
            <a:r>
              <a:rPr lang="en-US" sz="1400" dirty="0" smtClean="0"/>
              <a:t> 1</a:t>
            </a:r>
          </a:p>
          <a:p>
            <a:pPr marL="457200" lvl="1" indent="0">
              <a:buNone/>
            </a:pPr>
            <a:endParaRPr lang="en-US" sz="1800" dirty="0"/>
          </a:p>
          <a:p>
            <a:r>
              <a:rPr lang="en-US" sz="1800" dirty="0" smtClean="0"/>
              <a:t>Initially:</a:t>
            </a:r>
          </a:p>
          <a:p>
            <a:pPr lvl="1"/>
            <a:r>
              <a:rPr lang="en-US" sz="1400" dirty="0" smtClean="0"/>
              <a:t>stack contains single ranges</a:t>
            </a:r>
          </a:p>
          <a:p>
            <a:r>
              <a:rPr lang="en-US" sz="1800" dirty="0" smtClean="0"/>
              <a:t>Subsequently</a:t>
            </a:r>
          </a:p>
          <a:p>
            <a:pPr lvl="1"/>
            <a:r>
              <a:rPr lang="en-US" sz="1400" dirty="0" smtClean="0"/>
              <a:t> stack sets of ranges</a:t>
            </a:r>
          </a:p>
          <a:p>
            <a:endParaRPr lang="en-US" sz="1800" dirty="0" smtClean="0"/>
          </a:p>
        </p:txBody>
      </p:sp>
      <p:sp>
        <p:nvSpPr>
          <p:cNvPr id="6" name="Rectangle 5"/>
          <p:cNvSpPr/>
          <p:nvPr/>
        </p:nvSpPr>
        <p:spPr>
          <a:xfrm>
            <a:off x="4108450" y="6108235"/>
            <a:ext cx="4805363" cy="646331"/>
          </a:xfrm>
          <a:prstGeom prst="rect">
            <a:avLst/>
          </a:prstGeom>
        </p:spPr>
        <p:txBody>
          <a:bodyPr wrap="square">
            <a:spAutoFit/>
          </a:bodyPr>
          <a:lstStyle/>
          <a:p>
            <a:r>
              <a:rPr lang="en-US" sz="1200" dirty="0">
                <a:solidFill>
                  <a:schemeClr val="bg1">
                    <a:lumMod val="65000"/>
                  </a:schemeClr>
                </a:solidFill>
              </a:rPr>
              <a:t>Tim Menzies, Zach Milton, </a:t>
            </a:r>
            <a:r>
              <a:rPr lang="en-US" sz="1200" dirty="0" err="1">
                <a:solidFill>
                  <a:schemeClr val="bg1">
                    <a:lumMod val="65000"/>
                  </a:schemeClr>
                </a:solidFill>
              </a:rPr>
              <a:t>Burak</a:t>
            </a:r>
            <a:r>
              <a:rPr lang="en-US" sz="1200" dirty="0">
                <a:solidFill>
                  <a:schemeClr val="bg1">
                    <a:lumMod val="65000"/>
                  </a:schemeClr>
                </a:solidFill>
              </a:rPr>
              <a:t> </a:t>
            </a:r>
            <a:r>
              <a:rPr lang="en-US" sz="1200" dirty="0" err="1">
                <a:solidFill>
                  <a:schemeClr val="bg1">
                    <a:lumMod val="65000"/>
                  </a:schemeClr>
                </a:solidFill>
              </a:rPr>
              <a:t>Turhan</a:t>
            </a:r>
            <a:r>
              <a:rPr lang="en-US" sz="1200" dirty="0">
                <a:solidFill>
                  <a:schemeClr val="bg1">
                    <a:lumMod val="65000"/>
                  </a:schemeClr>
                </a:solidFill>
              </a:rPr>
              <a:t>, </a:t>
            </a:r>
            <a:r>
              <a:rPr lang="en-US" sz="1200" dirty="0" err="1">
                <a:solidFill>
                  <a:schemeClr val="bg1">
                    <a:lumMod val="65000"/>
                  </a:schemeClr>
                </a:solidFill>
              </a:rPr>
              <a:t>Bojan</a:t>
            </a:r>
            <a:r>
              <a:rPr lang="en-US" sz="1200" dirty="0">
                <a:solidFill>
                  <a:schemeClr val="bg1">
                    <a:lumMod val="65000"/>
                  </a:schemeClr>
                </a:solidFill>
              </a:rPr>
              <a:t> </a:t>
            </a:r>
            <a:r>
              <a:rPr lang="en-US" sz="1200" dirty="0" err="1">
                <a:solidFill>
                  <a:schemeClr val="bg1">
                    <a:lumMod val="65000"/>
                  </a:schemeClr>
                </a:solidFill>
              </a:rPr>
              <a:t>Cukic</a:t>
            </a:r>
            <a:r>
              <a:rPr lang="en-US" sz="1200" dirty="0">
                <a:solidFill>
                  <a:schemeClr val="bg1">
                    <a:lumMod val="65000"/>
                  </a:schemeClr>
                </a:solidFill>
              </a:rPr>
              <a:t>, </a:t>
            </a:r>
            <a:r>
              <a:rPr lang="en-US" sz="1200" dirty="0" err="1">
                <a:solidFill>
                  <a:schemeClr val="bg1">
                    <a:lumMod val="65000"/>
                  </a:schemeClr>
                </a:solidFill>
              </a:rPr>
              <a:t>Yue</a:t>
            </a:r>
            <a:r>
              <a:rPr lang="en-US" sz="1200" dirty="0">
                <a:solidFill>
                  <a:schemeClr val="bg1">
                    <a:lumMod val="65000"/>
                  </a:schemeClr>
                </a:solidFill>
              </a:rPr>
              <a:t> Jiang, </a:t>
            </a:r>
            <a:r>
              <a:rPr lang="en-US" sz="1200" dirty="0" err="1">
                <a:solidFill>
                  <a:schemeClr val="bg1">
                    <a:lumMod val="65000"/>
                  </a:schemeClr>
                </a:solidFill>
              </a:rPr>
              <a:t>Ayse</a:t>
            </a:r>
            <a:r>
              <a:rPr lang="en-US" sz="1200" dirty="0">
                <a:solidFill>
                  <a:schemeClr val="bg1">
                    <a:lumMod val="65000"/>
                  </a:schemeClr>
                </a:solidFill>
              </a:rPr>
              <a:t> </a:t>
            </a:r>
            <a:r>
              <a:rPr lang="en-US" sz="1200" dirty="0" err="1">
                <a:solidFill>
                  <a:schemeClr val="bg1">
                    <a:lumMod val="65000"/>
                  </a:schemeClr>
                </a:solidFill>
              </a:rPr>
              <a:t>Basar</a:t>
            </a:r>
            <a:r>
              <a:rPr lang="en-US" sz="1200" dirty="0">
                <a:solidFill>
                  <a:schemeClr val="bg1">
                    <a:lumMod val="65000"/>
                  </a:schemeClr>
                </a:solidFill>
              </a:rPr>
              <a:t> </a:t>
            </a:r>
            <a:r>
              <a:rPr lang="en-US" sz="1200" dirty="0" err="1">
                <a:solidFill>
                  <a:schemeClr val="bg1">
                    <a:lumMod val="65000"/>
                  </a:schemeClr>
                </a:solidFill>
              </a:rPr>
              <a:t>Bener</a:t>
            </a:r>
            <a:r>
              <a:rPr lang="en-US" sz="1200" dirty="0">
                <a:solidFill>
                  <a:schemeClr val="bg1">
                    <a:lumMod val="65000"/>
                  </a:schemeClr>
                </a:solidFill>
              </a:rPr>
              <a:t>: </a:t>
            </a:r>
            <a:r>
              <a:rPr lang="en-US" sz="1200" dirty="0" smtClean="0">
                <a:solidFill>
                  <a:schemeClr val="bg1">
                    <a:lumMod val="65000"/>
                  </a:schemeClr>
                </a:solidFill>
              </a:rPr>
              <a:t> Defect </a:t>
            </a:r>
            <a:r>
              <a:rPr lang="en-US" sz="1200" dirty="0">
                <a:solidFill>
                  <a:schemeClr val="bg1">
                    <a:lumMod val="65000"/>
                  </a:schemeClr>
                </a:solidFill>
              </a:rPr>
              <a:t>prediction from static code features: current results, limitations, new approaches. </a:t>
            </a:r>
            <a:r>
              <a:rPr lang="en-US" sz="1200" dirty="0" err="1">
                <a:solidFill>
                  <a:schemeClr val="bg1">
                    <a:lumMod val="65000"/>
                  </a:schemeClr>
                </a:solidFill>
              </a:rPr>
              <a:t>Autom</a:t>
            </a:r>
            <a:r>
              <a:rPr lang="en-US" sz="1200" dirty="0">
                <a:solidFill>
                  <a:schemeClr val="bg1">
                    <a:lumMod val="65000"/>
                  </a:schemeClr>
                </a:solidFill>
              </a:rPr>
              <a:t>. </a:t>
            </a:r>
            <a:r>
              <a:rPr lang="en-US" sz="1200" dirty="0" err="1">
                <a:solidFill>
                  <a:schemeClr val="bg1">
                    <a:lumMod val="65000"/>
                  </a:schemeClr>
                </a:solidFill>
              </a:rPr>
              <a:t>Softw</a:t>
            </a:r>
            <a:r>
              <a:rPr lang="en-US" sz="1200" dirty="0">
                <a:solidFill>
                  <a:schemeClr val="bg1">
                    <a:lumMod val="65000"/>
                  </a:schemeClr>
                </a:solidFill>
              </a:rPr>
              <a:t>. Eng. 17(4): 375-407 (2010)</a:t>
            </a:r>
          </a:p>
        </p:txBody>
      </p:sp>
      <p:pic>
        <p:nvPicPr>
          <p:cNvPr id="4" name="Picture 3" descr="Screen Shot 2014-05-25 at 5.02.31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3129" y="1417638"/>
            <a:ext cx="2391262" cy="5021651"/>
          </a:xfrm>
          <a:prstGeom prst="rect">
            <a:avLst/>
          </a:prstGeom>
        </p:spPr>
      </p:pic>
      <p:sp>
        <p:nvSpPr>
          <p:cNvPr id="5" name="TextBox 4"/>
          <p:cNvSpPr txBox="1"/>
          <p:nvPr/>
        </p:nvSpPr>
        <p:spPr>
          <a:xfrm>
            <a:off x="2548154" y="2640486"/>
            <a:ext cx="1146468" cy="738664"/>
          </a:xfrm>
          <a:prstGeom prst="rect">
            <a:avLst/>
          </a:prstGeom>
          <a:solidFill>
            <a:srgbClr val="800000"/>
          </a:solidFill>
        </p:spPr>
        <p:txBody>
          <a:bodyPr wrap="none" rtlCol="0">
            <a:spAutoFit/>
          </a:bodyPr>
          <a:lstStyle/>
          <a:p>
            <a:r>
              <a:rPr lang="en-US" sz="1400" dirty="0" smtClean="0">
                <a:solidFill>
                  <a:schemeClr val="bg1"/>
                </a:solidFill>
              </a:rPr>
              <a:t>Decision tree </a:t>
            </a:r>
          </a:p>
          <a:p>
            <a:r>
              <a:rPr lang="en-US" sz="1400" dirty="0" smtClean="0">
                <a:solidFill>
                  <a:schemeClr val="bg1"/>
                </a:solidFill>
              </a:rPr>
              <a:t>learning on </a:t>
            </a:r>
          </a:p>
          <a:p>
            <a:r>
              <a:rPr lang="en-US" sz="1400" dirty="0" smtClean="0">
                <a:solidFill>
                  <a:schemeClr val="bg1"/>
                </a:solidFill>
              </a:rPr>
              <a:t>14 features</a:t>
            </a:r>
            <a:endParaRPr lang="en-US" sz="1400" dirty="0">
              <a:solidFill>
                <a:schemeClr val="bg1"/>
              </a:solidFill>
            </a:endParaRPr>
          </a:p>
        </p:txBody>
      </p:sp>
      <p:sp>
        <p:nvSpPr>
          <p:cNvPr id="10" name="TextBox 9"/>
          <p:cNvSpPr txBox="1"/>
          <p:nvPr/>
        </p:nvSpPr>
        <p:spPr>
          <a:xfrm>
            <a:off x="2834510" y="5478954"/>
            <a:ext cx="709073" cy="307777"/>
          </a:xfrm>
          <a:prstGeom prst="rect">
            <a:avLst/>
          </a:prstGeom>
          <a:solidFill>
            <a:srgbClr val="008000"/>
          </a:solidFill>
        </p:spPr>
        <p:txBody>
          <a:bodyPr wrap="none" rtlCol="0">
            <a:spAutoFit/>
          </a:bodyPr>
          <a:lstStyle/>
          <a:p>
            <a:r>
              <a:rPr lang="en-US" sz="1400" dirty="0" smtClean="0">
                <a:solidFill>
                  <a:schemeClr val="bg1"/>
                </a:solidFill>
              </a:rPr>
              <a:t>WHICH</a:t>
            </a:r>
            <a:endParaRPr lang="en-US" sz="1400" dirty="0">
              <a:solidFill>
                <a:schemeClr val="bg1"/>
              </a:solidFill>
            </a:endParaRPr>
          </a:p>
        </p:txBody>
      </p:sp>
      <p:sp>
        <p:nvSpPr>
          <p:cNvPr id="3" name="Slide Number Placeholder 2"/>
          <p:cNvSpPr>
            <a:spLocks noGrp="1"/>
          </p:cNvSpPr>
          <p:nvPr>
            <p:ph type="sldNum" sz="quarter" idx="12"/>
          </p:nvPr>
        </p:nvSpPr>
        <p:spPr/>
        <p:txBody>
          <a:bodyPr/>
          <a:lstStyle/>
          <a:p>
            <a:fld id="{4F43FBDB-460A-2C4D-8064-C249887F4FCB}" type="slidenum">
              <a:rPr lang="en-US" smtClean="0"/>
              <a:pPr/>
              <a:t>92</a:t>
            </a:fld>
            <a:endParaRPr lang="en-US"/>
          </a:p>
        </p:txBody>
      </p:sp>
    </p:spTree>
    <p:extLst>
      <p:ext uri="{BB962C8B-B14F-4D97-AF65-F5344CB8AC3E}">
        <p14:creationId xmlns:p14="http://schemas.microsoft.com/office/powerpoint/2010/main" val="377973602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6">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6">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6">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6">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6">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6">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6">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6">
                                            <p:txEl>
                                              <p:pRg st="10" end="10"/>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6">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uild="p"/>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958630" y="3930383"/>
            <a:ext cx="5554976" cy="2400657"/>
          </a:xfrm>
          <a:prstGeom prst="rect">
            <a:avLst/>
          </a:prstGeom>
          <a:noFill/>
        </p:spPr>
        <p:txBody>
          <a:bodyPr wrap="none" rtlCol="0">
            <a:spAutoFit/>
          </a:bodyPr>
          <a:lstStyle/>
          <a:p>
            <a:pPr algn="ctr"/>
            <a:r>
              <a:rPr lang="en-US" sz="3000" dirty="0" smtClean="0"/>
              <a:t>Explanation is easier since we are </a:t>
            </a:r>
          </a:p>
          <a:p>
            <a:pPr algn="ctr"/>
            <a:r>
              <a:rPr lang="en-US" sz="3000" dirty="0" smtClean="0"/>
              <a:t>explorer smaller parts of  the data</a:t>
            </a:r>
          </a:p>
          <a:p>
            <a:pPr algn="ctr"/>
            <a:endParaRPr lang="en-US" sz="3000" dirty="0"/>
          </a:p>
          <a:p>
            <a:pPr algn="ctr"/>
            <a:endParaRPr lang="en-US" sz="3000" dirty="0"/>
          </a:p>
          <a:p>
            <a:pPr algn="ctr"/>
            <a:r>
              <a:rPr lang="en-US" sz="3000" dirty="0" smtClean="0"/>
              <a:t>So would inference also be faster?</a:t>
            </a:r>
            <a:endParaRPr lang="en-US" sz="3000" dirty="0"/>
          </a:p>
        </p:txBody>
      </p:sp>
      <p:pic>
        <p:nvPicPr>
          <p:cNvPr id="8" name="Picture 7" descr="1speculation.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16188" y="311546"/>
            <a:ext cx="4696356" cy="3522267"/>
          </a:xfrm>
          <a:prstGeom prst="rect">
            <a:avLst/>
          </a:prstGeom>
        </p:spPr>
      </p:pic>
      <p:sp>
        <p:nvSpPr>
          <p:cNvPr id="2" name="Slide Number Placeholder 1"/>
          <p:cNvSpPr>
            <a:spLocks noGrp="1"/>
          </p:cNvSpPr>
          <p:nvPr>
            <p:ph type="sldNum" sz="quarter" idx="12"/>
          </p:nvPr>
        </p:nvSpPr>
        <p:spPr/>
        <p:txBody>
          <a:bodyPr/>
          <a:lstStyle/>
          <a:p>
            <a:fld id="{4F43FBDB-460A-2C4D-8064-C249887F4FCB}" type="slidenum">
              <a:rPr lang="en-US" smtClean="0"/>
              <a:pPr/>
              <a:t>93</a:t>
            </a:fld>
            <a:endParaRPr lang="en-US"/>
          </a:p>
        </p:txBody>
      </p:sp>
    </p:spTree>
    <p:extLst>
      <p:ext uri="{BB962C8B-B14F-4D97-AF65-F5344CB8AC3E}">
        <p14:creationId xmlns:p14="http://schemas.microsoft.com/office/powerpoint/2010/main" val="2818558744"/>
      </p:ext>
    </p:extLst>
  </p:cSld>
  <p:clrMapOvr>
    <a:masterClrMapping/>
  </p:clrMapOvr>
  <p:timing>
    <p:tnLst>
      <p:par>
        <p:cTn xmlns:p14="http://schemas.microsoft.com/office/powerpoint/2010/mai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Autofit/>
          </a:bodyPr>
          <a:lstStyle/>
          <a:p>
            <a:r>
              <a:rPr lang="en-US" sz="4000" dirty="0" smtClean="0"/>
              <a:t>Applications of range pruning </a:t>
            </a:r>
            <a:endParaRPr lang="en-US" sz="4000" dirty="0"/>
          </a:p>
        </p:txBody>
      </p:sp>
      <p:sp>
        <p:nvSpPr>
          <p:cNvPr id="2" name="Text Placeholder 1"/>
          <p:cNvSpPr>
            <a:spLocks noGrp="1"/>
          </p:cNvSpPr>
          <p:nvPr>
            <p:ph type="body" idx="1"/>
          </p:nvPr>
        </p:nvSpPr>
        <p:spPr>
          <a:xfrm>
            <a:off x="457200" y="1600193"/>
            <a:ext cx="3733799" cy="468310"/>
          </a:xfrm>
          <a:solidFill>
            <a:srgbClr val="1F497D"/>
          </a:solidFill>
        </p:spPr>
        <p:txBody>
          <a:bodyPr>
            <a:normAutofit fontScale="92500" lnSpcReduction="10000"/>
          </a:bodyPr>
          <a:lstStyle/>
          <a:p>
            <a:r>
              <a:rPr lang="en-US" sz="1300" dirty="0" smtClean="0">
                <a:solidFill>
                  <a:srgbClr val="FFFFFF"/>
                </a:solidFill>
              </a:rPr>
              <a:t>Optimization (eg1):</a:t>
            </a:r>
          </a:p>
          <a:p>
            <a:r>
              <a:rPr lang="en-US" sz="1300" dirty="0" smtClean="0">
                <a:solidFill>
                  <a:srgbClr val="FFFFFF"/>
                </a:solidFill>
              </a:rPr>
              <a:t>Learning defect predictors</a:t>
            </a:r>
            <a:endParaRPr lang="en-US" sz="1300" dirty="0">
              <a:solidFill>
                <a:srgbClr val="FFFFFF"/>
              </a:solidFill>
            </a:endParaRPr>
          </a:p>
        </p:txBody>
      </p:sp>
      <p:sp>
        <p:nvSpPr>
          <p:cNvPr id="16" name="Content Placeholder 15"/>
          <p:cNvSpPr>
            <a:spLocks noGrp="1"/>
          </p:cNvSpPr>
          <p:nvPr>
            <p:ph sz="half" idx="2"/>
          </p:nvPr>
        </p:nvSpPr>
        <p:spPr>
          <a:xfrm>
            <a:off x="409573" y="2160588"/>
            <a:ext cx="4265616" cy="3951288"/>
          </a:xfrm>
        </p:spPr>
        <p:txBody>
          <a:bodyPr>
            <a:normAutofit/>
          </a:bodyPr>
          <a:lstStyle/>
          <a:p>
            <a:r>
              <a:rPr lang="en-US" sz="1600" dirty="0" smtClean="0"/>
              <a:t>If just explore the ranges that survive row and column pruning</a:t>
            </a:r>
          </a:p>
          <a:p>
            <a:r>
              <a:rPr lang="en-US" sz="1600" dirty="0" smtClean="0"/>
              <a:t>Then is inference is faster</a:t>
            </a:r>
          </a:p>
          <a:p>
            <a:r>
              <a:rPr lang="en-US" sz="1600" dirty="0" smtClean="0"/>
              <a:t>E.g. how long between WHICH’s search of the ranges stops finding better ranges?</a:t>
            </a:r>
            <a:endParaRPr lang="en-US" sz="1200" dirty="0" smtClean="0"/>
          </a:p>
          <a:p>
            <a:pPr marL="0" indent="0">
              <a:buNone/>
            </a:pPr>
            <a:endParaRPr lang="en-US" sz="1600" dirty="0" smtClean="0"/>
          </a:p>
        </p:txBody>
      </p:sp>
      <p:sp>
        <p:nvSpPr>
          <p:cNvPr id="6" name="Rectangle 5"/>
          <p:cNvSpPr/>
          <p:nvPr/>
        </p:nvSpPr>
        <p:spPr>
          <a:xfrm>
            <a:off x="338138" y="6111876"/>
            <a:ext cx="4337052" cy="600164"/>
          </a:xfrm>
          <a:prstGeom prst="rect">
            <a:avLst/>
          </a:prstGeom>
        </p:spPr>
        <p:txBody>
          <a:bodyPr wrap="square">
            <a:spAutoFit/>
          </a:bodyPr>
          <a:lstStyle/>
          <a:p>
            <a:r>
              <a:rPr lang="en-US" sz="1100" dirty="0">
                <a:solidFill>
                  <a:schemeClr val="bg1">
                    <a:lumMod val="65000"/>
                  </a:schemeClr>
                </a:solidFill>
              </a:rPr>
              <a:t>Tim Menzies, Zach Milton, </a:t>
            </a:r>
            <a:r>
              <a:rPr lang="en-US" sz="1100" dirty="0" err="1">
                <a:solidFill>
                  <a:schemeClr val="bg1">
                    <a:lumMod val="65000"/>
                  </a:schemeClr>
                </a:solidFill>
              </a:rPr>
              <a:t>Burak</a:t>
            </a:r>
            <a:r>
              <a:rPr lang="en-US" sz="1100" dirty="0">
                <a:solidFill>
                  <a:schemeClr val="bg1">
                    <a:lumMod val="65000"/>
                  </a:schemeClr>
                </a:solidFill>
              </a:rPr>
              <a:t> </a:t>
            </a:r>
            <a:r>
              <a:rPr lang="en-US" sz="1100" dirty="0" err="1">
                <a:solidFill>
                  <a:schemeClr val="bg1">
                    <a:lumMod val="65000"/>
                  </a:schemeClr>
                </a:solidFill>
              </a:rPr>
              <a:t>Turhan</a:t>
            </a:r>
            <a:r>
              <a:rPr lang="en-US" sz="1100" dirty="0">
                <a:solidFill>
                  <a:schemeClr val="bg1">
                    <a:lumMod val="65000"/>
                  </a:schemeClr>
                </a:solidFill>
              </a:rPr>
              <a:t>, </a:t>
            </a:r>
            <a:r>
              <a:rPr lang="en-US" sz="1100" dirty="0" err="1">
                <a:solidFill>
                  <a:schemeClr val="bg1">
                    <a:lumMod val="65000"/>
                  </a:schemeClr>
                </a:solidFill>
              </a:rPr>
              <a:t>Bojan</a:t>
            </a:r>
            <a:r>
              <a:rPr lang="en-US" sz="1100" dirty="0">
                <a:solidFill>
                  <a:schemeClr val="bg1">
                    <a:lumMod val="65000"/>
                  </a:schemeClr>
                </a:solidFill>
              </a:rPr>
              <a:t> </a:t>
            </a:r>
            <a:r>
              <a:rPr lang="en-US" sz="1100" dirty="0" err="1">
                <a:solidFill>
                  <a:schemeClr val="bg1">
                    <a:lumMod val="65000"/>
                  </a:schemeClr>
                </a:solidFill>
              </a:rPr>
              <a:t>Cukic</a:t>
            </a:r>
            <a:r>
              <a:rPr lang="en-US" sz="1100" dirty="0">
                <a:solidFill>
                  <a:schemeClr val="bg1">
                    <a:lumMod val="65000"/>
                  </a:schemeClr>
                </a:solidFill>
              </a:rPr>
              <a:t>, </a:t>
            </a:r>
            <a:r>
              <a:rPr lang="en-US" sz="1100" dirty="0" err="1">
                <a:solidFill>
                  <a:schemeClr val="bg1">
                    <a:lumMod val="65000"/>
                  </a:schemeClr>
                </a:solidFill>
              </a:rPr>
              <a:t>Yue</a:t>
            </a:r>
            <a:r>
              <a:rPr lang="en-US" sz="1100" dirty="0">
                <a:solidFill>
                  <a:schemeClr val="bg1">
                    <a:lumMod val="65000"/>
                  </a:schemeClr>
                </a:solidFill>
              </a:rPr>
              <a:t> Jiang, </a:t>
            </a:r>
            <a:r>
              <a:rPr lang="en-US" sz="1100" dirty="0" err="1">
                <a:solidFill>
                  <a:schemeClr val="bg1">
                    <a:lumMod val="65000"/>
                  </a:schemeClr>
                </a:solidFill>
              </a:rPr>
              <a:t>Ayse</a:t>
            </a:r>
            <a:r>
              <a:rPr lang="en-US" sz="1100" dirty="0">
                <a:solidFill>
                  <a:schemeClr val="bg1">
                    <a:lumMod val="65000"/>
                  </a:schemeClr>
                </a:solidFill>
              </a:rPr>
              <a:t> </a:t>
            </a:r>
            <a:r>
              <a:rPr lang="en-US" sz="1100" dirty="0" err="1">
                <a:solidFill>
                  <a:schemeClr val="bg1">
                    <a:lumMod val="65000"/>
                  </a:schemeClr>
                </a:solidFill>
              </a:rPr>
              <a:t>Basar</a:t>
            </a:r>
            <a:r>
              <a:rPr lang="en-US" sz="1100" dirty="0">
                <a:solidFill>
                  <a:schemeClr val="bg1">
                    <a:lumMod val="65000"/>
                  </a:schemeClr>
                </a:solidFill>
              </a:rPr>
              <a:t> </a:t>
            </a:r>
            <a:r>
              <a:rPr lang="en-US" sz="1100" dirty="0" err="1">
                <a:solidFill>
                  <a:schemeClr val="bg1">
                    <a:lumMod val="65000"/>
                  </a:schemeClr>
                </a:solidFill>
              </a:rPr>
              <a:t>Bener</a:t>
            </a:r>
            <a:r>
              <a:rPr lang="en-US" sz="1100" dirty="0">
                <a:solidFill>
                  <a:schemeClr val="bg1">
                    <a:lumMod val="65000"/>
                  </a:schemeClr>
                </a:solidFill>
              </a:rPr>
              <a:t>: </a:t>
            </a:r>
            <a:r>
              <a:rPr lang="en-US" sz="1100" dirty="0" smtClean="0">
                <a:solidFill>
                  <a:schemeClr val="bg1">
                    <a:lumMod val="65000"/>
                  </a:schemeClr>
                </a:solidFill>
              </a:rPr>
              <a:t> Defect </a:t>
            </a:r>
            <a:r>
              <a:rPr lang="en-US" sz="1100" dirty="0">
                <a:solidFill>
                  <a:schemeClr val="bg1">
                    <a:lumMod val="65000"/>
                  </a:schemeClr>
                </a:solidFill>
              </a:rPr>
              <a:t>prediction from static code features: current results, limitations, new approaches. </a:t>
            </a:r>
            <a:r>
              <a:rPr lang="en-US" sz="1100" dirty="0" err="1">
                <a:solidFill>
                  <a:schemeClr val="bg1">
                    <a:lumMod val="65000"/>
                  </a:schemeClr>
                </a:solidFill>
              </a:rPr>
              <a:t>Autom</a:t>
            </a:r>
            <a:r>
              <a:rPr lang="en-US" sz="1100" dirty="0">
                <a:solidFill>
                  <a:schemeClr val="bg1">
                    <a:lumMod val="65000"/>
                  </a:schemeClr>
                </a:solidFill>
              </a:rPr>
              <a:t>. </a:t>
            </a:r>
            <a:r>
              <a:rPr lang="en-US" sz="1100" dirty="0" err="1">
                <a:solidFill>
                  <a:schemeClr val="bg1">
                    <a:lumMod val="65000"/>
                  </a:schemeClr>
                </a:solidFill>
              </a:rPr>
              <a:t>Softw</a:t>
            </a:r>
            <a:r>
              <a:rPr lang="en-US" sz="1100" dirty="0">
                <a:solidFill>
                  <a:schemeClr val="bg1">
                    <a:lumMod val="65000"/>
                  </a:schemeClr>
                </a:solidFill>
              </a:rPr>
              <a:t>. Eng. 17(4): 375-407 (2010</a:t>
            </a:r>
            <a:r>
              <a:rPr lang="en-US" sz="1100" dirty="0" smtClean="0">
                <a:solidFill>
                  <a:schemeClr val="bg1">
                    <a:lumMod val="65000"/>
                  </a:schemeClr>
                </a:solidFill>
              </a:rPr>
              <a:t>)</a:t>
            </a:r>
            <a:endParaRPr lang="en-US" sz="1100" dirty="0">
              <a:solidFill>
                <a:schemeClr val="bg1">
                  <a:lumMod val="65000"/>
                </a:schemeClr>
              </a:solidFill>
            </a:endParaRPr>
          </a:p>
        </p:txBody>
      </p:sp>
      <p:pic>
        <p:nvPicPr>
          <p:cNvPr id="9" name="Picture 8" descr="Screen Shot 2013-12-29 at 2.21.06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140" y="3940844"/>
            <a:ext cx="3103772" cy="2171032"/>
          </a:xfrm>
          <a:prstGeom prst="rect">
            <a:avLst/>
          </a:prstGeom>
        </p:spPr>
      </p:pic>
      <p:sp>
        <p:nvSpPr>
          <p:cNvPr id="13" name="Text Placeholder 1"/>
          <p:cNvSpPr>
            <a:spLocks noGrp="1"/>
          </p:cNvSpPr>
          <p:nvPr>
            <p:ph type="body" idx="1"/>
          </p:nvPr>
        </p:nvSpPr>
        <p:spPr>
          <a:xfrm>
            <a:off x="4926008" y="3294062"/>
            <a:ext cx="3733799" cy="468310"/>
          </a:xfrm>
          <a:solidFill>
            <a:srgbClr val="1F497D"/>
          </a:solidFill>
        </p:spPr>
        <p:txBody>
          <a:bodyPr>
            <a:normAutofit fontScale="55000" lnSpcReduction="20000"/>
          </a:bodyPr>
          <a:lstStyle/>
          <a:p>
            <a:r>
              <a:rPr lang="en-US" dirty="0" smtClean="0">
                <a:solidFill>
                  <a:srgbClr val="FFFFFF"/>
                </a:solidFill>
              </a:rPr>
              <a:t>Optimization (eg3):</a:t>
            </a:r>
          </a:p>
          <a:p>
            <a:r>
              <a:rPr lang="en-US" dirty="0" smtClean="0">
                <a:solidFill>
                  <a:srgbClr val="FFFFFF"/>
                </a:solidFill>
              </a:rPr>
              <a:t>Learning software policies to control hardware</a:t>
            </a:r>
            <a:endParaRPr lang="en-US" dirty="0">
              <a:solidFill>
                <a:srgbClr val="FFFFFF"/>
              </a:solidFill>
            </a:endParaRPr>
          </a:p>
        </p:txBody>
      </p:sp>
      <p:sp>
        <p:nvSpPr>
          <p:cNvPr id="14" name="Content Placeholder 15"/>
          <p:cNvSpPr>
            <a:spLocks noGrp="1"/>
          </p:cNvSpPr>
          <p:nvPr>
            <p:ph sz="half" idx="2"/>
          </p:nvPr>
        </p:nvSpPr>
        <p:spPr>
          <a:xfrm>
            <a:off x="4810125" y="3791744"/>
            <a:ext cx="3944938" cy="3951288"/>
          </a:xfrm>
        </p:spPr>
        <p:txBody>
          <a:bodyPr>
            <a:normAutofit/>
          </a:bodyPr>
          <a:lstStyle/>
          <a:p>
            <a:r>
              <a:rPr lang="en-US" sz="1600" dirty="0" smtClean="0"/>
              <a:t>Model-based SE</a:t>
            </a:r>
          </a:p>
          <a:p>
            <a:r>
              <a:rPr lang="en-US" sz="1600" dirty="0" smtClean="0"/>
              <a:t>Learning software policies to control hardware</a:t>
            </a:r>
          </a:p>
          <a:p>
            <a:r>
              <a:rPr lang="en-US" sz="1600" dirty="0" smtClean="0"/>
              <a:t>Method1:  an earlier version of WHICH</a:t>
            </a:r>
            <a:r>
              <a:rPr lang="en-US" sz="1200" dirty="0" smtClean="0"/>
              <a:t> </a:t>
            </a:r>
          </a:p>
          <a:p>
            <a:r>
              <a:rPr lang="en-US" sz="1600" dirty="0" smtClean="0"/>
              <a:t>Method2: standard optimizers</a:t>
            </a:r>
          </a:p>
          <a:p>
            <a:r>
              <a:rPr lang="en-US" sz="1600" dirty="0" smtClean="0"/>
              <a:t>Runtimes, Method1/Method2 </a:t>
            </a:r>
          </a:p>
          <a:p>
            <a:pPr lvl="1"/>
            <a:r>
              <a:rPr lang="en-US" sz="1400" dirty="0" smtClean="0"/>
              <a:t>for three different NASA problems:</a:t>
            </a:r>
          </a:p>
          <a:p>
            <a:pPr lvl="1"/>
            <a:r>
              <a:rPr lang="en-US" sz="1400" dirty="0" smtClean="0"/>
              <a:t>Method1 is  310,  46,  33 times faster</a:t>
            </a:r>
            <a:endParaRPr lang="en-US" sz="1400" dirty="0"/>
          </a:p>
        </p:txBody>
      </p:sp>
      <p:sp>
        <p:nvSpPr>
          <p:cNvPr id="15" name="Text Placeholder 1"/>
          <p:cNvSpPr>
            <a:spLocks noGrp="1"/>
          </p:cNvSpPr>
          <p:nvPr>
            <p:ph type="body" idx="1"/>
          </p:nvPr>
        </p:nvSpPr>
        <p:spPr>
          <a:xfrm>
            <a:off x="4889500" y="1600193"/>
            <a:ext cx="3733799" cy="468310"/>
          </a:xfrm>
          <a:solidFill>
            <a:srgbClr val="1F497D"/>
          </a:solidFill>
        </p:spPr>
        <p:txBody>
          <a:bodyPr>
            <a:normAutofit fontScale="55000" lnSpcReduction="20000"/>
          </a:bodyPr>
          <a:lstStyle/>
          <a:p>
            <a:r>
              <a:rPr lang="en-US" dirty="0" smtClean="0">
                <a:solidFill>
                  <a:srgbClr val="FFFFFF"/>
                </a:solidFill>
              </a:rPr>
              <a:t>Optimization (eg2):</a:t>
            </a:r>
          </a:p>
          <a:p>
            <a:r>
              <a:rPr lang="en-US" dirty="0" smtClean="0">
                <a:solidFill>
                  <a:srgbClr val="FFFFFF"/>
                </a:solidFill>
              </a:rPr>
              <a:t>Reasoning via analogy</a:t>
            </a:r>
            <a:endParaRPr lang="en-US" dirty="0">
              <a:solidFill>
                <a:srgbClr val="FFFFFF"/>
              </a:solidFill>
            </a:endParaRPr>
          </a:p>
        </p:txBody>
      </p:sp>
      <p:sp>
        <p:nvSpPr>
          <p:cNvPr id="3" name="Rectangle 2"/>
          <p:cNvSpPr/>
          <p:nvPr/>
        </p:nvSpPr>
        <p:spPr>
          <a:xfrm>
            <a:off x="4960939" y="2078343"/>
            <a:ext cx="4572000" cy="1077218"/>
          </a:xfrm>
          <a:prstGeom prst="rect">
            <a:avLst/>
          </a:prstGeom>
        </p:spPr>
        <p:txBody>
          <a:bodyPr>
            <a:spAutoFit/>
          </a:bodyPr>
          <a:lstStyle/>
          <a:p>
            <a:r>
              <a:rPr lang="en-US" sz="1600" dirty="0" smtClean="0"/>
              <a:t>Any nearest neighbor method runs faster </a:t>
            </a:r>
            <a:br>
              <a:rPr lang="en-US" sz="1600" dirty="0" smtClean="0"/>
            </a:br>
            <a:r>
              <a:rPr lang="en-US" sz="1600" dirty="0" smtClean="0"/>
              <a:t>with row/column pruning</a:t>
            </a:r>
          </a:p>
          <a:p>
            <a:pPr marL="285750" indent="-285750">
              <a:buFont typeface="Arial"/>
              <a:buChar char="•"/>
            </a:pPr>
            <a:r>
              <a:rPr lang="en-US" sz="1600" dirty="0" smtClean="0"/>
              <a:t>Fewer rows to search</a:t>
            </a:r>
          </a:p>
          <a:p>
            <a:pPr marL="285750" indent="-285750">
              <a:buFont typeface="Arial"/>
              <a:buChar char="•"/>
            </a:pPr>
            <a:r>
              <a:rPr lang="en-US" sz="1600" dirty="0" smtClean="0"/>
              <a:t>Fewer columns to compare</a:t>
            </a:r>
            <a:endParaRPr lang="en-US" sz="1200" dirty="0"/>
          </a:p>
        </p:txBody>
      </p:sp>
      <p:sp>
        <p:nvSpPr>
          <p:cNvPr id="8" name="Rectangle 7"/>
          <p:cNvSpPr/>
          <p:nvPr/>
        </p:nvSpPr>
        <p:spPr>
          <a:xfrm>
            <a:off x="4889500" y="6127752"/>
            <a:ext cx="4079873" cy="600164"/>
          </a:xfrm>
          <a:prstGeom prst="rect">
            <a:avLst/>
          </a:prstGeom>
        </p:spPr>
        <p:txBody>
          <a:bodyPr wrap="square">
            <a:spAutoFit/>
          </a:bodyPr>
          <a:lstStyle/>
          <a:p>
            <a:r>
              <a:rPr lang="en-US" sz="1100" dirty="0">
                <a:solidFill>
                  <a:schemeClr val="bg1">
                    <a:lumMod val="65000"/>
                  </a:schemeClr>
                </a:solidFill>
              </a:rPr>
              <a:t>Gregory Gay, Tim Menzies, Misty Davies, Karen Gundy-</a:t>
            </a:r>
            <a:r>
              <a:rPr lang="en-US" sz="1100" dirty="0" err="1">
                <a:solidFill>
                  <a:schemeClr val="bg1">
                    <a:lumMod val="65000"/>
                  </a:schemeClr>
                </a:solidFill>
              </a:rPr>
              <a:t>Burlet</a:t>
            </a:r>
            <a:r>
              <a:rPr lang="en-US" sz="1100" dirty="0">
                <a:solidFill>
                  <a:schemeClr val="bg1">
                    <a:lumMod val="65000"/>
                  </a:schemeClr>
                </a:solidFill>
              </a:rPr>
              <a:t>: Automatically finding the control variables for complex system behavior. </a:t>
            </a:r>
            <a:r>
              <a:rPr lang="en-US" sz="1100" dirty="0" err="1">
                <a:solidFill>
                  <a:schemeClr val="bg1">
                    <a:lumMod val="65000"/>
                  </a:schemeClr>
                </a:solidFill>
              </a:rPr>
              <a:t>Autom</a:t>
            </a:r>
            <a:r>
              <a:rPr lang="en-US" sz="1100" dirty="0">
                <a:solidFill>
                  <a:schemeClr val="bg1">
                    <a:lumMod val="65000"/>
                  </a:schemeClr>
                </a:solidFill>
              </a:rPr>
              <a:t>. </a:t>
            </a:r>
            <a:r>
              <a:rPr lang="en-US" sz="1100" dirty="0" err="1">
                <a:solidFill>
                  <a:schemeClr val="bg1">
                    <a:lumMod val="65000"/>
                  </a:schemeClr>
                </a:solidFill>
              </a:rPr>
              <a:t>Softw</a:t>
            </a:r>
            <a:r>
              <a:rPr lang="en-US" sz="1100" dirty="0">
                <a:solidFill>
                  <a:schemeClr val="bg1">
                    <a:lumMod val="65000"/>
                  </a:schemeClr>
                </a:solidFill>
              </a:rPr>
              <a:t>. Eng. 17(4): 439-468 (2010</a:t>
            </a:r>
            <a:r>
              <a:rPr lang="en-US" sz="1100" dirty="0" smtClean="0">
                <a:solidFill>
                  <a:schemeClr val="bg1">
                    <a:lumMod val="65000"/>
                  </a:schemeClr>
                </a:solidFill>
              </a:rPr>
              <a:t>)</a:t>
            </a:r>
            <a:endParaRPr lang="en-US" sz="1100" dirty="0">
              <a:solidFill>
                <a:schemeClr val="bg1">
                  <a:lumMod val="65000"/>
                </a:schemeClr>
              </a:solidFill>
            </a:endParaRPr>
          </a:p>
        </p:txBody>
      </p:sp>
      <p:sp>
        <p:nvSpPr>
          <p:cNvPr id="4" name="Slide Number Placeholder 3"/>
          <p:cNvSpPr>
            <a:spLocks noGrp="1"/>
          </p:cNvSpPr>
          <p:nvPr>
            <p:ph type="sldNum" sz="quarter" idx="12"/>
          </p:nvPr>
        </p:nvSpPr>
        <p:spPr/>
        <p:txBody>
          <a:bodyPr/>
          <a:lstStyle/>
          <a:p>
            <a:fld id="{4F43FBDB-460A-2C4D-8064-C249887F4FCB}" type="slidenum">
              <a:rPr lang="en-US" smtClean="0"/>
              <a:pPr/>
              <a:t>94</a:t>
            </a:fld>
            <a:endParaRPr lang="en-US"/>
          </a:p>
        </p:txBody>
      </p:sp>
    </p:spTree>
    <p:extLst>
      <p:ext uri="{BB962C8B-B14F-4D97-AF65-F5344CB8AC3E}">
        <p14:creationId xmlns:p14="http://schemas.microsoft.com/office/powerpoint/2010/main" val="400821857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4">
                                            <p:txEl>
                                              <p:pRg st="1" end="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4">
                                            <p:txEl>
                                              <p:pRg st="2" end="2"/>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4">
                                            <p:txEl>
                                              <p:pRg st="3" end="3"/>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4">
                                            <p:txEl>
                                              <p:pRg st="4" end="4"/>
                                            </p:txEl>
                                          </p:spTgt>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4">
                                            <p:txEl>
                                              <p:pRg st="5" end="5"/>
                                            </p:txEl>
                                          </p:spTgt>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uild="p"/>
      <p:bldP spid="14" grpId="0" build="p"/>
      <p:bldP spid="3" grpId="0"/>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a:t>
            </a:r>
            <a:r>
              <a:rPr lang="en-US" dirty="0" err="1" smtClean="0"/>
              <a:t>uncarved</a:t>
            </a:r>
            <a:r>
              <a:rPr lang="en-US" dirty="0" smtClean="0"/>
              <a:t> block</a:t>
            </a:r>
            <a:endParaRPr lang="en-US" dirty="0"/>
          </a:p>
        </p:txBody>
      </p:sp>
      <p:sp>
        <p:nvSpPr>
          <p:cNvPr id="5" name="Text Placeholder 4"/>
          <p:cNvSpPr>
            <a:spLocks noGrp="1"/>
          </p:cNvSpPr>
          <p:nvPr>
            <p:ph type="body" idx="1"/>
          </p:nvPr>
        </p:nvSpPr>
        <p:spPr>
          <a:solidFill>
            <a:schemeClr val="tx2"/>
          </a:solidFill>
        </p:spPr>
        <p:txBody>
          <a:bodyPr/>
          <a:lstStyle/>
          <a:p>
            <a:r>
              <a:rPr lang="en-US" dirty="0" smtClean="0">
                <a:solidFill>
                  <a:srgbClr val="FFFFFF"/>
                </a:solidFill>
              </a:rPr>
              <a:t>Michelangelo</a:t>
            </a:r>
            <a:endParaRPr lang="en-US" dirty="0">
              <a:solidFill>
                <a:srgbClr val="FFFFFF"/>
              </a:solidFill>
            </a:endParaRPr>
          </a:p>
        </p:txBody>
      </p:sp>
      <p:sp>
        <p:nvSpPr>
          <p:cNvPr id="3" name="Content Placeholder 2"/>
          <p:cNvSpPr>
            <a:spLocks noGrp="1"/>
          </p:cNvSpPr>
          <p:nvPr>
            <p:ph sz="half" idx="2"/>
          </p:nvPr>
        </p:nvSpPr>
        <p:spPr/>
        <p:txBody>
          <a:bodyPr/>
          <a:lstStyle/>
          <a:p>
            <a:r>
              <a:rPr lang="en-US" sz="2000" i="1" dirty="0" smtClean="0"/>
              <a:t>Every </a:t>
            </a:r>
            <a:r>
              <a:rPr lang="en-US" sz="2000" i="1" dirty="0"/>
              <a:t>block of stone has a statue inside it and it is the task of the sculptor to discover it. </a:t>
            </a:r>
            <a:endParaRPr lang="en-US" sz="2000" dirty="0"/>
          </a:p>
          <a:p>
            <a:endParaRPr lang="en-US" sz="2000" dirty="0"/>
          </a:p>
        </p:txBody>
      </p:sp>
      <p:sp>
        <p:nvSpPr>
          <p:cNvPr id="6" name="Text Placeholder 5"/>
          <p:cNvSpPr>
            <a:spLocks noGrp="1"/>
          </p:cNvSpPr>
          <p:nvPr>
            <p:ph type="body" sz="quarter" idx="3"/>
          </p:nvPr>
        </p:nvSpPr>
        <p:spPr>
          <a:solidFill>
            <a:schemeClr val="tx2"/>
          </a:solidFill>
        </p:spPr>
        <p:txBody>
          <a:bodyPr/>
          <a:lstStyle/>
          <a:p>
            <a:r>
              <a:rPr lang="en-US" dirty="0" smtClean="0">
                <a:solidFill>
                  <a:srgbClr val="FFFFFF"/>
                </a:solidFill>
              </a:rPr>
              <a:t>Someone else</a:t>
            </a:r>
            <a:endParaRPr lang="en-US" dirty="0">
              <a:solidFill>
                <a:srgbClr val="FFFFFF"/>
              </a:solidFill>
            </a:endParaRPr>
          </a:p>
        </p:txBody>
      </p:sp>
      <p:sp>
        <p:nvSpPr>
          <p:cNvPr id="7" name="Content Placeholder 6"/>
          <p:cNvSpPr>
            <a:spLocks noGrp="1"/>
          </p:cNvSpPr>
          <p:nvPr>
            <p:ph sz="quarter" idx="4"/>
          </p:nvPr>
        </p:nvSpPr>
        <p:spPr/>
        <p:txBody>
          <a:bodyPr>
            <a:normAutofit/>
          </a:bodyPr>
          <a:lstStyle/>
          <a:p>
            <a:r>
              <a:rPr lang="en-US" sz="2000" i="1" strike="sngStrike" dirty="0"/>
              <a:t>Every</a:t>
            </a:r>
            <a:r>
              <a:rPr lang="en-US" sz="2000" i="1" dirty="0"/>
              <a:t> Some </a:t>
            </a:r>
            <a:r>
              <a:rPr lang="en-US" sz="2000" i="1" strike="sngStrike" dirty="0"/>
              <a:t>stone</a:t>
            </a:r>
            <a:r>
              <a:rPr lang="en-US" sz="2000" i="1" dirty="0"/>
              <a:t> databases have </a:t>
            </a:r>
            <a:r>
              <a:rPr lang="en-US" sz="2000" i="1" strike="sngStrike" dirty="0"/>
              <a:t>statue</a:t>
            </a:r>
            <a:r>
              <a:rPr lang="en-US" sz="2000" i="1" dirty="0"/>
              <a:t> models inside and it is the task of the </a:t>
            </a:r>
            <a:r>
              <a:rPr lang="en-US" sz="2000" i="1" strike="sngStrike" dirty="0"/>
              <a:t>sculptor</a:t>
            </a:r>
            <a:r>
              <a:rPr lang="en-US" sz="2000" i="1" dirty="0"/>
              <a:t> </a:t>
            </a:r>
            <a:r>
              <a:rPr lang="en-US" sz="2000" i="1" dirty="0" smtClean="0"/>
              <a:t>data scientist to </a:t>
            </a:r>
            <a:r>
              <a:rPr lang="en-US" sz="2000" i="1" dirty="0"/>
              <a:t>go look. </a:t>
            </a:r>
          </a:p>
        </p:txBody>
      </p:sp>
      <p:pic>
        <p:nvPicPr>
          <p:cNvPr id="8" name="Picture 7" descr="uncarvedblockblog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4975" y="3481597"/>
            <a:ext cx="2584718" cy="3101662"/>
          </a:xfrm>
          <a:prstGeom prst="rect">
            <a:avLst/>
          </a:prstGeom>
        </p:spPr>
      </p:pic>
      <p:pic>
        <p:nvPicPr>
          <p:cNvPr id="9" name="Picture 8" descr="ghira_voxels_constraints.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4818584" y="3535121"/>
            <a:ext cx="3214098" cy="3048138"/>
          </a:xfrm>
          <a:prstGeom prst="rect">
            <a:avLst/>
          </a:prstGeom>
        </p:spPr>
      </p:pic>
      <p:sp>
        <p:nvSpPr>
          <p:cNvPr id="4" name="Slide Number Placeholder 3"/>
          <p:cNvSpPr>
            <a:spLocks noGrp="1"/>
          </p:cNvSpPr>
          <p:nvPr>
            <p:ph type="sldNum" sz="quarter" idx="12"/>
          </p:nvPr>
        </p:nvSpPr>
        <p:spPr/>
        <p:txBody>
          <a:bodyPr/>
          <a:lstStyle/>
          <a:p>
            <a:fld id="{4F43FBDB-460A-2C4D-8064-C249887F4FCB}" type="slidenum">
              <a:rPr lang="en-US" smtClean="0"/>
              <a:pPr/>
              <a:t>95</a:t>
            </a:fld>
            <a:endParaRPr lang="en-US"/>
          </a:p>
        </p:txBody>
      </p:sp>
    </p:spTree>
    <p:extLst>
      <p:ext uri="{BB962C8B-B14F-4D97-AF65-F5344CB8AC3E}">
        <p14:creationId xmlns:p14="http://schemas.microsoft.com/office/powerpoint/2010/main" val="400122627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normAutofit fontScale="90000"/>
          </a:bodyPr>
          <a:lstStyle/>
          <a:p>
            <a:r>
              <a:rPr lang="en-US" dirty="0" smtClean="0"/>
              <a:t>Carving = Pruning = </a:t>
            </a:r>
            <a:br>
              <a:rPr lang="en-US" dirty="0" smtClean="0"/>
            </a:br>
            <a:r>
              <a:rPr lang="en-US" dirty="0" smtClean="0"/>
              <a:t>A very good thing to do</a:t>
            </a:r>
            <a:endParaRPr lang="en-US" dirty="0"/>
          </a:p>
        </p:txBody>
      </p:sp>
      <p:sp>
        <p:nvSpPr>
          <p:cNvPr id="18" name="Text Placeholder 1"/>
          <p:cNvSpPr>
            <a:spLocks noGrp="1"/>
          </p:cNvSpPr>
          <p:nvPr>
            <p:ph type="body" idx="1"/>
          </p:nvPr>
        </p:nvSpPr>
        <p:spPr>
          <a:xfrm>
            <a:off x="457201" y="1725625"/>
            <a:ext cx="2638424" cy="639762"/>
          </a:xfrm>
          <a:solidFill>
            <a:srgbClr val="1F497D"/>
          </a:solidFill>
        </p:spPr>
        <p:txBody>
          <a:bodyPr>
            <a:normAutofit fontScale="77500" lnSpcReduction="20000"/>
          </a:bodyPr>
          <a:lstStyle/>
          <a:p>
            <a:r>
              <a:rPr lang="en-US" dirty="0" smtClean="0">
                <a:solidFill>
                  <a:srgbClr val="FFFFFF"/>
                </a:solidFill>
              </a:rPr>
              <a:t>Column </a:t>
            </a:r>
          </a:p>
          <a:p>
            <a:r>
              <a:rPr lang="en-US" dirty="0" smtClean="0">
                <a:solidFill>
                  <a:srgbClr val="FFFFFF"/>
                </a:solidFill>
              </a:rPr>
              <a:t>pruning</a:t>
            </a:r>
            <a:endParaRPr lang="en-US" dirty="0">
              <a:solidFill>
                <a:srgbClr val="FFFFFF"/>
              </a:solidFill>
            </a:endParaRPr>
          </a:p>
        </p:txBody>
      </p:sp>
      <p:sp>
        <p:nvSpPr>
          <p:cNvPr id="19" name="Content Placeholder 15"/>
          <p:cNvSpPr>
            <a:spLocks noGrp="1"/>
          </p:cNvSpPr>
          <p:nvPr>
            <p:ph sz="half" idx="2"/>
          </p:nvPr>
        </p:nvSpPr>
        <p:spPr>
          <a:xfrm>
            <a:off x="457201" y="2476519"/>
            <a:ext cx="2638424" cy="3951288"/>
          </a:xfrm>
        </p:spPr>
        <p:txBody>
          <a:bodyPr>
            <a:normAutofit/>
          </a:bodyPr>
          <a:lstStyle/>
          <a:p>
            <a:r>
              <a:rPr lang="en-US" sz="1600" dirty="0"/>
              <a:t>i</a:t>
            </a:r>
            <a:r>
              <a:rPr lang="en-US" sz="1600" dirty="0" smtClean="0"/>
              <a:t>rrelevancy removal</a:t>
            </a:r>
          </a:p>
          <a:p>
            <a:r>
              <a:rPr lang="en-US" sz="1600" dirty="0"/>
              <a:t>b</a:t>
            </a:r>
            <a:r>
              <a:rPr lang="en-US" sz="1600" dirty="0" smtClean="0"/>
              <a:t>etter predictions</a:t>
            </a:r>
          </a:p>
          <a:p>
            <a:pPr marL="0" indent="0">
              <a:buNone/>
            </a:pPr>
            <a:endParaRPr lang="en-US" sz="1600" dirty="0"/>
          </a:p>
          <a:p>
            <a:endParaRPr lang="en-US" sz="1800" dirty="0"/>
          </a:p>
        </p:txBody>
      </p:sp>
      <p:sp>
        <p:nvSpPr>
          <p:cNvPr id="20" name="Text Placeholder 2"/>
          <p:cNvSpPr>
            <a:spLocks noGrp="1"/>
          </p:cNvSpPr>
          <p:nvPr>
            <p:ph type="body" sz="quarter" idx="3"/>
          </p:nvPr>
        </p:nvSpPr>
        <p:spPr>
          <a:xfrm>
            <a:off x="3263900" y="1725625"/>
            <a:ext cx="2639460" cy="639762"/>
          </a:xfrm>
          <a:solidFill>
            <a:srgbClr val="1F497D"/>
          </a:solidFill>
        </p:spPr>
        <p:txBody>
          <a:bodyPr>
            <a:normAutofit fontScale="77500" lnSpcReduction="20000"/>
          </a:bodyPr>
          <a:lstStyle/>
          <a:p>
            <a:r>
              <a:rPr lang="en-US" dirty="0" smtClean="0">
                <a:solidFill>
                  <a:srgbClr val="FFFFFF"/>
                </a:solidFill>
              </a:rPr>
              <a:t>Row </a:t>
            </a:r>
          </a:p>
          <a:p>
            <a:r>
              <a:rPr lang="en-US" dirty="0" smtClean="0">
                <a:solidFill>
                  <a:srgbClr val="FFFFFF"/>
                </a:solidFill>
              </a:rPr>
              <a:t>pruning</a:t>
            </a:r>
            <a:endParaRPr lang="en-US" dirty="0">
              <a:solidFill>
                <a:srgbClr val="FFFFFF"/>
              </a:solidFill>
            </a:endParaRPr>
          </a:p>
        </p:txBody>
      </p:sp>
      <p:sp>
        <p:nvSpPr>
          <p:cNvPr id="21" name="Content Placeholder 3"/>
          <p:cNvSpPr>
            <a:spLocks noGrp="1"/>
          </p:cNvSpPr>
          <p:nvPr>
            <p:ph sz="quarter" idx="4"/>
          </p:nvPr>
        </p:nvSpPr>
        <p:spPr>
          <a:xfrm>
            <a:off x="3263900" y="2476519"/>
            <a:ext cx="2639460" cy="3951288"/>
          </a:xfrm>
        </p:spPr>
        <p:txBody>
          <a:bodyPr>
            <a:normAutofit/>
          </a:bodyPr>
          <a:lstStyle/>
          <a:p>
            <a:r>
              <a:rPr lang="en-US" sz="1800" dirty="0"/>
              <a:t>outliers, </a:t>
            </a:r>
            <a:endParaRPr lang="en-US" sz="1800" dirty="0" smtClean="0"/>
          </a:p>
          <a:p>
            <a:r>
              <a:rPr lang="en-US" sz="1800" dirty="0" smtClean="0"/>
              <a:t>privacy</a:t>
            </a:r>
            <a:r>
              <a:rPr lang="en-US" sz="1800" dirty="0"/>
              <a:t>, </a:t>
            </a:r>
            <a:endParaRPr lang="en-US" sz="1800" dirty="0" smtClean="0"/>
          </a:p>
          <a:p>
            <a:r>
              <a:rPr lang="en-US" sz="1800" dirty="0" smtClean="0"/>
              <a:t>anomaly </a:t>
            </a:r>
            <a:r>
              <a:rPr lang="en-US" sz="1800" dirty="0"/>
              <a:t>detection, incremental learning, </a:t>
            </a:r>
            <a:endParaRPr lang="en-US" sz="1800" dirty="0" smtClean="0"/>
          </a:p>
          <a:p>
            <a:r>
              <a:rPr lang="en-US" sz="1800" dirty="0" smtClean="0"/>
              <a:t>handling </a:t>
            </a:r>
            <a:r>
              <a:rPr lang="en-US" sz="1800" dirty="0"/>
              <a:t>missing values, </a:t>
            </a:r>
            <a:endParaRPr lang="en-US" sz="1800" dirty="0" smtClean="0"/>
          </a:p>
          <a:p>
            <a:r>
              <a:rPr lang="en-US" sz="1800" dirty="0" smtClean="0"/>
              <a:t>cross</a:t>
            </a:r>
            <a:r>
              <a:rPr lang="en-US" sz="1800" dirty="0"/>
              <a:t>-company </a:t>
            </a:r>
            <a:r>
              <a:rPr lang="en-US" sz="1800" dirty="0" smtClean="0"/>
              <a:t>learning</a:t>
            </a:r>
          </a:p>
          <a:p>
            <a:r>
              <a:rPr lang="en-US" sz="1800" dirty="0" smtClean="0"/>
              <a:t>noise reduction</a:t>
            </a:r>
            <a:endParaRPr lang="en-US" sz="2000" dirty="0"/>
          </a:p>
          <a:p>
            <a:pPr lvl="1"/>
            <a:endParaRPr lang="en-US" sz="1600" dirty="0"/>
          </a:p>
          <a:p>
            <a:pPr lvl="1"/>
            <a:endParaRPr lang="en-US" sz="1600" dirty="0"/>
          </a:p>
        </p:txBody>
      </p:sp>
      <p:sp>
        <p:nvSpPr>
          <p:cNvPr id="22" name="Text Placeholder 2"/>
          <p:cNvSpPr txBox="1">
            <a:spLocks/>
          </p:cNvSpPr>
          <p:nvPr/>
        </p:nvSpPr>
        <p:spPr>
          <a:xfrm>
            <a:off x="6134658" y="1725625"/>
            <a:ext cx="2639460" cy="639762"/>
          </a:xfrm>
          <a:prstGeom prst="rect">
            <a:avLst/>
          </a:prstGeom>
          <a:solidFill>
            <a:srgbClr val="1F497D"/>
          </a:solidFill>
        </p:spPr>
        <p:txBody>
          <a:bodyPr vert="horz" lIns="91440" tIns="45720" rIns="91440" bIns="45720" rtlCol="0" anchor="b">
            <a:normAutofit fontScale="77500" lnSpcReduction="20000"/>
          </a:bodyPr>
          <a:lstStyle>
            <a:lvl1pPr marL="0" indent="0" algn="l" defTabSz="457200" rtl="0" eaLnBrk="1" latinLnBrk="0" hangingPunct="1">
              <a:spcBef>
                <a:spcPct val="20000"/>
              </a:spcBef>
              <a:buFont typeface="Arial"/>
              <a:buNone/>
              <a:defRPr sz="2400" b="1" kern="1200">
                <a:solidFill>
                  <a:schemeClr val="tx1"/>
                </a:solidFill>
                <a:latin typeface="+mn-lt"/>
                <a:ea typeface="+mn-ea"/>
                <a:cs typeface="+mn-cs"/>
              </a:defRPr>
            </a:lvl1pPr>
            <a:lvl2pPr marL="457200" indent="0" algn="l" defTabSz="457200" rtl="0" eaLnBrk="1" latinLnBrk="0" hangingPunct="1">
              <a:spcBef>
                <a:spcPct val="20000"/>
              </a:spcBef>
              <a:buFont typeface="Arial"/>
              <a:buNone/>
              <a:defRPr sz="2000" b="1" kern="1200">
                <a:solidFill>
                  <a:schemeClr val="tx1"/>
                </a:solidFill>
                <a:latin typeface="+mn-lt"/>
                <a:ea typeface="+mn-ea"/>
                <a:cs typeface="+mn-cs"/>
              </a:defRPr>
            </a:lvl2pPr>
            <a:lvl3pPr marL="914400" indent="0" algn="l" defTabSz="457200" rtl="0" eaLnBrk="1" latinLnBrk="0" hangingPunct="1">
              <a:spcBef>
                <a:spcPct val="20000"/>
              </a:spcBef>
              <a:buFont typeface="Arial"/>
              <a:buNone/>
              <a:defRPr sz="1800" b="1" kern="1200">
                <a:solidFill>
                  <a:schemeClr val="tx1"/>
                </a:solidFill>
                <a:latin typeface="+mn-lt"/>
                <a:ea typeface="+mn-ea"/>
                <a:cs typeface="+mn-cs"/>
              </a:defRPr>
            </a:lvl3pPr>
            <a:lvl4pPr marL="1371600" indent="0" algn="l" defTabSz="457200" rtl="0" eaLnBrk="1" latinLnBrk="0" hangingPunct="1">
              <a:spcBef>
                <a:spcPct val="20000"/>
              </a:spcBef>
              <a:buFont typeface="Arial"/>
              <a:buNone/>
              <a:defRPr sz="1600" b="1" kern="1200">
                <a:solidFill>
                  <a:schemeClr val="tx1"/>
                </a:solidFill>
                <a:latin typeface="+mn-lt"/>
                <a:ea typeface="+mn-ea"/>
                <a:cs typeface="+mn-cs"/>
              </a:defRPr>
            </a:lvl4pPr>
            <a:lvl5pPr marL="1828800" indent="0" algn="l" defTabSz="457200" rtl="0" eaLnBrk="1" latinLnBrk="0" hangingPunct="1">
              <a:spcBef>
                <a:spcPct val="20000"/>
              </a:spcBef>
              <a:buFont typeface="Arial"/>
              <a:buNone/>
              <a:defRPr sz="1600" b="1" kern="1200">
                <a:solidFill>
                  <a:schemeClr val="tx1"/>
                </a:solidFill>
                <a:latin typeface="+mn-lt"/>
                <a:ea typeface="+mn-ea"/>
                <a:cs typeface="+mn-cs"/>
              </a:defRPr>
            </a:lvl5pPr>
            <a:lvl6pPr marL="2286000" indent="0" algn="l" defTabSz="457200" rtl="0" eaLnBrk="1" latinLnBrk="0" hangingPunct="1">
              <a:spcBef>
                <a:spcPct val="20000"/>
              </a:spcBef>
              <a:buFont typeface="Arial"/>
              <a:buNone/>
              <a:defRPr sz="1600" b="1" kern="1200">
                <a:solidFill>
                  <a:schemeClr val="tx1"/>
                </a:solidFill>
                <a:latin typeface="+mn-lt"/>
                <a:ea typeface="+mn-ea"/>
                <a:cs typeface="+mn-cs"/>
              </a:defRPr>
            </a:lvl6pPr>
            <a:lvl7pPr marL="2743200" indent="0" algn="l" defTabSz="457200" rtl="0" eaLnBrk="1" latinLnBrk="0" hangingPunct="1">
              <a:spcBef>
                <a:spcPct val="20000"/>
              </a:spcBef>
              <a:buFont typeface="Arial"/>
              <a:buNone/>
              <a:defRPr sz="1600" b="1" kern="1200">
                <a:solidFill>
                  <a:schemeClr val="tx1"/>
                </a:solidFill>
                <a:latin typeface="+mn-lt"/>
                <a:ea typeface="+mn-ea"/>
                <a:cs typeface="+mn-cs"/>
              </a:defRPr>
            </a:lvl7pPr>
            <a:lvl8pPr marL="3200400" indent="0" algn="l" defTabSz="457200" rtl="0" eaLnBrk="1" latinLnBrk="0" hangingPunct="1">
              <a:spcBef>
                <a:spcPct val="20000"/>
              </a:spcBef>
              <a:buFont typeface="Arial"/>
              <a:buNone/>
              <a:defRPr sz="1600" b="1" kern="1200">
                <a:solidFill>
                  <a:schemeClr val="tx1"/>
                </a:solidFill>
                <a:latin typeface="+mn-lt"/>
                <a:ea typeface="+mn-ea"/>
                <a:cs typeface="+mn-cs"/>
              </a:defRPr>
            </a:lvl8pPr>
            <a:lvl9pPr marL="3657600" indent="0" algn="l" defTabSz="457200" rtl="0" eaLnBrk="1" latinLnBrk="0" hangingPunct="1">
              <a:spcBef>
                <a:spcPct val="20000"/>
              </a:spcBef>
              <a:buFont typeface="Arial"/>
              <a:buNone/>
              <a:defRPr sz="1600" b="1" kern="1200">
                <a:solidFill>
                  <a:schemeClr val="tx1"/>
                </a:solidFill>
                <a:latin typeface="+mn-lt"/>
                <a:ea typeface="+mn-ea"/>
                <a:cs typeface="+mn-cs"/>
              </a:defRPr>
            </a:lvl9pPr>
          </a:lstStyle>
          <a:p>
            <a:r>
              <a:rPr lang="en-US" dirty="0" smtClean="0">
                <a:solidFill>
                  <a:srgbClr val="FFFFFF"/>
                </a:solidFill>
              </a:rPr>
              <a:t>Range </a:t>
            </a:r>
          </a:p>
          <a:p>
            <a:r>
              <a:rPr lang="en-US" dirty="0" smtClean="0">
                <a:solidFill>
                  <a:srgbClr val="FFFFFF"/>
                </a:solidFill>
              </a:rPr>
              <a:t>pruning</a:t>
            </a:r>
            <a:endParaRPr lang="en-US" dirty="0">
              <a:solidFill>
                <a:srgbClr val="FFFFFF"/>
              </a:solidFill>
            </a:endParaRPr>
          </a:p>
        </p:txBody>
      </p:sp>
      <p:sp>
        <p:nvSpPr>
          <p:cNvPr id="23" name="Content Placeholder 3"/>
          <p:cNvSpPr txBox="1">
            <a:spLocks/>
          </p:cNvSpPr>
          <p:nvPr/>
        </p:nvSpPr>
        <p:spPr>
          <a:xfrm>
            <a:off x="6134658" y="2476519"/>
            <a:ext cx="2639460" cy="3951288"/>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4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0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18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6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6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6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6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6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600" kern="1200">
                <a:solidFill>
                  <a:schemeClr val="tx1"/>
                </a:solidFill>
                <a:latin typeface="+mn-lt"/>
                <a:ea typeface="+mn-ea"/>
                <a:cs typeface="+mn-cs"/>
              </a:defRPr>
            </a:lvl9pPr>
          </a:lstStyle>
          <a:p>
            <a:r>
              <a:rPr lang="en-US" sz="2000" dirty="0" smtClean="0"/>
              <a:t>explanation</a:t>
            </a:r>
          </a:p>
          <a:p>
            <a:r>
              <a:rPr lang="en-US" sz="2000" dirty="0" smtClean="0"/>
              <a:t>optimization</a:t>
            </a:r>
            <a:endParaRPr lang="en-US" sz="1600" dirty="0" smtClean="0"/>
          </a:p>
          <a:p>
            <a:pPr lvl="1"/>
            <a:endParaRPr lang="en-US" sz="1600" dirty="0"/>
          </a:p>
        </p:txBody>
      </p:sp>
      <p:sp>
        <p:nvSpPr>
          <p:cNvPr id="2" name="Slide Number Placeholder 1"/>
          <p:cNvSpPr>
            <a:spLocks noGrp="1"/>
          </p:cNvSpPr>
          <p:nvPr>
            <p:ph type="sldNum" sz="quarter" idx="12"/>
          </p:nvPr>
        </p:nvSpPr>
        <p:spPr/>
        <p:txBody>
          <a:bodyPr/>
          <a:lstStyle/>
          <a:p>
            <a:fld id="{4F43FBDB-460A-2C4D-8064-C249887F4FCB}" type="slidenum">
              <a:rPr lang="en-US" smtClean="0"/>
              <a:pPr/>
              <a:t>96</a:t>
            </a:fld>
            <a:endParaRPr lang="en-US"/>
          </a:p>
        </p:txBody>
      </p:sp>
    </p:spTree>
    <p:extLst>
      <p:ext uri="{BB962C8B-B14F-4D97-AF65-F5344CB8AC3E}">
        <p14:creationId xmlns:p14="http://schemas.microsoft.com/office/powerpoint/2010/main" val="223406021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1">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1">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1">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1">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1">
                                            <p:txEl>
                                              <p:pRg st="4" end="4"/>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1">
                                            <p:txEl>
                                              <p:pRg st="5" end="5"/>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build="p"/>
      <p:bldP spid="21" grpId="0" build="p"/>
      <p:bldP spid="23" grpId="0"/>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Roadmap</a:t>
            </a:r>
            <a:endParaRPr lang="en-US" dirty="0"/>
          </a:p>
        </p:txBody>
      </p:sp>
      <p:sp>
        <p:nvSpPr>
          <p:cNvPr id="5" name="Content Placeholder 2"/>
          <p:cNvSpPr>
            <a:spLocks noGrp="1"/>
          </p:cNvSpPr>
          <p:nvPr>
            <p:ph sz="half" idx="1"/>
          </p:nvPr>
        </p:nvSpPr>
        <p:spPr>
          <a:xfrm>
            <a:off x="457200" y="1674281"/>
            <a:ext cx="4038600" cy="4525963"/>
          </a:xfrm>
        </p:spPr>
        <p:txBody>
          <a:bodyPr>
            <a:normAutofit fontScale="62500" lnSpcReduction="20000"/>
          </a:bodyPr>
          <a:lstStyle/>
          <a:p>
            <a:pPr marL="0" indent="0">
              <a:buNone/>
            </a:pPr>
            <a:r>
              <a:rPr lang="en-US" b="1" dirty="0" smtClean="0">
                <a:solidFill>
                  <a:schemeClr val="bg1">
                    <a:lumMod val="65000"/>
                  </a:schemeClr>
                </a:solidFill>
              </a:rPr>
              <a:t>0) In </a:t>
            </a:r>
            <a:r>
              <a:rPr lang="en-US" b="1" dirty="0">
                <a:solidFill>
                  <a:schemeClr val="bg1">
                    <a:lumMod val="65000"/>
                  </a:schemeClr>
                </a:solidFill>
              </a:rPr>
              <a:t>a </a:t>
            </a:r>
            <a:r>
              <a:rPr lang="en-US" b="1" dirty="0" smtClean="0">
                <a:solidFill>
                  <a:schemeClr val="bg1">
                    <a:lumMod val="65000"/>
                  </a:schemeClr>
                </a:solidFill>
              </a:rPr>
              <a:t>nutshell </a:t>
            </a:r>
            <a:r>
              <a:rPr lang="en-US" dirty="0" smtClean="0">
                <a:solidFill>
                  <a:schemeClr val="bg1">
                    <a:lumMod val="65000"/>
                  </a:schemeClr>
                </a:solidFill>
              </a:rPr>
              <a:t> [9:00] </a:t>
            </a:r>
          </a:p>
          <a:p>
            <a:pPr marL="0" indent="0">
              <a:buNone/>
            </a:pPr>
            <a:r>
              <a:rPr lang="en-US" dirty="0" smtClean="0">
                <a:solidFill>
                  <a:schemeClr val="bg1">
                    <a:lumMod val="65000"/>
                  </a:schemeClr>
                </a:solidFill>
              </a:rPr>
              <a:t>(Menzies + Zimmermann)</a:t>
            </a:r>
            <a:br>
              <a:rPr lang="en-US" dirty="0" smtClean="0">
                <a:solidFill>
                  <a:schemeClr val="bg1">
                    <a:lumMod val="65000"/>
                  </a:schemeClr>
                </a:solidFill>
              </a:rPr>
            </a:br>
            <a:r>
              <a:rPr lang="en-US" dirty="0" smtClean="0">
                <a:solidFill>
                  <a:schemeClr val="bg1">
                    <a:lumMod val="65000"/>
                  </a:schemeClr>
                </a:solidFill>
              </a:rPr>
              <a:t/>
            </a:r>
            <a:br>
              <a:rPr lang="en-US" dirty="0" smtClean="0">
                <a:solidFill>
                  <a:schemeClr val="bg1">
                    <a:lumMod val="65000"/>
                  </a:schemeClr>
                </a:solidFill>
              </a:rPr>
            </a:br>
            <a:endParaRPr lang="en-US" dirty="0">
              <a:solidFill>
                <a:schemeClr val="bg1">
                  <a:lumMod val="65000"/>
                </a:schemeClr>
              </a:solidFill>
            </a:endParaRPr>
          </a:p>
          <a:p>
            <a:pPr marL="0" indent="0">
              <a:buNone/>
            </a:pPr>
            <a:r>
              <a:rPr lang="en-US" b="1" dirty="0" smtClean="0">
                <a:solidFill>
                  <a:schemeClr val="bg1">
                    <a:lumMod val="65000"/>
                  </a:schemeClr>
                </a:solidFill>
              </a:rPr>
              <a:t>1) Organization </a:t>
            </a:r>
            <a:r>
              <a:rPr lang="en-US" b="1" dirty="0">
                <a:solidFill>
                  <a:schemeClr val="bg1">
                    <a:lumMod val="65000"/>
                  </a:schemeClr>
                </a:solidFill>
              </a:rPr>
              <a:t>Issues</a:t>
            </a:r>
            <a:r>
              <a:rPr lang="en-US" b="1" dirty="0" smtClean="0">
                <a:solidFill>
                  <a:schemeClr val="bg1">
                    <a:lumMod val="65000"/>
                  </a:schemeClr>
                </a:solidFill>
              </a:rPr>
              <a:t>:</a:t>
            </a:r>
            <a:r>
              <a:rPr lang="en-US" b="1" dirty="0">
                <a:solidFill>
                  <a:schemeClr val="bg1">
                    <a:lumMod val="65000"/>
                  </a:schemeClr>
                </a:solidFill>
              </a:rPr>
              <a:t> </a:t>
            </a:r>
            <a:r>
              <a:rPr lang="en-US" dirty="0" smtClean="0">
                <a:solidFill>
                  <a:schemeClr val="bg1">
                    <a:lumMod val="65000"/>
                  </a:schemeClr>
                </a:solidFill>
              </a:rPr>
              <a:t>[9:15] </a:t>
            </a:r>
          </a:p>
          <a:p>
            <a:pPr marL="0" indent="0">
              <a:buNone/>
            </a:pPr>
            <a:r>
              <a:rPr lang="en-US" dirty="0" smtClean="0">
                <a:solidFill>
                  <a:schemeClr val="bg1">
                    <a:lumMod val="65000"/>
                  </a:schemeClr>
                </a:solidFill>
              </a:rPr>
              <a:t>(Menzies)</a:t>
            </a:r>
            <a:endParaRPr lang="en-US" dirty="0">
              <a:solidFill>
                <a:schemeClr val="bg1">
                  <a:lumMod val="65000"/>
                </a:schemeClr>
              </a:solidFill>
            </a:endParaRPr>
          </a:p>
          <a:p>
            <a:r>
              <a:rPr lang="en-US" dirty="0" smtClean="0">
                <a:solidFill>
                  <a:schemeClr val="bg1">
                    <a:lumMod val="65000"/>
                  </a:schemeClr>
                </a:solidFill>
              </a:rPr>
              <a:t>Rule </a:t>
            </a:r>
            <a:r>
              <a:rPr lang="en-US" dirty="0">
                <a:solidFill>
                  <a:schemeClr val="bg1">
                    <a:lumMod val="65000"/>
                  </a:schemeClr>
                </a:solidFill>
              </a:rPr>
              <a:t>#1: Talk to the users </a:t>
            </a:r>
            <a:r>
              <a:rPr lang="en-US" dirty="0" smtClean="0">
                <a:solidFill>
                  <a:schemeClr val="bg1">
                    <a:lumMod val="65000"/>
                  </a:schemeClr>
                </a:solidFill>
              </a:rPr>
              <a:t>  </a:t>
            </a:r>
            <a:endParaRPr lang="en-US" dirty="0">
              <a:solidFill>
                <a:schemeClr val="bg1">
                  <a:lumMod val="65000"/>
                </a:schemeClr>
              </a:solidFill>
            </a:endParaRPr>
          </a:p>
          <a:p>
            <a:r>
              <a:rPr lang="en-US" dirty="0" smtClean="0">
                <a:solidFill>
                  <a:schemeClr val="bg1">
                    <a:lumMod val="65000"/>
                  </a:schemeClr>
                </a:solidFill>
              </a:rPr>
              <a:t>Rule </a:t>
            </a:r>
            <a:r>
              <a:rPr lang="en-US" dirty="0">
                <a:solidFill>
                  <a:schemeClr val="bg1">
                    <a:lumMod val="65000"/>
                  </a:schemeClr>
                </a:solidFill>
              </a:rPr>
              <a:t>#2: Know your </a:t>
            </a:r>
            <a:r>
              <a:rPr lang="en-US" dirty="0" smtClean="0">
                <a:solidFill>
                  <a:schemeClr val="bg1">
                    <a:lumMod val="65000"/>
                  </a:schemeClr>
                </a:solidFill>
              </a:rPr>
              <a:t>domain  </a:t>
            </a:r>
            <a:endParaRPr lang="en-US" dirty="0">
              <a:solidFill>
                <a:schemeClr val="bg1">
                  <a:lumMod val="65000"/>
                </a:schemeClr>
              </a:solidFill>
            </a:endParaRPr>
          </a:p>
          <a:p>
            <a:r>
              <a:rPr lang="en-US" dirty="0" smtClean="0">
                <a:solidFill>
                  <a:schemeClr val="bg1">
                    <a:lumMod val="65000"/>
                  </a:schemeClr>
                </a:solidFill>
              </a:rPr>
              <a:t>Rule </a:t>
            </a:r>
            <a:r>
              <a:rPr lang="en-US" dirty="0">
                <a:solidFill>
                  <a:schemeClr val="bg1">
                    <a:lumMod val="65000"/>
                  </a:schemeClr>
                </a:solidFill>
              </a:rPr>
              <a:t>#3: Suspect your </a:t>
            </a:r>
            <a:r>
              <a:rPr lang="en-US" dirty="0" smtClean="0">
                <a:solidFill>
                  <a:schemeClr val="bg1">
                    <a:lumMod val="65000"/>
                  </a:schemeClr>
                </a:solidFill>
              </a:rPr>
              <a:t>data </a:t>
            </a:r>
            <a:endParaRPr lang="en-US" dirty="0">
              <a:solidFill>
                <a:schemeClr val="bg1">
                  <a:lumMod val="65000"/>
                </a:schemeClr>
              </a:solidFill>
            </a:endParaRPr>
          </a:p>
          <a:p>
            <a:r>
              <a:rPr lang="en-US" dirty="0" smtClean="0">
                <a:solidFill>
                  <a:schemeClr val="bg1">
                    <a:lumMod val="65000"/>
                  </a:schemeClr>
                </a:solidFill>
              </a:rPr>
              <a:t>Rule </a:t>
            </a:r>
            <a:r>
              <a:rPr lang="en-US" dirty="0">
                <a:solidFill>
                  <a:schemeClr val="bg1">
                    <a:lumMod val="65000"/>
                  </a:schemeClr>
                </a:solidFill>
              </a:rPr>
              <a:t>#4: Data science is </a:t>
            </a:r>
            <a:r>
              <a:rPr lang="en-US" dirty="0" smtClean="0">
                <a:solidFill>
                  <a:schemeClr val="bg1">
                    <a:lumMod val="65000"/>
                  </a:schemeClr>
                </a:solidFill>
              </a:rPr>
              <a:t>cyclic  </a:t>
            </a:r>
          </a:p>
          <a:p>
            <a:pPr marL="0" indent="0">
              <a:buNone/>
            </a:pPr>
            <a:endParaRPr lang="en-US" dirty="0">
              <a:solidFill>
                <a:schemeClr val="bg1">
                  <a:lumMod val="65000"/>
                </a:schemeClr>
              </a:solidFill>
            </a:endParaRPr>
          </a:p>
          <a:p>
            <a:pPr marL="0" indent="0">
              <a:buNone/>
            </a:pPr>
            <a:endParaRPr lang="en-US" dirty="0">
              <a:solidFill>
                <a:schemeClr val="bg1">
                  <a:lumMod val="65000"/>
                </a:schemeClr>
              </a:solidFill>
            </a:endParaRPr>
          </a:p>
          <a:p>
            <a:pPr marL="0" indent="0">
              <a:buNone/>
            </a:pPr>
            <a:r>
              <a:rPr lang="en-US" b="1" dirty="0" smtClean="0">
                <a:solidFill>
                  <a:schemeClr val="bg1">
                    <a:lumMod val="65000"/>
                  </a:schemeClr>
                </a:solidFill>
              </a:rPr>
              <a:t>2) Qualitative methods </a:t>
            </a:r>
            <a:r>
              <a:rPr lang="en-US" dirty="0" smtClean="0">
                <a:solidFill>
                  <a:schemeClr val="bg1">
                    <a:lumMod val="65000"/>
                  </a:schemeClr>
                </a:solidFill>
              </a:rPr>
              <a:t>[9:45] </a:t>
            </a:r>
            <a:br>
              <a:rPr lang="en-US" dirty="0" smtClean="0">
                <a:solidFill>
                  <a:schemeClr val="bg1">
                    <a:lumMod val="65000"/>
                  </a:schemeClr>
                </a:solidFill>
              </a:rPr>
            </a:br>
            <a:r>
              <a:rPr lang="en-US" dirty="0" smtClean="0">
                <a:solidFill>
                  <a:schemeClr val="bg1">
                    <a:lumMod val="65000"/>
                  </a:schemeClr>
                </a:solidFill>
              </a:rPr>
              <a:t>(Bird + Zimmermann)</a:t>
            </a:r>
            <a:endParaRPr lang="en-US" dirty="0">
              <a:solidFill>
                <a:schemeClr val="bg1">
                  <a:lumMod val="65000"/>
                </a:schemeClr>
              </a:solidFill>
            </a:endParaRPr>
          </a:p>
          <a:p>
            <a:r>
              <a:rPr lang="en-US" dirty="0" smtClean="0">
                <a:solidFill>
                  <a:schemeClr val="bg1">
                    <a:lumMod val="65000"/>
                  </a:schemeClr>
                </a:solidFill>
              </a:rPr>
              <a:t>Discovering </a:t>
            </a:r>
            <a:r>
              <a:rPr lang="en-US" dirty="0">
                <a:solidFill>
                  <a:schemeClr val="bg1">
                    <a:lumMod val="65000"/>
                  </a:schemeClr>
                </a:solidFill>
              </a:rPr>
              <a:t>information </a:t>
            </a:r>
            <a:r>
              <a:rPr lang="en-US" dirty="0" smtClean="0">
                <a:solidFill>
                  <a:schemeClr val="bg1">
                    <a:lumMod val="65000"/>
                  </a:schemeClr>
                </a:solidFill>
              </a:rPr>
              <a:t>needs </a:t>
            </a:r>
            <a:endParaRPr lang="en-US" dirty="0">
              <a:solidFill>
                <a:schemeClr val="bg1">
                  <a:lumMod val="65000"/>
                </a:schemeClr>
              </a:solidFill>
            </a:endParaRPr>
          </a:p>
          <a:p>
            <a:r>
              <a:rPr lang="en-US" dirty="0" smtClean="0">
                <a:solidFill>
                  <a:schemeClr val="bg1">
                    <a:lumMod val="65000"/>
                  </a:schemeClr>
                </a:solidFill>
              </a:rPr>
              <a:t>On </a:t>
            </a:r>
            <a:r>
              <a:rPr lang="en-US" dirty="0">
                <a:solidFill>
                  <a:schemeClr val="bg1">
                    <a:lumMod val="65000"/>
                  </a:schemeClr>
                </a:solidFill>
              </a:rPr>
              <a:t>the role of surveys and interviews in data </a:t>
            </a:r>
            <a:r>
              <a:rPr lang="en-US" dirty="0" smtClean="0">
                <a:solidFill>
                  <a:schemeClr val="bg1">
                    <a:lumMod val="65000"/>
                  </a:schemeClr>
                </a:solidFill>
              </a:rPr>
              <a:t>analysis</a:t>
            </a:r>
            <a:endParaRPr lang="en-US" dirty="0">
              <a:solidFill>
                <a:schemeClr val="bg1">
                  <a:lumMod val="65000"/>
                </a:schemeClr>
              </a:solidFill>
            </a:endParaRPr>
          </a:p>
          <a:p>
            <a:endParaRPr lang="en-US" dirty="0">
              <a:solidFill>
                <a:schemeClr val="bg1">
                  <a:lumMod val="65000"/>
                </a:schemeClr>
              </a:solidFill>
            </a:endParaRPr>
          </a:p>
        </p:txBody>
      </p:sp>
      <p:sp>
        <p:nvSpPr>
          <p:cNvPr id="3" name="Content Placeholder 2"/>
          <p:cNvSpPr>
            <a:spLocks noGrp="1"/>
          </p:cNvSpPr>
          <p:nvPr>
            <p:ph sz="half" idx="2"/>
          </p:nvPr>
        </p:nvSpPr>
        <p:spPr>
          <a:xfrm>
            <a:off x="4785779" y="1663698"/>
            <a:ext cx="4038600" cy="4525963"/>
          </a:xfrm>
        </p:spPr>
        <p:txBody>
          <a:bodyPr>
            <a:normAutofit fontScale="62500" lnSpcReduction="20000"/>
          </a:bodyPr>
          <a:lstStyle/>
          <a:p>
            <a:pPr marL="0" indent="0">
              <a:buNone/>
            </a:pPr>
            <a:r>
              <a:rPr lang="en-US" dirty="0" smtClean="0">
                <a:solidFill>
                  <a:schemeClr val="bg1">
                    <a:lumMod val="65000"/>
                  </a:schemeClr>
                </a:solidFill>
              </a:rPr>
              <a:t>Break [10:30] </a:t>
            </a:r>
            <a:br>
              <a:rPr lang="en-US" dirty="0" smtClean="0">
                <a:solidFill>
                  <a:schemeClr val="bg1">
                    <a:lumMod val="65000"/>
                  </a:schemeClr>
                </a:solidFill>
              </a:rPr>
            </a:br>
            <a:r>
              <a:rPr lang="en-US" dirty="0" smtClean="0">
                <a:solidFill>
                  <a:schemeClr val="bg1">
                    <a:lumMod val="65000"/>
                  </a:schemeClr>
                </a:solidFill>
              </a:rPr>
              <a:t> </a:t>
            </a:r>
            <a:br>
              <a:rPr lang="en-US" dirty="0" smtClean="0">
                <a:solidFill>
                  <a:schemeClr val="bg1">
                    <a:lumMod val="65000"/>
                  </a:schemeClr>
                </a:solidFill>
              </a:rPr>
            </a:br>
            <a:endParaRPr lang="en-US" dirty="0" smtClean="0">
              <a:solidFill>
                <a:schemeClr val="bg1">
                  <a:lumMod val="65000"/>
                </a:schemeClr>
              </a:solidFill>
            </a:endParaRPr>
          </a:p>
          <a:p>
            <a:pPr marL="0" indent="0">
              <a:buNone/>
            </a:pPr>
            <a:endParaRPr lang="en-US" sz="2900" dirty="0">
              <a:solidFill>
                <a:schemeClr val="bg1">
                  <a:lumMod val="65000"/>
                </a:schemeClr>
              </a:solidFill>
            </a:endParaRPr>
          </a:p>
          <a:p>
            <a:pPr marL="0" indent="0">
              <a:buNone/>
            </a:pPr>
            <a:r>
              <a:rPr lang="en-US" dirty="0" smtClean="0">
                <a:solidFill>
                  <a:schemeClr val="bg1">
                    <a:lumMod val="65000"/>
                  </a:schemeClr>
                </a:solidFill>
              </a:rPr>
              <a:t>3) Quantitative </a:t>
            </a:r>
            <a:r>
              <a:rPr lang="en-US" dirty="0">
                <a:solidFill>
                  <a:schemeClr val="bg1">
                    <a:lumMod val="65000"/>
                  </a:schemeClr>
                </a:solidFill>
              </a:rPr>
              <a:t>Methods </a:t>
            </a:r>
            <a:r>
              <a:rPr lang="en-US" dirty="0" smtClean="0">
                <a:solidFill>
                  <a:schemeClr val="bg1">
                    <a:lumMod val="65000"/>
                  </a:schemeClr>
                </a:solidFill>
              </a:rPr>
              <a:t> [11:00] </a:t>
            </a:r>
          </a:p>
          <a:p>
            <a:pPr marL="0" indent="0">
              <a:buNone/>
            </a:pPr>
            <a:r>
              <a:rPr lang="en-US" dirty="0" smtClean="0">
                <a:solidFill>
                  <a:schemeClr val="bg1">
                    <a:lumMod val="65000"/>
                  </a:schemeClr>
                </a:solidFill>
              </a:rPr>
              <a:t>(</a:t>
            </a:r>
            <a:r>
              <a:rPr lang="en-US" dirty="0" err="1" smtClean="0">
                <a:solidFill>
                  <a:schemeClr val="bg1">
                    <a:lumMod val="65000"/>
                  </a:schemeClr>
                </a:solidFill>
              </a:rPr>
              <a:t>Turhan</a:t>
            </a:r>
            <a:r>
              <a:rPr lang="en-US" dirty="0" smtClean="0">
                <a:solidFill>
                  <a:schemeClr val="bg1">
                    <a:lumMod val="65000"/>
                  </a:schemeClr>
                </a:solidFill>
              </a:rPr>
              <a:t>)</a:t>
            </a:r>
            <a:endParaRPr lang="en-US" dirty="0">
              <a:solidFill>
                <a:schemeClr val="bg1">
                  <a:lumMod val="65000"/>
                </a:schemeClr>
              </a:solidFill>
            </a:endParaRPr>
          </a:p>
          <a:p>
            <a:r>
              <a:rPr lang="en-US" dirty="0" smtClean="0">
                <a:solidFill>
                  <a:schemeClr val="bg1">
                    <a:lumMod val="65000"/>
                  </a:schemeClr>
                </a:solidFill>
              </a:rPr>
              <a:t>Do we need all the data?</a:t>
            </a:r>
            <a:endParaRPr lang="en-US" dirty="0">
              <a:solidFill>
                <a:schemeClr val="bg1">
                  <a:lumMod val="65000"/>
                </a:schemeClr>
              </a:solidFill>
            </a:endParaRPr>
          </a:p>
          <a:p>
            <a:pPr lvl="1"/>
            <a:r>
              <a:rPr lang="en-US" dirty="0">
                <a:solidFill>
                  <a:schemeClr val="bg1">
                    <a:lumMod val="65000"/>
                  </a:schemeClr>
                </a:solidFill>
              </a:rPr>
              <a:t>     </a:t>
            </a:r>
            <a:r>
              <a:rPr lang="en-US" dirty="0" smtClean="0">
                <a:solidFill>
                  <a:schemeClr val="bg1">
                    <a:lumMod val="65000"/>
                  </a:schemeClr>
                </a:solidFill>
              </a:rPr>
              <a:t>row + column + range pruning</a:t>
            </a:r>
            <a:endParaRPr lang="en-US" dirty="0">
              <a:solidFill>
                <a:schemeClr val="bg1">
                  <a:lumMod val="65000"/>
                </a:schemeClr>
              </a:solidFill>
            </a:endParaRPr>
          </a:p>
          <a:p>
            <a:r>
              <a:rPr lang="en-US" dirty="0">
                <a:solidFill>
                  <a:schemeClr val="bg1">
                    <a:lumMod val="65000"/>
                  </a:schemeClr>
                </a:solidFill>
              </a:rPr>
              <a:t>How to keep your data private </a:t>
            </a:r>
            <a:r>
              <a:rPr lang="en-US" dirty="0" smtClean="0">
                <a:solidFill>
                  <a:schemeClr val="bg1">
                    <a:lumMod val="65000"/>
                  </a:schemeClr>
                </a:solidFill>
              </a:rPr>
              <a:t> </a:t>
            </a:r>
            <a:r>
              <a:rPr lang="en-US" dirty="0" smtClean="0">
                <a:solidFill>
                  <a:srgbClr val="FF0000"/>
                </a:solidFill>
              </a:rPr>
              <a:t/>
            </a:r>
            <a:br>
              <a:rPr lang="en-US" dirty="0" smtClean="0">
                <a:solidFill>
                  <a:srgbClr val="FF0000"/>
                </a:solidFill>
              </a:rPr>
            </a:br>
            <a:r>
              <a:rPr lang="en-US" dirty="0" smtClean="0">
                <a:solidFill>
                  <a:schemeClr val="bg1">
                    <a:lumMod val="65000"/>
                  </a:schemeClr>
                </a:solidFill>
              </a:rPr>
              <a:t/>
            </a:r>
            <a:br>
              <a:rPr lang="en-US" dirty="0" smtClean="0">
                <a:solidFill>
                  <a:schemeClr val="bg1">
                    <a:lumMod val="65000"/>
                  </a:schemeClr>
                </a:solidFill>
              </a:rPr>
            </a:br>
            <a:endParaRPr lang="en-US" dirty="0" smtClean="0">
              <a:solidFill>
                <a:schemeClr val="bg1">
                  <a:lumMod val="65000"/>
                </a:schemeClr>
              </a:solidFill>
            </a:endParaRPr>
          </a:p>
          <a:p>
            <a:pPr marL="0" indent="0">
              <a:buNone/>
            </a:pPr>
            <a:endParaRPr lang="en-US" dirty="0">
              <a:solidFill>
                <a:schemeClr val="bg1">
                  <a:lumMod val="65000"/>
                </a:schemeClr>
              </a:solidFill>
            </a:endParaRPr>
          </a:p>
          <a:p>
            <a:pPr marL="0" indent="0">
              <a:buNone/>
            </a:pPr>
            <a:r>
              <a:rPr lang="en-US" b="1" dirty="0" smtClean="0">
                <a:solidFill>
                  <a:srgbClr val="FF0000"/>
                </a:solidFill>
              </a:rPr>
              <a:t>4) Open </a:t>
            </a:r>
            <a:r>
              <a:rPr lang="en-US" b="1" dirty="0">
                <a:solidFill>
                  <a:srgbClr val="FF0000"/>
                </a:solidFill>
              </a:rPr>
              <a:t>Issues, new </a:t>
            </a:r>
            <a:r>
              <a:rPr lang="en-US" b="1" dirty="0" smtClean="0">
                <a:solidFill>
                  <a:srgbClr val="FF0000"/>
                </a:solidFill>
              </a:rPr>
              <a:t>solutions </a:t>
            </a:r>
            <a:r>
              <a:rPr lang="en-US" dirty="0" smtClean="0">
                <a:solidFill>
                  <a:srgbClr val="FF0000"/>
                </a:solidFill>
              </a:rPr>
              <a:t>[11:45] </a:t>
            </a:r>
            <a:r>
              <a:rPr lang="en-US" b="1" dirty="0" smtClean="0">
                <a:solidFill>
                  <a:srgbClr val="FF0000"/>
                </a:solidFill>
              </a:rPr>
              <a:t> </a:t>
            </a:r>
            <a:r>
              <a:rPr lang="en-US" dirty="0">
                <a:solidFill>
                  <a:srgbClr val="FF0000"/>
                </a:solidFill>
              </a:rPr>
              <a:t>(</a:t>
            </a:r>
            <a:r>
              <a:rPr lang="en-US" dirty="0" err="1">
                <a:solidFill>
                  <a:srgbClr val="FF0000"/>
                </a:solidFill>
              </a:rPr>
              <a:t>Minku</a:t>
            </a:r>
            <a:r>
              <a:rPr lang="en-US" dirty="0">
                <a:solidFill>
                  <a:srgbClr val="FF0000"/>
                </a:solidFill>
              </a:rPr>
              <a:t>)</a:t>
            </a:r>
          </a:p>
          <a:p>
            <a:r>
              <a:rPr lang="en-US" dirty="0">
                <a:solidFill>
                  <a:srgbClr val="FF0000"/>
                </a:solidFill>
              </a:rPr>
              <a:t>Instabilities; </a:t>
            </a:r>
          </a:p>
          <a:p>
            <a:r>
              <a:rPr lang="en-US" dirty="0" smtClean="0">
                <a:solidFill>
                  <a:srgbClr val="FF0000"/>
                </a:solidFill>
              </a:rPr>
              <a:t>Envy;</a:t>
            </a:r>
            <a:endParaRPr lang="en-US" dirty="0">
              <a:solidFill>
                <a:srgbClr val="FF0000"/>
              </a:solidFill>
            </a:endParaRPr>
          </a:p>
          <a:p>
            <a:r>
              <a:rPr lang="en-US" dirty="0" smtClean="0">
                <a:solidFill>
                  <a:srgbClr val="FF0000"/>
                </a:solidFill>
              </a:rPr>
              <a:t>Ensembles</a:t>
            </a:r>
            <a:endParaRPr lang="en-US" dirty="0">
              <a:solidFill>
                <a:srgbClr val="FF0000"/>
              </a:solidFill>
            </a:endParaRPr>
          </a:p>
        </p:txBody>
      </p:sp>
      <p:sp>
        <p:nvSpPr>
          <p:cNvPr id="4" name="Slide Number Placeholder 3"/>
          <p:cNvSpPr>
            <a:spLocks noGrp="1"/>
          </p:cNvSpPr>
          <p:nvPr>
            <p:ph type="sldNum" sz="quarter" idx="12"/>
          </p:nvPr>
        </p:nvSpPr>
        <p:spPr/>
        <p:txBody>
          <a:bodyPr/>
          <a:lstStyle/>
          <a:p>
            <a:fld id="{4F43FBDB-460A-2C4D-8064-C249887F4FCB}" type="slidenum">
              <a:rPr lang="en-US" smtClean="0"/>
              <a:pPr/>
              <a:t>97</a:t>
            </a:fld>
            <a:endParaRPr lang="en-US"/>
          </a:p>
        </p:txBody>
      </p:sp>
      <p:cxnSp>
        <p:nvCxnSpPr>
          <p:cNvPr id="6" name="Straight Connector 5"/>
          <p:cNvCxnSpPr/>
          <p:nvPr/>
        </p:nvCxnSpPr>
        <p:spPr>
          <a:xfrm>
            <a:off x="4601630" y="1748362"/>
            <a:ext cx="0" cy="4565656"/>
          </a:xfrm>
          <a:prstGeom prst="line">
            <a:avLst/>
          </a:prstGeom>
          <a:ln w="3175" cmpd="sng"/>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11659452"/>
      </p:ext>
    </p:extLst>
  </p:cSld>
  <p:clrMapOvr>
    <a:masterClrMapping/>
  </p:clrMapOvr>
  <p:timing>
    <p:tnLst>
      <p:par>
        <p:cTn xmlns:p14="http://schemas.microsoft.com/office/powerpoint/2010/mai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Roadmap</a:t>
            </a:r>
            <a:endParaRPr lang="en-US" dirty="0"/>
          </a:p>
        </p:txBody>
      </p:sp>
      <p:sp>
        <p:nvSpPr>
          <p:cNvPr id="5" name="Content Placeholder 2"/>
          <p:cNvSpPr>
            <a:spLocks noGrp="1"/>
          </p:cNvSpPr>
          <p:nvPr>
            <p:ph sz="half" idx="1"/>
          </p:nvPr>
        </p:nvSpPr>
        <p:spPr>
          <a:xfrm>
            <a:off x="457200" y="1674281"/>
            <a:ext cx="4038600" cy="4525963"/>
          </a:xfrm>
        </p:spPr>
        <p:txBody>
          <a:bodyPr>
            <a:normAutofit fontScale="62500" lnSpcReduction="20000"/>
          </a:bodyPr>
          <a:lstStyle/>
          <a:p>
            <a:pPr marL="0" indent="0">
              <a:buNone/>
            </a:pPr>
            <a:r>
              <a:rPr lang="en-US" b="1" dirty="0" smtClean="0">
                <a:solidFill>
                  <a:schemeClr val="bg1">
                    <a:lumMod val="65000"/>
                  </a:schemeClr>
                </a:solidFill>
              </a:rPr>
              <a:t>0) In </a:t>
            </a:r>
            <a:r>
              <a:rPr lang="en-US" b="1" dirty="0">
                <a:solidFill>
                  <a:schemeClr val="bg1">
                    <a:lumMod val="65000"/>
                  </a:schemeClr>
                </a:solidFill>
              </a:rPr>
              <a:t>a </a:t>
            </a:r>
            <a:r>
              <a:rPr lang="en-US" b="1" dirty="0" smtClean="0">
                <a:solidFill>
                  <a:schemeClr val="bg1">
                    <a:lumMod val="65000"/>
                  </a:schemeClr>
                </a:solidFill>
              </a:rPr>
              <a:t>nutshell </a:t>
            </a:r>
            <a:r>
              <a:rPr lang="en-US" dirty="0" smtClean="0">
                <a:solidFill>
                  <a:schemeClr val="bg1">
                    <a:lumMod val="65000"/>
                  </a:schemeClr>
                </a:solidFill>
              </a:rPr>
              <a:t> [9:00] </a:t>
            </a:r>
          </a:p>
          <a:p>
            <a:pPr marL="0" indent="0">
              <a:buNone/>
            </a:pPr>
            <a:r>
              <a:rPr lang="en-US" dirty="0" smtClean="0">
                <a:solidFill>
                  <a:schemeClr val="bg1">
                    <a:lumMod val="65000"/>
                  </a:schemeClr>
                </a:solidFill>
              </a:rPr>
              <a:t>(Menzies + Zimmermann)</a:t>
            </a:r>
            <a:br>
              <a:rPr lang="en-US" dirty="0" smtClean="0">
                <a:solidFill>
                  <a:schemeClr val="bg1">
                    <a:lumMod val="65000"/>
                  </a:schemeClr>
                </a:solidFill>
              </a:rPr>
            </a:br>
            <a:r>
              <a:rPr lang="en-US" dirty="0" smtClean="0">
                <a:solidFill>
                  <a:schemeClr val="bg1">
                    <a:lumMod val="65000"/>
                  </a:schemeClr>
                </a:solidFill>
              </a:rPr>
              <a:t/>
            </a:r>
            <a:br>
              <a:rPr lang="en-US" dirty="0" smtClean="0">
                <a:solidFill>
                  <a:schemeClr val="bg1">
                    <a:lumMod val="65000"/>
                  </a:schemeClr>
                </a:solidFill>
              </a:rPr>
            </a:br>
            <a:endParaRPr lang="en-US" dirty="0">
              <a:solidFill>
                <a:schemeClr val="bg1">
                  <a:lumMod val="65000"/>
                </a:schemeClr>
              </a:solidFill>
            </a:endParaRPr>
          </a:p>
          <a:p>
            <a:pPr marL="0" indent="0">
              <a:buNone/>
            </a:pPr>
            <a:r>
              <a:rPr lang="en-US" b="1" dirty="0" smtClean="0">
                <a:solidFill>
                  <a:schemeClr val="bg1">
                    <a:lumMod val="65000"/>
                  </a:schemeClr>
                </a:solidFill>
              </a:rPr>
              <a:t>1) Organization </a:t>
            </a:r>
            <a:r>
              <a:rPr lang="en-US" b="1" dirty="0">
                <a:solidFill>
                  <a:schemeClr val="bg1">
                    <a:lumMod val="65000"/>
                  </a:schemeClr>
                </a:solidFill>
              </a:rPr>
              <a:t>Issues</a:t>
            </a:r>
            <a:r>
              <a:rPr lang="en-US" b="1" dirty="0" smtClean="0">
                <a:solidFill>
                  <a:schemeClr val="bg1">
                    <a:lumMod val="65000"/>
                  </a:schemeClr>
                </a:solidFill>
              </a:rPr>
              <a:t>:</a:t>
            </a:r>
            <a:r>
              <a:rPr lang="en-US" b="1" dirty="0">
                <a:solidFill>
                  <a:schemeClr val="bg1">
                    <a:lumMod val="65000"/>
                  </a:schemeClr>
                </a:solidFill>
              </a:rPr>
              <a:t> </a:t>
            </a:r>
            <a:r>
              <a:rPr lang="en-US" dirty="0" smtClean="0">
                <a:solidFill>
                  <a:schemeClr val="bg1">
                    <a:lumMod val="65000"/>
                  </a:schemeClr>
                </a:solidFill>
              </a:rPr>
              <a:t>[9:15] </a:t>
            </a:r>
          </a:p>
          <a:p>
            <a:pPr marL="0" indent="0">
              <a:buNone/>
            </a:pPr>
            <a:r>
              <a:rPr lang="en-US" dirty="0" smtClean="0">
                <a:solidFill>
                  <a:schemeClr val="bg1">
                    <a:lumMod val="65000"/>
                  </a:schemeClr>
                </a:solidFill>
              </a:rPr>
              <a:t>(Menzies)</a:t>
            </a:r>
            <a:endParaRPr lang="en-US" dirty="0">
              <a:solidFill>
                <a:schemeClr val="bg1">
                  <a:lumMod val="65000"/>
                </a:schemeClr>
              </a:solidFill>
            </a:endParaRPr>
          </a:p>
          <a:p>
            <a:r>
              <a:rPr lang="en-US" dirty="0" smtClean="0">
                <a:solidFill>
                  <a:schemeClr val="bg1">
                    <a:lumMod val="65000"/>
                  </a:schemeClr>
                </a:solidFill>
              </a:rPr>
              <a:t>Rule </a:t>
            </a:r>
            <a:r>
              <a:rPr lang="en-US" dirty="0">
                <a:solidFill>
                  <a:schemeClr val="bg1">
                    <a:lumMod val="65000"/>
                  </a:schemeClr>
                </a:solidFill>
              </a:rPr>
              <a:t>#1: Talk to the users </a:t>
            </a:r>
            <a:r>
              <a:rPr lang="en-US" dirty="0" smtClean="0">
                <a:solidFill>
                  <a:schemeClr val="bg1">
                    <a:lumMod val="65000"/>
                  </a:schemeClr>
                </a:solidFill>
              </a:rPr>
              <a:t>  </a:t>
            </a:r>
            <a:endParaRPr lang="en-US" dirty="0">
              <a:solidFill>
                <a:schemeClr val="bg1">
                  <a:lumMod val="65000"/>
                </a:schemeClr>
              </a:solidFill>
            </a:endParaRPr>
          </a:p>
          <a:p>
            <a:r>
              <a:rPr lang="en-US" dirty="0" smtClean="0">
                <a:solidFill>
                  <a:schemeClr val="bg1">
                    <a:lumMod val="65000"/>
                  </a:schemeClr>
                </a:solidFill>
              </a:rPr>
              <a:t>Rule </a:t>
            </a:r>
            <a:r>
              <a:rPr lang="en-US" dirty="0">
                <a:solidFill>
                  <a:schemeClr val="bg1">
                    <a:lumMod val="65000"/>
                  </a:schemeClr>
                </a:solidFill>
              </a:rPr>
              <a:t>#2: Know your </a:t>
            </a:r>
            <a:r>
              <a:rPr lang="en-US" dirty="0" smtClean="0">
                <a:solidFill>
                  <a:schemeClr val="bg1">
                    <a:lumMod val="65000"/>
                  </a:schemeClr>
                </a:solidFill>
              </a:rPr>
              <a:t>domain  </a:t>
            </a:r>
            <a:endParaRPr lang="en-US" dirty="0">
              <a:solidFill>
                <a:schemeClr val="bg1">
                  <a:lumMod val="65000"/>
                </a:schemeClr>
              </a:solidFill>
            </a:endParaRPr>
          </a:p>
          <a:p>
            <a:r>
              <a:rPr lang="en-US" dirty="0" smtClean="0">
                <a:solidFill>
                  <a:schemeClr val="bg1">
                    <a:lumMod val="65000"/>
                  </a:schemeClr>
                </a:solidFill>
              </a:rPr>
              <a:t>Rule </a:t>
            </a:r>
            <a:r>
              <a:rPr lang="en-US" dirty="0">
                <a:solidFill>
                  <a:schemeClr val="bg1">
                    <a:lumMod val="65000"/>
                  </a:schemeClr>
                </a:solidFill>
              </a:rPr>
              <a:t>#3: Suspect your </a:t>
            </a:r>
            <a:r>
              <a:rPr lang="en-US" dirty="0" smtClean="0">
                <a:solidFill>
                  <a:schemeClr val="bg1">
                    <a:lumMod val="65000"/>
                  </a:schemeClr>
                </a:solidFill>
              </a:rPr>
              <a:t>data </a:t>
            </a:r>
            <a:endParaRPr lang="en-US" dirty="0">
              <a:solidFill>
                <a:schemeClr val="bg1">
                  <a:lumMod val="65000"/>
                </a:schemeClr>
              </a:solidFill>
            </a:endParaRPr>
          </a:p>
          <a:p>
            <a:r>
              <a:rPr lang="en-US" dirty="0" smtClean="0">
                <a:solidFill>
                  <a:schemeClr val="bg1">
                    <a:lumMod val="65000"/>
                  </a:schemeClr>
                </a:solidFill>
              </a:rPr>
              <a:t>Rule </a:t>
            </a:r>
            <a:r>
              <a:rPr lang="en-US" dirty="0">
                <a:solidFill>
                  <a:schemeClr val="bg1">
                    <a:lumMod val="65000"/>
                  </a:schemeClr>
                </a:solidFill>
              </a:rPr>
              <a:t>#4: Data science is </a:t>
            </a:r>
            <a:r>
              <a:rPr lang="en-US" dirty="0" smtClean="0">
                <a:solidFill>
                  <a:schemeClr val="bg1">
                    <a:lumMod val="65000"/>
                  </a:schemeClr>
                </a:solidFill>
              </a:rPr>
              <a:t>cyclic  </a:t>
            </a:r>
          </a:p>
          <a:p>
            <a:pPr marL="0" indent="0">
              <a:buNone/>
            </a:pPr>
            <a:endParaRPr lang="en-US" dirty="0">
              <a:solidFill>
                <a:schemeClr val="bg1">
                  <a:lumMod val="65000"/>
                </a:schemeClr>
              </a:solidFill>
            </a:endParaRPr>
          </a:p>
          <a:p>
            <a:pPr marL="0" indent="0">
              <a:buNone/>
            </a:pPr>
            <a:endParaRPr lang="en-US" dirty="0">
              <a:solidFill>
                <a:schemeClr val="bg1">
                  <a:lumMod val="65000"/>
                </a:schemeClr>
              </a:solidFill>
            </a:endParaRPr>
          </a:p>
          <a:p>
            <a:pPr marL="0" indent="0">
              <a:buNone/>
            </a:pPr>
            <a:r>
              <a:rPr lang="en-US" b="1" dirty="0" smtClean="0">
                <a:solidFill>
                  <a:schemeClr val="bg1">
                    <a:lumMod val="65000"/>
                  </a:schemeClr>
                </a:solidFill>
              </a:rPr>
              <a:t>2) Qualitative methods </a:t>
            </a:r>
            <a:r>
              <a:rPr lang="en-US" dirty="0" smtClean="0">
                <a:solidFill>
                  <a:schemeClr val="bg1">
                    <a:lumMod val="65000"/>
                  </a:schemeClr>
                </a:solidFill>
              </a:rPr>
              <a:t>[9:45] </a:t>
            </a:r>
            <a:br>
              <a:rPr lang="en-US" dirty="0" smtClean="0">
                <a:solidFill>
                  <a:schemeClr val="bg1">
                    <a:lumMod val="65000"/>
                  </a:schemeClr>
                </a:solidFill>
              </a:rPr>
            </a:br>
            <a:r>
              <a:rPr lang="en-US" dirty="0" smtClean="0">
                <a:solidFill>
                  <a:schemeClr val="bg1">
                    <a:lumMod val="65000"/>
                  </a:schemeClr>
                </a:solidFill>
              </a:rPr>
              <a:t>(Bird + Zimmermann)</a:t>
            </a:r>
            <a:endParaRPr lang="en-US" dirty="0">
              <a:solidFill>
                <a:schemeClr val="bg1">
                  <a:lumMod val="65000"/>
                </a:schemeClr>
              </a:solidFill>
            </a:endParaRPr>
          </a:p>
          <a:p>
            <a:r>
              <a:rPr lang="en-US" dirty="0" smtClean="0">
                <a:solidFill>
                  <a:schemeClr val="bg1">
                    <a:lumMod val="65000"/>
                  </a:schemeClr>
                </a:solidFill>
              </a:rPr>
              <a:t>Discovering </a:t>
            </a:r>
            <a:r>
              <a:rPr lang="en-US" dirty="0">
                <a:solidFill>
                  <a:schemeClr val="bg1">
                    <a:lumMod val="65000"/>
                  </a:schemeClr>
                </a:solidFill>
              </a:rPr>
              <a:t>information </a:t>
            </a:r>
            <a:r>
              <a:rPr lang="en-US" dirty="0" smtClean="0">
                <a:solidFill>
                  <a:schemeClr val="bg1">
                    <a:lumMod val="65000"/>
                  </a:schemeClr>
                </a:solidFill>
              </a:rPr>
              <a:t>needs </a:t>
            </a:r>
            <a:endParaRPr lang="en-US" dirty="0">
              <a:solidFill>
                <a:schemeClr val="bg1">
                  <a:lumMod val="65000"/>
                </a:schemeClr>
              </a:solidFill>
            </a:endParaRPr>
          </a:p>
          <a:p>
            <a:r>
              <a:rPr lang="en-US" dirty="0" smtClean="0">
                <a:solidFill>
                  <a:schemeClr val="bg1">
                    <a:lumMod val="65000"/>
                  </a:schemeClr>
                </a:solidFill>
              </a:rPr>
              <a:t>On </a:t>
            </a:r>
            <a:r>
              <a:rPr lang="en-US" dirty="0">
                <a:solidFill>
                  <a:schemeClr val="bg1">
                    <a:lumMod val="65000"/>
                  </a:schemeClr>
                </a:solidFill>
              </a:rPr>
              <a:t>the role of surveys and interviews in data </a:t>
            </a:r>
            <a:r>
              <a:rPr lang="en-US" dirty="0" smtClean="0">
                <a:solidFill>
                  <a:schemeClr val="bg1">
                    <a:lumMod val="65000"/>
                  </a:schemeClr>
                </a:solidFill>
              </a:rPr>
              <a:t>analysis</a:t>
            </a:r>
            <a:endParaRPr lang="en-US" dirty="0">
              <a:solidFill>
                <a:schemeClr val="bg1">
                  <a:lumMod val="65000"/>
                </a:schemeClr>
              </a:solidFill>
            </a:endParaRPr>
          </a:p>
          <a:p>
            <a:endParaRPr lang="en-US" dirty="0">
              <a:solidFill>
                <a:schemeClr val="bg1">
                  <a:lumMod val="65000"/>
                </a:schemeClr>
              </a:solidFill>
            </a:endParaRPr>
          </a:p>
        </p:txBody>
      </p:sp>
      <p:sp>
        <p:nvSpPr>
          <p:cNvPr id="3" name="Content Placeholder 2"/>
          <p:cNvSpPr>
            <a:spLocks noGrp="1"/>
          </p:cNvSpPr>
          <p:nvPr>
            <p:ph sz="half" idx="2"/>
          </p:nvPr>
        </p:nvSpPr>
        <p:spPr>
          <a:xfrm>
            <a:off x="4785779" y="1663698"/>
            <a:ext cx="4038600" cy="4525963"/>
          </a:xfrm>
        </p:spPr>
        <p:txBody>
          <a:bodyPr>
            <a:normAutofit fontScale="62500" lnSpcReduction="20000"/>
          </a:bodyPr>
          <a:lstStyle/>
          <a:p>
            <a:pPr marL="0" indent="0">
              <a:buNone/>
            </a:pPr>
            <a:r>
              <a:rPr lang="en-US" dirty="0" smtClean="0">
                <a:solidFill>
                  <a:schemeClr val="bg1">
                    <a:lumMod val="65000"/>
                  </a:schemeClr>
                </a:solidFill>
              </a:rPr>
              <a:t>Break [10:30] </a:t>
            </a:r>
            <a:br>
              <a:rPr lang="en-US" dirty="0" smtClean="0">
                <a:solidFill>
                  <a:schemeClr val="bg1">
                    <a:lumMod val="65000"/>
                  </a:schemeClr>
                </a:solidFill>
              </a:rPr>
            </a:br>
            <a:r>
              <a:rPr lang="en-US" dirty="0" smtClean="0">
                <a:solidFill>
                  <a:schemeClr val="bg1">
                    <a:lumMod val="65000"/>
                  </a:schemeClr>
                </a:solidFill>
              </a:rPr>
              <a:t> </a:t>
            </a:r>
            <a:br>
              <a:rPr lang="en-US" dirty="0" smtClean="0">
                <a:solidFill>
                  <a:schemeClr val="bg1">
                    <a:lumMod val="65000"/>
                  </a:schemeClr>
                </a:solidFill>
              </a:rPr>
            </a:br>
            <a:endParaRPr lang="en-US" dirty="0" smtClean="0">
              <a:solidFill>
                <a:schemeClr val="bg1">
                  <a:lumMod val="65000"/>
                </a:schemeClr>
              </a:solidFill>
            </a:endParaRPr>
          </a:p>
          <a:p>
            <a:pPr marL="0" indent="0">
              <a:buNone/>
            </a:pPr>
            <a:endParaRPr lang="en-US" sz="2900" dirty="0">
              <a:solidFill>
                <a:schemeClr val="bg1">
                  <a:lumMod val="65000"/>
                </a:schemeClr>
              </a:solidFill>
            </a:endParaRPr>
          </a:p>
          <a:p>
            <a:pPr marL="0" indent="0">
              <a:buNone/>
            </a:pPr>
            <a:r>
              <a:rPr lang="en-US" dirty="0" smtClean="0">
                <a:solidFill>
                  <a:schemeClr val="bg1">
                    <a:lumMod val="65000"/>
                  </a:schemeClr>
                </a:solidFill>
              </a:rPr>
              <a:t>3) Quantitative </a:t>
            </a:r>
            <a:r>
              <a:rPr lang="en-US" dirty="0">
                <a:solidFill>
                  <a:schemeClr val="bg1">
                    <a:lumMod val="65000"/>
                  </a:schemeClr>
                </a:solidFill>
              </a:rPr>
              <a:t>Methods </a:t>
            </a:r>
            <a:r>
              <a:rPr lang="en-US" dirty="0" smtClean="0">
                <a:solidFill>
                  <a:schemeClr val="bg1">
                    <a:lumMod val="65000"/>
                  </a:schemeClr>
                </a:solidFill>
              </a:rPr>
              <a:t> [11:00] </a:t>
            </a:r>
          </a:p>
          <a:p>
            <a:pPr marL="0" indent="0">
              <a:buNone/>
            </a:pPr>
            <a:r>
              <a:rPr lang="en-US" dirty="0" smtClean="0">
                <a:solidFill>
                  <a:schemeClr val="bg1">
                    <a:lumMod val="65000"/>
                  </a:schemeClr>
                </a:solidFill>
              </a:rPr>
              <a:t>(</a:t>
            </a:r>
            <a:r>
              <a:rPr lang="en-US" dirty="0" err="1" smtClean="0">
                <a:solidFill>
                  <a:schemeClr val="bg1">
                    <a:lumMod val="65000"/>
                  </a:schemeClr>
                </a:solidFill>
              </a:rPr>
              <a:t>Turhan</a:t>
            </a:r>
            <a:r>
              <a:rPr lang="en-US" dirty="0" smtClean="0">
                <a:solidFill>
                  <a:schemeClr val="bg1">
                    <a:lumMod val="65000"/>
                  </a:schemeClr>
                </a:solidFill>
              </a:rPr>
              <a:t>)</a:t>
            </a:r>
            <a:endParaRPr lang="en-US" dirty="0">
              <a:solidFill>
                <a:schemeClr val="bg1">
                  <a:lumMod val="65000"/>
                </a:schemeClr>
              </a:solidFill>
            </a:endParaRPr>
          </a:p>
          <a:p>
            <a:r>
              <a:rPr lang="en-US" dirty="0" smtClean="0">
                <a:solidFill>
                  <a:schemeClr val="bg1">
                    <a:lumMod val="65000"/>
                  </a:schemeClr>
                </a:solidFill>
              </a:rPr>
              <a:t>Do we need all the data?</a:t>
            </a:r>
            <a:endParaRPr lang="en-US" dirty="0">
              <a:solidFill>
                <a:schemeClr val="bg1">
                  <a:lumMod val="65000"/>
                </a:schemeClr>
              </a:solidFill>
            </a:endParaRPr>
          </a:p>
          <a:p>
            <a:pPr lvl="1"/>
            <a:r>
              <a:rPr lang="en-US" dirty="0">
                <a:solidFill>
                  <a:schemeClr val="bg1">
                    <a:lumMod val="65000"/>
                  </a:schemeClr>
                </a:solidFill>
              </a:rPr>
              <a:t>     </a:t>
            </a:r>
            <a:r>
              <a:rPr lang="en-US" dirty="0" smtClean="0">
                <a:solidFill>
                  <a:schemeClr val="bg1">
                    <a:lumMod val="65000"/>
                  </a:schemeClr>
                </a:solidFill>
              </a:rPr>
              <a:t>row + column + range pruning</a:t>
            </a:r>
            <a:endParaRPr lang="en-US" dirty="0">
              <a:solidFill>
                <a:schemeClr val="bg1">
                  <a:lumMod val="65000"/>
                </a:schemeClr>
              </a:solidFill>
            </a:endParaRPr>
          </a:p>
          <a:p>
            <a:r>
              <a:rPr lang="en-US" dirty="0">
                <a:solidFill>
                  <a:schemeClr val="bg1">
                    <a:lumMod val="65000"/>
                  </a:schemeClr>
                </a:solidFill>
              </a:rPr>
              <a:t>How to keep your data private </a:t>
            </a:r>
            <a:r>
              <a:rPr lang="en-US" dirty="0" smtClean="0">
                <a:solidFill>
                  <a:schemeClr val="bg1">
                    <a:lumMod val="65000"/>
                  </a:schemeClr>
                </a:solidFill>
              </a:rPr>
              <a:t> </a:t>
            </a:r>
            <a:r>
              <a:rPr lang="en-US" dirty="0" smtClean="0">
                <a:solidFill>
                  <a:srgbClr val="FF0000"/>
                </a:solidFill>
              </a:rPr>
              <a:t/>
            </a:r>
            <a:br>
              <a:rPr lang="en-US" dirty="0" smtClean="0">
                <a:solidFill>
                  <a:srgbClr val="FF0000"/>
                </a:solidFill>
              </a:rPr>
            </a:br>
            <a:r>
              <a:rPr lang="en-US" dirty="0" smtClean="0">
                <a:solidFill>
                  <a:schemeClr val="bg1">
                    <a:lumMod val="65000"/>
                  </a:schemeClr>
                </a:solidFill>
              </a:rPr>
              <a:t/>
            </a:r>
            <a:br>
              <a:rPr lang="en-US" dirty="0" smtClean="0">
                <a:solidFill>
                  <a:schemeClr val="bg1">
                    <a:lumMod val="65000"/>
                  </a:schemeClr>
                </a:solidFill>
              </a:rPr>
            </a:br>
            <a:endParaRPr lang="en-US" dirty="0" smtClean="0">
              <a:solidFill>
                <a:schemeClr val="bg1">
                  <a:lumMod val="65000"/>
                </a:schemeClr>
              </a:solidFill>
            </a:endParaRPr>
          </a:p>
          <a:p>
            <a:pPr marL="0" indent="0">
              <a:buNone/>
            </a:pPr>
            <a:endParaRPr lang="en-US" dirty="0">
              <a:solidFill>
                <a:schemeClr val="bg1">
                  <a:lumMod val="65000"/>
                </a:schemeClr>
              </a:solidFill>
            </a:endParaRPr>
          </a:p>
          <a:p>
            <a:pPr marL="0" indent="0">
              <a:buNone/>
            </a:pPr>
            <a:r>
              <a:rPr lang="en-US" b="1" dirty="0" smtClean="0">
                <a:solidFill>
                  <a:schemeClr val="bg1">
                    <a:lumMod val="65000"/>
                  </a:schemeClr>
                </a:solidFill>
              </a:rPr>
              <a:t>4) Open </a:t>
            </a:r>
            <a:r>
              <a:rPr lang="en-US" b="1" dirty="0">
                <a:solidFill>
                  <a:schemeClr val="bg1">
                    <a:lumMod val="65000"/>
                  </a:schemeClr>
                </a:solidFill>
              </a:rPr>
              <a:t>Issues, new </a:t>
            </a:r>
            <a:r>
              <a:rPr lang="en-US" b="1" dirty="0" smtClean="0">
                <a:solidFill>
                  <a:schemeClr val="bg1">
                    <a:lumMod val="65000"/>
                  </a:schemeClr>
                </a:solidFill>
              </a:rPr>
              <a:t>solutions </a:t>
            </a:r>
            <a:r>
              <a:rPr lang="en-US" dirty="0" smtClean="0">
                <a:solidFill>
                  <a:schemeClr val="bg1">
                    <a:lumMod val="65000"/>
                  </a:schemeClr>
                </a:solidFill>
              </a:rPr>
              <a:t>[11:45] </a:t>
            </a:r>
            <a:r>
              <a:rPr lang="en-US" b="1" dirty="0" smtClean="0">
                <a:solidFill>
                  <a:schemeClr val="bg1">
                    <a:lumMod val="65000"/>
                  </a:schemeClr>
                </a:solidFill>
              </a:rPr>
              <a:t> </a:t>
            </a:r>
            <a:r>
              <a:rPr lang="en-US" dirty="0">
                <a:solidFill>
                  <a:schemeClr val="bg1">
                    <a:lumMod val="65000"/>
                  </a:schemeClr>
                </a:solidFill>
              </a:rPr>
              <a:t>(</a:t>
            </a:r>
            <a:r>
              <a:rPr lang="en-US" dirty="0" err="1">
                <a:solidFill>
                  <a:schemeClr val="bg1">
                    <a:lumMod val="65000"/>
                  </a:schemeClr>
                </a:solidFill>
              </a:rPr>
              <a:t>Minku</a:t>
            </a:r>
            <a:r>
              <a:rPr lang="en-US" dirty="0">
                <a:solidFill>
                  <a:schemeClr val="bg1">
                    <a:lumMod val="65000"/>
                  </a:schemeClr>
                </a:solidFill>
              </a:rPr>
              <a:t>)</a:t>
            </a:r>
          </a:p>
          <a:p>
            <a:r>
              <a:rPr lang="en-US" dirty="0">
                <a:solidFill>
                  <a:srgbClr val="FF0000"/>
                </a:solidFill>
              </a:rPr>
              <a:t>Instabilities; </a:t>
            </a:r>
          </a:p>
          <a:p>
            <a:r>
              <a:rPr lang="en-US" dirty="0" smtClean="0">
                <a:solidFill>
                  <a:schemeClr val="bg1">
                    <a:lumMod val="65000"/>
                  </a:schemeClr>
                </a:solidFill>
              </a:rPr>
              <a:t>Envy;</a:t>
            </a:r>
            <a:endParaRPr lang="en-US" dirty="0">
              <a:solidFill>
                <a:schemeClr val="bg1">
                  <a:lumMod val="65000"/>
                </a:schemeClr>
              </a:solidFill>
            </a:endParaRPr>
          </a:p>
          <a:p>
            <a:r>
              <a:rPr lang="en-US" dirty="0" smtClean="0">
                <a:solidFill>
                  <a:schemeClr val="bg1">
                    <a:lumMod val="65000"/>
                  </a:schemeClr>
                </a:solidFill>
              </a:rPr>
              <a:t>Ensembles</a:t>
            </a:r>
            <a:endParaRPr lang="en-US" dirty="0">
              <a:solidFill>
                <a:schemeClr val="bg1">
                  <a:lumMod val="65000"/>
                </a:schemeClr>
              </a:solidFill>
            </a:endParaRPr>
          </a:p>
        </p:txBody>
      </p:sp>
      <p:sp>
        <p:nvSpPr>
          <p:cNvPr id="4" name="Slide Number Placeholder 3"/>
          <p:cNvSpPr>
            <a:spLocks noGrp="1"/>
          </p:cNvSpPr>
          <p:nvPr>
            <p:ph type="sldNum" sz="quarter" idx="12"/>
          </p:nvPr>
        </p:nvSpPr>
        <p:spPr/>
        <p:txBody>
          <a:bodyPr/>
          <a:lstStyle/>
          <a:p>
            <a:fld id="{4F43FBDB-460A-2C4D-8064-C249887F4FCB}" type="slidenum">
              <a:rPr lang="en-US" smtClean="0"/>
              <a:pPr/>
              <a:t>98</a:t>
            </a:fld>
            <a:endParaRPr lang="en-US"/>
          </a:p>
        </p:txBody>
      </p:sp>
      <p:cxnSp>
        <p:nvCxnSpPr>
          <p:cNvPr id="6" name="Straight Connector 5"/>
          <p:cNvCxnSpPr/>
          <p:nvPr/>
        </p:nvCxnSpPr>
        <p:spPr>
          <a:xfrm>
            <a:off x="4601630" y="1748362"/>
            <a:ext cx="0" cy="4565656"/>
          </a:xfrm>
          <a:prstGeom prst="line">
            <a:avLst/>
          </a:prstGeom>
          <a:ln w="3175" cmpd="sng"/>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14719695"/>
      </p:ext>
    </p:extLst>
  </p:cSld>
  <p:clrMapOvr>
    <a:masterClrMapping/>
  </p:clrMapOvr>
  <p:timing>
    <p:tnLst>
      <p:par>
        <p:cTn xmlns:p14="http://schemas.microsoft.com/office/powerpoint/2010/mai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457171" y="314503"/>
            <a:ext cx="8228763" cy="1063251"/>
          </a:xfrm>
        </p:spPr>
        <p:txBody>
          <a:bodyPr/>
          <a:lstStyle/>
          <a:p>
            <a:pPr lvl="0"/>
            <a:r>
              <a:rPr lang="en-GB" dirty="0"/>
              <a:t>Conclusion Instability</a:t>
            </a:r>
          </a:p>
        </p:txBody>
      </p:sp>
      <p:sp>
        <p:nvSpPr>
          <p:cNvPr id="3" name="Text Placeholder 2"/>
          <p:cNvSpPr txBox="1">
            <a:spLocks noGrp="1"/>
          </p:cNvSpPr>
          <p:nvPr>
            <p:ph type="body" idx="4294967295"/>
          </p:nvPr>
        </p:nvSpPr>
        <p:spPr/>
        <p:txBody>
          <a:bodyPr/>
          <a:lstStyle/>
          <a:p>
            <a:pPr lvl="0">
              <a:buSzPct val="45000"/>
              <a:buFont typeface="StarSymbol"/>
              <a:buChar char="●"/>
            </a:pPr>
            <a:r>
              <a:rPr lang="en-GB" dirty="0">
                <a:solidFill>
                  <a:srgbClr val="FF6600"/>
                </a:solidFill>
                <a:latin typeface="Calibri" pitchFamily="18"/>
              </a:rPr>
              <a:t>Conclusion</a:t>
            </a:r>
            <a:r>
              <a:rPr lang="en-GB" dirty="0">
                <a:solidFill>
                  <a:srgbClr val="000000"/>
                </a:solidFill>
                <a:latin typeface="Calibri" pitchFamily="18"/>
              </a:rPr>
              <a:t> is some empirical preference relation P(M2) &lt; P(M1).</a:t>
            </a:r>
          </a:p>
          <a:p>
            <a:pPr lvl="0">
              <a:buSzPct val="45000"/>
              <a:buFont typeface="StarSymbol"/>
              <a:buChar char="●"/>
            </a:pPr>
            <a:r>
              <a:rPr lang="en-GB" dirty="0">
                <a:solidFill>
                  <a:srgbClr val="FF6600"/>
                </a:solidFill>
                <a:latin typeface="Calibri" pitchFamily="18"/>
              </a:rPr>
              <a:t>Instability</a:t>
            </a:r>
            <a:r>
              <a:rPr lang="en-GB" dirty="0">
                <a:solidFill>
                  <a:srgbClr val="000000"/>
                </a:solidFill>
                <a:latin typeface="Calibri" pitchFamily="18"/>
              </a:rPr>
              <a:t> is the problem of not being able to elicit same/similar results </a:t>
            </a:r>
            <a:r>
              <a:rPr lang="en-GB" dirty="0">
                <a:solidFill>
                  <a:srgbClr val="FF6600"/>
                </a:solidFill>
                <a:latin typeface="Calibri" pitchFamily="18"/>
              </a:rPr>
              <a:t>under changing conditions.</a:t>
            </a:r>
          </a:p>
          <a:p>
            <a:pPr lvl="1" hangingPunct="0">
              <a:spcBef>
                <a:spcPts val="0"/>
              </a:spcBef>
              <a:spcAft>
                <a:spcPts val="1285"/>
              </a:spcAft>
              <a:buSzPct val="45000"/>
              <a:buFont typeface="StarSymbol"/>
              <a:buChar char="●"/>
            </a:pPr>
            <a:r>
              <a:rPr lang="en-GB" sz="2540" dirty="0">
                <a:solidFill>
                  <a:srgbClr val="000000"/>
                </a:solidFill>
                <a:latin typeface="Calibri" pitchFamily="18"/>
                <a:ea typeface="Arial Unicode MS" pitchFamily="2"/>
                <a:cs typeface="Arial Unicode MS" pitchFamily="2"/>
              </a:rPr>
              <a:t>E.g. data set, performance measure, etc.</a:t>
            </a:r>
          </a:p>
        </p:txBody>
      </p:sp>
      <p:sp>
        <p:nvSpPr>
          <p:cNvPr id="4" name="Freeform 3"/>
          <p:cNvSpPr/>
          <p:nvPr/>
        </p:nvSpPr>
        <p:spPr>
          <a:xfrm>
            <a:off x="816378" y="5079999"/>
            <a:ext cx="7510677" cy="128810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99CCFF"/>
          </a:solidFill>
          <a:ln w="0">
            <a:solidFill>
              <a:srgbClr val="000000"/>
            </a:solidFill>
            <a:prstDash val="solid"/>
          </a:ln>
        </p:spPr>
        <p:txBody>
          <a:bodyPr vert="horz" wrap="square" lIns="81638" tIns="40819" rIns="81638" bIns="40819" anchor="ctr" anchorCtr="0" compatLnSpc="0">
            <a:noAutofit/>
          </a:bodyPr>
          <a:lstStyle/>
          <a:p>
            <a:pPr algn="ctr" hangingPunct="0">
              <a:defRPr sz="3200"/>
            </a:pPr>
            <a:r>
              <a:rPr lang="en-GB" sz="2903" dirty="0" smtClean="0">
                <a:latin typeface="Arial" pitchFamily="18"/>
                <a:ea typeface="Arial Unicode MS" pitchFamily="2"/>
                <a:cs typeface="Arial Unicode MS" pitchFamily="2"/>
              </a:rPr>
              <a:t>There are several examples of conclusion instability in SE model studies.</a:t>
            </a:r>
            <a:endParaRPr lang="en-GB" sz="2903" dirty="0">
              <a:latin typeface="Arial" pitchFamily="18"/>
              <a:ea typeface="Arial Unicode MS" pitchFamily="2"/>
              <a:cs typeface="Arial Unicode MS" pitchFamily="2"/>
            </a:endParaRPr>
          </a:p>
        </p:txBody>
      </p:sp>
      <p:sp>
        <p:nvSpPr>
          <p:cNvPr id="5" name="Slide Number Placeholder 4"/>
          <p:cNvSpPr>
            <a:spLocks noGrp="1"/>
          </p:cNvSpPr>
          <p:nvPr>
            <p:ph type="sldNum" sz="quarter" idx="12"/>
          </p:nvPr>
        </p:nvSpPr>
        <p:spPr/>
        <p:txBody>
          <a:bodyPr/>
          <a:lstStyle/>
          <a:p>
            <a:fld id="{4F43FBDB-460A-2C4D-8064-C249887F4FCB}" type="slidenum">
              <a:rPr lang="en-US" smtClean="0"/>
              <a:pPr/>
              <a:t>99</a:t>
            </a:fld>
            <a:endParaRPr lang="en-US"/>
          </a:p>
        </p:txBody>
      </p:sp>
    </p:spTree>
    <p:extLst>
      <p:ext uri="{BB962C8B-B14F-4D97-AF65-F5344CB8AC3E}">
        <p14:creationId xmlns:p14="http://schemas.microsoft.com/office/powerpoint/2010/main" val="193458835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457171" y="279235"/>
            <a:ext cx="8228763" cy="1134112"/>
          </a:xfrm>
        </p:spPr>
        <p:txBody>
          <a:bodyPr>
            <a:normAutofit fontScale="90000"/>
          </a:bodyPr>
          <a:lstStyle/>
          <a:p>
            <a:pPr lvl="0"/>
            <a:r>
              <a:rPr lang="en-GB" dirty="0"/>
              <a:t>Two Examples of Conclusion Instability</a:t>
            </a:r>
          </a:p>
        </p:txBody>
      </p:sp>
      <p:sp>
        <p:nvSpPr>
          <p:cNvPr id="3" name="Text Placeholder 2"/>
          <p:cNvSpPr txBox="1">
            <a:spLocks noGrp="1"/>
          </p:cNvSpPr>
          <p:nvPr>
            <p:ph type="body" idx="4294967295"/>
          </p:nvPr>
        </p:nvSpPr>
        <p:spPr/>
        <p:txBody>
          <a:bodyPr>
            <a:normAutofit/>
          </a:bodyPr>
          <a:lstStyle/>
          <a:p>
            <a:pPr lvl="0">
              <a:buSzPct val="45000"/>
              <a:buFont typeface="StarSymbol"/>
              <a:buChar char="●"/>
            </a:pPr>
            <a:r>
              <a:rPr lang="en-GB" dirty="0"/>
              <a:t>Regression vs Analogy-based </a:t>
            </a:r>
            <a:r>
              <a:rPr lang="en-GB" dirty="0" smtClean="0"/>
              <a:t>SEE</a:t>
            </a:r>
          </a:p>
          <a:p>
            <a:pPr lvl="1">
              <a:buSzPct val="45000"/>
              <a:buFont typeface="StarSymbol"/>
              <a:buChar char="●"/>
            </a:pPr>
            <a:r>
              <a:rPr lang="en-GB" sz="2503" dirty="0" smtClean="0">
                <a:latin typeface="Arial" pitchFamily="18"/>
                <a:ea typeface="Arial Unicode MS" pitchFamily="2"/>
                <a:cs typeface="Arial Unicode MS" pitchFamily="2"/>
              </a:rPr>
              <a:t>7 </a:t>
            </a:r>
            <a:r>
              <a:rPr lang="en-GB" sz="2503" dirty="0">
                <a:latin typeface="Arial" pitchFamily="18"/>
                <a:ea typeface="Arial Unicode MS" pitchFamily="2"/>
                <a:cs typeface="Arial Unicode MS" pitchFamily="2"/>
              </a:rPr>
              <a:t>studies favoured regression, 4 were indifferent, and 9 favoured analogy.</a:t>
            </a:r>
          </a:p>
          <a:p>
            <a:pPr marL="457200" lvl="1" indent="0" hangingPunct="0">
              <a:spcBef>
                <a:spcPts val="0"/>
              </a:spcBef>
              <a:spcAft>
                <a:spcPts val="1285"/>
              </a:spcAft>
              <a:buSzPct val="45000"/>
              <a:buNone/>
            </a:pPr>
            <a:endParaRPr lang="en-US" sz="2903" dirty="0" smtClean="0">
              <a:latin typeface="Arial" pitchFamily="18"/>
              <a:ea typeface="Arial Unicode MS" pitchFamily="2"/>
              <a:cs typeface="Arial Unicode MS" pitchFamily="2"/>
            </a:endParaRPr>
          </a:p>
          <a:p>
            <a:pPr marL="457200" lvl="1" indent="0" hangingPunct="0">
              <a:spcBef>
                <a:spcPts val="0"/>
              </a:spcBef>
              <a:spcAft>
                <a:spcPts val="1285"/>
              </a:spcAft>
              <a:buSzPct val="45000"/>
              <a:buNone/>
            </a:pPr>
            <a:endParaRPr lang="en-GB" sz="2903" dirty="0">
              <a:latin typeface="Arial" pitchFamily="18"/>
              <a:ea typeface="Arial Unicode MS" pitchFamily="2"/>
              <a:cs typeface="Arial Unicode MS" pitchFamily="2"/>
            </a:endParaRPr>
          </a:p>
          <a:p>
            <a:pPr lvl="0">
              <a:buSzPct val="45000"/>
              <a:buFont typeface="StarSymbol"/>
              <a:buChar char="●"/>
            </a:pPr>
            <a:r>
              <a:rPr lang="en-GB" dirty="0"/>
              <a:t>Cross vs within-company </a:t>
            </a:r>
            <a:r>
              <a:rPr lang="en-GB" dirty="0" smtClean="0"/>
              <a:t>SEE</a:t>
            </a:r>
          </a:p>
          <a:p>
            <a:pPr lvl="1">
              <a:buSzPct val="45000"/>
              <a:buFont typeface="StarSymbol"/>
              <a:buChar char="●"/>
            </a:pPr>
            <a:r>
              <a:rPr lang="en-GB" sz="2503" dirty="0" smtClean="0">
                <a:latin typeface="Arial" pitchFamily="18"/>
                <a:ea typeface="Arial Unicode MS" pitchFamily="2"/>
                <a:cs typeface="Arial Unicode MS" pitchFamily="2"/>
              </a:rPr>
              <a:t>3 </a:t>
            </a:r>
            <a:r>
              <a:rPr lang="en-GB" sz="2503" dirty="0">
                <a:latin typeface="Arial" pitchFamily="18"/>
                <a:ea typeface="Arial Unicode MS" pitchFamily="2"/>
                <a:cs typeface="Arial Unicode MS" pitchFamily="2"/>
              </a:rPr>
              <a:t>studies found CC = WC, 4 found CC to be worse.</a:t>
            </a:r>
          </a:p>
        </p:txBody>
      </p:sp>
      <p:sp>
        <p:nvSpPr>
          <p:cNvPr id="4" name="CustomShape 30"/>
          <p:cNvSpPr/>
          <p:nvPr/>
        </p:nvSpPr>
        <p:spPr>
          <a:xfrm>
            <a:off x="1352171" y="3125547"/>
            <a:ext cx="6636129" cy="85398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74127" tIns="48656" rIns="74127" bIns="36900" anchor="ctr" anchorCtr="1" compatLnSpc="0">
            <a:noAutofit/>
          </a:bodyPr>
          <a:lstStyle/>
          <a:p>
            <a:pPr hangingPunct="0">
              <a:tabLst>
                <a:tab pos="322637" algn="l"/>
                <a:tab pos="645275" algn="l"/>
                <a:tab pos="967585" algn="l"/>
                <a:tab pos="1290222" algn="l"/>
                <a:tab pos="1612860" algn="l"/>
                <a:tab pos="1935497" algn="l"/>
                <a:tab pos="2257808" algn="l"/>
                <a:tab pos="2580446" algn="l"/>
                <a:tab pos="2903083" algn="l"/>
                <a:tab pos="3225720" algn="l"/>
                <a:tab pos="3548357" algn="l"/>
                <a:tab pos="3870668" algn="l"/>
              </a:tabLst>
              <a:defRPr sz="2400">
                <a:solidFill>
                  <a:srgbClr val="000000"/>
                </a:solidFill>
                <a:latin typeface="Helvetica" pitchFamily="32"/>
                <a:ea typeface="Helvetica" pitchFamily="32"/>
                <a:cs typeface="Helvetica" pitchFamily="32"/>
              </a:defRPr>
            </a:pPr>
            <a:r>
              <a:rPr lang="en-GB" sz="1600" dirty="0" err="1">
                <a:solidFill>
                  <a:schemeClr val="bg1">
                    <a:lumMod val="65000"/>
                  </a:schemeClr>
                </a:solidFill>
                <a:latin typeface="Helvetica" pitchFamily="34"/>
                <a:ea typeface="Helvetica" pitchFamily="34"/>
                <a:cs typeface="Helvetica" pitchFamily="34"/>
              </a:rPr>
              <a:t>Mair</a:t>
            </a:r>
            <a:r>
              <a:rPr lang="en-GB" sz="1600" dirty="0">
                <a:solidFill>
                  <a:schemeClr val="bg1">
                    <a:lumMod val="65000"/>
                  </a:schemeClr>
                </a:solidFill>
                <a:latin typeface="Helvetica" pitchFamily="34"/>
                <a:ea typeface="Helvetica" pitchFamily="34"/>
                <a:cs typeface="Helvetica" pitchFamily="34"/>
              </a:rPr>
              <a:t>, C., </a:t>
            </a:r>
            <a:r>
              <a:rPr lang="en-GB" sz="1600" dirty="0" err="1">
                <a:solidFill>
                  <a:schemeClr val="bg1">
                    <a:lumMod val="65000"/>
                  </a:schemeClr>
                </a:solidFill>
                <a:latin typeface="Helvetica" pitchFamily="34"/>
                <a:ea typeface="Helvetica" pitchFamily="34"/>
                <a:cs typeface="Helvetica" pitchFamily="34"/>
              </a:rPr>
              <a:t>Shepperd</a:t>
            </a:r>
            <a:r>
              <a:rPr lang="en-GB" sz="1600" dirty="0">
                <a:solidFill>
                  <a:schemeClr val="bg1">
                    <a:lumMod val="65000"/>
                  </a:schemeClr>
                </a:solidFill>
                <a:latin typeface="Helvetica" pitchFamily="34"/>
                <a:ea typeface="Helvetica" pitchFamily="34"/>
                <a:cs typeface="Helvetica" pitchFamily="34"/>
              </a:rPr>
              <a:t>, M. The consistency of empirical comparisons of regression and analogy-based software project cost prediction. In: Intl. </a:t>
            </a:r>
            <a:r>
              <a:rPr lang="en-GB" sz="1600" dirty="0" err="1">
                <a:solidFill>
                  <a:schemeClr val="bg1">
                    <a:lumMod val="65000"/>
                  </a:schemeClr>
                </a:solidFill>
                <a:latin typeface="Helvetica" pitchFamily="34"/>
                <a:ea typeface="Helvetica" pitchFamily="34"/>
                <a:cs typeface="Helvetica" pitchFamily="34"/>
              </a:rPr>
              <a:t>Symp</a:t>
            </a:r>
            <a:r>
              <a:rPr lang="en-GB" sz="1600" dirty="0">
                <a:solidFill>
                  <a:schemeClr val="bg1">
                    <a:lumMod val="65000"/>
                  </a:schemeClr>
                </a:solidFill>
                <a:latin typeface="Helvetica" pitchFamily="34"/>
                <a:ea typeface="Helvetica" pitchFamily="34"/>
                <a:cs typeface="Helvetica" pitchFamily="34"/>
              </a:rPr>
              <a:t>. on Empirical Software Engineering, 10p., 2005.</a:t>
            </a:r>
          </a:p>
        </p:txBody>
      </p:sp>
      <p:sp>
        <p:nvSpPr>
          <p:cNvPr id="5" name="CustomShape 30"/>
          <p:cNvSpPr/>
          <p:nvPr/>
        </p:nvSpPr>
        <p:spPr>
          <a:xfrm>
            <a:off x="1352171" y="5417845"/>
            <a:ext cx="6636129" cy="708318"/>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74127" tIns="48656" rIns="74127" bIns="36900" anchor="ctr" anchorCtr="1" compatLnSpc="0">
            <a:noAutofit/>
          </a:bodyPr>
          <a:lstStyle/>
          <a:p>
            <a:pPr hangingPunct="0">
              <a:tabLst>
                <a:tab pos="322637" algn="l"/>
                <a:tab pos="645275" algn="l"/>
                <a:tab pos="967585" algn="l"/>
                <a:tab pos="1290222" algn="l"/>
                <a:tab pos="1612860" algn="l"/>
                <a:tab pos="1935497" algn="l"/>
                <a:tab pos="2257808" algn="l"/>
                <a:tab pos="2580446" algn="l"/>
                <a:tab pos="2903083" algn="l"/>
                <a:tab pos="3225720" algn="l"/>
                <a:tab pos="3548357" algn="l"/>
                <a:tab pos="3870668" algn="l"/>
              </a:tabLst>
              <a:defRPr sz="2400">
                <a:solidFill>
                  <a:srgbClr val="000000"/>
                </a:solidFill>
                <a:latin typeface="Helvetica" pitchFamily="32"/>
                <a:ea typeface="Helvetica" pitchFamily="32"/>
                <a:cs typeface="Helvetica" pitchFamily="32"/>
              </a:defRPr>
            </a:pPr>
            <a:r>
              <a:rPr lang="en-GB" sz="1600" dirty="0" err="1">
                <a:solidFill>
                  <a:schemeClr val="bg1">
                    <a:lumMod val="65000"/>
                  </a:schemeClr>
                </a:solidFill>
                <a:latin typeface="Helvetica" pitchFamily="34"/>
                <a:ea typeface="Helvetica" pitchFamily="34"/>
                <a:cs typeface="Helvetica" pitchFamily="34"/>
              </a:rPr>
              <a:t>Kitchenham</a:t>
            </a:r>
            <a:r>
              <a:rPr lang="en-GB" sz="1600" dirty="0">
                <a:solidFill>
                  <a:schemeClr val="bg1">
                    <a:lumMod val="65000"/>
                  </a:schemeClr>
                </a:solidFill>
                <a:latin typeface="Helvetica" pitchFamily="34"/>
                <a:ea typeface="Helvetica" pitchFamily="34"/>
                <a:cs typeface="Helvetica" pitchFamily="34"/>
              </a:rPr>
              <a:t>, B., Mendes, E., </a:t>
            </a:r>
            <a:r>
              <a:rPr lang="en-GB" sz="1600" dirty="0" err="1">
                <a:solidFill>
                  <a:schemeClr val="bg1">
                    <a:lumMod val="65000"/>
                  </a:schemeClr>
                </a:solidFill>
                <a:latin typeface="Helvetica" pitchFamily="34"/>
                <a:ea typeface="Helvetica" pitchFamily="34"/>
                <a:cs typeface="Helvetica" pitchFamily="34"/>
              </a:rPr>
              <a:t>Travassos</a:t>
            </a:r>
            <a:r>
              <a:rPr lang="en-GB" sz="1600" dirty="0">
                <a:solidFill>
                  <a:schemeClr val="bg1">
                    <a:lumMod val="65000"/>
                  </a:schemeClr>
                </a:solidFill>
                <a:latin typeface="Helvetica" pitchFamily="34"/>
                <a:ea typeface="Helvetica" pitchFamily="34"/>
                <a:cs typeface="Helvetica" pitchFamily="34"/>
              </a:rPr>
              <a:t>, G.H.: Cross versus within-company cost estimation studies: A systematic review. IEEE Trans. </a:t>
            </a:r>
            <a:r>
              <a:rPr lang="en-GB" sz="1600" dirty="0" err="1">
                <a:solidFill>
                  <a:schemeClr val="bg1">
                    <a:lumMod val="65000"/>
                  </a:schemeClr>
                </a:solidFill>
                <a:latin typeface="Helvetica" pitchFamily="34"/>
                <a:ea typeface="Helvetica" pitchFamily="34"/>
                <a:cs typeface="Helvetica" pitchFamily="34"/>
              </a:rPr>
              <a:t>Softw</a:t>
            </a:r>
            <a:r>
              <a:rPr lang="en-GB" sz="1600" dirty="0">
                <a:solidFill>
                  <a:schemeClr val="bg1">
                    <a:lumMod val="65000"/>
                  </a:schemeClr>
                </a:solidFill>
                <a:latin typeface="Helvetica" pitchFamily="34"/>
                <a:ea typeface="Helvetica" pitchFamily="34"/>
                <a:cs typeface="Helvetica" pitchFamily="34"/>
              </a:rPr>
              <a:t>. Eng., 33(5), 316–329, 2007.</a:t>
            </a:r>
          </a:p>
        </p:txBody>
      </p:sp>
      <p:sp>
        <p:nvSpPr>
          <p:cNvPr id="6" name="Slide Number Placeholder 5"/>
          <p:cNvSpPr>
            <a:spLocks noGrp="1"/>
          </p:cNvSpPr>
          <p:nvPr>
            <p:ph type="sldNum" sz="quarter" idx="12"/>
          </p:nvPr>
        </p:nvSpPr>
        <p:spPr/>
        <p:txBody>
          <a:bodyPr/>
          <a:lstStyle/>
          <a:p>
            <a:fld id="{4F43FBDB-460A-2C4D-8064-C249887F4FCB}" type="slidenum">
              <a:rPr lang="en-US" smtClean="0"/>
              <a:pPr/>
              <a:t>100</a:t>
            </a:fld>
            <a:endParaRPr lang="en-US"/>
          </a:p>
        </p:txBody>
      </p:sp>
    </p:spTree>
    <p:extLst>
      <p:ext uri="{BB962C8B-B14F-4D97-AF65-F5344CB8AC3E}">
        <p14:creationId xmlns:p14="http://schemas.microsoft.com/office/powerpoint/2010/main" val="5471610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0" y="139535"/>
            <a:ext cx="9143999" cy="1134112"/>
          </a:xfrm>
        </p:spPr>
        <p:txBody>
          <a:bodyPr>
            <a:normAutofit/>
          </a:bodyPr>
          <a:lstStyle/>
          <a:p>
            <a:pPr lvl="0"/>
            <a:r>
              <a:rPr lang="en-GB" dirty="0"/>
              <a:t>Why does Conclusion Instability Occur?</a:t>
            </a:r>
          </a:p>
        </p:txBody>
      </p:sp>
      <p:sp>
        <p:nvSpPr>
          <p:cNvPr id="3" name="Text Placeholder 2"/>
          <p:cNvSpPr txBox="1">
            <a:spLocks noGrp="1"/>
          </p:cNvSpPr>
          <p:nvPr>
            <p:ph type="body" idx="4294967295"/>
          </p:nvPr>
        </p:nvSpPr>
        <p:spPr>
          <a:xfrm>
            <a:off x="457200" y="1257300"/>
            <a:ext cx="8229600" cy="4868863"/>
          </a:xfrm>
        </p:spPr>
        <p:txBody>
          <a:bodyPr/>
          <a:lstStyle/>
          <a:p>
            <a:pPr lvl="0">
              <a:buSzPct val="45000"/>
              <a:buFont typeface="StarSymbol"/>
              <a:buChar char="●"/>
            </a:pPr>
            <a:r>
              <a:rPr lang="en-GB" dirty="0"/>
              <a:t>Models and </a:t>
            </a:r>
            <a:r>
              <a:rPr lang="en-GB" dirty="0" smtClean="0"/>
              <a:t>predictive </a:t>
            </a:r>
            <a:r>
              <a:rPr lang="en-GB" dirty="0"/>
              <a:t>performance can vary considerably depending </a:t>
            </a:r>
            <a:r>
              <a:rPr lang="en-GB" dirty="0" smtClean="0"/>
              <a:t>on:</a:t>
            </a:r>
          </a:p>
          <a:p>
            <a:pPr lvl="1">
              <a:buSzPct val="45000"/>
              <a:buFont typeface="StarSymbol"/>
              <a:buChar char="●"/>
            </a:pPr>
            <a:r>
              <a:rPr lang="en-GB" sz="2503" dirty="0" smtClean="0">
                <a:solidFill>
                  <a:srgbClr val="FF0000"/>
                </a:solidFill>
                <a:latin typeface="Arial" pitchFamily="18"/>
                <a:ea typeface="Arial Unicode MS" pitchFamily="2"/>
                <a:cs typeface="Arial Unicode MS" pitchFamily="2"/>
              </a:rPr>
              <a:t>Source </a:t>
            </a:r>
            <a:r>
              <a:rPr lang="en-GB" sz="2503" dirty="0">
                <a:solidFill>
                  <a:srgbClr val="FF0000"/>
                </a:solidFill>
                <a:latin typeface="Arial" pitchFamily="18"/>
                <a:ea typeface="Arial Unicode MS" pitchFamily="2"/>
                <a:cs typeface="Arial Unicode MS" pitchFamily="2"/>
              </a:rPr>
              <a:t>data </a:t>
            </a:r>
            <a:r>
              <a:rPr lang="en-GB" sz="2503" dirty="0">
                <a:latin typeface="Arial" pitchFamily="18"/>
                <a:ea typeface="Arial Unicode MS" pitchFamily="2"/>
                <a:cs typeface="Arial Unicode MS" pitchFamily="2"/>
              </a:rPr>
              <a:t>– the best model for a data set depends on this data set.</a:t>
            </a:r>
          </a:p>
        </p:txBody>
      </p:sp>
      <p:sp>
        <p:nvSpPr>
          <p:cNvPr id="5" name="CustomShape 30"/>
          <p:cNvSpPr/>
          <p:nvPr/>
        </p:nvSpPr>
        <p:spPr>
          <a:xfrm>
            <a:off x="6033820" y="5003800"/>
            <a:ext cx="3110179" cy="185420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square" lIns="74127" tIns="48656" rIns="74127" bIns="36900" anchor="ctr" anchorCtr="1" compatLnSpc="0">
            <a:noAutofit/>
          </a:bodyPr>
          <a:lstStyle/>
          <a:p>
            <a:pPr hangingPunct="0">
              <a:tabLst>
                <a:tab pos="322637" algn="l"/>
                <a:tab pos="645275" algn="l"/>
                <a:tab pos="967585" algn="l"/>
                <a:tab pos="1290222" algn="l"/>
                <a:tab pos="1612860" algn="l"/>
                <a:tab pos="1935497" algn="l"/>
                <a:tab pos="2257808" algn="l"/>
                <a:tab pos="2580446" algn="l"/>
                <a:tab pos="2903083" algn="l"/>
                <a:tab pos="3225720" algn="l"/>
                <a:tab pos="3548357" algn="l"/>
                <a:tab pos="3870668" algn="l"/>
              </a:tabLst>
              <a:defRPr sz="2400">
                <a:solidFill>
                  <a:srgbClr val="000000"/>
                </a:solidFill>
                <a:latin typeface="Helvetica" pitchFamily="32"/>
                <a:ea typeface="Helvetica" pitchFamily="32"/>
                <a:cs typeface="Helvetica" pitchFamily="32"/>
              </a:defRPr>
            </a:pPr>
            <a:r>
              <a:rPr lang="en-GB" sz="1600" dirty="0" err="1">
                <a:solidFill>
                  <a:srgbClr val="A6A6A6"/>
                </a:solidFill>
                <a:latin typeface="Helvetica" pitchFamily="34"/>
                <a:ea typeface="Helvetica" pitchFamily="34"/>
                <a:cs typeface="Helvetica" pitchFamily="34"/>
              </a:rPr>
              <a:t>Menzies</a:t>
            </a:r>
            <a:r>
              <a:rPr lang="en-GB" sz="1600" dirty="0">
                <a:solidFill>
                  <a:srgbClr val="A6A6A6"/>
                </a:solidFill>
                <a:latin typeface="Helvetica" pitchFamily="34"/>
                <a:ea typeface="Helvetica" pitchFamily="34"/>
                <a:cs typeface="Helvetica" pitchFamily="34"/>
              </a:rPr>
              <a:t>, T., </a:t>
            </a:r>
            <a:r>
              <a:rPr lang="en-GB" sz="1600" dirty="0" err="1">
                <a:solidFill>
                  <a:srgbClr val="A6A6A6"/>
                </a:solidFill>
                <a:latin typeface="Helvetica" pitchFamily="34"/>
                <a:ea typeface="Helvetica" pitchFamily="34"/>
                <a:cs typeface="Helvetica" pitchFamily="34"/>
              </a:rPr>
              <a:t>Shepperd</a:t>
            </a:r>
            <a:r>
              <a:rPr lang="en-GB" sz="1600" dirty="0">
                <a:solidFill>
                  <a:srgbClr val="A6A6A6"/>
                </a:solidFill>
                <a:latin typeface="Helvetica" pitchFamily="34"/>
                <a:ea typeface="Helvetica" pitchFamily="34"/>
                <a:cs typeface="Helvetica" pitchFamily="34"/>
              </a:rPr>
              <a:t>, M. Special Issue on Repeatable Results in Software Engineering Prediction. Empirical Software Engineering, </a:t>
            </a:r>
            <a:r>
              <a:rPr lang="en-GB" sz="1600" dirty="0" smtClean="0">
                <a:solidFill>
                  <a:srgbClr val="A6A6A6"/>
                </a:solidFill>
                <a:latin typeface="Helvetica" pitchFamily="34"/>
                <a:ea typeface="Helvetica" pitchFamily="34"/>
                <a:cs typeface="Helvetica" pitchFamily="34"/>
              </a:rPr>
              <a:t>17(1-2):1-17, 2012.</a:t>
            </a:r>
            <a:endParaRPr lang="en-GB" sz="1600" dirty="0">
              <a:solidFill>
                <a:srgbClr val="A6A6A6"/>
              </a:solidFill>
              <a:latin typeface="Helvetica" pitchFamily="34"/>
              <a:ea typeface="Helvetica" pitchFamily="34"/>
              <a:cs typeface="Helvetica" pitchFamily="34"/>
            </a:endParaRP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4944" y="3194050"/>
            <a:ext cx="5221677" cy="3663950"/>
          </a:xfrm>
          <a:prstGeom prst="rect">
            <a:avLst/>
          </a:prstGeom>
        </p:spPr>
      </p:pic>
      <p:sp>
        <p:nvSpPr>
          <p:cNvPr id="6" name="TextBox 5"/>
          <p:cNvSpPr txBox="1"/>
          <p:nvPr/>
        </p:nvSpPr>
        <p:spPr>
          <a:xfrm rot="16200000">
            <a:off x="-820354" y="4009228"/>
            <a:ext cx="2972503" cy="323270"/>
          </a:xfrm>
          <a:prstGeom prst="rect">
            <a:avLst/>
          </a:prstGeom>
          <a:noFill/>
          <a:ln>
            <a:noFill/>
          </a:ln>
        </p:spPr>
        <p:txBody>
          <a:bodyPr vert="horz" wrap="square" lIns="81638" tIns="40819" rIns="81638" bIns="40819" anchorCtr="0" compatLnSpc="0">
            <a:spAutoFit/>
          </a:bodyPr>
          <a:lstStyle/>
          <a:p>
            <a:pPr hangingPunct="0"/>
            <a:r>
              <a:rPr lang="en-GB" sz="1633" dirty="0">
                <a:latin typeface="Arial" pitchFamily="18"/>
                <a:ea typeface="Arial Unicode MS" pitchFamily="2"/>
                <a:cs typeface="Arial Unicode MS" pitchFamily="2"/>
              </a:rPr>
              <a:t>of 90 prediction systems</a:t>
            </a:r>
          </a:p>
        </p:txBody>
      </p:sp>
      <p:sp>
        <p:nvSpPr>
          <p:cNvPr id="4" name="Slide Number Placeholder 3"/>
          <p:cNvSpPr>
            <a:spLocks noGrp="1"/>
          </p:cNvSpPr>
          <p:nvPr>
            <p:ph type="sldNum" sz="quarter" idx="12"/>
          </p:nvPr>
        </p:nvSpPr>
        <p:spPr/>
        <p:txBody>
          <a:bodyPr/>
          <a:lstStyle/>
          <a:p>
            <a:fld id="{4F43FBDB-460A-2C4D-8064-C249887F4FCB}" type="slidenum">
              <a:rPr lang="en-US" smtClean="0"/>
              <a:pPr/>
              <a:t>101</a:t>
            </a:fld>
            <a:endParaRPr lang="en-US"/>
          </a:p>
        </p:txBody>
      </p:sp>
    </p:spTree>
    <p:extLst>
      <p:ext uri="{BB962C8B-B14F-4D97-AF65-F5344CB8AC3E}">
        <p14:creationId xmlns:p14="http://schemas.microsoft.com/office/powerpoint/2010/main" val="21784129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txBox="1">
            <a:spLocks noGrp="1"/>
          </p:cNvSpPr>
          <p:nvPr>
            <p:ph type="body" idx="4294967295"/>
          </p:nvPr>
        </p:nvSpPr>
        <p:spPr/>
        <p:txBody>
          <a:bodyPr>
            <a:normAutofit lnSpcReduction="10000"/>
          </a:bodyPr>
          <a:lstStyle/>
          <a:p>
            <a:pPr lvl="1" hangingPunct="0">
              <a:spcBef>
                <a:spcPts val="0"/>
              </a:spcBef>
              <a:spcAft>
                <a:spcPts val="1285"/>
              </a:spcAft>
              <a:buSzPct val="45000"/>
              <a:buFont typeface="StarSymbol"/>
              <a:buChar char="●"/>
            </a:pPr>
            <a:r>
              <a:rPr lang="en-GB" sz="2903" dirty="0" err="1">
                <a:solidFill>
                  <a:srgbClr val="FF0000"/>
                </a:solidFill>
                <a:latin typeface="Arial" pitchFamily="18"/>
                <a:ea typeface="Arial Unicode MS" pitchFamily="2"/>
                <a:cs typeface="Arial Unicode MS" pitchFamily="2"/>
              </a:rPr>
              <a:t>Preprocessing</a:t>
            </a:r>
            <a:r>
              <a:rPr lang="en-GB" sz="2903" dirty="0">
                <a:solidFill>
                  <a:srgbClr val="FF0000"/>
                </a:solidFill>
                <a:latin typeface="Arial" pitchFamily="18"/>
                <a:ea typeface="Arial Unicode MS" pitchFamily="2"/>
                <a:cs typeface="Arial Unicode MS" pitchFamily="2"/>
              </a:rPr>
              <a:t> techniques </a:t>
            </a:r>
            <a:r>
              <a:rPr lang="en-GB" sz="2903" dirty="0">
                <a:latin typeface="Arial" pitchFamily="18"/>
                <a:ea typeface="Arial Unicode MS" pitchFamily="2"/>
                <a:cs typeface="Arial Unicode MS" pitchFamily="2"/>
              </a:rPr>
              <a:t>– in those 90 predictors, k-NN jumped from rank 12 to rank 62, just by switching from three bins to </a:t>
            </a:r>
            <a:r>
              <a:rPr lang="en-GB" sz="2903" dirty="0" smtClean="0">
                <a:latin typeface="Arial" pitchFamily="18"/>
                <a:ea typeface="Arial Unicode MS" pitchFamily="2"/>
                <a:cs typeface="Arial Unicode MS" pitchFamily="2"/>
              </a:rPr>
              <a:t>logging.</a:t>
            </a:r>
          </a:p>
          <a:p>
            <a:pPr lvl="2" hangingPunct="0">
              <a:spcBef>
                <a:spcPts val="0"/>
              </a:spcBef>
              <a:spcAft>
                <a:spcPts val="1285"/>
              </a:spcAft>
              <a:buSzPct val="45000"/>
              <a:buFont typeface="StarSymbol"/>
              <a:buChar char="●"/>
            </a:pPr>
            <a:r>
              <a:rPr lang="en-GB" sz="2500" dirty="0" err="1" smtClean="0">
                <a:latin typeface="Arial" pitchFamily="18"/>
                <a:ea typeface="Arial Unicode MS" pitchFamily="2"/>
                <a:cs typeface="Arial Unicode MS" pitchFamily="2"/>
              </a:rPr>
              <a:t>Discretisation</a:t>
            </a:r>
            <a:r>
              <a:rPr lang="en-GB" sz="2500" dirty="0" smtClean="0">
                <a:latin typeface="Arial" pitchFamily="18"/>
                <a:ea typeface="Arial Unicode MS" pitchFamily="2"/>
                <a:cs typeface="Arial Unicode MS" pitchFamily="2"/>
              </a:rPr>
              <a:t> (e.g., bins)</a:t>
            </a:r>
            <a:endParaRPr lang="en-GB" sz="2500" dirty="0">
              <a:latin typeface="Arial" pitchFamily="18"/>
              <a:ea typeface="Arial Unicode MS" pitchFamily="2"/>
              <a:cs typeface="Arial Unicode MS" pitchFamily="2"/>
            </a:endParaRPr>
          </a:p>
          <a:p>
            <a:pPr lvl="2" hangingPunct="0">
              <a:spcBef>
                <a:spcPts val="0"/>
              </a:spcBef>
              <a:spcAft>
                <a:spcPts val="1285"/>
              </a:spcAft>
              <a:buSzPct val="45000"/>
              <a:buFont typeface="StarSymbol"/>
              <a:buChar char="●"/>
            </a:pPr>
            <a:r>
              <a:rPr lang="en-GB" sz="2500" dirty="0" smtClean="0">
                <a:latin typeface="Arial" pitchFamily="18"/>
                <a:ea typeface="Arial Unicode MS" pitchFamily="2"/>
                <a:cs typeface="Arial Unicode MS" pitchFamily="2"/>
              </a:rPr>
              <a:t>Feature selection (e.g., correlation-based)</a:t>
            </a:r>
          </a:p>
          <a:p>
            <a:pPr lvl="2" hangingPunct="0">
              <a:spcBef>
                <a:spcPts val="0"/>
              </a:spcBef>
              <a:spcAft>
                <a:spcPts val="1285"/>
              </a:spcAft>
              <a:buSzPct val="45000"/>
              <a:buFont typeface="StarSymbol"/>
              <a:buChar char="●"/>
            </a:pPr>
            <a:r>
              <a:rPr lang="en-GB" sz="2500" dirty="0" smtClean="0">
                <a:latin typeface="Arial" pitchFamily="18"/>
                <a:ea typeface="Arial Unicode MS" pitchFamily="2"/>
                <a:cs typeface="Arial Unicode MS" pitchFamily="2"/>
              </a:rPr>
              <a:t>Instance selection (e.g., outliers removal)</a:t>
            </a:r>
          </a:p>
          <a:p>
            <a:pPr lvl="2" hangingPunct="0">
              <a:spcBef>
                <a:spcPts val="0"/>
              </a:spcBef>
              <a:spcAft>
                <a:spcPts val="1285"/>
              </a:spcAft>
              <a:buSzPct val="45000"/>
              <a:buFont typeface="StarSymbol"/>
              <a:buChar char="●"/>
            </a:pPr>
            <a:r>
              <a:rPr lang="en-GB" sz="2500" dirty="0" smtClean="0">
                <a:latin typeface="Arial" pitchFamily="18"/>
                <a:ea typeface="Arial Unicode MS" pitchFamily="2"/>
                <a:cs typeface="Arial Unicode MS" pitchFamily="2"/>
              </a:rPr>
              <a:t>Handling </a:t>
            </a:r>
            <a:r>
              <a:rPr lang="en-GB" sz="2500" dirty="0">
                <a:latin typeface="Arial" pitchFamily="18"/>
                <a:ea typeface="Arial Unicode MS" pitchFamily="2"/>
                <a:cs typeface="Arial Unicode MS" pitchFamily="2"/>
              </a:rPr>
              <a:t>missing data (e.g., </a:t>
            </a:r>
            <a:r>
              <a:rPr lang="en-GB" sz="2500" dirty="0" smtClean="0">
                <a:latin typeface="Arial" pitchFamily="18"/>
                <a:ea typeface="Arial Unicode MS" pitchFamily="2"/>
                <a:cs typeface="Arial Unicode MS" pitchFamily="2"/>
              </a:rPr>
              <a:t>k-NN imputation)</a:t>
            </a:r>
          </a:p>
          <a:p>
            <a:pPr lvl="2" hangingPunct="0">
              <a:spcBef>
                <a:spcPts val="0"/>
              </a:spcBef>
              <a:spcAft>
                <a:spcPts val="1285"/>
              </a:spcAft>
              <a:buSzPct val="45000"/>
              <a:buFont typeface="StarSymbol"/>
              <a:buChar char="●"/>
            </a:pPr>
            <a:r>
              <a:rPr lang="en-GB" sz="2500" dirty="0" smtClean="0">
                <a:latin typeface="Arial" pitchFamily="18"/>
                <a:ea typeface="Arial Unicode MS" pitchFamily="2"/>
                <a:cs typeface="Arial Unicode MS" pitchFamily="2"/>
              </a:rPr>
              <a:t>Transformation </a:t>
            </a:r>
            <a:r>
              <a:rPr lang="en-GB" sz="2500" dirty="0">
                <a:latin typeface="Arial" pitchFamily="18"/>
                <a:ea typeface="Arial Unicode MS" pitchFamily="2"/>
                <a:cs typeface="Arial Unicode MS" pitchFamily="2"/>
              </a:rPr>
              <a:t>of data (e.g., log)</a:t>
            </a:r>
          </a:p>
        </p:txBody>
      </p:sp>
      <p:sp>
        <p:nvSpPr>
          <p:cNvPr id="5" name="CustomShape 30"/>
          <p:cNvSpPr/>
          <p:nvPr/>
        </p:nvSpPr>
        <p:spPr>
          <a:xfrm>
            <a:off x="254001" y="6126163"/>
            <a:ext cx="8661400" cy="592137"/>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square" lIns="74127" tIns="48656" rIns="74127" bIns="36900" anchor="ctr" anchorCtr="1" compatLnSpc="0">
            <a:noAutofit/>
          </a:bodyPr>
          <a:lstStyle/>
          <a:p>
            <a:pPr hangingPunct="0">
              <a:tabLst>
                <a:tab pos="322637" algn="l"/>
                <a:tab pos="645275" algn="l"/>
                <a:tab pos="967585" algn="l"/>
                <a:tab pos="1290222" algn="l"/>
                <a:tab pos="1612860" algn="l"/>
                <a:tab pos="1935497" algn="l"/>
                <a:tab pos="2257808" algn="l"/>
                <a:tab pos="2580446" algn="l"/>
                <a:tab pos="2903083" algn="l"/>
                <a:tab pos="3225720" algn="l"/>
                <a:tab pos="3548357" algn="l"/>
                <a:tab pos="3870668" algn="l"/>
              </a:tabLst>
              <a:defRPr sz="2400">
                <a:solidFill>
                  <a:srgbClr val="000000"/>
                </a:solidFill>
                <a:latin typeface="Helvetica" pitchFamily="32"/>
                <a:ea typeface="Helvetica" pitchFamily="32"/>
                <a:cs typeface="Helvetica" pitchFamily="32"/>
              </a:defRPr>
            </a:pPr>
            <a:r>
              <a:rPr lang="en-GB" sz="1600" dirty="0" err="1">
                <a:solidFill>
                  <a:srgbClr val="A6A6A6"/>
                </a:solidFill>
                <a:latin typeface="Helvetica" pitchFamily="34"/>
                <a:ea typeface="Helvetica" pitchFamily="34"/>
                <a:cs typeface="Helvetica" pitchFamily="34"/>
              </a:rPr>
              <a:t>Menzies</a:t>
            </a:r>
            <a:r>
              <a:rPr lang="en-GB" sz="1600" dirty="0">
                <a:solidFill>
                  <a:srgbClr val="A6A6A6"/>
                </a:solidFill>
                <a:latin typeface="Helvetica" pitchFamily="34"/>
                <a:ea typeface="Helvetica" pitchFamily="34"/>
                <a:cs typeface="Helvetica" pitchFamily="34"/>
              </a:rPr>
              <a:t>, T., </a:t>
            </a:r>
            <a:r>
              <a:rPr lang="en-GB" sz="1600" dirty="0" err="1">
                <a:solidFill>
                  <a:srgbClr val="A6A6A6"/>
                </a:solidFill>
                <a:latin typeface="Helvetica" pitchFamily="34"/>
                <a:ea typeface="Helvetica" pitchFamily="34"/>
                <a:cs typeface="Helvetica" pitchFamily="34"/>
              </a:rPr>
              <a:t>Shepperd</a:t>
            </a:r>
            <a:r>
              <a:rPr lang="en-GB" sz="1600" dirty="0">
                <a:solidFill>
                  <a:srgbClr val="A6A6A6"/>
                </a:solidFill>
                <a:latin typeface="Helvetica" pitchFamily="34"/>
                <a:ea typeface="Helvetica" pitchFamily="34"/>
                <a:cs typeface="Helvetica" pitchFamily="34"/>
              </a:rPr>
              <a:t>, M. Special Issue on Repeatable Results in Software Engineering Prediction. Empirical Software Engineering, </a:t>
            </a:r>
            <a:r>
              <a:rPr lang="en-GB" sz="1600" dirty="0" smtClean="0">
                <a:solidFill>
                  <a:srgbClr val="A6A6A6"/>
                </a:solidFill>
                <a:latin typeface="Helvetica" pitchFamily="34"/>
                <a:ea typeface="Helvetica" pitchFamily="34"/>
                <a:cs typeface="Helvetica" pitchFamily="34"/>
              </a:rPr>
              <a:t>17(1-2):1-17, 2012.</a:t>
            </a:r>
            <a:endParaRPr lang="en-GB" sz="1600" dirty="0">
              <a:solidFill>
                <a:srgbClr val="A6A6A6"/>
              </a:solidFill>
              <a:latin typeface="Helvetica" pitchFamily="34"/>
              <a:ea typeface="Helvetica" pitchFamily="34"/>
              <a:cs typeface="Helvetica" pitchFamily="34"/>
            </a:endParaRPr>
          </a:p>
        </p:txBody>
      </p:sp>
      <p:sp>
        <p:nvSpPr>
          <p:cNvPr id="6" name="Title 1"/>
          <p:cNvSpPr txBox="1">
            <a:spLocks/>
          </p:cNvSpPr>
          <p:nvPr/>
        </p:nvSpPr>
        <p:spPr>
          <a:xfrm>
            <a:off x="0" y="139535"/>
            <a:ext cx="9143999" cy="1134112"/>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GB" smtClean="0"/>
              <a:t>Why does Conclusion Instability Occur?</a:t>
            </a:r>
            <a:endParaRPr lang="en-GB" dirty="0"/>
          </a:p>
        </p:txBody>
      </p:sp>
      <p:sp>
        <p:nvSpPr>
          <p:cNvPr id="2" name="Slide Number Placeholder 1"/>
          <p:cNvSpPr>
            <a:spLocks noGrp="1"/>
          </p:cNvSpPr>
          <p:nvPr>
            <p:ph type="sldNum" sz="quarter" idx="12"/>
          </p:nvPr>
        </p:nvSpPr>
        <p:spPr/>
        <p:txBody>
          <a:bodyPr/>
          <a:lstStyle/>
          <a:p>
            <a:fld id="{4F43FBDB-460A-2C4D-8064-C249887F4FCB}" type="slidenum">
              <a:rPr lang="en-US" smtClean="0"/>
              <a:pPr/>
              <a:t>102</a:t>
            </a:fld>
            <a:endParaRPr lang="en-US"/>
          </a:p>
        </p:txBody>
      </p:sp>
    </p:spTree>
    <p:extLst>
      <p:ext uri="{BB962C8B-B14F-4D97-AF65-F5344CB8AC3E}">
        <p14:creationId xmlns:p14="http://schemas.microsoft.com/office/powerpoint/2010/main" val="21619845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txBox="1">
            <a:spLocks noGrp="1"/>
          </p:cNvSpPr>
          <p:nvPr>
            <p:ph type="body" idx="4294967295"/>
          </p:nvPr>
        </p:nvSpPr>
        <p:spPr>
          <a:xfrm>
            <a:off x="-304800" y="1556906"/>
            <a:ext cx="4025900" cy="4052310"/>
          </a:xfrm>
        </p:spPr>
        <p:txBody>
          <a:bodyPr>
            <a:normAutofit/>
          </a:bodyPr>
          <a:lstStyle/>
          <a:p>
            <a:pPr lvl="1" hangingPunct="0">
              <a:spcBef>
                <a:spcPts val="0"/>
              </a:spcBef>
              <a:spcAft>
                <a:spcPts val="1285"/>
              </a:spcAft>
              <a:buSzPct val="45000"/>
              <a:buFont typeface="StarSymbol"/>
              <a:buChar char="●"/>
            </a:pPr>
            <a:r>
              <a:rPr lang="en-GB" sz="2903" dirty="0">
                <a:solidFill>
                  <a:srgbClr val="FF0000"/>
                </a:solidFill>
                <a:latin typeface="Arial" pitchFamily="18"/>
                <a:ea typeface="Arial Unicode MS" pitchFamily="2"/>
                <a:cs typeface="Arial Unicode MS" pitchFamily="2"/>
              </a:rPr>
              <a:t>Performance </a:t>
            </a:r>
            <a:r>
              <a:rPr lang="en-GB" sz="2903" dirty="0" smtClean="0">
                <a:solidFill>
                  <a:srgbClr val="FF0000"/>
                </a:solidFill>
                <a:latin typeface="Arial" pitchFamily="18"/>
                <a:ea typeface="Arial Unicode MS" pitchFamily="2"/>
                <a:cs typeface="Arial Unicode MS" pitchFamily="2"/>
              </a:rPr>
              <a:t>measures</a:t>
            </a:r>
          </a:p>
          <a:p>
            <a:pPr lvl="2" hangingPunct="0">
              <a:spcBef>
                <a:spcPts val="0"/>
              </a:spcBef>
              <a:spcAft>
                <a:spcPts val="1285"/>
              </a:spcAft>
              <a:buSzPct val="45000"/>
              <a:buFont typeface="StarSymbol"/>
              <a:buChar char="●"/>
            </a:pPr>
            <a:r>
              <a:rPr lang="en-GB" sz="1703" dirty="0" smtClean="0">
                <a:latin typeface="Arial" pitchFamily="18"/>
                <a:ea typeface="Arial Unicode MS" pitchFamily="2"/>
                <a:cs typeface="Arial Unicode MS" pitchFamily="2"/>
              </a:rPr>
              <a:t>MAE (depends on project size), </a:t>
            </a:r>
          </a:p>
          <a:p>
            <a:pPr lvl="2" hangingPunct="0">
              <a:spcBef>
                <a:spcPts val="0"/>
              </a:spcBef>
              <a:spcAft>
                <a:spcPts val="1285"/>
              </a:spcAft>
              <a:buSzPct val="45000"/>
              <a:buFont typeface="StarSymbol"/>
              <a:buChar char="●"/>
            </a:pPr>
            <a:r>
              <a:rPr lang="en-GB" sz="1703" dirty="0" smtClean="0">
                <a:latin typeface="Arial" pitchFamily="18"/>
                <a:ea typeface="Arial Unicode MS" pitchFamily="2"/>
                <a:cs typeface="Arial Unicode MS" pitchFamily="2"/>
              </a:rPr>
              <a:t>MMRE (biased),</a:t>
            </a:r>
          </a:p>
          <a:p>
            <a:pPr lvl="2" hangingPunct="0">
              <a:spcBef>
                <a:spcPts val="0"/>
              </a:spcBef>
              <a:spcAft>
                <a:spcPts val="1285"/>
              </a:spcAft>
              <a:buSzPct val="45000"/>
              <a:buFont typeface="StarSymbol"/>
              <a:buChar char="●"/>
            </a:pPr>
            <a:r>
              <a:rPr lang="en-GB" sz="1703" dirty="0" smtClean="0">
                <a:latin typeface="Arial" pitchFamily="18"/>
                <a:ea typeface="Arial Unicode MS" pitchFamily="2"/>
                <a:cs typeface="Arial Unicode MS" pitchFamily="2"/>
              </a:rPr>
              <a:t>PRED(N) (biased), </a:t>
            </a:r>
          </a:p>
          <a:p>
            <a:pPr lvl="2" hangingPunct="0">
              <a:spcBef>
                <a:spcPts val="0"/>
              </a:spcBef>
              <a:spcAft>
                <a:spcPts val="1285"/>
              </a:spcAft>
              <a:buSzPct val="45000"/>
              <a:buFont typeface="StarSymbol"/>
              <a:buChar char="●"/>
            </a:pPr>
            <a:r>
              <a:rPr lang="en-GB" sz="1703" dirty="0" smtClean="0">
                <a:latin typeface="Arial" pitchFamily="18"/>
                <a:ea typeface="Arial Unicode MS" pitchFamily="2"/>
                <a:cs typeface="Arial Unicode MS" pitchFamily="2"/>
              </a:rPr>
              <a:t>LSD (less interpretable), </a:t>
            </a:r>
          </a:p>
          <a:p>
            <a:pPr lvl="2" hangingPunct="0">
              <a:spcBef>
                <a:spcPts val="0"/>
              </a:spcBef>
              <a:spcAft>
                <a:spcPts val="1285"/>
              </a:spcAft>
              <a:buSzPct val="45000"/>
              <a:buFont typeface="StarSymbol"/>
              <a:buChar char="●"/>
            </a:pPr>
            <a:r>
              <a:rPr lang="en-GB" sz="1703" dirty="0" smtClean="0">
                <a:latin typeface="Arial" pitchFamily="18"/>
                <a:ea typeface="Arial Unicode MS" pitchFamily="2"/>
                <a:cs typeface="Arial Unicode MS" pitchFamily="2"/>
              </a:rPr>
              <a:t>etc.</a:t>
            </a:r>
            <a:endParaRPr lang="en-GB" sz="1703" dirty="0">
              <a:latin typeface="Arial" pitchFamily="18"/>
              <a:ea typeface="Arial Unicode MS" pitchFamily="2"/>
              <a:cs typeface="Arial Unicode MS" pitchFamily="2"/>
            </a:endParaRPr>
          </a:p>
        </p:txBody>
      </p:sp>
      <p:sp>
        <p:nvSpPr>
          <p:cNvPr id="5" name="Title 1"/>
          <p:cNvSpPr txBox="1">
            <a:spLocks/>
          </p:cNvSpPr>
          <p:nvPr/>
        </p:nvSpPr>
        <p:spPr>
          <a:xfrm>
            <a:off x="0" y="139535"/>
            <a:ext cx="9143999" cy="1134112"/>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GB" smtClean="0"/>
              <a:t>Why does Conclusion Instability Occur?</a:t>
            </a:r>
            <a:endParaRPr lang="en-GB"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98900" y="1540453"/>
            <a:ext cx="5245100" cy="3722109"/>
          </a:xfrm>
          <a:prstGeom prst="rect">
            <a:avLst/>
          </a:prstGeom>
        </p:spPr>
      </p:pic>
      <p:sp>
        <p:nvSpPr>
          <p:cNvPr id="8" name="Text Box 4"/>
          <p:cNvSpPr/>
          <p:nvPr/>
        </p:nvSpPr>
        <p:spPr>
          <a:xfrm>
            <a:off x="228779" y="5995900"/>
            <a:ext cx="8686440" cy="6998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square" lIns="81720" tIns="53640" rIns="81720" bIns="40680" anchor="ctr" anchorCtr="1" compatLnSpc="0">
            <a:noAutofit/>
          </a:bodyPr>
          <a:lstStyle/>
          <a:p>
            <a:pPr marL="0" marR="0" lvl="0" indent="0" algn="ctr" rtl="0" hangingPunct="0">
              <a:lnSpc>
                <a:spcPct val="93000"/>
              </a:lnSpc>
              <a:spcBef>
                <a:spcPts val="0"/>
              </a:spcBef>
              <a:spcAft>
                <a:spcPts val="0"/>
              </a:spcAft>
              <a:buNone/>
              <a:tabLst>
                <a:tab pos="657360" algn="l"/>
                <a:tab pos="1312920" algn="l"/>
                <a:tab pos="1969920" algn="l"/>
                <a:tab pos="2627280" algn="l"/>
                <a:tab pos="3282840" algn="l"/>
                <a:tab pos="3940200" algn="l"/>
                <a:tab pos="4595760" algn="l"/>
                <a:tab pos="5253120" algn="l"/>
                <a:tab pos="5910120" algn="l"/>
                <a:tab pos="6566040" algn="l"/>
                <a:tab pos="7223040" algn="l"/>
                <a:tab pos="7880400" algn="l"/>
                <a:tab pos="8535960" algn="l"/>
              </a:tabLst>
              <a:defRPr sz="1800"/>
            </a:pPr>
            <a:r>
              <a:rPr lang="en-GB" sz="1600" b="0" i="0" u="none" strike="noStrike" kern="1200" spc="0" dirty="0">
                <a:ln>
                  <a:noFill/>
                </a:ln>
                <a:solidFill>
                  <a:srgbClr val="A6A6A6"/>
                </a:solidFill>
                <a:latin typeface="Calibri" pitchFamily="18"/>
                <a:ea typeface="Arial Unicode MS" pitchFamily="1"/>
                <a:cs typeface="Arial Unicode MS" pitchFamily="34"/>
              </a:rPr>
              <a:t>L. </a:t>
            </a:r>
            <a:r>
              <a:rPr lang="en-GB" sz="1600" b="0" i="0" u="none" strike="noStrike" kern="1200" spc="0" dirty="0" err="1">
                <a:ln>
                  <a:noFill/>
                </a:ln>
                <a:solidFill>
                  <a:srgbClr val="A6A6A6"/>
                </a:solidFill>
                <a:latin typeface="Calibri" pitchFamily="18"/>
                <a:ea typeface="Arial Unicode MS" pitchFamily="1"/>
                <a:cs typeface="Arial Unicode MS" pitchFamily="34"/>
              </a:rPr>
              <a:t>Minku</a:t>
            </a:r>
            <a:r>
              <a:rPr lang="en-GB" sz="1600" b="0" i="0" u="none" strike="noStrike" kern="1200" spc="0" dirty="0">
                <a:ln>
                  <a:noFill/>
                </a:ln>
                <a:solidFill>
                  <a:srgbClr val="A6A6A6"/>
                </a:solidFill>
                <a:latin typeface="Calibri" pitchFamily="18"/>
                <a:ea typeface="Arial Unicode MS" pitchFamily="1"/>
                <a:cs typeface="Arial Unicode MS" pitchFamily="34"/>
              </a:rPr>
              <a:t>, X. Yao. Software Effort Estimation as a Multi-objective Learning Problem. ACM Transactions on Software Engineering and Methodology, 22(4):35, 2013.</a:t>
            </a:r>
          </a:p>
        </p:txBody>
      </p:sp>
      <p:sp>
        <p:nvSpPr>
          <p:cNvPr id="2" name="Slide Number Placeholder 1"/>
          <p:cNvSpPr>
            <a:spLocks noGrp="1"/>
          </p:cNvSpPr>
          <p:nvPr>
            <p:ph type="sldNum" sz="quarter" idx="12"/>
          </p:nvPr>
        </p:nvSpPr>
        <p:spPr/>
        <p:txBody>
          <a:bodyPr/>
          <a:lstStyle/>
          <a:p>
            <a:fld id="{4F43FBDB-460A-2C4D-8064-C249887F4FCB}" type="slidenum">
              <a:rPr lang="en-US" smtClean="0"/>
              <a:pPr/>
              <a:t>103</a:t>
            </a:fld>
            <a:endParaRPr lang="en-US"/>
          </a:p>
        </p:txBody>
      </p:sp>
    </p:spTree>
    <p:extLst>
      <p:ext uri="{BB962C8B-B14F-4D97-AF65-F5344CB8AC3E}">
        <p14:creationId xmlns:p14="http://schemas.microsoft.com/office/powerpoint/2010/main" val="270211072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txBox="1">
            <a:spLocks noGrp="1"/>
          </p:cNvSpPr>
          <p:nvPr>
            <p:ph type="body" idx="4294967295"/>
          </p:nvPr>
        </p:nvSpPr>
        <p:spPr>
          <a:xfrm>
            <a:off x="326552" y="1515885"/>
            <a:ext cx="8653606" cy="3546019"/>
          </a:xfrm>
        </p:spPr>
        <p:txBody>
          <a:bodyPr>
            <a:normAutofit/>
          </a:bodyPr>
          <a:lstStyle/>
          <a:p>
            <a:pPr lvl="1" hangingPunct="0">
              <a:spcBef>
                <a:spcPts val="0"/>
              </a:spcBef>
              <a:spcAft>
                <a:spcPts val="1285"/>
              </a:spcAft>
              <a:buSzPct val="45000"/>
              <a:buFont typeface="StarSymbol"/>
              <a:buChar char="●"/>
            </a:pPr>
            <a:r>
              <a:rPr lang="en-GB" sz="2903" dirty="0">
                <a:latin typeface="Arial" pitchFamily="18"/>
                <a:ea typeface="Arial Unicode MS" pitchFamily="2"/>
                <a:cs typeface="Arial Unicode MS" pitchFamily="2"/>
              </a:rPr>
              <a:t>Train/test </a:t>
            </a:r>
            <a:r>
              <a:rPr lang="en-GB" sz="2903" dirty="0" smtClean="0">
                <a:latin typeface="Arial" pitchFamily="18"/>
                <a:ea typeface="Arial Unicode MS" pitchFamily="2"/>
                <a:cs typeface="Arial Unicode MS" pitchFamily="2"/>
              </a:rPr>
              <a:t>sampling</a:t>
            </a:r>
          </a:p>
          <a:p>
            <a:pPr marL="457200" lvl="1" indent="0" hangingPunct="0">
              <a:spcBef>
                <a:spcPts val="0"/>
              </a:spcBef>
              <a:spcAft>
                <a:spcPts val="1285"/>
              </a:spcAft>
              <a:buSzPct val="45000"/>
              <a:buNone/>
            </a:pPr>
            <a:endParaRPr lang="en-GB" sz="2903" dirty="0">
              <a:latin typeface="Arial" pitchFamily="18"/>
              <a:ea typeface="Arial Unicode MS" pitchFamily="2"/>
              <a:cs typeface="Arial Unicode MS" pitchFamily="2"/>
            </a:endParaRPr>
          </a:p>
          <a:p>
            <a:pPr lvl="1" hangingPunct="0">
              <a:spcBef>
                <a:spcPts val="0"/>
              </a:spcBef>
              <a:spcAft>
                <a:spcPts val="1285"/>
              </a:spcAft>
              <a:buSzPct val="45000"/>
              <a:buFont typeface="StarSymbol"/>
              <a:buChar char="●"/>
            </a:pPr>
            <a:r>
              <a:rPr lang="en-GB" sz="2903" dirty="0">
                <a:latin typeface="Arial" pitchFamily="18"/>
                <a:ea typeface="Arial Unicode MS" pitchFamily="2"/>
                <a:cs typeface="Arial Unicode MS" pitchFamily="2"/>
              </a:rPr>
              <a:t>Parameter </a:t>
            </a:r>
            <a:r>
              <a:rPr lang="en-GB" sz="2903" dirty="0" smtClean="0">
                <a:latin typeface="Arial" pitchFamily="18"/>
                <a:ea typeface="Arial Unicode MS" pitchFamily="2"/>
                <a:cs typeface="Arial Unicode MS" pitchFamily="2"/>
              </a:rPr>
              <a:t>tuning</a:t>
            </a:r>
          </a:p>
          <a:p>
            <a:pPr marL="457200" lvl="1" indent="0" hangingPunct="0">
              <a:spcBef>
                <a:spcPts val="0"/>
              </a:spcBef>
              <a:spcAft>
                <a:spcPts val="1285"/>
              </a:spcAft>
              <a:buSzPct val="45000"/>
              <a:buNone/>
            </a:pPr>
            <a:endParaRPr lang="en-GB" sz="2903" dirty="0">
              <a:latin typeface="Arial" pitchFamily="18"/>
              <a:ea typeface="Arial Unicode MS" pitchFamily="2"/>
              <a:cs typeface="Arial Unicode MS" pitchFamily="2"/>
            </a:endParaRPr>
          </a:p>
          <a:p>
            <a:pPr lvl="1" hangingPunct="0">
              <a:spcBef>
                <a:spcPts val="0"/>
              </a:spcBef>
              <a:spcAft>
                <a:spcPts val="1285"/>
              </a:spcAft>
              <a:buSzPct val="45000"/>
              <a:buFont typeface="StarSymbol"/>
              <a:buChar char="●"/>
            </a:pPr>
            <a:r>
              <a:rPr lang="en-GB" sz="2903" dirty="0" err="1">
                <a:latin typeface="Arial" pitchFamily="18"/>
                <a:ea typeface="Arial Unicode MS" pitchFamily="2"/>
                <a:cs typeface="Arial Unicode MS" pitchFamily="2"/>
              </a:rPr>
              <a:t>Etc</a:t>
            </a:r>
            <a:endParaRPr lang="en-GB" sz="2903" dirty="0">
              <a:latin typeface="Arial" pitchFamily="18"/>
              <a:ea typeface="Arial Unicode MS" pitchFamily="2"/>
              <a:cs typeface="Arial Unicode MS" pitchFamily="2"/>
            </a:endParaRPr>
          </a:p>
        </p:txBody>
      </p:sp>
      <p:sp>
        <p:nvSpPr>
          <p:cNvPr id="5" name="Freeform 4"/>
          <p:cNvSpPr/>
          <p:nvPr/>
        </p:nvSpPr>
        <p:spPr>
          <a:xfrm>
            <a:off x="816660" y="4856741"/>
            <a:ext cx="7510677" cy="1112204"/>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99CCFF"/>
          </a:solidFill>
          <a:ln w="0">
            <a:solidFill>
              <a:srgbClr val="000000"/>
            </a:solidFill>
            <a:prstDash val="solid"/>
          </a:ln>
        </p:spPr>
        <p:txBody>
          <a:bodyPr vert="horz" wrap="square" lIns="81638" tIns="40819" rIns="81638" bIns="40819" anchor="ctr" anchorCtr="0" compatLnSpc="0">
            <a:noAutofit/>
          </a:bodyPr>
          <a:lstStyle/>
          <a:p>
            <a:pPr algn="ctr" hangingPunct="0">
              <a:defRPr sz="3200"/>
            </a:pPr>
            <a:r>
              <a:rPr lang="en-GB" sz="2903">
                <a:latin typeface="Arial" pitchFamily="18"/>
                <a:ea typeface="Arial Unicode MS" pitchFamily="2"/>
                <a:cs typeface="Arial Unicode MS" pitchFamily="2"/>
              </a:rPr>
              <a:t>It is important to report a detailed experimental setup in papers.</a:t>
            </a:r>
          </a:p>
        </p:txBody>
      </p:sp>
      <p:sp>
        <p:nvSpPr>
          <p:cNvPr id="6" name="Title 1"/>
          <p:cNvSpPr txBox="1">
            <a:spLocks/>
          </p:cNvSpPr>
          <p:nvPr/>
        </p:nvSpPr>
        <p:spPr>
          <a:xfrm>
            <a:off x="0" y="139535"/>
            <a:ext cx="9143999" cy="1134112"/>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GB" dirty="0" smtClean="0"/>
              <a:t>Why does Conclusion Instability Occur?</a:t>
            </a:r>
            <a:endParaRPr lang="en-GB" dirty="0"/>
          </a:p>
        </p:txBody>
      </p:sp>
      <p:sp>
        <p:nvSpPr>
          <p:cNvPr id="7" name="CustomShape 30"/>
          <p:cNvSpPr/>
          <p:nvPr/>
        </p:nvSpPr>
        <p:spPr>
          <a:xfrm>
            <a:off x="1206501" y="2087563"/>
            <a:ext cx="7773657" cy="592137"/>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square" lIns="74127" tIns="48656" rIns="74127" bIns="36900" anchor="ctr" anchorCtr="1" compatLnSpc="0">
            <a:noAutofit/>
          </a:bodyPr>
          <a:lstStyle/>
          <a:p>
            <a:pPr hangingPunct="0">
              <a:tabLst>
                <a:tab pos="322637" algn="l"/>
                <a:tab pos="645275" algn="l"/>
                <a:tab pos="967585" algn="l"/>
                <a:tab pos="1290222" algn="l"/>
                <a:tab pos="1612860" algn="l"/>
                <a:tab pos="1935497" algn="l"/>
                <a:tab pos="2257808" algn="l"/>
                <a:tab pos="2580446" algn="l"/>
                <a:tab pos="2903083" algn="l"/>
                <a:tab pos="3225720" algn="l"/>
                <a:tab pos="3548357" algn="l"/>
                <a:tab pos="3870668" algn="l"/>
              </a:tabLst>
              <a:defRPr sz="2400">
                <a:solidFill>
                  <a:srgbClr val="000000"/>
                </a:solidFill>
                <a:latin typeface="Helvetica" pitchFamily="32"/>
                <a:ea typeface="Helvetica" pitchFamily="32"/>
                <a:cs typeface="Helvetica" pitchFamily="32"/>
              </a:defRPr>
            </a:pPr>
            <a:r>
              <a:rPr lang="en-GB" sz="1600" dirty="0" err="1">
                <a:solidFill>
                  <a:srgbClr val="A6A6A6"/>
                </a:solidFill>
                <a:latin typeface="Helvetica" pitchFamily="34"/>
                <a:ea typeface="Helvetica" pitchFamily="34"/>
                <a:cs typeface="Helvetica" pitchFamily="34"/>
              </a:rPr>
              <a:t>Menzies</a:t>
            </a:r>
            <a:r>
              <a:rPr lang="en-GB" sz="1600" dirty="0">
                <a:solidFill>
                  <a:srgbClr val="A6A6A6"/>
                </a:solidFill>
                <a:latin typeface="Helvetica" pitchFamily="34"/>
                <a:ea typeface="Helvetica" pitchFamily="34"/>
                <a:cs typeface="Helvetica" pitchFamily="34"/>
              </a:rPr>
              <a:t>, T., </a:t>
            </a:r>
            <a:r>
              <a:rPr lang="en-GB" sz="1600" dirty="0" err="1">
                <a:solidFill>
                  <a:srgbClr val="A6A6A6"/>
                </a:solidFill>
                <a:latin typeface="Helvetica" pitchFamily="34"/>
                <a:ea typeface="Helvetica" pitchFamily="34"/>
                <a:cs typeface="Helvetica" pitchFamily="34"/>
              </a:rPr>
              <a:t>Shepperd</a:t>
            </a:r>
            <a:r>
              <a:rPr lang="en-GB" sz="1600" dirty="0">
                <a:solidFill>
                  <a:srgbClr val="A6A6A6"/>
                </a:solidFill>
                <a:latin typeface="Helvetica" pitchFamily="34"/>
                <a:ea typeface="Helvetica" pitchFamily="34"/>
                <a:cs typeface="Helvetica" pitchFamily="34"/>
              </a:rPr>
              <a:t>, M. Special Issue on Repeatable Results in Software Engineering Prediction. Empirical Software Engineering, </a:t>
            </a:r>
            <a:r>
              <a:rPr lang="en-GB" sz="1600" dirty="0" smtClean="0">
                <a:solidFill>
                  <a:srgbClr val="A6A6A6"/>
                </a:solidFill>
                <a:latin typeface="Helvetica" pitchFamily="34"/>
                <a:ea typeface="Helvetica" pitchFamily="34"/>
                <a:cs typeface="Helvetica" pitchFamily="34"/>
              </a:rPr>
              <a:t>17(1-2):1-17, 2012.</a:t>
            </a:r>
            <a:endParaRPr lang="en-GB" sz="1600" dirty="0">
              <a:solidFill>
                <a:srgbClr val="A6A6A6"/>
              </a:solidFill>
              <a:latin typeface="Helvetica" pitchFamily="34"/>
              <a:ea typeface="Helvetica" pitchFamily="34"/>
              <a:cs typeface="Helvetica" pitchFamily="34"/>
            </a:endParaRPr>
          </a:p>
        </p:txBody>
      </p:sp>
      <p:sp>
        <p:nvSpPr>
          <p:cNvPr id="8" name="CustomShape 30"/>
          <p:cNvSpPr/>
          <p:nvPr/>
        </p:nvSpPr>
        <p:spPr>
          <a:xfrm>
            <a:off x="1206500" y="3288894"/>
            <a:ext cx="7773657" cy="592137"/>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square" lIns="74127" tIns="48656" rIns="74127" bIns="36900" anchor="ctr" anchorCtr="1" compatLnSpc="0">
            <a:noAutofit/>
          </a:bodyPr>
          <a:lstStyle/>
          <a:p>
            <a:pPr hangingPunct="0">
              <a:tabLst>
                <a:tab pos="322637" algn="l"/>
                <a:tab pos="645275" algn="l"/>
                <a:tab pos="967585" algn="l"/>
                <a:tab pos="1290222" algn="l"/>
                <a:tab pos="1612860" algn="l"/>
                <a:tab pos="1935497" algn="l"/>
                <a:tab pos="2257808" algn="l"/>
                <a:tab pos="2580446" algn="l"/>
                <a:tab pos="2903083" algn="l"/>
                <a:tab pos="3225720" algn="l"/>
                <a:tab pos="3548357" algn="l"/>
                <a:tab pos="3870668" algn="l"/>
              </a:tabLst>
              <a:defRPr sz="2400">
                <a:solidFill>
                  <a:srgbClr val="000000"/>
                </a:solidFill>
                <a:latin typeface="Helvetica" pitchFamily="32"/>
                <a:ea typeface="Helvetica" pitchFamily="32"/>
                <a:cs typeface="Helvetica" pitchFamily="32"/>
              </a:defRPr>
            </a:pPr>
            <a:r>
              <a:rPr lang="en-GB" sz="1600" dirty="0" smtClean="0">
                <a:solidFill>
                  <a:srgbClr val="A6A6A6"/>
                </a:solidFill>
                <a:latin typeface="Helvetica" pitchFamily="34"/>
                <a:ea typeface="Helvetica" pitchFamily="34"/>
                <a:cs typeface="Helvetica" pitchFamily="34"/>
              </a:rPr>
              <a:t>Song, L., </a:t>
            </a:r>
            <a:r>
              <a:rPr lang="en-GB" sz="1600" dirty="0" err="1" smtClean="0">
                <a:solidFill>
                  <a:srgbClr val="A6A6A6"/>
                </a:solidFill>
                <a:latin typeface="Helvetica" pitchFamily="34"/>
                <a:ea typeface="Helvetica" pitchFamily="34"/>
                <a:cs typeface="Helvetica" pitchFamily="34"/>
              </a:rPr>
              <a:t>Minku</a:t>
            </a:r>
            <a:r>
              <a:rPr lang="en-GB" sz="1600" dirty="0" smtClean="0">
                <a:solidFill>
                  <a:srgbClr val="A6A6A6"/>
                </a:solidFill>
                <a:latin typeface="Helvetica" pitchFamily="34"/>
                <a:ea typeface="Helvetica" pitchFamily="34"/>
                <a:cs typeface="Helvetica" pitchFamily="34"/>
              </a:rPr>
              <a:t>, L. X. Yao. The Impact of Parameter Tuning on Software Effort Estimation Using Learning Machines, PROMISE, 10p., 2013.</a:t>
            </a:r>
            <a:endParaRPr lang="en-GB" sz="1600" dirty="0">
              <a:solidFill>
                <a:srgbClr val="A6A6A6"/>
              </a:solidFill>
              <a:latin typeface="Helvetica" pitchFamily="34"/>
              <a:ea typeface="Helvetica" pitchFamily="34"/>
              <a:cs typeface="Helvetica" pitchFamily="34"/>
            </a:endParaRPr>
          </a:p>
        </p:txBody>
      </p:sp>
      <p:sp>
        <p:nvSpPr>
          <p:cNvPr id="2" name="Slide Number Placeholder 1"/>
          <p:cNvSpPr>
            <a:spLocks noGrp="1"/>
          </p:cNvSpPr>
          <p:nvPr>
            <p:ph type="sldNum" sz="quarter" idx="12"/>
          </p:nvPr>
        </p:nvSpPr>
        <p:spPr/>
        <p:txBody>
          <a:bodyPr/>
          <a:lstStyle/>
          <a:p>
            <a:fld id="{4F43FBDB-460A-2C4D-8064-C249887F4FCB}" type="slidenum">
              <a:rPr lang="en-US" smtClean="0"/>
              <a:pPr/>
              <a:t>104</a:t>
            </a:fld>
            <a:endParaRPr lang="en-US"/>
          </a:p>
        </p:txBody>
      </p:sp>
    </p:spTree>
    <p:extLst>
      <p:ext uri="{BB962C8B-B14F-4D97-AF65-F5344CB8AC3E}">
        <p14:creationId xmlns:p14="http://schemas.microsoft.com/office/powerpoint/2010/main" val="121806971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0894"/>
            <a:ext cx="8229600" cy="1143000"/>
          </a:xfrm>
        </p:spPr>
        <p:txBody>
          <a:bodyPr>
            <a:noAutofit/>
          </a:bodyPr>
          <a:lstStyle/>
          <a:p>
            <a:r>
              <a:rPr lang="en-US" dirty="0"/>
              <a:t>Concept Drift / Dataset Shift</a:t>
            </a:r>
          </a:p>
        </p:txBody>
      </p:sp>
      <p:pic>
        <p:nvPicPr>
          <p:cNvPr id="4" name="Content Placeholder 3" descr="datasetshift.jpg"/>
          <p:cNvPicPr>
            <a:picLocks noGrp="1" noChangeAspect="1"/>
          </p:cNvPicPr>
          <p:nvPr>
            <p:ph idx="1"/>
          </p:nvPr>
        </p:nvPicPr>
        <p:blipFill>
          <a:blip r:embed="rId3">
            <a:extLst>
              <a:ext uri="{28A0092B-C50C-407E-A947-70E740481C1C}">
                <a14:useLocalDpi xmlns:a14="http://schemas.microsoft.com/office/drawing/2010/main" val="0"/>
              </a:ext>
            </a:extLst>
          </a:blip>
          <a:srcRect l="-25484" r="-25484"/>
          <a:stretch>
            <a:fillRect/>
          </a:stretch>
        </p:blipFill>
        <p:spPr>
          <a:xfrm>
            <a:off x="457200" y="1153894"/>
            <a:ext cx="8229600" cy="4525963"/>
          </a:xfrm>
        </p:spPr>
      </p:pic>
      <p:sp>
        <p:nvSpPr>
          <p:cNvPr id="5" name="Slide Number Placeholder 4"/>
          <p:cNvSpPr>
            <a:spLocks noGrp="1"/>
          </p:cNvSpPr>
          <p:nvPr>
            <p:ph type="sldNum" sz="quarter" idx="12"/>
          </p:nvPr>
        </p:nvSpPr>
        <p:spPr/>
        <p:txBody>
          <a:bodyPr/>
          <a:lstStyle/>
          <a:p>
            <a:fld id="{4F43FBDB-460A-2C4D-8064-C249887F4FCB}" type="slidenum">
              <a:rPr lang="en-US" smtClean="0"/>
              <a:pPr/>
              <a:t>105</a:t>
            </a:fld>
            <a:endParaRPr lang="en-US"/>
          </a:p>
        </p:txBody>
      </p:sp>
      <p:sp>
        <p:nvSpPr>
          <p:cNvPr id="3" name="TextBox 2"/>
          <p:cNvSpPr txBox="1"/>
          <p:nvPr/>
        </p:nvSpPr>
        <p:spPr>
          <a:xfrm>
            <a:off x="342900" y="5924331"/>
            <a:ext cx="7835900" cy="707886"/>
          </a:xfrm>
          <a:prstGeom prst="rect">
            <a:avLst/>
          </a:prstGeom>
          <a:noFill/>
        </p:spPr>
        <p:txBody>
          <a:bodyPr wrap="square" rtlCol="0">
            <a:spAutoFit/>
          </a:bodyPr>
          <a:lstStyle/>
          <a:p>
            <a:pPr lvl="0" algn="ctr"/>
            <a:r>
              <a:rPr lang="en-GB" sz="2000" dirty="0">
                <a:latin typeface="Arial" pitchFamily="18"/>
                <a:ea typeface="Arial Unicode MS" pitchFamily="2"/>
                <a:cs typeface="Arial Unicode MS" pitchFamily="2"/>
              </a:rPr>
              <a:t>Not only a predictor's performance can vary depending on the data set, but also the data from a company can change with time</a:t>
            </a:r>
            <a:r>
              <a:rPr lang="en-GB" sz="2000" dirty="0" smtClean="0">
                <a:latin typeface="Arial" pitchFamily="18"/>
                <a:ea typeface="Arial Unicode MS" pitchFamily="2"/>
                <a:cs typeface="Arial Unicode MS" pitchFamily="2"/>
              </a:rPr>
              <a:t>.</a:t>
            </a:r>
            <a:endParaRPr lang="en-GB" sz="2000" dirty="0">
              <a:latin typeface="Arial" pitchFamily="18"/>
              <a:ea typeface="Arial Unicode MS" pitchFamily="2"/>
              <a:cs typeface="Arial Unicode MS" pitchFamily="2"/>
            </a:endParaRPr>
          </a:p>
        </p:txBody>
      </p:sp>
    </p:spTree>
    <p:extLst>
      <p:ext uri="{BB962C8B-B14F-4D97-AF65-F5344CB8AC3E}">
        <p14:creationId xmlns:p14="http://schemas.microsoft.com/office/powerpoint/2010/main" val="1563777228"/>
      </p:ext>
    </p:extLst>
  </p:cSld>
  <p:clrMapOvr>
    <a:masterClrMapping/>
  </p:clrMapOvr>
  <p:timing>
    <p:tnLst>
      <p:par>
        <p:cTn xmlns:p14="http://schemas.microsoft.com/office/powerpoint/2010/mai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457171" y="314503"/>
            <a:ext cx="8228763" cy="1063251"/>
          </a:xfrm>
        </p:spPr>
        <p:txBody>
          <a:bodyPr/>
          <a:lstStyle/>
          <a:p>
            <a:pPr lvl="0"/>
            <a:r>
              <a:rPr lang="en-GB" dirty="0"/>
              <a:t>Concept Drift / Dataset Shift</a:t>
            </a:r>
          </a:p>
        </p:txBody>
      </p:sp>
      <p:sp>
        <p:nvSpPr>
          <p:cNvPr id="3" name="Text Placeholder 2"/>
          <p:cNvSpPr txBox="1">
            <a:spLocks noGrp="1"/>
          </p:cNvSpPr>
          <p:nvPr>
            <p:ph type="body" idx="4294967295"/>
          </p:nvPr>
        </p:nvSpPr>
        <p:spPr/>
        <p:txBody>
          <a:bodyPr/>
          <a:lstStyle/>
          <a:p>
            <a:pPr lvl="0">
              <a:buSzPct val="45000"/>
              <a:buFont typeface="StarSymbol"/>
              <a:buChar char="●"/>
            </a:pPr>
            <a:r>
              <a:rPr lang="en-GB" dirty="0"/>
              <a:t>Concept drift / dataset shift is a </a:t>
            </a:r>
            <a:r>
              <a:rPr lang="en-GB" dirty="0">
                <a:solidFill>
                  <a:srgbClr val="FF0000"/>
                </a:solidFill>
              </a:rPr>
              <a:t>change</a:t>
            </a:r>
            <a:r>
              <a:rPr lang="en-GB" dirty="0"/>
              <a:t> in the underlying distribution of the </a:t>
            </a:r>
            <a:r>
              <a:rPr lang="en-GB" dirty="0" smtClean="0"/>
              <a:t>problem.</a:t>
            </a:r>
          </a:p>
          <a:p>
            <a:pPr lvl="1">
              <a:buSzPct val="45000"/>
              <a:buFont typeface="StarSymbol"/>
              <a:buChar char="●"/>
            </a:pPr>
            <a:r>
              <a:rPr lang="en-GB" sz="2503" dirty="0" smtClean="0">
                <a:latin typeface="Arial" pitchFamily="18"/>
                <a:ea typeface="Arial Unicode MS" pitchFamily="2"/>
                <a:cs typeface="Arial Unicode MS" pitchFamily="2"/>
              </a:rPr>
              <a:t>The </a:t>
            </a:r>
            <a:r>
              <a:rPr lang="en-GB" sz="2503" dirty="0">
                <a:latin typeface="Arial" pitchFamily="18"/>
                <a:ea typeface="Arial Unicode MS" pitchFamily="2"/>
                <a:cs typeface="Arial Unicode MS" pitchFamily="2"/>
              </a:rPr>
              <a:t>characteristics of the data can change with time.</a:t>
            </a:r>
          </a:p>
          <a:p>
            <a:pPr lvl="1">
              <a:buSzPct val="45000"/>
              <a:buFont typeface="StarSymbol"/>
              <a:buChar char="●"/>
            </a:pPr>
            <a:r>
              <a:rPr lang="en-GB" dirty="0"/>
              <a:t>Test data can be different from training data.</a:t>
            </a:r>
          </a:p>
        </p:txBody>
      </p:sp>
      <p:sp>
        <p:nvSpPr>
          <p:cNvPr id="5" name="CustomShape 30"/>
          <p:cNvSpPr/>
          <p:nvPr/>
        </p:nvSpPr>
        <p:spPr>
          <a:xfrm>
            <a:off x="279400" y="5854700"/>
            <a:ext cx="8521699" cy="789977"/>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square" lIns="74127" tIns="48656" rIns="74127" bIns="36900" anchor="ctr" anchorCtr="1" compatLnSpc="0">
            <a:noAutofit/>
          </a:bodyPr>
          <a:lstStyle/>
          <a:p>
            <a:pPr hangingPunct="0">
              <a:tabLst>
                <a:tab pos="322637" algn="l"/>
                <a:tab pos="645275" algn="l"/>
                <a:tab pos="967585" algn="l"/>
                <a:tab pos="1290222" algn="l"/>
                <a:tab pos="1612860" algn="l"/>
                <a:tab pos="1935497" algn="l"/>
                <a:tab pos="2257808" algn="l"/>
                <a:tab pos="2580446" algn="l"/>
                <a:tab pos="2903083" algn="l"/>
                <a:tab pos="3225720" algn="l"/>
                <a:tab pos="3548357" algn="l"/>
                <a:tab pos="3870668" algn="l"/>
              </a:tabLst>
            </a:pPr>
            <a:r>
              <a:rPr lang="en-GB" sz="1600" dirty="0" err="1">
                <a:solidFill>
                  <a:srgbClr val="A6A6A6"/>
                </a:solidFill>
                <a:latin typeface="Helvetica" pitchFamily="34"/>
                <a:ea typeface="Helvetica" pitchFamily="34"/>
                <a:cs typeface="Helvetica" pitchFamily="34"/>
              </a:rPr>
              <a:t>Minku</a:t>
            </a:r>
            <a:r>
              <a:rPr lang="en-GB" sz="1600" dirty="0">
                <a:solidFill>
                  <a:srgbClr val="A6A6A6"/>
                </a:solidFill>
                <a:latin typeface="Helvetica" pitchFamily="34"/>
                <a:ea typeface="Helvetica" pitchFamily="34"/>
                <a:cs typeface="Helvetica" pitchFamily="34"/>
              </a:rPr>
              <a:t>, L.L., White, A.P. and Yao, X. The Impact of Diversity on On-line Ensemble Learning in the Presence of Concept Drift., IEEE Transactions on Knowledge and Data Engineering, 22(5):730-742, 2010.</a:t>
            </a:r>
          </a:p>
        </p:txBody>
      </p:sp>
      <p:sp>
        <p:nvSpPr>
          <p:cNvPr id="4" name="Slide Number Placeholder 3"/>
          <p:cNvSpPr>
            <a:spLocks noGrp="1"/>
          </p:cNvSpPr>
          <p:nvPr>
            <p:ph type="sldNum" sz="quarter" idx="12"/>
          </p:nvPr>
        </p:nvSpPr>
        <p:spPr/>
        <p:txBody>
          <a:bodyPr/>
          <a:lstStyle/>
          <a:p>
            <a:fld id="{4F43FBDB-460A-2C4D-8064-C249887F4FCB}" type="slidenum">
              <a:rPr lang="en-US" smtClean="0"/>
              <a:pPr/>
              <a:t>106</a:t>
            </a:fld>
            <a:endParaRPr lang="en-US"/>
          </a:p>
        </p:txBody>
      </p:sp>
    </p:spTree>
    <p:extLst>
      <p:ext uri="{BB962C8B-B14F-4D97-AF65-F5344CB8AC3E}">
        <p14:creationId xmlns:p14="http://schemas.microsoft.com/office/powerpoint/2010/main" val="86216735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Concept Drift – Unconditional Pdf</a:t>
            </a:r>
            <a:endParaRPr lang="en-US" dirty="0"/>
          </a:p>
        </p:txBody>
      </p:sp>
      <p:sp>
        <p:nvSpPr>
          <p:cNvPr id="3" name="Content Placeholder 2"/>
          <p:cNvSpPr>
            <a:spLocks noGrp="1"/>
          </p:cNvSpPr>
          <p:nvPr>
            <p:ph sz="half" idx="2"/>
          </p:nvPr>
        </p:nvSpPr>
        <p:spPr>
          <a:xfrm>
            <a:off x="457200" y="2174875"/>
            <a:ext cx="4040188" cy="3951288"/>
          </a:xfrm>
        </p:spPr>
        <p:txBody>
          <a:bodyPr>
            <a:normAutofit fontScale="92500" lnSpcReduction="10000"/>
          </a:bodyPr>
          <a:lstStyle/>
          <a:p>
            <a:pPr marL="0" indent="0">
              <a:buNone/>
            </a:pPr>
            <a:endParaRPr lang="en-US" dirty="0" smtClean="0"/>
          </a:p>
          <a:p>
            <a:r>
              <a:rPr lang="en-US" dirty="0" smtClean="0"/>
              <a:t>Consider a size-based effort estimation model.</a:t>
            </a:r>
            <a:endParaRPr lang="en-US" dirty="0"/>
          </a:p>
          <a:p>
            <a:r>
              <a:rPr lang="en-US" dirty="0" smtClean="0"/>
              <a:t>A change can influence products’ size:</a:t>
            </a:r>
          </a:p>
          <a:p>
            <a:pPr lvl="1"/>
            <a:r>
              <a:rPr lang="en-US" dirty="0"/>
              <a:t>new business </a:t>
            </a:r>
            <a:r>
              <a:rPr lang="en-US" dirty="0" smtClean="0"/>
              <a:t>domains</a:t>
            </a:r>
            <a:endParaRPr lang="en-US" dirty="0"/>
          </a:p>
          <a:p>
            <a:pPr lvl="1"/>
            <a:r>
              <a:rPr lang="en-US" dirty="0" smtClean="0"/>
              <a:t>change </a:t>
            </a:r>
            <a:r>
              <a:rPr lang="en-US" dirty="0"/>
              <a:t>in </a:t>
            </a:r>
            <a:r>
              <a:rPr lang="en-US" dirty="0" smtClean="0"/>
              <a:t>technologies</a:t>
            </a:r>
          </a:p>
          <a:p>
            <a:pPr lvl="1"/>
            <a:r>
              <a:rPr lang="en-US" dirty="0" smtClean="0"/>
              <a:t>change in development techniques</a:t>
            </a:r>
          </a:p>
          <a:p>
            <a:r>
              <a:rPr lang="en-US" dirty="0" smtClean="0">
                <a:solidFill>
                  <a:srgbClr val="FF0000"/>
                </a:solidFill>
              </a:rPr>
              <a:t>True</a:t>
            </a:r>
            <a:r>
              <a:rPr lang="en-US" dirty="0" smtClean="0"/>
              <a:t> underlying function does not necessarily change. </a:t>
            </a:r>
            <a:endParaRPr lang="en-US" dirty="0"/>
          </a:p>
        </p:txBody>
      </p:sp>
      <p:graphicFrame>
        <p:nvGraphicFramePr>
          <p:cNvPr id="10" name="Content Placeholder 9"/>
          <p:cNvGraphicFramePr>
            <a:graphicFrameLocks noGrp="1"/>
          </p:cNvGraphicFramePr>
          <p:nvPr>
            <p:ph sz="quarter" idx="4"/>
            <p:extLst>
              <p:ext uri="{D42A27DB-BD31-4B8C-83A1-F6EECF244321}">
                <p14:modId xmlns:p14="http://schemas.microsoft.com/office/powerpoint/2010/main" val="268016024"/>
              </p:ext>
            </p:extLst>
          </p:nvPr>
        </p:nvGraphicFramePr>
        <p:xfrm>
          <a:off x="4645025" y="2402197"/>
          <a:ext cx="4041775" cy="3723965"/>
        </p:xfrm>
        <a:graphic>
          <a:graphicData uri="http://schemas.openxmlformats.org/drawingml/2006/chart">
            <c:chart xmlns:c="http://schemas.openxmlformats.org/drawingml/2006/chart" xmlns:r="http://schemas.openxmlformats.org/officeDocument/2006/relationships" r:id="rId2"/>
          </a:graphicData>
        </a:graphic>
      </p:graphicFrame>
      <p:sp>
        <p:nvSpPr>
          <p:cNvPr id="4" name="Slide Number Placeholder 3"/>
          <p:cNvSpPr>
            <a:spLocks noGrp="1"/>
          </p:cNvSpPr>
          <p:nvPr>
            <p:ph type="sldNum" sz="quarter" idx="12"/>
          </p:nvPr>
        </p:nvSpPr>
        <p:spPr/>
        <p:txBody>
          <a:bodyPr/>
          <a:lstStyle/>
          <a:p>
            <a:fld id="{4F43FBDB-460A-2C4D-8064-C249887F4FCB}" type="slidenum">
              <a:rPr lang="en-US" smtClean="0"/>
              <a:pPr/>
              <a:t>107</a:t>
            </a:fld>
            <a:endParaRPr lang="en-US" dirty="0"/>
          </a:p>
        </p:txBody>
      </p:sp>
      <p:sp>
        <p:nvSpPr>
          <p:cNvPr id="5" name="Text Box 4"/>
          <p:cNvSpPr txBox="1">
            <a:spLocks noChangeArrowheads="1"/>
          </p:cNvSpPr>
          <p:nvPr/>
        </p:nvSpPr>
        <p:spPr bwMode="auto">
          <a:xfrm>
            <a:off x="3009461" y="1535114"/>
            <a:ext cx="3119902" cy="639762"/>
          </a:xfrm>
          <a:prstGeom prst="rect">
            <a:avLst/>
          </a:prstGeom>
          <a:solidFill>
            <a:srgbClr val="00B8FF"/>
          </a:solidFill>
          <a:ln w="9525">
            <a:noFill/>
            <a:round/>
            <a:headEnd/>
            <a:tailEnd/>
          </a:ln>
        </p:spPr>
        <p:txBody>
          <a:bodyPr lIns="81639" tIns="60021" rIns="81639" bIns="40820" anchor="ctr"/>
          <a:lstStyle/>
          <a:p>
            <a:pPr algn="ctr"/>
            <a:r>
              <a:rPr lang="en-US" sz="2400" i="1" dirty="0"/>
              <a:t>p(</a:t>
            </a:r>
            <a:r>
              <a:rPr lang="en-US" sz="2400" i="1" dirty="0" err="1"/>
              <a:t>X</a:t>
            </a:r>
            <a:r>
              <a:rPr lang="en-US" sz="2400" i="1" baseline="-25000" dirty="0" err="1"/>
              <a:t>train</a:t>
            </a:r>
            <a:r>
              <a:rPr lang="en-US" sz="2400" i="1" dirty="0"/>
              <a:t>) ≠ p(</a:t>
            </a:r>
            <a:r>
              <a:rPr lang="en-US" sz="2400" i="1" dirty="0" err="1"/>
              <a:t>X</a:t>
            </a:r>
            <a:r>
              <a:rPr lang="en-US" sz="2400" i="1" baseline="-25000" dirty="0" err="1"/>
              <a:t>test</a:t>
            </a:r>
            <a:r>
              <a:rPr lang="en-US" sz="2400" i="1" dirty="0"/>
              <a:t>) </a:t>
            </a:r>
            <a:endParaRPr lang="en-US" sz="2400" dirty="0"/>
          </a:p>
        </p:txBody>
      </p:sp>
      <p:sp>
        <p:nvSpPr>
          <p:cNvPr id="12" name="TextBox 11"/>
          <p:cNvSpPr txBox="1"/>
          <p:nvPr/>
        </p:nvSpPr>
        <p:spPr>
          <a:xfrm>
            <a:off x="6553200" y="5756831"/>
            <a:ext cx="607413" cy="369332"/>
          </a:xfrm>
          <a:prstGeom prst="rect">
            <a:avLst/>
          </a:prstGeom>
          <a:noFill/>
        </p:spPr>
        <p:txBody>
          <a:bodyPr wrap="square" rtlCol="0">
            <a:spAutoFit/>
          </a:bodyPr>
          <a:lstStyle/>
          <a:p>
            <a:r>
              <a:rPr lang="en-US" i="1" dirty="0" smtClean="0"/>
              <a:t>Size</a:t>
            </a:r>
          </a:p>
        </p:txBody>
      </p:sp>
      <p:cxnSp>
        <p:nvCxnSpPr>
          <p:cNvPr id="14" name="Straight Connector 13"/>
          <p:cNvCxnSpPr/>
          <p:nvPr/>
        </p:nvCxnSpPr>
        <p:spPr>
          <a:xfrm flipV="1">
            <a:off x="5632386" y="2816370"/>
            <a:ext cx="3054414" cy="84215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a:off x="6665912" y="2540256"/>
            <a:ext cx="0" cy="3101275"/>
          </a:xfrm>
          <a:prstGeom prst="line">
            <a:avLst/>
          </a:prstGeom>
          <a:ln w="12700" cmpd="sng">
            <a:solidFill>
              <a:srgbClr val="008000"/>
            </a:solidFill>
            <a:prstDash val="sysDot"/>
          </a:ln>
        </p:spPr>
        <p:style>
          <a:lnRef idx="2">
            <a:schemeClr val="accent1"/>
          </a:lnRef>
          <a:fillRef idx="0">
            <a:schemeClr val="accent1"/>
          </a:fillRef>
          <a:effectRef idx="1">
            <a:schemeClr val="accent1"/>
          </a:effectRef>
          <a:fontRef idx="minor">
            <a:schemeClr val="tx1"/>
          </a:fontRef>
        </p:style>
      </p:cxnSp>
      <p:sp>
        <p:nvSpPr>
          <p:cNvPr id="26" name="Text Box 20"/>
          <p:cNvSpPr txBox="1">
            <a:spLocks noChangeArrowheads="1"/>
          </p:cNvSpPr>
          <p:nvPr/>
        </p:nvSpPr>
        <p:spPr bwMode="auto">
          <a:xfrm>
            <a:off x="228600" y="6308725"/>
            <a:ext cx="8686800" cy="495300"/>
          </a:xfrm>
          <a:prstGeom prst="rect">
            <a:avLst/>
          </a:prstGeom>
          <a:solidFill>
            <a:srgbClr val="FFFFFF"/>
          </a:solidFill>
          <a:ln w="9525">
            <a:noFill/>
            <a:round/>
            <a:headEnd/>
            <a:tailEnd/>
          </a:ln>
        </p:spPr>
        <p:txBody>
          <a:bodyPr lIns="81639" tIns="53620" rIns="81639" bIns="40820" anchor="ctr"/>
          <a:lstStyle/>
          <a:p>
            <a:pPr hangingPunct="0">
              <a:lnSpc>
                <a:spcPct val="93000"/>
              </a:lnSpc>
              <a:buClr>
                <a:srgbClr val="000000"/>
              </a:buClr>
              <a:buSzPct val="100000"/>
              <a:buFont typeface="Times New Roman" pitchFamily="18" charset="0"/>
              <a:buNone/>
              <a:tabLst>
                <a:tab pos="322637" algn="l"/>
                <a:tab pos="645275" algn="l"/>
                <a:tab pos="967585" algn="l"/>
                <a:tab pos="1290222" algn="l"/>
                <a:tab pos="1612860" algn="l"/>
                <a:tab pos="1935497" algn="l"/>
                <a:tab pos="2257808" algn="l"/>
                <a:tab pos="2580446" algn="l"/>
                <a:tab pos="2903083" algn="l"/>
                <a:tab pos="3225720" algn="l"/>
                <a:tab pos="3548357" algn="l"/>
                <a:tab pos="3870668" algn="l"/>
              </a:tabLst>
              <a:defRPr sz="2400">
                <a:solidFill>
                  <a:srgbClr val="000000"/>
                </a:solidFill>
                <a:latin typeface="Helvetica" pitchFamily="32"/>
                <a:ea typeface="Helvetica" pitchFamily="32"/>
                <a:cs typeface="Helvetica" pitchFamily="32"/>
              </a:defRPr>
            </a:pPr>
            <a:r>
              <a:rPr lang="en-GB" sz="1600" dirty="0">
                <a:solidFill>
                  <a:srgbClr val="A6A6A6"/>
                </a:solidFill>
                <a:latin typeface="Helvetica" pitchFamily="34"/>
                <a:ea typeface="Helvetica" pitchFamily="34"/>
                <a:cs typeface="Helvetica" pitchFamily="34"/>
              </a:rPr>
              <a:t>B. Turhan, On the Dataset Shift Problem in Software Engineering Prediction Models, Empirical Software Engineering Journal, 17(1-2): 62-74, 2012.</a:t>
            </a:r>
          </a:p>
        </p:txBody>
      </p:sp>
    </p:spTree>
    <p:extLst>
      <p:ext uri="{BB962C8B-B14F-4D97-AF65-F5344CB8AC3E}">
        <p14:creationId xmlns:p14="http://schemas.microsoft.com/office/powerpoint/2010/main" val="932642380"/>
      </p:ext>
    </p:extLst>
  </p:cSld>
  <p:clrMapOvr>
    <a:masterClrMapping/>
  </p:clrMapOvr>
  <p:timing>
    <p:tnLst>
      <p:par>
        <p:cTn xmlns:p14="http://schemas.microsoft.com/office/powerpoint/2010/mai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4612" y="-17462"/>
            <a:ext cx="8229600" cy="1143000"/>
          </a:xfrm>
        </p:spPr>
        <p:txBody>
          <a:bodyPr>
            <a:normAutofit fontScale="90000"/>
          </a:bodyPr>
          <a:lstStyle/>
          <a:p>
            <a:r>
              <a:rPr lang="en-US" dirty="0" smtClean="0"/>
              <a:t>Concept Drift – Posterior Probability</a:t>
            </a:r>
            <a:endParaRPr lang="en-US" dirty="0"/>
          </a:p>
        </p:txBody>
      </p:sp>
      <p:sp>
        <p:nvSpPr>
          <p:cNvPr id="3" name="Content Placeholder 2"/>
          <p:cNvSpPr>
            <a:spLocks noGrp="1"/>
          </p:cNvSpPr>
          <p:nvPr>
            <p:ph sz="half" idx="2"/>
          </p:nvPr>
        </p:nvSpPr>
        <p:spPr>
          <a:xfrm>
            <a:off x="454612" y="1346072"/>
            <a:ext cx="4040188" cy="3951288"/>
          </a:xfrm>
        </p:spPr>
        <p:txBody>
          <a:bodyPr>
            <a:normAutofit fontScale="92500"/>
          </a:bodyPr>
          <a:lstStyle/>
          <a:p>
            <a:pPr marL="0" indent="0">
              <a:buNone/>
            </a:pPr>
            <a:endParaRPr lang="en-US" dirty="0" smtClean="0"/>
          </a:p>
          <a:p>
            <a:r>
              <a:rPr lang="en-US" dirty="0" smtClean="0"/>
              <a:t>Now, consider a defect prediction model based on </a:t>
            </a:r>
            <a:r>
              <a:rPr lang="en-US" dirty="0" err="1" smtClean="0"/>
              <a:t>kLOC</a:t>
            </a:r>
            <a:r>
              <a:rPr lang="en-US" dirty="0" smtClean="0"/>
              <a:t>. </a:t>
            </a:r>
          </a:p>
          <a:p>
            <a:r>
              <a:rPr lang="en-US" dirty="0" smtClean="0"/>
              <a:t>Defect characteristics may change:</a:t>
            </a:r>
          </a:p>
          <a:p>
            <a:pPr lvl="1"/>
            <a:r>
              <a:rPr lang="en-US" dirty="0" smtClean="0"/>
              <a:t>Process improvement</a:t>
            </a:r>
            <a:endParaRPr lang="en-US" dirty="0"/>
          </a:p>
          <a:p>
            <a:pPr lvl="1"/>
            <a:r>
              <a:rPr lang="en-US" dirty="0" smtClean="0"/>
              <a:t>More quality assurance resources</a:t>
            </a:r>
          </a:p>
          <a:p>
            <a:pPr lvl="1"/>
            <a:r>
              <a:rPr lang="en-US" dirty="0" smtClean="0"/>
              <a:t>Increased experience over time</a:t>
            </a:r>
          </a:p>
          <a:p>
            <a:pPr lvl="1"/>
            <a:r>
              <a:rPr lang="en-US" dirty="0" smtClean="0"/>
              <a:t>New employees being hired</a:t>
            </a:r>
          </a:p>
        </p:txBody>
      </p:sp>
      <p:graphicFrame>
        <p:nvGraphicFramePr>
          <p:cNvPr id="10" name="Content Placeholder 9"/>
          <p:cNvGraphicFramePr>
            <a:graphicFrameLocks noGrp="1"/>
          </p:cNvGraphicFramePr>
          <p:nvPr>
            <p:ph sz="quarter" idx="4"/>
            <p:extLst>
              <p:ext uri="{D42A27DB-BD31-4B8C-83A1-F6EECF244321}">
                <p14:modId xmlns:p14="http://schemas.microsoft.com/office/powerpoint/2010/main" val="3588291137"/>
              </p:ext>
            </p:extLst>
          </p:nvPr>
        </p:nvGraphicFramePr>
        <p:xfrm>
          <a:off x="4642437" y="1573394"/>
          <a:ext cx="4041775" cy="3723965"/>
        </p:xfrm>
        <a:graphic>
          <a:graphicData uri="http://schemas.openxmlformats.org/drawingml/2006/chart">
            <c:chart xmlns:c="http://schemas.openxmlformats.org/drawingml/2006/chart" xmlns:r="http://schemas.openxmlformats.org/officeDocument/2006/relationships" r:id="rId2"/>
          </a:graphicData>
        </a:graphic>
      </p:graphicFrame>
      <p:sp>
        <p:nvSpPr>
          <p:cNvPr id="4" name="Slide Number Placeholder 3"/>
          <p:cNvSpPr>
            <a:spLocks noGrp="1"/>
          </p:cNvSpPr>
          <p:nvPr>
            <p:ph type="sldNum" sz="quarter" idx="12"/>
          </p:nvPr>
        </p:nvSpPr>
        <p:spPr/>
        <p:txBody>
          <a:bodyPr/>
          <a:lstStyle/>
          <a:p>
            <a:fld id="{4F43FBDB-460A-2C4D-8064-C249887F4FCB}" type="slidenum">
              <a:rPr lang="en-US" smtClean="0"/>
              <a:pPr/>
              <a:t>108</a:t>
            </a:fld>
            <a:endParaRPr lang="en-US" dirty="0"/>
          </a:p>
        </p:txBody>
      </p:sp>
      <p:sp>
        <p:nvSpPr>
          <p:cNvPr id="5" name="Text Box 4"/>
          <p:cNvSpPr txBox="1">
            <a:spLocks noChangeArrowheads="1"/>
          </p:cNvSpPr>
          <p:nvPr/>
        </p:nvSpPr>
        <p:spPr bwMode="auto">
          <a:xfrm>
            <a:off x="3011256" y="909144"/>
            <a:ext cx="3119902" cy="639762"/>
          </a:xfrm>
          <a:prstGeom prst="rect">
            <a:avLst/>
          </a:prstGeom>
          <a:solidFill>
            <a:srgbClr val="00B8FF"/>
          </a:solidFill>
          <a:ln w="9525">
            <a:noFill/>
            <a:round/>
            <a:headEnd/>
            <a:tailEnd/>
          </a:ln>
        </p:spPr>
        <p:txBody>
          <a:bodyPr lIns="81639" tIns="60021" rIns="81639" bIns="40820" anchor="ctr"/>
          <a:lstStyle/>
          <a:p>
            <a:pPr algn="ctr"/>
            <a:r>
              <a:rPr lang="en-US" sz="2400" i="1" dirty="0" smtClean="0"/>
              <a:t>p(</a:t>
            </a:r>
            <a:r>
              <a:rPr lang="en-US" sz="2400" i="1" dirty="0" err="1" smtClean="0"/>
              <a:t>Y</a:t>
            </a:r>
            <a:r>
              <a:rPr lang="en-US" sz="2400" i="1" baseline="-25000" dirty="0" err="1" smtClean="0"/>
              <a:t>train</a:t>
            </a:r>
            <a:r>
              <a:rPr lang="en-US" sz="2400" i="1" dirty="0" err="1" smtClean="0"/>
              <a:t>|X</a:t>
            </a:r>
            <a:r>
              <a:rPr lang="en-US" sz="2400" i="1" dirty="0" smtClean="0"/>
              <a:t>) </a:t>
            </a:r>
            <a:r>
              <a:rPr lang="en-US" sz="2400" i="1" dirty="0"/>
              <a:t>≠ </a:t>
            </a:r>
            <a:r>
              <a:rPr lang="en-US" sz="2400" i="1" dirty="0" smtClean="0"/>
              <a:t>p(</a:t>
            </a:r>
            <a:r>
              <a:rPr lang="en-US" sz="2400" i="1" dirty="0" err="1" smtClean="0"/>
              <a:t>Y</a:t>
            </a:r>
            <a:r>
              <a:rPr lang="en-US" sz="2400" i="1" baseline="-25000" dirty="0" err="1" smtClean="0"/>
              <a:t>test</a:t>
            </a:r>
            <a:r>
              <a:rPr lang="en-US" sz="2400" i="1" dirty="0" err="1"/>
              <a:t>|X</a:t>
            </a:r>
            <a:r>
              <a:rPr lang="en-US" sz="2400" i="1" dirty="0"/>
              <a:t>) </a:t>
            </a:r>
            <a:endParaRPr lang="en-US" sz="2400" dirty="0"/>
          </a:p>
        </p:txBody>
      </p:sp>
      <p:sp>
        <p:nvSpPr>
          <p:cNvPr id="12" name="TextBox 11"/>
          <p:cNvSpPr txBox="1"/>
          <p:nvPr/>
        </p:nvSpPr>
        <p:spPr>
          <a:xfrm>
            <a:off x="5146460" y="4925986"/>
            <a:ext cx="3299364" cy="369332"/>
          </a:xfrm>
          <a:prstGeom prst="rect">
            <a:avLst/>
          </a:prstGeom>
          <a:noFill/>
        </p:spPr>
        <p:txBody>
          <a:bodyPr wrap="square" rtlCol="0">
            <a:spAutoFit/>
          </a:bodyPr>
          <a:lstStyle/>
          <a:p>
            <a:pPr algn="ctr"/>
            <a:r>
              <a:rPr lang="en-US" i="1" dirty="0" err="1" smtClean="0"/>
              <a:t>kLOC</a:t>
            </a:r>
            <a:endParaRPr lang="en-US" i="1" dirty="0" smtClean="0"/>
          </a:p>
        </p:txBody>
      </p:sp>
      <p:cxnSp>
        <p:nvCxnSpPr>
          <p:cNvPr id="14" name="Straight Connector 13"/>
          <p:cNvCxnSpPr/>
          <p:nvPr/>
        </p:nvCxnSpPr>
        <p:spPr>
          <a:xfrm flipV="1">
            <a:off x="5509838" y="1853914"/>
            <a:ext cx="3054414" cy="84215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13" name="Text Box 20"/>
          <p:cNvSpPr txBox="1">
            <a:spLocks noChangeArrowheads="1"/>
          </p:cNvSpPr>
          <p:nvPr/>
        </p:nvSpPr>
        <p:spPr bwMode="auto">
          <a:xfrm>
            <a:off x="226012" y="5391557"/>
            <a:ext cx="8686800" cy="495300"/>
          </a:xfrm>
          <a:prstGeom prst="rect">
            <a:avLst/>
          </a:prstGeom>
          <a:solidFill>
            <a:srgbClr val="FFFFFF"/>
          </a:solidFill>
          <a:ln w="9525">
            <a:noFill/>
            <a:round/>
            <a:headEnd/>
            <a:tailEnd/>
          </a:ln>
        </p:spPr>
        <p:txBody>
          <a:bodyPr lIns="81639" tIns="53620" rIns="81639" bIns="40820" anchor="ctr"/>
          <a:lstStyle/>
          <a:p>
            <a:pPr hangingPunct="0">
              <a:lnSpc>
                <a:spcPct val="93000"/>
              </a:lnSpc>
              <a:buClr>
                <a:srgbClr val="000000"/>
              </a:buClr>
              <a:buSzPct val="100000"/>
              <a:buFont typeface="Times New Roman" pitchFamily="18" charset="0"/>
              <a:buNone/>
              <a:tabLst>
                <a:tab pos="322637" algn="l"/>
                <a:tab pos="645275" algn="l"/>
                <a:tab pos="967585" algn="l"/>
                <a:tab pos="1290222" algn="l"/>
                <a:tab pos="1612860" algn="l"/>
                <a:tab pos="1935497" algn="l"/>
                <a:tab pos="2257808" algn="l"/>
                <a:tab pos="2580446" algn="l"/>
                <a:tab pos="2903083" algn="l"/>
                <a:tab pos="3225720" algn="l"/>
                <a:tab pos="3548357" algn="l"/>
                <a:tab pos="3870668" algn="l"/>
              </a:tabLst>
              <a:defRPr sz="2400">
                <a:solidFill>
                  <a:srgbClr val="000000"/>
                </a:solidFill>
                <a:latin typeface="Helvetica" pitchFamily="32"/>
                <a:ea typeface="Helvetica" pitchFamily="32"/>
                <a:cs typeface="Helvetica" pitchFamily="32"/>
              </a:defRPr>
            </a:pPr>
            <a:r>
              <a:rPr lang="en-GB" sz="1600" dirty="0">
                <a:solidFill>
                  <a:srgbClr val="A6A6A6"/>
                </a:solidFill>
                <a:latin typeface="Helvetica" pitchFamily="34"/>
                <a:ea typeface="Helvetica" pitchFamily="34"/>
                <a:cs typeface="Helvetica" pitchFamily="34"/>
              </a:rPr>
              <a:t>B. Turhan, On the Dataset Shift Problem in Software Engineering Prediction Models, Empirical Software Engineering Journal, 17(1-2): 62-74, 2012.</a:t>
            </a:r>
          </a:p>
        </p:txBody>
      </p:sp>
      <p:sp>
        <p:nvSpPr>
          <p:cNvPr id="15" name="CustomShape 30"/>
          <p:cNvSpPr/>
          <p:nvPr/>
        </p:nvSpPr>
        <p:spPr>
          <a:xfrm>
            <a:off x="226012" y="5970931"/>
            <a:ext cx="8686800" cy="789977"/>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square" lIns="74127" tIns="48656" rIns="74127" bIns="36900" anchor="ctr" anchorCtr="1" compatLnSpc="0">
            <a:noAutofit/>
          </a:bodyPr>
          <a:lstStyle/>
          <a:p>
            <a:pPr hangingPunct="0">
              <a:tabLst>
                <a:tab pos="322637" algn="l"/>
                <a:tab pos="645275" algn="l"/>
                <a:tab pos="967585" algn="l"/>
                <a:tab pos="1290222" algn="l"/>
                <a:tab pos="1612860" algn="l"/>
                <a:tab pos="1935497" algn="l"/>
                <a:tab pos="2257808" algn="l"/>
                <a:tab pos="2580446" algn="l"/>
                <a:tab pos="2903083" algn="l"/>
                <a:tab pos="3225720" algn="l"/>
                <a:tab pos="3548357" algn="l"/>
                <a:tab pos="3870668" algn="l"/>
              </a:tabLst>
            </a:pPr>
            <a:r>
              <a:rPr lang="en-GB" sz="1600" dirty="0" err="1">
                <a:solidFill>
                  <a:srgbClr val="A6A6A6"/>
                </a:solidFill>
                <a:latin typeface="Helvetica" pitchFamily="34"/>
                <a:ea typeface="Helvetica" pitchFamily="34"/>
                <a:cs typeface="Helvetica" pitchFamily="34"/>
              </a:rPr>
              <a:t>Minku</a:t>
            </a:r>
            <a:r>
              <a:rPr lang="en-GB" sz="1600" dirty="0">
                <a:solidFill>
                  <a:srgbClr val="A6A6A6"/>
                </a:solidFill>
                <a:latin typeface="Helvetica" pitchFamily="34"/>
                <a:ea typeface="Helvetica" pitchFamily="34"/>
                <a:cs typeface="Helvetica" pitchFamily="34"/>
              </a:rPr>
              <a:t>, L.L., White, A.P. and Yao, X. The Impact of Diversity on On-line Ensemble Learning in the Presence of Concept Drift., IEEE Transactions on Knowledge and Data Engineering, 22(5):730-742, 2010.</a:t>
            </a:r>
          </a:p>
        </p:txBody>
      </p:sp>
    </p:spTree>
    <p:extLst>
      <p:ext uri="{BB962C8B-B14F-4D97-AF65-F5344CB8AC3E}">
        <p14:creationId xmlns:p14="http://schemas.microsoft.com/office/powerpoint/2010/main" val="1344234141"/>
      </p:ext>
    </p:extLst>
  </p:cSld>
  <p:clrMapOvr>
    <a:masterClrMapping/>
  </p:clrMapOvr>
  <p:timing>
    <p:tnLst>
      <p:par>
        <p:cTn xmlns:p14="http://schemas.microsoft.com/office/powerpoint/2010/mai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Concept Drift / Dataset Shift</a:t>
            </a:r>
          </a:p>
        </p:txBody>
      </p:sp>
      <p:sp>
        <p:nvSpPr>
          <p:cNvPr id="8" name="Content Placeholder 7"/>
          <p:cNvSpPr>
            <a:spLocks noGrp="1"/>
          </p:cNvSpPr>
          <p:nvPr>
            <p:ph idx="1"/>
          </p:nvPr>
        </p:nvSpPr>
        <p:spPr/>
        <p:txBody>
          <a:bodyPr/>
          <a:lstStyle/>
          <a:p>
            <a:r>
              <a:rPr lang="en-US" dirty="0" smtClean="0"/>
              <a:t>Concept drifts may affect the ability of a given model to predict new instances / projects.</a:t>
            </a:r>
          </a:p>
          <a:p>
            <a:pPr marL="0" indent="0">
              <a:buNone/>
            </a:pPr>
            <a:endParaRPr lang="en-GB" dirty="0"/>
          </a:p>
        </p:txBody>
      </p:sp>
      <p:sp>
        <p:nvSpPr>
          <p:cNvPr id="7" name="Slide Number Placeholder 6"/>
          <p:cNvSpPr>
            <a:spLocks noGrp="1"/>
          </p:cNvSpPr>
          <p:nvPr>
            <p:ph type="sldNum" sz="quarter" idx="12"/>
          </p:nvPr>
        </p:nvSpPr>
        <p:spPr/>
        <p:txBody>
          <a:bodyPr/>
          <a:lstStyle/>
          <a:p>
            <a:fld id="{4F43FBDB-460A-2C4D-8064-C249887F4FCB}" type="slidenum">
              <a:rPr lang="en-US" smtClean="0"/>
              <a:pPr/>
              <a:t>109</a:t>
            </a:fld>
            <a:endParaRPr lang="en-US"/>
          </a:p>
        </p:txBody>
      </p:sp>
      <p:sp>
        <p:nvSpPr>
          <p:cNvPr id="9" name="Freeform 8"/>
          <p:cNvSpPr/>
          <p:nvPr/>
        </p:nvSpPr>
        <p:spPr>
          <a:xfrm>
            <a:off x="727760" y="3561341"/>
            <a:ext cx="7510677" cy="1112204"/>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99CCFF"/>
          </a:solidFill>
          <a:ln w="0">
            <a:solidFill>
              <a:srgbClr val="000000"/>
            </a:solidFill>
            <a:prstDash val="solid"/>
          </a:ln>
        </p:spPr>
        <p:txBody>
          <a:bodyPr vert="horz" wrap="square" lIns="81638" tIns="40819" rIns="81638" bIns="40819" anchor="ctr" anchorCtr="0" compatLnSpc="0">
            <a:noAutofit/>
          </a:bodyPr>
          <a:lstStyle/>
          <a:p>
            <a:pPr lvl="0" algn="ctr" hangingPunct="0">
              <a:defRPr sz="3200"/>
            </a:pPr>
            <a:r>
              <a:rPr lang="en-GB" sz="2800" dirty="0">
                <a:latin typeface="Arial" pitchFamily="18"/>
                <a:ea typeface="Arial Unicode MS" pitchFamily="2"/>
                <a:cs typeface="Arial Unicode MS" pitchFamily="2"/>
              </a:rPr>
              <a:t>We need predictive models and techniques able to deal with concept drifts.</a:t>
            </a:r>
          </a:p>
        </p:txBody>
      </p:sp>
    </p:spTree>
    <p:extLst>
      <p:ext uri="{BB962C8B-B14F-4D97-AF65-F5344CB8AC3E}">
        <p14:creationId xmlns:p14="http://schemas.microsoft.com/office/powerpoint/2010/main" val="564757007"/>
      </p:ext>
    </p:extLst>
  </p:cSld>
  <p:clrMapOvr>
    <a:masterClrMapping/>
  </p:clrMapOvr>
  <p:timing>
    <p:tnLst>
      <p:par>
        <p:cTn xmlns:p14="http://schemas.microsoft.com/office/powerpoint/2010/mai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Roadmap</a:t>
            </a:r>
            <a:endParaRPr lang="en-US" dirty="0"/>
          </a:p>
        </p:txBody>
      </p:sp>
      <p:sp>
        <p:nvSpPr>
          <p:cNvPr id="5" name="Content Placeholder 2"/>
          <p:cNvSpPr>
            <a:spLocks noGrp="1"/>
          </p:cNvSpPr>
          <p:nvPr>
            <p:ph sz="half" idx="1"/>
          </p:nvPr>
        </p:nvSpPr>
        <p:spPr>
          <a:xfrm>
            <a:off x="457200" y="1674281"/>
            <a:ext cx="4038600" cy="4525963"/>
          </a:xfrm>
        </p:spPr>
        <p:txBody>
          <a:bodyPr>
            <a:normAutofit fontScale="62500" lnSpcReduction="20000"/>
          </a:bodyPr>
          <a:lstStyle/>
          <a:p>
            <a:pPr marL="0" indent="0">
              <a:buNone/>
            </a:pPr>
            <a:r>
              <a:rPr lang="en-US" b="1" dirty="0" smtClean="0">
                <a:solidFill>
                  <a:schemeClr val="bg1">
                    <a:lumMod val="65000"/>
                  </a:schemeClr>
                </a:solidFill>
              </a:rPr>
              <a:t>0) In </a:t>
            </a:r>
            <a:r>
              <a:rPr lang="en-US" b="1" dirty="0">
                <a:solidFill>
                  <a:schemeClr val="bg1">
                    <a:lumMod val="65000"/>
                  </a:schemeClr>
                </a:solidFill>
              </a:rPr>
              <a:t>a </a:t>
            </a:r>
            <a:r>
              <a:rPr lang="en-US" b="1" dirty="0" smtClean="0">
                <a:solidFill>
                  <a:schemeClr val="bg1">
                    <a:lumMod val="65000"/>
                  </a:schemeClr>
                </a:solidFill>
              </a:rPr>
              <a:t>nutshell </a:t>
            </a:r>
            <a:r>
              <a:rPr lang="en-US" dirty="0" smtClean="0">
                <a:solidFill>
                  <a:schemeClr val="bg1">
                    <a:lumMod val="65000"/>
                  </a:schemeClr>
                </a:solidFill>
              </a:rPr>
              <a:t> [9:00] </a:t>
            </a:r>
          </a:p>
          <a:p>
            <a:pPr marL="0" indent="0">
              <a:buNone/>
            </a:pPr>
            <a:r>
              <a:rPr lang="en-US" dirty="0" smtClean="0">
                <a:solidFill>
                  <a:schemeClr val="bg1">
                    <a:lumMod val="65000"/>
                  </a:schemeClr>
                </a:solidFill>
              </a:rPr>
              <a:t>(Menzies + Zimmermann)</a:t>
            </a:r>
            <a:br>
              <a:rPr lang="en-US" dirty="0" smtClean="0">
                <a:solidFill>
                  <a:schemeClr val="bg1">
                    <a:lumMod val="65000"/>
                  </a:schemeClr>
                </a:solidFill>
              </a:rPr>
            </a:br>
            <a:r>
              <a:rPr lang="en-US" dirty="0" smtClean="0">
                <a:solidFill>
                  <a:schemeClr val="bg1">
                    <a:lumMod val="65000"/>
                  </a:schemeClr>
                </a:solidFill>
              </a:rPr>
              <a:t/>
            </a:r>
            <a:br>
              <a:rPr lang="en-US" dirty="0" smtClean="0">
                <a:solidFill>
                  <a:schemeClr val="bg1">
                    <a:lumMod val="65000"/>
                  </a:schemeClr>
                </a:solidFill>
              </a:rPr>
            </a:br>
            <a:endParaRPr lang="en-US" dirty="0">
              <a:solidFill>
                <a:schemeClr val="bg1">
                  <a:lumMod val="65000"/>
                </a:schemeClr>
              </a:solidFill>
            </a:endParaRPr>
          </a:p>
          <a:p>
            <a:pPr marL="0" indent="0">
              <a:buNone/>
            </a:pPr>
            <a:r>
              <a:rPr lang="en-US" b="1" dirty="0" smtClean="0">
                <a:solidFill>
                  <a:schemeClr val="bg1">
                    <a:lumMod val="65000"/>
                  </a:schemeClr>
                </a:solidFill>
              </a:rPr>
              <a:t>1) Organization </a:t>
            </a:r>
            <a:r>
              <a:rPr lang="en-US" b="1" dirty="0">
                <a:solidFill>
                  <a:schemeClr val="bg1">
                    <a:lumMod val="65000"/>
                  </a:schemeClr>
                </a:solidFill>
              </a:rPr>
              <a:t>Issues</a:t>
            </a:r>
            <a:r>
              <a:rPr lang="en-US" b="1" dirty="0" smtClean="0">
                <a:solidFill>
                  <a:schemeClr val="bg1">
                    <a:lumMod val="65000"/>
                  </a:schemeClr>
                </a:solidFill>
              </a:rPr>
              <a:t>:</a:t>
            </a:r>
            <a:r>
              <a:rPr lang="en-US" b="1" dirty="0">
                <a:solidFill>
                  <a:schemeClr val="bg1">
                    <a:lumMod val="65000"/>
                  </a:schemeClr>
                </a:solidFill>
              </a:rPr>
              <a:t> </a:t>
            </a:r>
            <a:r>
              <a:rPr lang="en-US" dirty="0" smtClean="0">
                <a:solidFill>
                  <a:schemeClr val="bg1">
                    <a:lumMod val="65000"/>
                  </a:schemeClr>
                </a:solidFill>
              </a:rPr>
              <a:t>[9:15] </a:t>
            </a:r>
          </a:p>
          <a:p>
            <a:pPr marL="0" indent="0">
              <a:buNone/>
            </a:pPr>
            <a:r>
              <a:rPr lang="en-US" dirty="0" smtClean="0">
                <a:solidFill>
                  <a:schemeClr val="bg1">
                    <a:lumMod val="65000"/>
                  </a:schemeClr>
                </a:solidFill>
              </a:rPr>
              <a:t>(Menzies)</a:t>
            </a:r>
            <a:endParaRPr lang="en-US" dirty="0">
              <a:solidFill>
                <a:schemeClr val="bg1">
                  <a:lumMod val="65000"/>
                </a:schemeClr>
              </a:solidFill>
            </a:endParaRPr>
          </a:p>
          <a:p>
            <a:r>
              <a:rPr lang="en-US" dirty="0" smtClean="0">
                <a:solidFill>
                  <a:schemeClr val="bg1">
                    <a:lumMod val="65000"/>
                  </a:schemeClr>
                </a:solidFill>
              </a:rPr>
              <a:t>Rule </a:t>
            </a:r>
            <a:r>
              <a:rPr lang="en-US" dirty="0">
                <a:solidFill>
                  <a:schemeClr val="bg1">
                    <a:lumMod val="65000"/>
                  </a:schemeClr>
                </a:solidFill>
              </a:rPr>
              <a:t>#1: Talk to the users </a:t>
            </a:r>
            <a:r>
              <a:rPr lang="en-US" dirty="0" smtClean="0">
                <a:solidFill>
                  <a:schemeClr val="bg1">
                    <a:lumMod val="65000"/>
                  </a:schemeClr>
                </a:solidFill>
              </a:rPr>
              <a:t>  </a:t>
            </a:r>
            <a:endParaRPr lang="en-US" dirty="0">
              <a:solidFill>
                <a:schemeClr val="bg1">
                  <a:lumMod val="65000"/>
                </a:schemeClr>
              </a:solidFill>
            </a:endParaRPr>
          </a:p>
          <a:p>
            <a:r>
              <a:rPr lang="en-US" dirty="0" smtClean="0">
                <a:solidFill>
                  <a:schemeClr val="bg1">
                    <a:lumMod val="65000"/>
                  </a:schemeClr>
                </a:solidFill>
              </a:rPr>
              <a:t>Rule </a:t>
            </a:r>
            <a:r>
              <a:rPr lang="en-US" dirty="0">
                <a:solidFill>
                  <a:schemeClr val="bg1">
                    <a:lumMod val="65000"/>
                  </a:schemeClr>
                </a:solidFill>
              </a:rPr>
              <a:t>#2: Know your </a:t>
            </a:r>
            <a:r>
              <a:rPr lang="en-US" dirty="0" smtClean="0">
                <a:solidFill>
                  <a:schemeClr val="bg1">
                    <a:lumMod val="65000"/>
                  </a:schemeClr>
                </a:solidFill>
              </a:rPr>
              <a:t>domain  </a:t>
            </a:r>
            <a:endParaRPr lang="en-US" dirty="0">
              <a:solidFill>
                <a:schemeClr val="bg1">
                  <a:lumMod val="65000"/>
                </a:schemeClr>
              </a:solidFill>
            </a:endParaRPr>
          </a:p>
          <a:p>
            <a:r>
              <a:rPr lang="en-US" dirty="0" smtClean="0">
                <a:solidFill>
                  <a:schemeClr val="bg1">
                    <a:lumMod val="65000"/>
                  </a:schemeClr>
                </a:solidFill>
              </a:rPr>
              <a:t>Rule </a:t>
            </a:r>
            <a:r>
              <a:rPr lang="en-US" dirty="0">
                <a:solidFill>
                  <a:schemeClr val="bg1">
                    <a:lumMod val="65000"/>
                  </a:schemeClr>
                </a:solidFill>
              </a:rPr>
              <a:t>#3: Suspect your </a:t>
            </a:r>
            <a:r>
              <a:rPr lang="en-US" dirty="0" smtClean="0">
                <a:solidFill>
                  <a:schemeClr val="bg1">
                    <a:lumMod val="65000"/>
                  </a:schemeClr>
                </a:solidFill>
              </a:rPr>
              <a:t>data </a:t>
            </a:r>
            <a:endParaRPr lang="en-US" dirty="0">
              <a:solidFill>
                <a:schemeClr val="bg1">
                  <a:lumMod val="65000"/>
                </a:schemeClr>
              </a:solidFill>
            </a:endParaRPr>
          </a:p>
          <a:p>
            <a:r>
              <a:rPr lang="en-US" dirty="0" smtClean="0">
                <a:solidFill>
                  <a:schemeClr val="bg1">
                    <a:lumMod val="65000"/>
                  </a:schemeClr>
                </a:solidFill>
              </a:rPr>
              <a:t>Rule </a:t>
            </a:r>
            <a:r>
              <a:rPr lang="en-US" dirty="0">
                <a:solidFill>
                  <a:schemeClr val="bg1">
                    <a:lumMod val="65000"/>
                  </a:schemeClr>
                </a:solidFill>
              </a:rPr>
              <a:t>#4: Data science is </a:t>
            </a:r>
            <a:r>
              <a:rPr lang="en-US" dirty="0" smtClean="0">
                <a:solidFill>
                  <a:schemeClr val="bg1">
                    <a:lumMod val="65000"/>
                  </a:schemeClr>
                </a:solidFill>
              </a:rPr>
              <a:t>cyclic  </a:t>
            </a:r>
          </a:p>
          <a:p>
            <a:pPr marL="0" indent="0">
              <a:buNone/>
            </a:pPr>
            <a:endParaRPr lang="en-US" dirty="0">
              <a:solidFill>
                <a:schemeClr val="bg1">
                  <a:lumMod val="65000"/>
                </a:schemeClr>
              </a:solidFill>
            </a:endParaRPr>
          </a:p>
          <a:p>
            <a:pPr marL="0" indent="0">
              <a:buNone/>
            </a:pPr>
            <a:endParaRPr lang="en-US" dirty="0">
              <a:solidFill>
                <a:schemeClr val="bg1">
                  <a:lumMod val="65000"/>
                </a:schemeClr>
              </a:solidFill>
            </a:endParaRPr>
          </a:p>
          <a:p>
            <a:pPr marL="0" indent="0">
              <a:buNone/>
            </a:pPr>
            <a:r>
              <a:rPr lang="en-US" b="1" dirty="0" smtClean="0">
                <a:solidFill>
                  <a:schemeClr val="bg1">
                    <a:lumMod val="65000"/>
                  </a:schemeClr>
                </a:solidFill>
              </a:rPr>
              <a:t>2) Qualitative methods </a:t>
            </a:r>
            <a:r>
              <a:rPr lang="en-US" dirty="0" smtClean="0">
                <a:solidFill>
                  <a:schemeClr val="bg1">
                    <a:lumMod val="65000"/>
                  </a:schemeClr>
                </a:solidFill>
              </a:rPr>
              <a:t>[9:45] </a:t>
            </a:r>
            <a:br>
              <a:rPr lang="en-US" dirty="0" smtClean="0">
                <a:solidFill>
                  <a:schemeClr val="bg1">
                    <a:lumMod val="65000"/>
                  </a:schemeClr>
                </a:solidFill>
              </a:rPr>
            </a:br>
            <a:r>
              <a:rPr lang="en-US" dirty="0" smtClean="0">
                <a:solidFill>
                  <a:schemeClr val="bg1">
                    <a:lumMod val="65000"/>
                  </a:schemeClr>
                </a:solidFill>
              </a:rPr>
              <a:t>(Bird + Zimmermann)</a:t>
            </a:r>
            <a:endParaRPr lang="en-US" dirty="0">
              <a:solidFill>
                <a:schemeClr val="bg1">
                  <a:lumMod val="65000"/>
                </a:schemeClr>
              </a:solidFill>
            </a:endParaRPr>
          </a:p>
          <a:p>
            <a:r>
              <a:rPr lang="en-US" dirty="0" smtClean="0">
                <a:solidFill>
                  <a:schemeClr val="bg1">
                    <a:lumMod val="65000"/>
                  </a:schemeClr>
                </a:solidFill>
              </a:rPr>
              <a:t>Discovering </a:t>
            </a:r>
            <a:r>
              <a:rPr lang="en-US" dirty="0">
                <a:solidFill>
                  <a:schemeClr val="bg1">
                    <a:lumMod val="65000"/>
                  </a:schemeClr>
                </a:solidFill>
              </a:rPr>
              <a:t>information </a:t>
            </a:r>
            <a:r>
              <a:rPr lang="en-US" dirty="0" smtClean="0">
                <a:solidFill>
                  <a:schemeClr val="bg1">
                    <a:lumMod val="65000"/>
                  </a:schemeClr>
                </a:solidFill>
              </a:rPr>
              <a:t>needs </a:t>
            </a:r>
            <a:endParaRPr lang="en-US" dirty="0">
              <a:solidFill>
                <a:schemeClr val="bg1">
                  <a:lumMod val="65000"/>
                </a:schemeClr>
              </a:solidFill>
            </a:endParaRPr>
          </a:p>
          <a:p>
            <a:r>
              <a:rPr lang="en-US" dirty="0" smtClean="0">
                <a:solidFill>
                  <a:schemeClr val="bg1">
                    <a:lumMod val="65000"/>
                  </a:schemeClr>
                </a:solidFill>
              </a:rPr>
              <a:t>On </a:t>
            </a:r>
            <a:r>
              <a:rPr lang="en-US" dirty="0">
                <a:solidFill>
                  <a:schemeClr val="bg1">
                    <a:lumMod val="65000"/>
                  </a:schemeClr>
                </a:solidFill>
              </a:rPr>
              <a:t>the role of surveys and interviews in data </a:t>
            </a:r>
            <a:r>
              <a:rPr lang="en-US" dirty="0" smtClean="0">
                <a:solidFill>
                  <a:schemeClr val="bg1">
                    <a:lumMod val="65000"/>
                  </a:schemeClr>
                </a:solidFill>
              </a:rPr>
              <a:t>analysis</a:t>
            </a:r>
            <a:endParaRPr lang="en-US" dirty="0">
              <a:solidFill>
                <a:schemeClr val="bg1">
                  <a:lumMod val="65000"/>
                </a:schemeClr>
              </a:solidFill>
            </a:endParaRPr>
          </a:p>
          <a:p>
            <a:endParaRPr lang="en-US" dirty="0">
              <a:solidFill>
                <a:schemeClr val="bg1">
                  <a:lumMod val="65000"/>
                </a:schemeClr>
              </a:solidFill>
            </a:endParaRPr>
          </a:p>
        </p:txBody>
      </p:sp>
      <p:sp>
        <p:nvSpPr>
          <p:cNvPr id="3" name="Content Placeholder 2"/>
          <p:cNvSpPr>
            <a:spLocks noGrp="1"/>
          </p:cNvSpPr>
          <p:nvPr>
            <p:ph sz="half" idx="2"/>
          </p:nvPr>
        </p:nvSpPr>
        <p:spPr>
          <a:xfrm>
            <a:off x="4785779" y="1663698"/>
            <a:ext cx="4038600" cy="4525963"/>
          </a:xfrm>
        </p:spPr>
        <p:txBody>
          <a:bodyPr>
            <a:normAutofit fontScale="62500" lnSpcReduction="20000"/>
          </a:bodyPr>
          <a:lstStyle/>
          <a:p>
            <a:pPr marL="0" indent="0">
              <a:buNone/>
            </a:pPr>
            <a:r>
              <a:rPr lang="en-US" dirty="0" smtClean="0">
                <a:solidFill>
                  <a:schemeClr val="bg1">
                    <a:lumMod val="65000"/>
                  </a:schemeClr>
                </a:solidFill>
              </a:rPr>
              <a:t>Break [10:30] </a:t>
            </a:r>
            <a:br>
              <a:rPr lang="en-US" dirty="0" smtClean="0">
                <a:solidFill>
                  <a:schemeClr val="bg1">
                    <a:lumMod val="65000"/>
                  </a:schemeClr>
                </a:solidFill>
              </a:rPr>
            </a:br>
            <a:r>
              <a:rPr lang="en-US" dirty="0" smtClean="0">
                <a:solidFill>
                  <a:schemeClr val="bg1">
                    <a:lumMod val="65000"/>
                  </a:schemeClr>
                </a:solidFill>
              </a:rPr>
              <a:t> </a:t>
            </a:r>
            <a:br>
              <a:rPr lang="en-US" dirty="0" smtClean="0">
                <a:solidFill>
                  <a:schemeClr val="bg1">
                    <a:lumMod val="65000"/>
                  </a:schemeClr>
                </a:solidFill>
              </a:rPr>
            </a:br>
            <a:endParaRPr lang="en-US" dirty="0" smtClean="0">
              <a:solidFill>
                <a:schemeClr val="bg1">
                  <a:lumMod val="65000"/>
                </a:schemeClr>
              </a:solidFill>
            </a:endParaRPr>
          </a:p>
          <a:p>
            <a:pPr marL="0" indent="0">
              <a:buNone/>
            </a:pPr>
            <a:endParaRPr lang="en-US" sz="2900" dirty="0">
              <a:solidFill>
                <a:schemeClr val="bg1">
                  <a:lumMod val="65000"/>
                </a:schemeClr>
              </a:solidFill>
            </a:endParaRPr>
          </a:p>
          <a:p>
            <a:pPr marL="0" indent="0">
              <a:buNone/>
            </a:pPr>
            <a:r>
              <a:rPr lang="en-US" dirty="0" smtClean="0">
                <a:solidFill>
                  <a:schemeClr val="bg1">
                    <a:lumMod val="65000"/>
                  </a:schemeClr>
                </a:solidFill>
              </a:rPr>
              <a:t>3) Quantitative </a:t>
            </a:r>
            <a:r>
              <a:rPr lang="en-US" dirty="0">
                <a:solidFill>
                  <a:schemeClr val="bg1">
                    <a:lumMod val="65000"/>
                  </a:schemeClr>
                </a:solidFill>
              </a:rPr>
              <a:t>Methods </a:t>
            </a:r>
            <a:r>
              <a:rPr lang="en-US" dirty="0" smtClean="0">
                <a:solidFill>
                  <a:schemeClr val="bg1">
                    <a:lumMod val="65000"/>
                  </a:schemeClr>
                </a:solidFill>
              </a:rPr>
              <a:t> [11:00] </a:t>
            </a:r>
          </a:p>
          <a:p>
            <a:pPr marL="0" indent="0">
              <a:buNone/>
            </a:pPr>
            <a:r>
              <a:rPr lang="en-US" dirty="0" smtClean="0">
                <a:solidFill>
                  <a:schemeClr val="bg1">
                    <a:lumMod val="65000"/>
                  </a:schemeClr>
                </a:solidFill>
              </a:rPr>
              <a:t>(</a:t>
            </a:r>
            <a:r>
              <a:rPr lang="en-US" dirty="0" err="1" smtClean="0">
                <a:solidFill>
                  <a:schemeClr val="bg1">
                    <a:lumMod val="65000"/>
                  </a:schemeClr>
                </a:solidFill>
              </a:rPr>
              <a:t>Turhan</a:t>
            </a:r>
            <a:r>
              <a:rPr lang="en-US" dirty="0" smtClean="0">
                <a:solidFill>
                  <a:schemeClr val="bg1">
                    <a:lumMod val="65000"/>
                  </a:schemeClr>
                </a:solidFill>
              </a:rPr>
              <a:t>)</a:t>
            </a:r>
            <a:endParaRPr lang="en-US" dirty="0">
              <a:solidFill>
                <a:schemeClr val="bg1">
                  <a:lumMod val="65000"/>
                </a:schemeClr>
              </a:solidFill>
            </a:endParaRPr>
          </a:p>
          <a:p>
            <a:r>
              <a:rPr lang="en-US" dirty="0" smtClean="0">
                <a:solidFill>
                  <a:schemeClr val="bg1">
                    <a:lumMod val="65000"/>
                  </a:schemeClr>
                </a:solidFill>
              </a:rPr>
              <a:t>Do we need all the data?</a:t>
            </a:r>
            <a:endParaRPr lang="en-US" dirty="0">
              <a:solidFill>
                <a:schemeClr val="bg1">
                  <a:lumMod val="65000"/>
                </a:schemeClr>
              </a:solidFill>
            </a:endParaRPr>
          </a:p>
          <a:p>
            <a:pPr lvl="1"/>
            <a:r>
              <a:rPr lang="en-US" dirty="0">
                <a:solidFill>
                  <a:schemeClr val="bg1">
                    <a:lumMod val="65000"/>
                  </a:schemeClr>
                </a:solidFill>
              </a:rPr>
              <a:t>     </a:t>
            </a:r>
            <a:r>
              <a:rPr lang="en-US" dirty="0" smtClean="0">
                <a:solidFill>
                  <a:schemeClr val="bg1">
                    <a:lumMod val="65000"/>
                  </a:schemeClr>
                </a:solidFill>
              </a:rPr>
              <a:t>row + column + range pruning</a:t>
            </a:r>
            <a:endParaRPr lang="en-US" dirty="0">
              <a:solidFill>
                <a:schemeClr val="bg1">
                  <a:lumMod val="65000"/>
                </a:schemeClr>
              </a:solidFill>
            </a:endParaRPr>
          </a:p>
          <a:p>
            <a:r>
              <a:rPr lang="en-US" dirty="0">
                <a:solidFill>
                  <a:schemeClr val="bg1">
                    <a:lumMod val="65000"/>
                  </a:schemeClr>
                </a:solidFill>
              </a:rPr>
              <a:t>How to keep your data private </a:t>
            </a:r>
            <a:r>
              <a:rPr lang="en-US" dirty="0" smtClean="0">
                <a:solidFill>
                  <a:schemeClr val="bg1">
                    <a:lumMod val="65000"/>
                  </a:schemeClr>
                </a:solidFill>
              </a:rPr>
              <a:t> </a:t>
            </a:r>
            <a:r>
              <a:rPr lang="en-US" dirty="0" smtClean="0">
                <a:solidFill>
                  <a:srgbClr val="FF0000"/>
                </a:solidFill>
              </a:rPr>
              <a:t/>
            </a:r>
            <a:br>
              <a:rPr lang="en-US" dirty="0" smtClean="0">
                <a:solidFill>
                  <a:srgbClr val="FF0000"/>
                </a:solidFill>
              </a:rPr>
            </a:br>
            <a:r>
              <a:rPr lang="en-US" dirty="0" smtClean="0">
                <a:solidFill>
                  <a:schemeClr val="bg1">
                    <a:lumMod val="65000"/>
                  </a:schemeClr>
                </a:solidFill>
              </a:rPr>
              <a:t/>
            </a:r>
            <a:br>
              <a:rPr lang="en-US" dirty="0" smtClean="0">
                <a:solidFill>
                  <a:schemeClr val="bg1">
                    <a:lumMod val="65000"/>
                  </a:schemeClr>
                </a:solidFill>
              </a:rPr>
            </a:br>
            <a:endParaRPr lang="en-US" dirty="0" smtClean="0">
              <a:solidFill>
                <a:schemeClr val="bg1">
                  <a:lumMod val="65000"/>
                </a:schemeClr>
              </a:solidFill>
            </a:endParaRPr>
          </a:p>
          <a:p>
            <a:pPr marL="0" indent="0">
              <a:buNone/>
            </a:pPr>
            <a:endParaRPr lang="en-US" dirty="0">
              <a:solidFill>
                <a:schemeClr val="bg1">
                  <a:lumMod val="65000"/>
                </a:schemeClr>
              </a:solidFill>
            </a:endParaRPr>
          </a:p>
          <a:p>
            <a:pPr marL="0" indent="0">
              <a:buNone/>
            </a:pPr>
            <a:r>
              <a:rPr lang="en-US" b="1" dirty="0" smtClean="0">
                <a:solidFill>
                  <a:schemeClr val="bg1">
                    <a:lumMod val="65000"/>
                  </a:schemeClr>
                </a:solidFill>
              </a:rPr>
              <a:t>4) Open </a:t>
            </a:r>
            <a:r>
              <a:rPr lang="en-US" b="1" dirty="0">
                <a:solidFill>
                  <a:schemeClr val="bg1">
                    <a:lumMod val="65000"/>
                  </a:schemeClr>
                </a:solidFill>
              </a:rPr>
              <a:t>Issues, new </a:t>
            </a:r>
            <a:r>
              <a:rPr lang="en-US" b="1" dirty="0" smtClean="0">
                <a:solidFill>
                  <a:schemeClr val="bg1">
                    <a:lumMod val="65000"/>
                  </a:schemeClr>
                </a:solidFill>
              </a:rPr>
              <a:t>solutions </a:t>
            </a:r>
            <a:r>
              <a:rPr lang="en-US" dirty="0" smtClean="0">
                <a:solidFill>
                  <a:schemeClr val="bg1">
                    <a:lumMod val="65000"/>
                  </a:schemeClr>
                </a:solidFill>
              </a:rPr>
              <a:t>[11:45] </a:t>
            </a:r>
            <a:r>
              <a:rPr lang="en-US" b="1" dirty="0" smtClean="0">
                <a:solidFill>
                  <a:schemeClr val="bg1">
                    <a:lumMod val="65000"/>
                  </a:schemeClr>
                </a:solidFill>
              </a:rPr>
              <a:t> </a:t>
            </a:r>
            <a:r>
              <a:rPr lang="en-US" dirty="0">
                <a:solidFill>
                  <a:schemeClr val="bg1">
                    <a:lumMod val="65000"/>
                  </a:schemeClr>
                </a:solidFill>
              </a:rPr>
              <a:t>(</a:t>
            </a:r>
            <a:r>
              <a:rPr lang="en-US" dirty="0" err="1">
                <a:solidFill>
                  <a:schemeClr val="bg1">
                    <a:lumMod val="65000"/>
                  </a:schemeClr>
                </a:solidFill>
              </a:rPr>
              <a:t>Minku</a:t>
            </a:r>
            <a:r>
              <a:rPr lang="en-US" dirty="0">
                <a:solidFill>
                  <a:schemeClr val="bg1">
                    <a:lumMod val="65000"/>
                  </a:schemeClr>
                </a:solidFill>
              </a:rPr>
              <a:t>)</a:t>
            </a:r>
          </a:p>
          <a:p>
            <a:r>
              <a:rPr lang="en-US" dirty="0">
                <a:solidFill>
                  <a:schemeClr val="bg1">
                    <a:lumMod val="65000"/>
                  </a:schemeClr>
                </a:solidFill>
              </a:rPr>
              <a:t>Instabilities; </a:t>
            </a:r>
          </a:p>
          <a:p>
            <a:r>
              <a:rPr lang="en-US" dirty="0" smtClean="0">
                <a:solidFill>
                  <a:srgbClr val="FF0000"/>
                </a:solidFill>
              </a:rPr>
              <a:t>Envy;</a:t>
            </a:r>
            <a:endParaRPr lang="en-US" dirty="0">
              <a:solidFill>
                <a:srgbClr val="FF0000"/>
              </a:solidFill>
            </a:endParaRPr>
          </a:p>
          <a:p>
            <a:r>
              <a:rPr lang="en-US" dirty="0" smtClean="0">
                <a:solidFill>
                  <a:srgbClr val="A6A6A6"/>
                </a:solidFill>
              </a:rPr>
              <a:t>Ensembles</a:t>
            </a:r>
            <a:endParaRPr lang="en-US" dirty="0">
              <a:solidFill>
                <a:srgbClr val="A6A6A6"/>
              </a:solidFill>
            </a:endParaRPr>
          </a:p>
        </p:txBody>
      </p:sp>
      <p:sp>
        <p:nvSpPr>
          <p:cNvPr id="4" name="Slide Number Placeholder 3"/>
          <p:cNvSpPr>
            <a:spLocks noGrp="1"/>
          </p:cNvSpPr>
          <p:nvPr>
            <p:ph type="sldNum" sz="quarter" idx="12"/>
          </p:nvPr>
        </p:nvSpPr>
        <p:spPr/>
        <p:txBody>
          <a:bodyPr/>
          <a:lstStyle/>
          <a:p>
            <a:fld id="{4F43FBDB-460A-2C4D-8064-C249887F4FCB}" type="slidenum">
              <a:rPr lang="en-US" smtClean="0"/>
              <a:pPr/>
              <a:t>110</a:t>
            </a:fld>
            <a:endParaRPr lang="en-US"/>
          </a:p>
        </p:txBody>
      </p:sp>
      <p:cxnSp>
        <p:nvCxnSpPr>
          <p:cNvPr id="6" name="Straight Connector 5"/>
          <p:cNvCxnSpPr/>
          <p:nvPr/>
        </p:nvCxnSpPr>
        <p:spPr>
          <a:xfrm>
            <a:off x="4601630" y="1748362"/>
            <a:ext cx="0" cy="4565656"/>
          </a:xfrm>
          <a:prstGeom prst="line">
            <a:avLst/>
          </a:prstGeom>
          <a:ln w="3175" cmpd="sng"/>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38442576"/>
      </p:ext>
    </p:extLst>
  </p:cSld>
  <p:clrMapOvr>
    <a:masterClrMapping/>
  </p:clrMapOvr>
  <p:timing>
    <p:tnLst>
      <p:par>
        <p:cTn xmlns:p14="http://schemas.microsoft.com/office/powerpoint/2010/mai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p:cNvSpPr>
            <a:spLocks noGrp="1"/>
          </p:cNvSpPr>
          <p:nvPr>
            <p:ph type="body" sz="half" idx="2"/>
          </p:nvPr>
        </p:nvSpPr>
        <p:spPr>
          <a:xfrm>
            <a:off x="228600" y="1333169"/>
            <a:ext cx="2286000" cy="5524831"/>
          </a:xfrm>
        </p:spPr>
        <p:txBody>
          <a:bodyPr>
            <a:normAutofit fontScale="92500" lnSpcReduction="10000"/>
          </a:bodyPr>
          <a:lstStyle/>
          <a:p>
            <a:pPr marL="285750" indent="-285750">
              <a:buFont typeface="Arial"/>
              <a:buChar char="•"/>
            </a:pPr>
            <a:r>
              <a:rPr lang="en-US" sz="2000" dirty="0" smtClean="0"/>
              <a:t>Seek the fence where the grass </a:t>
            </a:r>
            <a:r>
              <a:rPr lang="en-US" sz="2000" dirty="0"/>
              <a:t>is greener on the </a:t>
            </a:r>
            <a:r>
              <a:rPr lang="en-US" sz="2000" dirty="0" smtClean="0"/>
              <a:t>other side.</a:t>
            </a:r>
          </a:p>
          <a:p>
            <a:pPr marL="742950" lvl="1" indent="-285750">
              <a:buFont typeface="Arial"/>
              <a:buChar char="•"/>
            </a:pPr>
            <a:r>
              <a:rPr lang="en-US" sz="1800" dirty="0" smtClean="0"/>
              <a:t>Eat from there.</a:t>
            </a:r>
          </a:p>
          <a:p>
            <a:pPr marL="742950" lvl="1" indent="-285750"/>
            <a:endParaRPr lang="en-US" sz="1800" dirty="0" smtClean="0"/>
          </a:p>
          <a:p>
            <a:pPr marL="285750" indent="-285750">
              <a:buFont typeface="Arial"/>
              <a:buChar char="•"/>
            </a:pPr>
            <a:r>
              <a:rPr lang="en-US" sz="2000" dirty="0" smtClean="0"/>
              <a:t>Cluster to find “here” and “there”.</a:t>
            </a:r>
          </a:p>
          <a:p>
            <a:pPr marL="285750" indent="-285750"/>
            <a:endParaRPr lang="en-US" sz="2000" dirty="0" smtClean="0"/>
          </a:p>
          <a:p>
            <a:pPr marL="285750" indent="-285750">
              <a:buFont typeface="Arial"/>
              <a:buChar char="•"/>
            </a:pPr>
            <a:r>
              <a:rPr lang="en-US" sz="2000" dirty="0" smtClean="0"/>
              <a:t>Seek the neighboring cluster with best score.</a:t>
            </a:r>
          </a:p>
          <a:p>
            <a:pPr marL="742950" lvl="1" indent="-285750">
              <a:buFont typeface="Arial"/>
              <a:buChar char="•"/>
            </a:pPr>
            <a:r>
              <a:rPr lang="en-US" sz="2000" dirty="0" smtClean="0"/>
              <a:t>Learn from there.</a:t>
            </a:r>
          </a:p>
          <a:p>
            <a:pPr marL="742950" lvl="1" indent="-285750">
              <a:buFont typeface="Arial"/>
              <a:buChar char="•"/>
            </a:pPr>
            <a:r>
              <a:rPr lang="en-US" sz="2000" dirty="0"/>
              <a:t>T</a:t>
            </a:r>
            <a:r>
              <a:rPr lang="en-US" sz="2000" dirty="0" smtClean="0"/>
              <a:t>est on here.</a:t>
            </a:r>
            <a:br>
              <a:rPr lang="en-US" sz="2000" dirty="0" smtClean="0"/>
            </a:br>
            <a:endParaRPr lang="en-US" sz="2000" dirty="0" smtClean="0"/>
          </a:p>
          <a:p>
            <a:pPr marL="285750" indent="-285750"/>
            <a:endParaRPr lang="en-US" sz="2000" dirty="0"/>
          </a:p>
        </p:txBody>
      </p:sp>
      <p:sp>
        <p:nvSpPr>
          <p:cNvPr id="5" name="Slide Number Placeholder 4"/>
          <p:cNvSpPr>
            <a:spLocks noGrp="1"/>
          </p:cNvSpPr>
          <p:nvPr>
            <p:ph type="sldNum" sz="quarter" idx="12"/>
          </p:nvPr>
        </p:nvSpPr>
        <p:spPr/>
        <p:txBody>
          <a:bodyPr/>
          <a:lstStyle/>
          <a:p>
            <a:fld id="{EA7C8D44-3667-46F6-9772-CC52308E2A7F}" type="slidenum">
              <a:rPr kumimoji="0" lang="en-US" smtClean="0"/>
              <a:pPr/>
              <a:t>111</a:t>
            </a:fld>
            <a:endParaRPr kumimoji="0" lang="en-US" dirty="0"/>
          </a:p>
        </p:txBody>
      </p:sp>
      <p:sp>
        <p:nvSpPr>
          <p:cNvPr id="6" name="Title 5"/>
          <p:cNvSpPr>
            <a:spLocks noGrp="1"/>
          </p:cNvSpPr>
          <p:nvPr>
            <p:ph type="title"/>
          </p:nvPr>
        </p:nvSpPr>
        <p:spPr>
          <a:xfrm>
            <a:off x="457200" y="46802"/>
            <a:ext cx="8554825" cy="1162050"/>
          </a:xfrm>
        </p:spPr>
        <p:txBody>
          <a:bodyPr>
            <a:noAutofit/>
          </a:bodyPr>
          <a:lstStyle/>
          <a:p>
            <a:r>
              <a:rPr lang="en-US" sz="3200" dirty="0" smtClean="0"/>
              <a:t>Envy =</a:t>
            </a:r>
            <a:br>
              <a:rPr lang="en-US" sz="3200" dirty="0" smtClean="0"/>
            </a:br>
            <a:r>
              <a:rPr lang="en-US" sz="3200" dirty="0" smtClean="0"/>
              <a:t>The </a:t>
            </a:r>
            <a:r>
              <a:rPr lang="en-US" sz="3200" dirty="0" err="1" smtClean="0"/>
              <a:t>WisDOM</a:t>
            </a:r>
            <a:r>
              <a:rPr lang="en-US" sz="3200" dirty="0" smtClean="0"/>
              <a:t> Of the    </a:t>
            </a:r>
            <a:r>
              <a:rPr lang="en-US" sz="3200" dirty="0" err="1" smtClean="0"/>
              <a:t>COWs</a:t>
            </a:r>
            <a:endParaRPr lang="en-US" sz="3200" dirty="0"/>
          </a:p>
        </p:txBody>
      </p:sp>
      <p:pic>
        <p:nvPicPr>
          <p:cNvPr id="9" name="Content Placeholder 8" descr="grass-is-greener.jpg"/>
          <p:cNvPicPr>
            <a:picLocks noGrp="1" noChangeAspect="1"/>
          </p:cNvPicPr>
          <p:nvPr>
            <p:ph idx="1"/>
          </p:nvPr>
        </p:nvPicPr>
        <p:blipFill>
          <a:blip r:embed="rId2">
            <a:extLst>
              <a:ext uri="{28A0092B-C50C-407E-A947-70E740481C1C}">
                <a14:useLocalDpi xmlns:a14="http://schemas.microsoft.com/office/drawing/2010/main" val="0"/>
              </a:ext>
            </a:extLst>
          </a:blip>
          <a:srcRect l="4371" r="4371"/>
          <a:stretch>
            <a:fillRect/>
          </a:stretch>
        </p:blipFill>
        <p:spPr>
          <a:xfrm>
            <a:off x="2743200" y="1333169"/>
            <a:ext cx="6477000" cy="5677231"/>
          </a:xfrm>
          <a:prstGeom prst="rect">
            <a:avLst/>
          </a:prstGeom>
        </p:spPr>
      </p:pic>
    </p:spTree>
    <p:extLst>
      <p:ext uri="{BB962C8B-B14F-4D97-AF65-F5344CB8AC3E}">
        <p14:creationId xmlns:p14="http://schemas.microsoft.com/office/powerpoint/2010/main" val="2971980992"/>
      </p:ext>
    </p:extLst>
  </p:cSld>
  <p:clrMapOvr>
    <a:masterClrMapping/>
  </p:clrMapOvr>
  <p:timing>
    <p:tnLst>
      <p:par>
        <p:cTn xmlns:p14="http://schemas.microsoft.com/office/powerpoint/2010/mai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Content Placeholder 5" descr="Screen Shot 2011-10-19 at 6.38.12 PM.png"/>
          <p:cNvPicPr>
            <a:picLocks noChangeAspect="1"/>
          </p:cNvPicPr>
          <p:nvPr/>
        </p:nvPicPr>
        <p:blipFill>
          <a:blip r:embed="rId2"/>
          <a:stretch>
            <a:fillRect/>
          </a:stretch>
        </p:blipFill>
        <p:spPr>
          <a:xfrm>
            <a:off x="152400" y="2870200"/>
            <a:ext cx="8743433" cy="2622033"/>
          </a:xfrm>
          <a:prstGeom prst="rect">
            <a:avLst/>
          </a:prstGeom>
        </p:spPr>
      </p:pic>
      <p:sp>
        <p:nvSpPr>
          <p:cNvPr id="2" name="Title 1"/>
          <p:cNvSpPr>
            <a:spLocks noGrp="1"/>
          </p:cNvSpPr>
          <p:nvPr>
            <p:ph type="title"/>
          </p:nvPr>
        </p:nvSpPr>
        <p:spPr>
          <a:xfrm>
            <a:off x="457200" y="152718"/>
            <a:ext cx="7620000" cy="761682"/>
          </a:xfrm>
        </p:spPr>
        <p:txBody>
          <a:bodyPr>
            <a:normAutofit fontScale="90000"/>
          </a:bodyPr>
          <a:lstStyle/>
          <a:p>
            <a:r>
              <a:rPr lang="en-US" dirty="0" smtClean="0"/>
              <a:t>Hierarchical partitioning</a:t>
            </a:r>
            <a:endParaRPr lang="en-US" dirty="0"/>
          </a:p>
        </p:txBody>
      </p:sp>
      <p:sp>
        <p:nvSpPr>
          <p:cNvPr id="11" name="Text Placeholder 10"/>
          <p:cNvSpPr>
            <a:spLocks noGrp="1"/>
          </p:cNvSpPr>
          <p:nvPr>
            <p:ph type="body" idx="1"/>
          </p:nvPr>
        </p:nvSpPr>
        <p:spPr>
          <a:xfrm>
            <a:off x="4648200" y="1066799"/>
            <a:ext cx="4041775" cy="329184"/>
          </a:xfrm>
          <a:solidFill>
            <a:srgbClr val="006100"/>
          </a:solidFill>
        </p:spPr>
        <p:txBody>
          <a:bodyPr>
            <a:normAutofit fontScale="92500" lnSpcReduction="20000"/>
          </a:bodyPr>
          <a:lstStyle/>
          <a:p>
            <a:pPr>
              <a:spcBef>
                <a:spcPts val="0"/>
              </a:spcBef>
              <a:spcAft>
                <a:spcPts val="0"/>
              </a:spcAft>
            </a:pPr>
            <a:r>
              <a:rPr lang="en-US" sz="2000" b="1" cap="none" spc="0" dirty="0" smtClean="0">
                <a:solidFill>
                  <a:schemeClr val="bg1"/>
                </a:solidFill>
                <a:latin typeface="+mn-lt"/>
              </a:rPr>
              <a:t>Prune</a:t>
            </a:r>
            <a:endParaRPr lang="en-US" sz="2000" b="1" cap="none" spc="0" dirty="0">
              <a:solidFill>
                <a:schemeClr val="bg1"/>
              </a:solidFill>
              <a:latin typeface="+mn-lt"/>
            </a:endParaRPr>
          </a:p>
        </p:txBody>
      </p:sp>
      <p:sp>
        <p:nvSpPr>
          <p:cNvPr id="10" name="Content Placeholder 9"/>
          <p:cNvSpPr>
            <a:spLocks noGrp="1"/>
          </p:cNvSpPr>
          <p:nvPr>
            <p:ph sz="half" idx="2"/>
          </p:nvPr>
        </p:nvSpPr>
        <p:spPr>
          <a:xfrm>
            <a:off x="457200" y="1503680"/>
            <a:ext cx="4038600" cy="4038600"/>
          </a:xfrm>
        </p:spPr>
        <p:txBody>
          <a:bodyPr>
            <a:normAutofit/>
          </a:bodyPr>
          <a:lstStyle/>
          <a:p>
            <a:pPr marL="342900" lvl="1" indent="-342900">
              <a:buFont typeface="Arial"/>
              <a:buChar char="•"/>
            </a:pPr>
            <a:r>
              <a:rPr lang="en-US" sz="1600" dirty="0" smtClean="0"/>
              <a:t>Use </a:t>
            </a:r>
            <a:r>
              <a:rPr lang="en-US" sz="1600" dirty="0" err="1" smtClean="0">
                <a:solidFill>
                  <a:srgbClr val="FF0000"/>
                </a:solidFill>
              </a:rPr>
              <a:t>Fastmap</a:t>
            </a:r>
            <a:r>
              <a:rPr lang="en-US" sz="1600" dirty="0" smtClean="0">
                <a:solidFill>
                  <a:srgbClr val="FF0000"/>
                </a:solidFill>
              </a:rPr>
              <a:t> </a:t>
            </a:r>
            <a:r>
              <a:rPr lang="en-US" sz="1600" dirty="0" smtClean="0"/>
              <a:t>to find an axis of large variability.</a:t>
            </a:r>
            <a:endParaRPr lang="en-US" sz="1700" dirty="0" smtClean="0"/>
          </a:p>
          <a:p>
            <a:pPr lvl="1"/>
            <a:r>
              <a:rPr lang="en-US" sz="1300" dirty="0" smtClean="0"/>
              <a:t>Find an orthogonal dimension to it</a:t>
            </a:r>
          </a:p>
          <a:p>
            <a:r>
              <a:rPr lang="en-US" sz="1700" dirty="0" smtClean="0"/>
              <a:t>Find median(x), median(y)</a:t>
            </a:r>
          </a:p>
          <a:p>
            <a:r>
              <a:rPr lang="en-US" sz="1700" dirty="0" err="1" smtClean="0"/>
              <a:t>Recurse</a:t>
            </a:r>
            <a:r>
              <a:rPr lang="en-US" sz="1700" dirty="0" smtClean="0"/>
              <a:t> on four quadrants</a:t>
            </a:r>
          </a:p>
          <a:p>
            <a:pPr lvl="1">
              <a:buNone/>
            </a:pPr>
            <a:r>
              <a:rPr lang="en-US" sz="1700" dirty="0" smtClean="0"/>
              <a:t> </a:t>
            </a:r>
          </a:p>
          <a:p>
            <a:pPr lvl="1">
              <a:buNone/>
            </a:pPr>
            <a:endParaRPr lang="en-US" sz="1700" dirty="0" smtClean="0"/>
          </a:p>
          <a:p>
            <a:endParaRPr lang="en-US" sz="1700" dirty="0"/>
          </a:p>
        </p:txBody>
      </p:sp>
      <p:sp>
        <p:nvSpPr>
          <p:cNvPr id="12" name="Content Placeholder 11"/>
          <p:cNvSpPr>
            <a:spLocks noGrp="1"/>
          </p:cNvSpPr>
          <p:nvPr>
            <p:ph sz="quarter" idx="4"/>
          </p:nvPr>
        </p:nvSpPr>
        <p:spPr>
          <a:xfrm>
            <a:off x="4648200" y="1503679"/>
            <a:ext cx="4267200" cy="5278121"/>
          </a:xfrm>
        </p:spPr>
        <p:txBody>
          <a:bodyPr>
            <a:normAutofit/>
          </a:bodyPr>
          <a:lstStyle/>
          <a:p>
            <a:r>
              <a:rPr lang="en-US" sz="1800" dirty="0" smtClean="0"/>
              <a:t>Combine </a:t>
            </a:r>
            <a:r>
              <a:rPr lang="en-US" sz="1800" dirty="0" err="1" smtClean="0"/>
              <a:t>quadtree</a:t>
            </a:r>
            <a:r>
              <a:rPr lang="en-US" sz="1800" dirty="0" smtClean="0"/>
              <a:t> leaves </a:t>
            </a:r>
            <a:br>
              <a:rPr lang="en-US" sz="1800" dirty="0" smtClean="0"/>
            </a:br>
            <a:r>
              <a:rPr lang="en-US" sz="1800" dirty="0" smtClean="0"/>
              <a:t>with similar densities</a:t>
            </a:r>
          </a:p>
          <a:p>
            <a:r>
              <a:rPr lang="en-US" sz="1800" dirty="0" smtClean="0"/>
              <a:t>Score each cluster by median </a:t>
            </a:r>
            <a:br>
              <a:rPr lang="en-US" sz="1800" dirty="0" smtClean="0"/>
            </a:br>
            <a:r>
              <a:rPr lang="en-US" sz="1800" dirty="0" smtClean="0"/>
              <a:t>score of class variable</a:t>
            </a:r>
          </a:p>
          <a:p>
            <a:endParaRPr lang="en-US" sz="1800" dirty="0" smtClean="0"/>
          </a:p>
          <a:p>
            <a:endParaRPr lang="en-US" sz="1800" dirty="0" smtClean="0"/>
          </a:p>
          <a:p>
            <a:endParaRPr lang="en-US" sz="1800" dirty="0" smtClean="0"/>
          </a:p>
          <a:p>
            <a:endParaRPr lang="en-US" sz="1800" dirty="0" smtClean="0"/>
          </a:p>
          <a:p>
            <a:endParaRPr lang="en-US" sz="1800" dirty="0" smtClean="0"/>
          </a:p>
          <a:p>
            <a:endParaRPr lang="en-US" sz="1800" dirty="0" smtClean="0"/>
          </a:p>
          <a:p>
            <a:endParaRPr lang="en-US" sz="1800" dirty="0" smtClean="0"/>
          </a:p>
          <a:p>
            <a:endParaRPr lang="en-US" sz="1800" dirty="0" smtClean="0"/>
          </a:p>
          <a:p>
            <a:endParaRPr lang="en-US" sz="1800" dirty="0" smtClean="0"/>
          </a:p>
          <a:p>
            <a:endParaRPr lang="en-US" sz="1800" dirty="0" smtClean="0"/>
          </a:p>
          <a:p>
            <a:endParaRPr lang="en-US" sz="1622" dirty="0" smtClean="0"/>
          </a:p>
          <a:p>
            <a:endParaRPr lang="en-US" sz="1400" dirty="0"/>
          </a:p>
        </p:txBody>
      </p:sp>
      <p:sp>
        <p:nvSpPr>
          <p:cNvPr id="4" name="Slide Number Placeholder 3"/>
          <p:cNvSpPr>
            <a:spLocks noGrp="1"/>
          </p:cNvSpPr>
          <p:nvPr>
            <p:ph type="sldNum" sz="quarter" idx="12"/>
          </p:nvPr>
        </p:nvSpPr>
        <p:spPr/>
        <p:txBody>
          <a:bodyPr/>
          <a:lstStyle/>
          <a:p>
            <a:fld id="{EA7C8D44-3667-46F6-9772-CC52308E2A7F}" type="slidenum">
              <a:rPr kumimoji="0" lang="en-US" smtClean="0"/>
              <a:pPr/>
              <a:t>112</a:t>
            </a:fld>
            <a:endParaRPr kumimoji="0" lang="en-US" dirty="0"/>
          </a:p>
        </p:txBody>
      </p:sp>
      <p:sp>
        <p:nvSpPr>
          <p:cNvPr id="13" name="Text Placeholder 10"/>
          <p:cNvSpPr txBox="1">
            <a:spLocks/>
          </p:cNvSpPr>
          <p:nvPr/>
        </p:nvSpPr>
        <p:spPr>
          <a:xfrm>
            <a:off x="457200" y="1066799"/>
            <a:ext cx="4041775" cy="329184"/>
          </a:xfrm>
          <a:prstGeom prst="rect">
            <a:avLst/>
          </a:prstGeom>
          <a:solidFill>
            <a:srgbClr val="006100"/>
          </a:solidFill>
          <a:ln>
            <a:noFill/>
          </a:ln>
        </p:spPr>
        <p:txBody>
          <a:bodyPr vert="horz" lIns="91440" anchor="b" anchorCtr="0">
            <a:normAutofit fontScale="92500" lnSpcReduction="20000"/>
          </a:bodyPr>
          <a:lstStyle/>
          <a:p>
            <a:pPr marL="0" marR="0" lvl="0" indent="0" algn="l" defTabSz="914400" rtl="0" eaLnBrk="1" fontAlgn="auto" latinLnBrk="0" hangingPunct="1">
              <a:lnSpc>
                <a:spcPct val="100000"/>
              </a:lnSpc>
              <a:buClr>
                <a:schemeClr val="accent1"/>
              </a:buClr>
              <a:buSzPct val="76000"/>
              <a:buFont typeface="Wingdings 3"/>
              <a:buNone/>
              <a:tabLst/>
              <a:defRPr/>
            </a:pPr>
            <a:r>
              <a:rPr kumimoji="0" lang="en-US" sz="2000" b="1" i="0" u="none" strike="noStrike" kern="1200" cap="none" spc="0" normalizeH="0" baseline="0" noProof="0" dirty="0" smtClean="0">
                <a:ln>
                  <a:noFill/>
                </a:ln>
                <a:solidFill>
                  <a:schemeClr val="bg1"/>
                </a:solidFill>
                <a:effectLst/>
                <a:uLnTx/>
                <a:uFillTx/>
                <a:latin typeface="+mn-lt"/>
                <a:ea typeface="+mn-ea"/>
                <a:cs typeface="+mn-cs"/>
              </a:rPr>
              <a:t>Grow</a:t>
            </a:r>
            <a:endParaRPr kumimoji="0" lang="en-US" sz="2000" b="1" i="0" u="none" strike="noStrike" kern="1200" cap="none" spc="0" normalizeH="0" baseline="0" noProof="0" dirty="0">
              <a:ln>
                <a:noFill/>
              </a:ln>
              <a:solidFill>
                <a:schemeClr val="bg1"/>
              </a:solidFill>
              <a:effectLst/>
              <a:uLnTx/>
              <a:uFillTx/>
              <a:latin typeface="+mn-lt"/>
              <a:ea typeface="+mn-ea"/>
              <a:cs typeface="+mn-cs"/>
            </a:endParaRPr>
          </a:p>
        </p:txBody>
      </p:sp>
      <p:sp>
        <p:nvSpPr>
          <p:cNvPr id="9" name="Text Box 20"/>
          <p:cNvSpPr txBox="1">
            <a:spLocks noChangeArrowheads="1"/>
          </p:cNvSpPr>
          <p:nvPr/>
        </p:nvSpPr>
        <p:spPr bwMode="auto">
          <a:xfrm>
            <a:off x="228600" y="6368796"/>
            <a:ext cx="8686800" cy="495300"/>
          </a:xfrm>
          <a:prstGeom prst="rect">
            <a:avLst/>
          </a:prstGeom>
          <a:solidFill>
            <a:srgbClr val="FFFFFF"/>
          </a:solidFill>
          <a:ln w="9525">
            <a:noFill/>
            <a:round/>
            <a:headEnd/>
            <a:tailEnd/>
          </a:ln>
        </p:spPr>
        <p:txBody>
          <a:bodyPr lIns="81639" tIns="53620" rIns="81639" bIns="40820" anchor="ctr"/>
          <a:lstStyle/>
          <a:p>
            <a:pPr hangingPunct="0">
              <a:lnSpc>
                <a:spcPct val="93000"/>
              </a:lnSpc>
              <a:buClr>
                <a:srgbClr val="000000"/>
              </a:buClr>
              <a:buSzPct val="100000"/>
              <a:buFont typeface="Times New Roman" pitchFamily="18" charset="0"/>
              <a:buNone/>
              <a:tabLst>
                <a:tab pos="322637" algn="l"/>
                <a:tab pos="645275" algn="l"/>
                <a:tab pos="967585" algn="l"/>
                <a:tab pos="1290222" algn="l"/>
                <a:tab pos="1612860" algn="l"/>
                <a:tab pos="1935497" algn="l"/>
                <a:tab pos="2257808" algn="l"/>
                <a:tab pos="2580446" algn="l"/>
                <a:tab pos="2903083" algn="l"/>
                <a:tab pos="3225720" algn="l"/>
                <a:tab pos="3548357" algn="l"/>
                <a:tab pos="3870668" algn="l"/>
              </a:tabLst>
              <a:defRPr sz="2400">
                <a:solidFill>
                  <a:srgbClr val="000000"/>
                </a:solidFill>
                <a:latin typeface="Helvetica" pitchFamily="32"/>
                <a:ea typeface="Helvetica" pitchFamily="32"/>
                <a:cs typeface="Helvetica" pitchFamily="32"/>
              </a:defRPr>
            </a:pPr>
            <a:r>
              <a:rPr lang="en-GB" sz="1200" dirty="0" err="1" smtClean="0">
                <a:solidFill>
                  <a:srgbClr val="A6A6A6"/>
                </a:solidFill>
                <a:latin typeface="Helvetica" pitchFamily="34"/>
                <a:ea typeface="Helvetica" pitchFamily="34"/>
                <a:cs typeface="Helvetica" pitchFamily="34"/>
              </a:rPr>
              <a:t>Faloutsos</a:t>
            </a:r>
            <a:r>
              <a:rPr lang="en-GB" sz="1200" dirty="0" smtClean="0">
                <a:solidFill>
                  <a:srgbClr val="A6A6A6"/>
                </a:solidFill>
                <a:latin typeface="Helvetica" pitchFamily="34"/>
                <a:ea typeface="Helvetica" pitchFamily="34"/>
                <a:cs typeface="Helvetica" pitchFamily="34"/>
              </a:rPr>
              <a:t>, C., Lin, K.-I. </a:t>
            </a:r>
            <a:r>
              <a:rPr lang="en-GB" sz="1200" dirty="0" err="1" smtClean="0">
                <a:solidFill>
                  <a:srgbClr val="A6A6A6"/>
                </a:solidFill>
                <a:latin typeface="Helvetica" pitchFamily="34"/>
                <a:ea typeface="Helvetica" pitchFamily="34"/>
                <a:cs typeface="Helvetica" pitchFamily="34"/>
              </a:rPr>
              <a:t>Fastmap</a:t>
            </a:r>
            <a:r>
              <a:rPr lang="en-GB" sz="1200" dirty="0" smtClean="0">
                <a:solidFill>
                  <a:srgbClr val="A6A6A6"/>
                </a:solidFill>
                <a:latin typeface="Helvetica" pitchFamily="34"/>
                <a:ea typeface="Helvetica" pitchFamily="34"/>
                <a:cs typeface="Helvetica" pitchFamily="34"/>
              </a:rPr>
              <a:t>: A Fast Algorithm for Indexing, Data-Mining and Visualization of Traditional and Multimedia Datasets, Intl. Conf. Management of Data, p. 163-174, 1995.</a:t>
            </a:r>
            <a:endParaRPr lang="en-GB" sz="1200" dirty="0">
              <a:solidFill>
                <a:srgbClr val="A6A6A6"/>
              </a:solidFill>
              <a:latin typeface="Helvetica" pitchFamily="34"/>
              <a:ea typeface="Helvetica" pitchFamily="34"/>
              <a:cs typeface="Helvetica" pitchFamily="34"/>
            </a:endParaRPr>
          </a:p>
        </p:txBody>
      </p:sp>
      <p:sp>
        <p:nvSpPr>
          <p:cNvPr id="14" name="Text Box 20"/>
          <p:cNvSpPr txBox="1">
            <a:spLocks noChangeArrowheads="1"/>
          </p:cNvSpPr>
          <p:nvPr/>
        </p:nvSpPr>
        <p:spPr bwMode="auto">
          <a:xfrm>
            <a:off x="228600" y="5651487"/>
            <a:ext cx="8686800" cy="717309"/>
          </a:xfrm>
          <a:prstGeom prst="rect">
            <a:avLst/>
          </a:prstGeom>
          <a:solidFill>
            <a:srgbClr val="FFFFFF"/>
          </a:solidFill>
          <a:ln w="9525">
            <a:noFill/>
            <a:round/>
            <a:headEnd/>
            <a:tailEnd/>
          </a:ln>
        </p:spPr>
        <p:txBody>
          <a:bodyPr lIns="81639" tIns="53620" rIns="81639" bIns="40820" anchor="ctr"/>
          <a:lstStyle/>
          <a:p>
            <a:pPr hangingPunct="0">
              <a:lnSpc>
                <a:spcPct val="93000"/>
              </a:lnSpc>
              <a:buClr>
                <a:srgbClr val="000000"/>
              </a:buClr>
              <a:buSzPct val="100000"/>
              <a:buFont typeface="Times New Roman" pitchFamily="18" charset="0"/>
              <a:buNone/>
              <a:tabLst>
                <a:tab pos="322637" algn="l"/>
                <a:tab pos="645275" algn="l"/>
                <a:tab pos="967585" algn="l"/>
                <a:tab pos="1290222" algn="l"/>
                <a:tab pos="1612860" algn="l"/>
                <a:tab pos="1935497" algn="l"/>
                <a:tab pos="2257808" algn="l"/>
                <a:tab pos="2580446" algn="l"/>
                <a:tab pos="2903083" algn="l"/>
                <a:tab pos="3225720" algn="l"/>
                <a:tab pos="3548357" algn="l"/>
                <a:tab pos="3870668" algn="l"/>
              </a:tabLst>
              <a:defRPr sz="2400">
                <a:solidFill>
                  <a:srgbClr val="000000"/>
                </a:solidFill>
                <a:latin typeface="Helvetica" pitchFamily="32"/>
                <a:ea typeface="Helvetica" pitchFamily="32"/>
                <a:cs typeface="Helvetica" pitchFamily="32"/>
              </a:defRPr>
            </a:pPr>
            <a:r>
              <a:rPr lang="en-GB" sz="1200" dirty="0" err="1" smtClean="0">
                <a:solidFill>
                  <a:srgbClr val="A6A6A6"/>
                </a:solidFill>
                <a:latin typeface="Helvetica" pitchFamily="34"/>
                <a:ea typeface="Helvetica" pitchFamily="34"/>
                <a:cs typeface="Helvetica" pitchFamily="34"/>
              </a:rPr>
              <a:t>Menzies</a:t>
            </a:r>
            <a:r>
              <a:rPr lang="en-GB" sz="1200" dirty="0" smtClean="0">
                <a:solidFill>
                  <a:srgbClr val="A6A6A6"/>
                </a:solidFill>
                <a:latin typeface="Helvetica" pitchFamily="34"/>
                <a:ea typeface="Helvetica" pitchFamily="34"/>
                <a:cs typeface="Helvetica" pitchFamily="34"/>
              </a:rPr>
              <a:t>, T., Butcher, A., </a:t>
            </a:r>
            <a:r>
              <a:rPr lang="en-GB" sz="1200" dirty="0" err="1" smtClean="0">
                <a:solidFill>
                  <a:srgbClr val="A6A6A6"/>
                </a:solidFill>
                <a:latin typeface="Helvetica" pitchFamily="34"/>
                <a:ea typeface="Helvetica" pitchFamily="34"/>
                <a:cs typeface="Helvetica" pitchFamily="34"/>
              </a:rPr>
              <a:t>Cok</a:t>
            </a:r>
            <a:r>
              <a:rPr lang="en-GB" sz="1200" dirty="0" smtClean="0">
                <a:solidFill>
                  <a:srgbClr val="A6A6A6"/>
                </a:solidFill>
                <a:latin typeface="Helvetica" pitchFamily="34"/>
                <a:ea typeface="Helvetica" pitchFamily="34"/>
                <a:cs typeface="Helvetica" pitchFamily="34"/>
              </a:rPr>
              <a:t>, D., Marcus, A., Layman, L., Shull, F., </a:t>
            </a:r>
            <a:r>
              <a:rPr lang="en-GB" sz="1200" dirty="0" err="1" smtClean="0">
                <a:solidFill>
                  <a:srgbClr val="A6A6A6"/>
                </a:solidFill>
                <a:latin typeface="Helvetica" pitchFamily="34"/>
                <a:ea typeface="Helvetica" pitchFamily="34"/>
                <a:cs typeface="Helvetica" pitchFamily="34"/>
              </a:rPr>
              <a:t>Turhan</a:t>
            </a:r>
            <a:r>
              <a:rPr lang="en-GB" sz="1200" dirty="0" smtClean="0">
                <a:solidFill>
                  <a:srgbClr val="A6A6A6"/>
                </a:solidFill>
                <a:latin typeface="Helvetica" pitchFamily="34"/>
                <a:ea typeface="Helvetica" pitchFamily="34"/>
                <a:cs typeface="Helvetica" pitchFamily="34"/>
              </a:rPr>
              <a:t>, B., Zimmermann, T. Local versus Global Lessons for Defect Prediction and Effort Estimation. IEEE Trans. On Soft. Engineering, 39(6):822-834, 2013.</a:t>
            </a:r>
            <a:endParaRPr lang="en-GB" sz="1200" dirty="0">
              <a:solidFill>
                <a:srgbClr val="A6A6A6"/>
              </a:solidFill>
              <a:latin typeface="Helvetica" pitchFamily="34"/>
              <a:ea typeface="Helvetica" pitchFamily="34"/>
              <a:cs typeface="Helvetica" pitchFamily="34"/>
            </a:endParaRPr>
          </a:p>
        </p:txBody>
      </p:sp>
    </p:spTree>
    <p:extLst>
      <p:ext uri="{BB962C8B-B14F-4D97-AF65-F5344CB8AC3E}">
        <p14:creationId xmlns:p14="http://schemas.microsoft.com/office/powerpoint/2010/main" val="251007669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p:bld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Content Placeholder 5" descr="Screen Shot 2011-10-19 at 6.38.12 PM.png"/>
          <p:cNvPicPr>
            <a:picLocks noChangeAspect="1"/>
          </p:cNvPicPr>
          <p:nvPr/>
        </p:nvPicPr>
        <p:blipFill>
          <a:blip r:embed="rId2"/>
          <a:stretch>
            <a:fillRect/>
          </a:stretch>
        </p:blipFill>
        <p:spPr>
          <a:xfrm>
            <a:off x="76200" y="2849548"/>
            <a:ext cx="8792848" cy="2636852"/>
          </a:xfrm>
          <a:prstGeom prst="rect">
            <a:avLst/>
          </a:prstGeom>
        </p:spPr>
      </p:pic>
      <p:sp>
        <p:nvSpPr>
          <p:cNvPr id="2" name="Title 1"/>
          <p:cNvSpPr>
            <a:spLocks noGrp="1"/>
          </p:cNvSpPr>
          <p:nvPr>
            <p:ph type="title"/>
          </p:nvPr>
        </p:nvSpPr>
        <p:spPr>
          <a:xfrm>
            <a:off x="457200" y="152718"/>
            <a:ext cx="7620000" cy="761682"/>
          </a:xfrm>
        </p:spPr>
        <p:txBody>
          <a:bodyPr>
            <a:normAutofit fontScale="90000"/>
          </a:bodyPr>
          <a:lstStyle/>
          <a:p>
            <a:r>
              <a:rPr lang="en-US" dirty="0" smtClean="0"/>
              <a:t>Hierarchical partitioning</a:t>
            </a:r>
            <a:endParaRPr lang="en-US" dirty="0"/>
          </a:p>
        </p:txBody>
      </p:sp>
      <p:sp>
        <p:nvSpPr>
          <p:cNvPr id="11" name="Text Placeholder 10"/>
          <p:cNvSpPr>
            <a:spLocks noGrp="1"/>
          </p:cNvSpPr>
          <p:nvPr>
            <p:ph type="body" idx="1"/>
          </p:nvPr>
        </p:nvSpPr>
        <p:spPr>
          <a:xfrm>
            <a:off x="4648200" y="1066799"/>
            <a:ext cx="4041775" cy="329184"/>
          </a:xfrm>
          <a:solidFill>
            <a:srgbClr val="006100"/>
          </a:solidFill>
        </p:spPr>
        <p:txBody>
          <a:bodyPr>
            <a:normAutofit fontScale="92500" lnSpcReduction="20000"/>
          </a:bodyPr>
          <a:lstStyle/>
          <a:p>
            <a:pPr>
              <a:spcBef>
                <a:spcPts val="0"/>
              </a:spcBef>
              <a:spcAft>
                <a:spcPts val="0"/>
              </a:spcAft>
            </a:pPr>
            <a:r>
              <a:rPr lang="en-US" sz="2000" b="1" cap="none" spc="0" dirty="0" smtClean="0">
                <a:solidFill>
                  <a:schemeClr val="bg1"/>
                </a:solidFill>
                <a:latin typeface="+mn-lt"/>
              </a:rPr>
              <a:t>Prune</a:t>
            </a:r>
            <a:endParaRPr lang="en-US" sz="2000" b="1" cap="none" spc="0" dirty="0">
              <a:solidFill>
                <a:schemeClr val="bg1"/>
              </a:solidFill>
              <a:latin typeface="+mn-lt"/>
            </a:endParaRPr>
          </a:p>
        </p:txBody>
      </p:sp>
      <p:sp>
        <p:nvSpPr>
          <p:cNvPr id="10" name="Content Placeholder 9"/>
          <p:cNvSpPr>
            <a:spLocks noGrp="1"/>
          </p:cNvSpPr>
          <p:nvPr>
            <p:ph sz="half" idx="2"/>
          </p:nvPr>
        </p:nvSpPr>
        <p:spPr>
          <a:xfrm>
            <a:off x="457200" y="1503680"/>
            <a:ext cx="4038600" cy="4038600"/>
          </a:xfrm>
        </p:spPr>
        <p:txBody>
          <a:bodyPr>
            <a:normAutofit/>
          </a:bodyPr>
          <a:lstStyle/>
          <a:p>
            <a:r>
              <a:rPr lang="en-US" sz="1700" dirty="0" smtClean="0"/>
              <a:t>Find two orthogonal dimensions</a:t>
            </a:r>
          </a:p>
          <a:p>
            <a:r>
              <a:rPr lang="en-US" sz="1700" dirty="0" smtClean="0"/>
              <a:t>Find </a:t>
            </a:r>
            <a:r>
              <a:rPr lang="en-US" sz="1700" dirty="0" err="1" smtClean="0"/>
              <a:t>median(x</a:t>
            </a:r>
            <a:r>
              <a:rPr lang="en-US" sz="1700" dirty="0" smtClean="0"/>
              <a:t>), </a:t>
            </a:r>
            <a:r>
              <a:rPr lang="en-US" sz="1700" dirty="0" err="1" smtClean="0"/>
              <a:t>median(y</a:t>
            </a:r>
            <a:r>
              <a:rPr lang="en-US" sz="1700" dirty="0" smtClean="0"/>
              <a:t>)</a:t>
            </a:r>
          </a:p>
          <a:p>
            <a:r>
              <a:rPr lang="en-US" sz="1700" dirty="0" err="1" smtClean="0"/>
              <a:t>Recurse</a:t>
            </a:r>
            <a:r>
              <a:rPr lang="en-US" sz="1700" dirty="0" smtClean="0"/>
              <a:t> on four quadrants</a:t>
            </a:r>
          </a:p>
          <a:p>
            <a:pPr lvl="1">
              <a:buNone/>
            </a:pPr>
            <a:r>
              <a:rPr lang="en-US" sz="1700" dirty="0" smtClean="0"/>
              <a:t> </a:t>
            </a:r>
          </a:p>
          <a:p>
            <a:pPr lvl="1">
              <a:buNone/>
            </a:pPr>
            <a:endParaRPr lang="en-US" sz="1700" dirty="0" smtClean="0"/>
          </a:p>
          <a:p>
            <a:endParaRPr lang="en-US" sz="1700" dirty="0"/>
          </a:p>
        </p:txBody>
      </p:sp>
      <p:sp>
        <p:nvSpPr>
          <p:cNvPr id="12" name="Content Placeholder 11"/>
          <p:cNvSpPr>
            <a:spLocks noGrp="1"/>
          </p:cNvSpPr>
          <p:nvPr>
            <p:ph sz="quarter" idx="4"/>
          </p:nvPr>
        </p:nvSpPr>
        <p:spPr>
          <a:xfrm>
            <a:off x="4648200" y="1503679"/>
            <a:ext cx="4267200" cy="5278121"/>
          </a:xfrm>
        </p:spPr>
        <p:txBody>
          <a:bodyPr>
            <a:normAutofit lnSpcReduction="10000"/>
          </a:bodyPr>
          <a:lstStyle/>
          <a:p>
            <a:r>
              <a:rPr lang="en-US" sz="1800" dirty="0" smtClean="0"/>
              <a:t>Combine </a:t>
            </a:r>
            <a:r>
              <a:rPr lang="en-US" sz="1800" dirty="0" err="1" smtClean="0"/>
              <a:t>quadtree</a:t>
            </a:r>
            <a:r>
              <a:rPr lang="en-US" sz="1800" dirty="0" smtClean="0"/>
              <a:t> leaves </a:t>
            </a:r>
            <a:br>
              <a:rPr lang="en-US" sz="1800" dirty="0" smtClean="0"/>
            </a:br>
            <a:r>
              <a:rPr lang="en-US" sz="1800" dirty="0" smtClean="0"/>
              <a:t>with similar densities</a:t>
            </a:r>
          </a:p>
          <a:p>
            <a:r>
              <a:rPr lang="en-US" sz="1800" dirty="0" smtClean="0"/>
              <a:t>Score each cluster by median </a:t>
            </a:r>
            <a:br>
              <a:rPr lang="en-US" sz="1800" dirty="0" smtClean="0"/>
            </a:br>
            <a:r>
              <a:rPr lang="en-US" sz="1800" dirty="0" smtClean="0"/>
              <a:t>score of class variable</a:t>
            </a:r>
          </a:p>
          <a:p>
            <a:endParaRPr lang="en-US" sz="1800" dirty="0" smtClean="0"/>
          </a:p>
          <a:p>
            <a:endParaRPr lang="en-US" sz="1800" dirty="0" smtClean="0"/>
          </a:p>
          <a:p>
            <a:endParaRPr lang="en-US" sz="1800" dirty="0" smtClean="0"/>
          </a:p>
          <a:p>
            <a:endParaRPr lang="en-US" sz="1800" dirty="0" smtClean="0"/>
          </a:p>
          <a:p>
            <a:endParaRPr lang="en-US" sz="1800" dirty="0" smtClean="0"/>
          </a:p>
          <a:p>
            <a:endParaRPr lang="en-US" sz="1800" dirty="0" smtClean="0"/>
          </a:p>
          <a:p>
            <a:endParaRPr lang="en-US" sz="1800" dirty="0" smtClean="0"/>
          </a:p>
          <a:p>
            <a:endParaRPr lang="en-US" sz="1800" dirty="0" smtClean="0"/>
          </a:p>
          <a:p>
            <a:endParaRPr lang="en-US" sz="1800" dirty="0" smtClean="0"/>
          </a:p>
          <a:p>
            <a:endParaRPr lang="en-US" sz="1800" dirty="0" smtClean="0"/>
          </a:p>
          <a:p>
            <a:r>
              <a:rPr lang="en-US" sz="1800" dirty="0" smtClean="0"/>
              <a:t>This  cluster envies its neighbor  with better score and max </a:t>
            </a:r>
            <a:br>
              <a:rPr lang="en-US" sz="1800" dirty="0" smtClean="0"/>
            </a:br>
            <a:r>
              <a:rPr lang="en-US" sz="1800" dirty="0" err="1" smtClean="0"/>
              <a:t>abs(score(this</a:t>
            </a:r>
            <a:r>
              <a:rPr lang="en-US" sz="1800" dirty="0" smtClean="0"/>
              <a:t>) -  </a:t>
            </a:r>
            <a:r>
              <a:rPr lang="en-US" sz="1800" dirty="0" err="1" smtClean="0"/>
              <a:t>score(neighbor</a:t>
            </a:r>
            <a:r>
              <a:rPr lang="en-US" sz="1800" dirty="0" smtClean="0"/>
              <a:t>))</a:t>
            </a:r>
          </a:p>
        </p:txBody>
      </p:sp>
      <p:sp>
        <p:nvSpPr>
          <p:cNvPr id="4" name="Slide Number Placeholder 3"/>
          <p:cNvSpPr>
            <a:spLocks noGrp="1"/>
          </p:cNvSpPr>
          <p:nvPr>
            <p:ph type="sldNum" sz="quarter" idx="12"/>
          </p:nvPr>
        </p:nvSpPr>
        <p:spPr/>
        <p:txBody>
          <a:bodyPr/>
          <a:lstStyle/>
          <a:p>
            <a:fld id="{EA7C8D44-3667-46F6-9772-CC52308E2A7F}" type="slidenum">
              <a:rPr kumimoji="0" lang="en-US" smtClean="0"/>
              <a:pPr/>
              <a:t>113</a:t>
            </a:fld>
            <a:endParaRPr kumimoji="0" lang="en-US" dirty="0"/>
          </a:p>
        </p:txBody>
      </p:sp>
      <p:sp>
        <p:nvSpPr>
          <p:cNvPr id="13" name="Text Placeholder 10"/>
          <p:cNvSpPr txBox="1">
            <a:spLocks/>
          </p:cNvSpPr>
          <p:nvPr/>
        </p:nvSpPr>
        <p:spPr>
          <a:xfrm>
            <a:off x="457200" y="1066799"/>
            <a:ext cx="4041775" cy="329184"/>
          </a:xfrm>
          <a:prstGeom prst="rect">
            <a:avLst/>
          </a:prstGeom>
          <a:solidFill>
            <a:srgbClr val="006100"/>
          </a:solidFill>
          <a:ln>
            <a:noFill/>
          </a:ln>
        </p:spPr>
        <p:txBody>
          <a:bodyPr vert="horz" lIns="91440" anchor="b" anchorCtr="0">
            <a:normAutofit fontScale="92500" lnSpcReduction="20000"/>
          </a:bodyPr>
          <a:lstStyle/>
          <a:p>
            <a:pPr marL="0" marR="0" lvl="0" indent="0" algn="l" defTabSz="914400" rtl="0" eaLnBrk="1" fontAlgn="auto" latinLnBrk="0" hangingPunct="1">
              <a:lnSpc>
                <a:spcPct val="100000"/>
              </a:lnSpc>
              <a:buClr>
                <a:schemeClr val="accent1"/>
              </a:buClr>
              <a:buSzPct val="76000"/>
              <a:buFont typeface="Wingdings 3"/>
              <a:buNone/>
              <a:tabLst/>
              <a:defRPr/>
            </a:pPr>
            <a:r>
              <a:rPr kumimoji="0" lang="en-US" sz="2000" b="1" i="0" u="none" strike="noStrike" kern="1200" cap="none" spc="0" normalizeH="0" baseline="0" noProof="0" dirty="0" smtClean="0">
                <a:ln>
                  <a:noFill/>
                </a:ln>
                <a:solidFill>
                  <a:schemeClr val="bg1"/>
                </a:solidFill>
                <a:effectLst/>
                <a:uLnTx/>
                <a:uFillTx/>
                <a:latin typeface="+mn-lt"/>
                <a:ea typeface="+mn-ea"/>
                <a:cs typeface="+mn-cs"/>
              </a:rPr>
              <a:t>Grow</a:t>
            </a:r>
            <a:endParaRPr kumimoji="0" lang="en-US" sz="2000" b="1" i="0" u="none" strike="noStrike" kern="1200" cap="none" spc="0" normalizeH="0" baseline="0" noProof="0" dirty="0">
              <a:ln>
                <a:noFill/>
              </a:ln>
              <a:solidFill>
                <a:schemeClr val="bg1"/>
              </a:solidFill>
              <a:effectLst/>
              <a:uLnTx/>
              <a:uFillTx/>
              <a:latin typeface="+mn-lt"/>
              <a:ea typeface="+mn-ea"/>
              <a:cs typeface="+mn-cs"/>
            </a:endParaRPr>
          </a:p>
        </p:txBody>
      </p:sp>
      <p:sp>
        <p:nvSpPr>
          <p:cNvPr id="14" name="Text Placeholder 10"/>
          <p:cNvSpPr>
            <a:spLocks noGrp="1"/>
          </p:cNvSpPr>
          <p:nvPr>
            <p:ph type="body" idx="1"/>
          </p:nvPr>
        </p:nvSpPr>
        <p:spPr>
          <a:xfrm>
            <a:off x="4660900" y="5562600"/>
            <a:ext cx="4041775" cy="329184"/>
          </a:xfrm>
          <a:solidFill>
            <a:srgbClr val="006100"/>
          </a:solidFill>
        </p:spPr>
        <p:txBody>
          <a:bodyPr>
            <a:normAutofit fontScale="92500" lnSpcReduction="20000"/>
          </a:bodyPr>
          <a:lstStyle/>
          <a:p>
            <a:pPr>
              <a:spcBef>
                <a:spcPts val="0"/>
              </a:spcBef>
              <a:spcAft>
                <a:spcPts val="0"/>
              </a:spcAft>
            </a:pPr>
            <a:r>
              <a:rPr lang="en-US" sz="2000" b="1" cap="none" spc="0" dirty="0" smtClean="0">
                <a:solidFill>
                  <a:schemeClr val="bg1"/>
                </a:solidFill>
                <a:latin typeface="+mn-lt"/>
              </a:rPr>
              <a:t>Where is grass greenest?</a:t>
            </a:r>
            <a:endParaRPr lang="en-US" sz="2000" b="1" cap="none" spc="0" dirty="0">
              <a:solidFill>
                <a:schemeClr val="bg1"/>
              </a:solidFill>
              <a:latin typeface="+mn-lt"/>
            </a:endParaRPr>
          </a:p>
        </p:txBody>
      </p:sp>
    </p:spTree>
    <p:extLst>
      <p:ext uri="{BB962C8B-B14F-4D97-AF65-F5344CB8AC3E}">
        <p14:creationId xmlns:p14="http://schemas.microsoft.com/office/powerpoint/2010/main" val="1147195448"/>
      </p:ext>
    </p:extLst>
  </p:cSld>
  <p:clrMapOvr>
    <a:masterClrMapping/>
  </p:clrMapOvr>
  <p:timing>
    <p:tnLst>
      <p:par>
        <p:cTn xmlns:p14="http://schemas.microsoft.com/office/powerpoint/2010/mai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1" algn="ctr" defTabSz="457200" rtl="0">
              <a:spcBef>
                <a:spcPct val="0"/>
              </a:spcBef>
            </a:pPr>
            <a:r>
              <a:rPr lang="en-US" sz="4400" dirty="0" smtClean="0"/>
              <a:t>Learning via </a:t>
            </a:r>
            <a:r>
              <a:rPr lang="en-US" sz="4400" b="1" dirty="0" smtClean="0">
                <a:solidFill>
                  <a:srgbClr val="FF0000"/>
                </a:solidFill>
              </a:rPr>
              <a:t>“envy”</a:t>
            </a:r>
            <a:r>
              <a:rPr lang="en-US" sz="4400" dirty="0" smtClean="0"/>
              <a:t/>
            </a:r>
            <a:br>
              <a:rPr lang="en-US" sz="4400" dirty="0" smtClean="0"/>
            </a:br>
            <a:r>
              <a:rPr lang="en-US" dirty="0" smtClean="0"/>
              <a:t>  </a:t>
            </a:r>
            <a:endParaRPr lang="en-US" dirty="0"/>
          </a:p>
        </p:txBody>
      </p:sp>
      <p:sp>
        <p:nvSpPr>
          <p:cNvPr id="3" name="Content Placeholder 2"/>
          <p:cNvSpPr>
            <a:spLocks noGrp="1"/>
          </p:cNvSpPr>
          <p:nvPr>
            <p:ph sz="half" idx="1"/>
          </p:nvPr>
        </p:nvSpPr>
        <p:spPr>
          <a:xfrm>
            <a:off x="380999" y="1574800"/>
            <a:ext cx="8321676" cy="4525963"/>
          </a:xfrm>
        </p:spPr>
        <p:txBody>
          <a:bodyPr>
            <a:normAutofit/>
          </a:bodyPr>
          <a:lstStyle/>
          <a:p>
            <a:r>
              <a:rPr lang="en-US" dirty="0" smtClean="0"/>
              <a:t>Use some learning algorithm to learn rules from neighboring clusters where the grass is greenest.</a:t>
            </a:r>
            <a:endParaRPr lang="en-US" dirty="0"/>
          </a:p>
          <a:p>
            <a:pPr lvl="1"/>
            <a:r>
              <a:rPr lang="en-US" dirty="0" smtClean="0"/>
              <a:t>This study uses WHICH</a:t>
            </a:r>
          </a:p>
          <a:p>
            <a:pPr lvl="2"/>
            <a:r>
              <a:rPr lang="en-US" sz="2171" dirty="0" smtClean="0"/>
              <a:t>Customizable scoring operator</a:t>
            </a:r>
          </a:p>
          <a:p>
            <a:pPr lvl="2"/>
            <a:r>
              <a:rPr lang="en-US" sz="2171" dirty="0" smtClean="0"/>
              <a:t>Faster termination</a:t>
            </a:r>
          </a:p>
          <a:p>
            <a:pPr lvl="2"/>
            <a:r>
              <a:rPr lang="en-US" sz="2171" dirty="0" smtClean="0"/>
              <a:t>Generates very small rules (good for explanation)</a:t>
            </a:r>
          </a:p>
          <a:p>
            <a:pPr lvl="2"/>
            <a:r>
              <a:rPr lang="en-US" sz="2171" dirty="0" smtClean="0"/>
              <a:t>If </a:t>
            </a:r>
            <a:r>
              <a:rPr lang="en-US" sz="2171" i="1" dirty="0" err="1" smtClean="0"/>
              <a:t>Rk</a:t>
            </a:r>
            <a:r>
              <a:rPr lang="en-US" sz="2171" dirty="0" smtClean="0"/>
              <a:t> then </a:t>
            </a:r>
            <a:r>
              <a:rPr lang="en-US" sz="2171" i="1" dirty="0" smtClean="0"/>
              <a:t>prediction</a:t>
            </a:r>
          </a:p>
          <a:p>
            <a:r>
              <a:rPr lang="en-US" sz="2971" dirty="0" smtClean="0"/>
              <a:t>Apply rules.</a:t>
            </a:r>
          </a:p>
          <a:p>
            <a:pPr marL="0" indent="0">
              <a:buNone/>
            </a:pPr>
            <a:endParaRPr lang="en-US" dirty="0"/>
          </a:p>
        </p:txBody>
      </p:sp>
      <p:sp>
        <p:nvSpPr>
          <p:cNvPr id="5" name="Slide Number Placeholder 4"/>
          <p:cNvSpPr>
            <a:spLocks noGrp="1"/>
          </p:cNvSpPr>
          <p:nvPr>
            <p:ph type="sldNum" sz="quarter" idx="12"/>
          </p:nvPr>
        </p:nvSpPr>
        <p:spPr/>
        <p:txBody>
          <a:bodyPr/>
          <a:lstStyle/>
          <a:p>
            <a:fld id="{EA7C8D44-3667-46F6-9772-CC52308E2A7F}" type="slidenum">
              <a:rPr kumimoji="0" lang="en-US" smtClean="0"/>
              <a:pPr/>
              <a:t>114</a:t>
            </a:fld>
            <a:endParaRPr kumimoji="0" lang="en-US" dirty="0"/>
          </a:p>
        </p:txBody>
      </p:sp>
      <p:sp>
        <p:nvSpPr>
          <p:cNvPr id="6" name="Text Box 20"/>
          <p:cNvSpPr txBox="1">
            <a:spLocks noChangeArrowheads="1"/>
          </p:cNvSpPr>
          <p:nvPr/>
        </p:nvSpPr>
        <p:spPr bwMode="auto">
          <a:xfrm>
            <a:off x="228600" y="5504679"/>
            <a:ext cx="8686800" cy="717309"/>
          </a:xfrm>
          <a:prstGeom prst="rect">
            <a:avLst/>
          </a:prstGeom>
          <a:solidFill>
            <a:srgbClr val="FFFFFF"/>
          </a:solidFill>
          <a:ln w="9525">
            <a:noFill/>
            <a:round/>
            <a:headEnd/>
            <a:tailEnd/>
          </a:ln>
        </p:spPr>
        <p:txBody>
          <a:bodyPr lIns="81639" tIns="53620" rIns="81639" bIns="40820" anchor="ctr"/>
          <a:lstStyle/>
          <a:p>
            <a:pPr hangingPunct="0">
              <a:lnSpc>
                <a:spcPct val="93000"/>
              </a:lnSpc>
              <a:buClr>
                <a:srgbClr val="000000"/>
              </a:buClr>
              <a:buSzPct val="100000"/>
              <a:buFont typeface="Times New Roman" pitchFamily="18" charset="0"/>
              <a:buNone/>
              <a:tabLst>
                <a:tab pos="322637" algn="l"/>
                <a:tab pos="645275" algn="l"/>
                <a:tab pos="967585" algn="l"/>
                <a:tab pos="1290222" algn="l"/>
                <a:tab pos="1612860" algn="l"/>
                <a:tab pos="1935497" algn="l"/>
                <a:tab pos="2257808" algn="l"/>
                <a:tab pos="2580446" algn="l"/>
                <a:tab pos="2903083" algn="l"/>
                <a:tab pos="3225720" algn="l"/>
                <a:tab pos="3548357" algn="l"/>
                <a:tab pos="3870668" algn="l"/>
              </a:tabLst>
              <a:defRPr sz="2400">
                <a:solidFill>
                  <a:srgbClr val="000000"/>
                </a:solidFill>
                <a:latin typeface="Helvetica" pitchFamily="32"/>
                <a:ea typeface="Helvetica" pitchFamily="32"/>
                <a:cs typeface="Helvetica" pitchFamily="32"/>
              </a:defRPr>
            </a:pPr>
            <a:r>
              <a:rPr lang="en-GB" sz="1600" dirty="0" err="1" smtClean="0">
                <a:solidFill>
                  <a:srgbClr val="A6A6A6"/>
                </a:solidFill>
                <a:latin typeface="Helvetica" pitchFamily="34"/>
                <a:ea typeface="Helvetica" pitchFamily="34"/>
                <a:cs typeface="Helvetica" pitchFamily="34"/>
              </a:rPr>
              <a:t>Menzies</a:t>
            </a:r>
            <a:r>
              <a:rPr lang="en-GB" sz="1600" dirty="0" smtClean="0">
                <a:solidFill>
                  <a:srgbClr val="A6A6A6"/>
                </a:solidFill>
                <a:latin typeface="Helvetica" pitchFamily="34"/>
                <a:ea typeface="Helvetica" pitchFamily="34"/>
                <a:cs typeface="Helvetica" pitchFamily="34"/>
              </a:rPr>
              <a:t>, T., Butcher, A., </a:t>
            </a:r>
            <a:r>
              <a:rPr lang="en-GB" sz="1600" dirty="0" err="1" smtClean="0">
                <a:solidFill>
                  <a:srgbClr val="A6A6A6"/>
                </a:solidFill>
                <a:latin typeface="Helvetica" pitchFamily="34"/>
                <a:ea typeface="Helvetica" pitchFamily="34"/>
                <a:cs typeface="Helvetica" pitchFamily="34"/>
              </a:rPr>
              <a:t>Cok</a:t>
            </a:r>
            <a:r>
              <a:rPr lang="en-GB" sz="1600" dirty="0" smtClean="0">
                <a:solidFill>
                  <a:srgbClr val="A6A6A6"/>
                </a:solidFill>
                <a:latin typeface="Helvetica" pitchFamily="34"/>
                <a:ea typeface="Helvetica" pitchFamily="34"/>
                <a:cs typeface="Helvetica" pitchFamily="34"/>
              </a:rPr>
              <a:t>, D., Marcus, A., Layman, L., Shull, F., </a:t>
            </a:r>
            <a:r>
              <a:rPr lang="en-GB" sz="1600" dirty="0" err="1" smtClean="0">
                <a:solidFill>
                  <a:srgbClr val="A6A6A6"/>
                </a:solidFill>
                <a:latin typeface="Helvetica" pitchFamily="34"/>
                <a:ea typeface="Helvetica" pitchFamily="34"/>
                <a:cs typeface="Helvetica" pitchFamily="34"/>
              </a:rPr>
              <a:t>Turhan</a:t>
            </a:r>
            <a:r>
              <a:rPr lang="en-GB" sz="1600" dirty="0" smtClean="0">
                <a:solidFill>
                  <a:srgbClr val="A6A6A6"/>
                </a:solidFill>
                <a:latin typeface="Helvetica" pitchFamily="34"/>
                <a:ea typeface="Helvetica" pitchFamily="34"/>
                <a:cs typeface="Helvetica" pitchFamily="34"/>
              </a:rPr>
              <a:t>, B., Zimmermann, T. Local versus Global Lessons for Defect Prediction and Effort Estimation. IEEE Trans. On Soft. Engineering, 39(6):822-834, 2013.</a:t>
            </a:r>
            <a:endParaRPr lang="en-GB" sz="1600" dirty="0">
              <a:solidFill>
                <a:srgbClr val="A6A6A6"/>
              </a:solidFill>
              <a:latin typeface="Helvetica" pitchFamily="34"/>
              <a:ea typeface="Helvetica" pitchFamily="34"/>
              <a:cs typeface="Helvetica" pitchFamily="34"/>
            </a:endParaRPr>
          </a:p>
        </p:txBody>
      </p:sp>
    </p:spTree>
    <p:extLst>
      <p:ext uri="{BB962C8B-B14F-4D97-AF65-F5344CB8AC3E}">
        <p14:creationId xmlns:p14="http://schemas.microsoft.com/office/powerpoint/2010/main" val="235643427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381000" y="2377604"/>
            <a:ext cx="8229600" cy="5137150"/>
          </a:xfrm>
        </p:spPr>
        <p:txBody>
          <a:bodyPr>
            <a:normAutofit/>
          </a:bodyPr>
          <a:lstStyle/>
          <a:p>
            <a:endParaRPr lang="en-US" sz="1600" dirty="0" smtClean="0"/>
          </a:p>
          <a:p>
            <a:endParaRPr lang="en-US" sz="1600" dirty="0" smtClean="0"/>
          </a:p>
          <a:p>
            <a:r>
              <a:rPr lang="en-US" sz="1800" dirty="0" smtClean="0"/>
              <a:t>Lower median efforts/defects   (50</a:t>
            </a:r>
            <a:r>
              <a:rPr lang="en-US" sz="1800" baseline="30000" dirty="0" smtClean="0"/>
              <a:t>th</a:t>
            </a:r>
            <a:r>
              <a:rPr lang="en-US" sz="1800" dirty="0" smtClean="0"/>
              <a:t> percentile)</a:t>
            </a:r>
          </a:p>
          <a:p>
            <a:r>
              <a:rPr lang="en-US" sz="1800" dirty="0" smtClean="0"/>
              <a:t>Greater stability  (75</a:t>
            </a:r>
            <a:r>
              <a:rPr lang="en-US" sz="1800" baseline="30000" dirty="0" smtClean="0"/>
              <a:t>th</a:t>
            </a:r>
            <a:r>
              <a:rPr lang="en-US" sz="1800" dirty="0" smtClean="0"/>
              <a:t> – 25</a:t>
            </a:r>
            <a:r>
              <a:rPr lang="en-US" sz="1800" baseline="30000" dirty="0" smtClean="0"/>
              <a:t>th</a:t>
            </a:r>
            <a:r>
              <a:rPr lang="en-US" sz="1800" dirty="0" smtClean="0"/>
              <a:t> percentile)</a:t>
            </a:r>
          </a:p>
          <a:p>
            <a:r>
              <a:rPr lang="en-US" sz="1800" dirty="0" smtClean="0"/>
              <a:t>Decreased worst case  (100</a:t>
            </a:r>
            <a:r>
              <a:rPr lang="en-US" sz="1800" baseline="30000" dirty="0" smtClean="0"/>
              <a:t>th</a:t>
            </a:r>
            <a:r>
              <a:rPr lang="en-US" sz="1800" dirty="0" smtClean="0"/>
              <a:t> percentile)</a:t>
            </a:r>
          </a:p>
          <a:p>
            <a:endParaRPr lang="en-US" sz="1800" dirty="0" smtClean="0"/>
          </a:p>
          <a:p>
            <a:r>
              <a:rPr lang="en-US" sz="1800" dirty="0" smtClean="0"/>
              <a:t>      </a:t>
            </a:r>
          </a:p>
          <a:p>
            <a:endParaRPr lang="en-US" sz="1800" dirty="0" smtClean="0"/>
          </a:p>
          <a:p>
            <a:endParaRPr lang="en-US" sz="1800" dirty="0" smtClean="0"/>
          </a:p>
          <a:p>
            <a:endParaRPr lang="en-US" sz="1800" dirty="0" smtClean="0"/>
          </a:p>
          <a:p>
            <a:endParaRPr lang="en-US" sz="1800" dirty="0" smtClean="0"/>
          </a:p>
          <a:p>
            <a:endParaRPr lang="en-US" sz="1800" dirty="0" smtClean="0"/>
          </a:p>
          <a:p>
            <a:endParaRPr lang="en-US" sz="1800" dirty="0" smtClean="0"/>
          </a:p>
          <a:p>
            <a:pPr lvl="1"/>
            <a:endParaRPr lang="en-US" sz="1800" dirty="0"/>
          </a:p>
        </p:txBody>
      </p:sp>
      <p:pic>
        <p:nvPicPr>
          <p:cNvPr id="7" name="Picture 6" descr="Screen Shot 2011-10-19 at 6.14.20 PM.png"/>
          <p:cNvPicPr>
            <a:picLocks noChangeAspect="1"/>
          </p:cNvPicPr>
          <p:nvPr/>
        </p:nvPicPr>
        <p:blipFill>
          <a:blip r:embed="rId2"/>
          <a:stretch>
            <a:fillRect/>
          </a:stretch>
        </p:blipFill>
        <p:spPr>
          <a:xfrm>
            <a:off x="0" y="4390555"/>
            <a:ext cx="9144000" cy="2067629"/>
          </a:xfrm>
          <a:prstGeom prst="rect">
            <a:avLst/>
          </a:prstGeom>
        </p:spPr>
      </p:pic>
      <p:sp>
        <p:nvSpPr>
          <p:cNvPr id="2" name="Title 1"/>
          <p:cNvSpPr>
            <a:spLocks noGrp="1"/>
          </p:cNvSpPr>
          <p:nvPr>
            <p:ph type="title"/>
          </p:nvPr>
        </p:nvSpPr>
        <p:spPr>
          <a:xfrm>
            <a:off x="608029" y="122548"/>
            <a:ext cx="7620000" cy="1066482"/>
          </a:xfrm>
        </p:spPr>
        <p:txBody>
          <a:bodyPr>
            <a:noAutofit/>
          </a:bodyPr>
          <a:lstStyle/>
          <a:p>
            <a:r>
              <a:rPr lang="en-US" dirty="0" smtClean="0"/>
              <a:t>By any measure, </a:t>
            </a:r>
            <a:br>
              <a:rPr lang="en-US" dirty="0" smtClean="0"/>
            </a:br>
            <a:r>
              <a:rPr lang="en-US" dirty="0" smtClean="0">
                <a:solidFill>
                  <a:srgbClr val="FF0000"/>
                </a:solidFill>
              </a:rPr>
              <a:t>Local</a:t>
            </a:r>
            <a:r>
              <a:rPr lang="en-US" dirty="0" smtClean="0"/>
              <a:t> BETTER THAN </a:t>
            </a:r>
            <a:r>
              <a:rPr lang="en-US" dirty="0" smtClean="0">
                <a:solidFill>
                  <a:srgbClr val="FF0000"/>
                </a:solidFill>
              </a:rPr>
              <a:t>GLOBAL</a:t>
            </a:r>
            <a:endParaRPr lang="en-US" sz="2000" dirty="0">
              <a:solidFill>
                <a:srgbClr val="FF0000"/>
              </a:solidFill>
            </a:endParaRPr>
          </a:p>
        </p:txBody>
      </p:sp>
      <p:sp>
        <p:nvSpPr>
          <p:cNvPr id="4" name="Slide Number Placeholder 3"/>
          <p:cNvSpPr>
            <a:spLocks noGrp="1"/>
          </p:cNvSpPr>
          <p:nvPr>
            <p:ph type="sldNum" sz="quarter" idx="12"/>
          </p:nvPr>
        </p:nvSpPr>
        <p:spPr>
          <a:xfrm rot="16200000">
            <a:off x="8358037" y="6721730"/>
            <a:ext cx="1020241" cy="320287"/>
          </a:xfrm>
        </p:spPr>
        <p:txBody>
          <a:bodyPr/>
          <a:lstStyle/>
          <a:p>
            <a:fld id="{EA7C8D44-3667-46F6-9772-CC52308E2A7F}" type="slidenum">
              <a:rPr kumimoji="0" lang="en-US" smtClean="0"/>
              <a:pPr/>
              <a:t>115</a:t>
            </a:fld>
            <a:endParaRPr kumimoji="0" lang="en-US" dirty="0"/>
          </a:p>
        </p:txBody>
      </p:sp>
      <p:grpSp>
        <p:nvGrpSpPr>
          <p:cNvPr id="23" name="Group 22"/>
          <p:cNvGrpSpPr/>
          <p:nvPr/>
        </p:nvGrpSpPr>
        <p:grpSpPr>
          <a:xfrm>
            <a:off x="381000" y="2979690"/>
            <a:ext cx="8610600" cy="2706264"/>
            <a:chOff x="381000" y="2018136"/>
            <a:chExt cx="8610600" cy="2706264"/>
          </a:xfrm>
        </p:grpSpPr>
        <p:sp>
          <p:nvSpPr>
            <p:cNvPr id="12" name="Rectangle 11"/>
            <p:cNvSpPr/>
            <p:nvPr/>
          </p:nvSpPr>
          <p:spPr>
            <a:xfrm>
              <a:off x="381000" y="2018136"/>
              <a:ext cx="5181600" cy="381000"/>
            </a:xfrm>
            <a:prstGeom prst="rect">
              <a:avLst/>
            </a:prstGeom>
            <a:solidFill>
              <a:srgbClr val="008000">
                <a:alpha val="17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bg1"/>
                </a:solidFill>
              </a:endParaRPr>
            </a:p>
          </p:txBody>
        </p:sp>
        <p:sp>
          <p:nvSpPr>
            <p:cNvPr id="13" name="Rectangle 12"/>
            <p:cNvSpPr/>
            <p:nvPr/>
          </p:nvSpPr>
          <p:spPr>
            <a:xfrm>
              <a:off x="2286000" y="4450080"/>
              <a:ext cx="6705600" cy="274320"/>
            </a:xfrm>
            <a:prstGeom prst="rect">
              <a:avLst/>
            </a:prstGeom>
            <a:solidFill>
              <a:srgbClr val="008000">
                <a:alpha val="17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bg1"/>
                </a:solidFill>
              </a:endParaRPr>
            </a:p>
          </p:txBody>
        </p:sp>
      </p:grpSp>
      <p:grpSp>
        <p:nvGrpSpPr>
          <p:cNvPr id="25" name="Group 24"/>
          <p:cNvGrpSpPr/>
          <p:nvPr/>
        </p:nvGrpSpPr>
        <p:grpSpPr>
          <a:xfrm>
            <a:off x="431040" y="3720896"/>
            <a:ext cx="8483600" cy="2650858"/>
            <a:chOff x="508000" y="3048001"/>
            <a:chExt cx="8483600" cy="2285999"/>
          </a:xfrm>
          <a:solidFill>
            <a:schemeClr val="tx2">
              <a:alpha val="17000"/>
            </a:schemeClr>
          </a:solidFill>
        </p:grpSpPr>
        <p:sp>
          <p:nvSpPr>
            <p:cNvPr id="17" name="Rectangle 16"/>
            <p:cNvSpPr/>
            <p:nvPr/>
          </p:nvSpPr>
          <p:spPr>
            <a:xfrm>
              <a:off x="2286000" y="5059680"/>
              <a:ext cx="6705600" cy="27432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bg1"/>
                </a:solidFill>
              </a:endParaRPr>
            </a:p>
          </p:txBody>
        </p:sp>
        <p:sp>
          <p:nvSpPr>
            <p:cNvPr id="19" name="Rectangle 18"/>
            <p:cNvSpPr/>
            <p:nvPr/>
          </p:nvSpPr>
          <p:spPr>
            <a:xfrm>
              <a:off x="508000" y="3048001"/>
              <a:ext cx="4545263" cy="295436"/>
            </a:xfrm>
            <a:prstGeom prst="rect">
              <a:avLst/>
            </a:prstGeom>
            <a:grpFill/>
            <a:ln>
              <a:solidFill>
                <a:srgbClr val="008000">
                  <a:alpha val="20000"/>
                </a:srgb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bg1"/>
                </a:solidFill>
              </a:endParaRPr>
            </a:p>
          </p:txBody>
        </p:sp>
      </p:grpSp>
      <p:grpSp>
        <p:nvGrpSpPr>
          <p:cNvPr id="24" name="Group 23"/>
          <p:cNvGrpSpPr/>
          <p:nvPr/>
        </p:nvGrpSpPr>
        <p:grpSpPr>
          <a:xfrm>
            <a:off x="381000" y="3321426"/>
            <a:ext cx="8610600" cy="2688572"/>
            <a:chOff x="381000" y="2590800"/>
            <a:chExt cx="8610600" cy="2688572"/>
          </a:xfrm>
          <a:solidFill>
            <a:schemeClr val="accent2">
              <a:lumMod val="60000"/>
              <a:lumOff val="40000"/>
              <a:alpha val="32000"/>
            </a:schemeClr>
          </a:solidFill>
        </p:grpSpPr>
        <p:sp>
          <p:nvSpPr>
            <p:cNvPr id="16" name="Rectangle 15"/>
            <p:cNvSpPr/>
            <p:nvPr/>
          </p:nvSpPr>
          <p:spPr>
            <a:xfrm>
              <a:off x="381000" y="2590800"/>
              <a:ext cx="5181600" cy="381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bg1"/>
                </a:solidFill>
              </a:endParaRPr>
            </a:p>
          </p:txBody>
        </p:sp>
        <p:sp>
          <p:nvSpPr>
            <p:cNvPr id="18" name="Rectangle 17"/>
            <p:cNvSpPr/>
            <p:nvPr/>
          </p:nvSpPr>
          <p:spPr>
            <a:xfrm>
              <a:off x="2286000" y="5005052"/>
              <a:ext cx="6705600" cy="27432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bg1"/>
                </a:solidFill>
              </a:endParaRPr>
            </a:p>
          </p:txBody>
        </p:sp>
      </p:grpSp>
      <p:sp>
        <p:nvSpPr>
          <p:cNvPr id="15" name="Rectangle 3"/>
          <p:cNvSpPr txBox="1">
            <a:spLocks/>
          </p:cNvSpPr>
          <p:nvPr/>
        </p:nvSpPr>
        <p:spPr>
          <a:xfrm>
            <a:off x="197968" y="1306565"/>
            <a:ext cx="9144000" cy="4105075"/>
          </a:xfrm>
          <a:prstGeom prst="rect">
            <a:avLst/>
          </a:prstGeom>
        </p:spPr>
        <p:txBody>
          <a:bodyPr vert="horz" lIns="0" tIns="23185" rIns="0" bIns="0" rtlCol="0">
            <a:normAutofit/>
          </a:bodyPr>
          <a:lstStyle/>
          <a:p>
            <a:pPr marL="342900" marR="0" lvl="0" indent="-342900" algn="l" defTabSz="457200" rtl="0" eaLnBrk="1" fontAlgn="auto" latinLnBrk="0" hangingPunct="1">
              <a:lnSpc>
                <a:spcPct val="100000"/>
              </a:lnSpc>
              <a:spcBef>
                <a:spcPts val="579"/>
              </a:spcBef>
              <a:spcAft>
                <a:spcPts val="0"/>
              </a:spcAft>
              <a:buClrTx/>
              <a:buSzTx/>
              <a:buFont typeface="Arial"/>
              <a:buChar char="•"/>
              <a:tabLst>
                <a:tab pos="656703" algn="l"/>
                <a:tab pos="1313407" algn="l"/>
                <a:tab pos="1970112" algn="l"/>
                <a:tab pos="2626489" algn="l"/>
                <a:tab pos="3283194" algn="l"/>
                <a:tab pos="3939898" algn="l"/>
                <a:tab pos="4596602" algn="l"/>
                <a:tab pos="5253306" algn="l"/>
                <a:tab pos="5910010" algn="l"/>
                <a:tab pos="6566388" algn="l"/>
                <a:tab pos="7223092" algn="l"/>
                <a:tab pos="7879796" algn="l"/>
              </a:tabLst>
              <a:defRPr/>
            </a:pPr>
            <a:r>
              <a:rPr kumimoji="0" lang="en-US" sz="2800" b="0" i="0" u="none" strike="noStrike" kern="1200" cap="none" spc="0" normalizeH="0" baseline="0" noProof="0" dirty="0" smtClean="0">
                <a:ln>
                  <a:noFill/>
                </a:ln>
                <a:solidFill>
                  <a:schemeClr val="tx1"/>
                </a:solidFill>
                <a:effectLst/>
                <a:uLnTx/>
                <a:uFillTx/>
                <a:latin typeface="+mn-lt"/>
                <a:ea typeface="+mn-ea"/>
                <a:cs typeface="+mn-cs"/>
              </a:rPr>
              <a:t>Sample result:</a:t>
            </a:r>
          </a:p>
          <a:p>
            <a:pPr marL="800100" lvl="1" indent="-342900">
              <a:spcBef>
                <a:spcPts val="579"/>
              </a:spcBef>
              <a:buFont typeface="Arial"/>
              <a:buChar char="•"/>
              <a:tabLst>
                <a:tab pos="656703" algn="l"/>
                <a:tab pos="1313407" algn="l"/>
                <a:tab pos="1970112" algn="l"/>
                <a:tab pos="2626489" algn="l"/>
                <a:tab pos="3283194" algn="l"/>
                <a:tab pos="3939898" algn="l"/>
                <a:tab pos="4596602" algn="l"/>
                <a:tab pos="5253306" algn="l"/>
                <a:tab pos="5910010" algn="l"/>
                <a:tab pos="6566388" algn="l"/>
                <a:tab pos="7223092" algn="l"/>
                <a:tab pos="7879796" algn="l"/>
              </a:tabLst>
            </a:pPr>
            <a:r>
              <a:rPr lang="en-US" sz="2800" dirty="0" smtClean="0"/>
              <a:t>Rules to identify projects that </a:t>
            </a:r>
            <a:r>
              <a:rPr lang="en-US" sz="2800" dirty="0" err="1" smtClean="0"/>
              <a:t>minimise</a:t>
            </a:r>
            <a:r>
              <a:rPr lang="en-US" sz="2800" dirty="0" smtClean="0"/>
              <a:t> effort/defect.</a:t>
            </a:r>
          </a:p>
          <a:p>
            <a:pPr marL="1257300" lvl="2" indent="-342900">
              <a:spcBef>
                <a:spcPts val="579"/>
              </a:spcBef>
              <a:buFont typeface="Arial"/>
              <a:buChar char="•"/>
              <a:tabLst>
                <a:tab pos="656703" algn="l"/>
                <a:tab pos="1313407" algn="l"/>
                <a:tab pos="1970112" algn="l"/>
                <a:tab pos="2626489" algn="l"/>
                <a:tab pos="3283194" algn="l"/>
                <a:tab pos="3939898" algn="l"/>
                <a:tab pos="4596602" algn="l"/>
                <a:tab pos="5253306" algn="l"/>
                <a:tab pos="5910010" algn="l"/>
                <a:tab pos="6566388" algn="l"/>
                <a:tab pos="7223092" algn="l"/>
                <a:tab pos="7879796" algn="l"/>
              </a:tabLst>
            </a:pPr>
            <a:r>
              <a:rPr lang="en-US" sz="2800" dirty="0" smtClean="0"/>
              <a:t>Lessons on how to reduce effort/defects.</a:t>
            </a:r>
            <a:endParaRPr kumimoji="0" lang="en-US" sz="2800" b="0" i="0" u="none" strike="noStrike" kern="1200" cap="none" spc="0" normalizeH="0" baseline="0" noProof="0" dirty="0">
              <a:ln>
                <a:noFill/>
              </a:ln>
              <a:solidFill>
                <a:schemeClr val="tx1"/>
              </a:solidFill>
              <a:effectLst/>
              <a:uLnTx/>
              <a:uFillTx/>
              <a:latin typeface="+mn-lt"/>
              <a:ea typeface="+mn-ea"/>
              <a:cs typeface="+mn-cs"/>
            </a:endParaRPr>
          </a:p>
        </p:txBody>
      </p:sp>
    </p:spTree>
    <p:extLst>
      <p:ext uri="{BB962C8B-B14F-4D97-AF65-F5344CB8AC3E}">
        <p14:creationId xmlns:p14="http://schemas.microsoft.com/office/powerpoint/2010/main" val="341145409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23"/>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24"/>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nodeType="clickEffect">
                                  <p:stCondLst>
                                    <p:cond delay="0"/>
                                  </p:stCondLst>
                                  <p:childTnLst>
                                    <p:set>
                                      <p:cBhvr>
                                        <p:cTn id="26" dur="1" fill="hold">
                                          <p:stCondLst>
                                            <p:cond delay="0"/>
                                          </p:stCondLst>
                                        </p:cTn>
                                        <p:tgtEl>
                                          <p:spTgt spid="2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Rules learned in each cluster</a:t>
            </a:r>
            <a:endParaRPr lang="en-US" dirty="0"/>
          </a:p>
        </p:txBody>
      </p:sp>
      <p:sp>
        <p:nvSpPr>
          <p:cNvPr id="5" name="Content Placeholder 4"/>
          <p:cNvSpPr>
            <a:spLocks noGrp="1"/>
          </p:cNvSpPr>
          <p:nvPr>
            <p:ph sz="half" idx="1"/>
          </p:nvPr>
        </p:nvSpPr>
        <p:spPr>
          <a:xfrm>
            <a:off x="457200" y="1371600"/>
            <a:ext cx="8232648" cy="5257801"/>
          </a:xfrm>
        </p:spPr>
        <p:txBody>
          <a:bodyPr>
            <a:noAutofit/>
          </a:bodyPr>
          <a:lstStyle/>
          <a:p>
            <a:endParaRPr lang="en-US" sz="1800" dirty="0" smtClean="0"/>
          </a:p>
          <a:p>
            <a:endParaRPr lang="en-US" sz="1800" dirty="0" smtClean="0"/>
          </a:p>
          <a:p>
            <a:endParaRPr lang="en-US" sz="1800" dirty="0" smtClean="0"/>
          </a:p>
          <a:p>
            <a:endParaRPr lang="en-US" sz="1800" dirty="0" smtClean="0"/>
          </a:p>
          <a:p>
            <a:endParaRPr lang="en-US" sz="1800" dirty="0" smtClean="0"/>
          </a:p>
          <a:p>
            <a:endParaRPr lang="en-US" sz="1800" dirty="0" smtClean="0"/>
          </a:p>
          <a:p>
            <a:endParaRPr lang="en-US" sz="1800" dirty="0"/>
          </a:p>
          <a:p>
            <a:pPr marL="0" indent="0">
              <a:buNone/>
            </a:pPr>
            <a:endParaRPr lang="en-US" sz="1800" dirty="0" smtClean="0"/>
          </a:p>
          <a:p>
            <a:r>
              <a:rPr lang="en-US" sz="1800" dirty="0" smtClean="0"/>
              <a:t>What works  best “here” does not work “there”</a:t>
            </a:r>
          </a:p>
          <a:p>
            <a:pPr lvl="1"/>
            <a:r>
              <a:rPr lang="en-US" sz="1800" dirty="0"/>
              <a:t>M</a:t>
            </a:r>
            <a:r>
              <a:rPr lang="en-US" sz="1800" dirty="0" smtClean="0"/>
              <a:t>isguided to try and tame conclusion instability </a:t>
            </a:r>
          </a:p>
          <a:p>
            <a:pPr lvl="1"/>
            <a:r>
              <a:rPr lang="en-US" sz="1800" dirty="0"/>
              <a:t>I</a:t>
            </a:r>
            <a:r>
              <a:rPr lang="en-US" sz="1800" dirty="0" smtClean="0"/>
              <a:t>nherent in the data</a:t>
            </a:r>
          </a:p>
          <a:p>
            <a:r>
              <a:rPr lang="en-US" sz="1800" dirty="0" smtClean="0"/>
              <a:t>Can’t tame conclusion instability. </a:t>
            </a:r>
          </a:p>
          <a:p>
            <a:pPr lvl="1">
              <a:buFont typeface="Arial"/>
              <a:buChar char="•"/>
            </a:pPr>
            <a:r>
              <a:rPr lang="en-US" sz="1800" dirty="0" smtClean="0"/>
              <a:t>Instead, you can exploit it </a:t>
            </a:r>
          </a:p>
          <a:p>
            <a:pPr lvl="1">
              <a:buFont typeface="Arial"/>
              <a:buChar char="•"/>
            </a:pPr>
            <a:r>
              <a:rPr lang="en-US" sz="1800" dirty="0" smtClean="0"/>
              <a:t>Learn local lessons that do better than overly generalized global theories</a:t>
            </a:r>
          </a:p>
          <a:p>
            <a:pPr>
              <a:buNone/>
            </a:pPr>
            <a:r>
              <a:rPr lang="en-US" sz="1800" dirty="0" smtClean="0"/>
              <a:t> </a:t>
            </a:r>
            <a:endParaRPr lang="en-US" sz="1800" dirty="0"/>
          </a:p>
        </p:txBody>
      </p:sp>
      <p:sp>
        <p:nvSpPr>
          <p:cNvPr id="4" name="Slide Number Placeholder 3"/>
          <p:cNvSpPr>
            <a:spLocks noGrp="1"/>
          </p:cNvSpPr>
          <p:nvPr>
            <p:ph type="sldNum" sz="quarter" idx="12"/>
          </p:nvPr>
        </p:nvSpPr>
        <p:spPr/>
        <p:txBody>
          <a:bodyPr/>
          <a:lstStyle/>
          <a:p>
            <a:fld id="{EA7C8D44-3667-46F6-9772-CC52308E2A7F}" type="slidenum">
              <a:rPr kumimoji="0" lang="en-US" smtClean="0"/>
              <a:pPr/>
              <a:t>116</a:t>
            </a:fld>
            <a:endParaRPr kumimoji="0" lang="en-US" dirty="0"/>
          </a:p>
        </p:txBody>
      </p:sp>
      <p:pic>
        <p:nvPicPr>
          <p:cNvPr id="6" name="Content Placeholder 8" descr="Screen Shot 2011-10-19 at 6.21.25 PM.png"/>
          <p:cNvPicPr>
            <a:picLocks noChangeAspect="1"/>
          </p:cNvPicPr>
          <p:nvPr/>
        </p:nvPicPr>
        <p:blipFill>
          <a:blip r:embed="rId2"/>
          <a:stretch>
            <a:fillRect/>
          </a:stretch>
        </p:blipFill>
        <p:spPr>
          <a:xfrm>
            <a:off x="-105265" y="1449948"/>
            <a:ext cx="9235440" cy="2156926"/>
          </a:xfrm>
          <a:prstGeom prst="rect">
            <a:avLst/>
          </a:prstGeom>
        </p:spPr>
      </p:pic>
    </p:spTree>
    <p:extLst>
      <p:ext uri="{BB962C8B-B14F-4D97-AF65-F5344CB8AC3E}">
        <p14:creationId xmlns:p14="http://schemas.microsoft.com/office/powerpoint/2010/main" val="223563307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11" end="1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12" end="1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xEl>
                                              <p:pRg st="13" end="13"/>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2"/>
    </p:bld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Roadmap</a:t>
            </a:r>
            <a:endParaRPr lang="en-US" dirty="0"/>
          </a:p>
        </p:txBody>
      </p:sp>
      <p:sp>
        <p:nvSpPr>
          <p:cNvPr id="5" name="Content Placeholder 2"/>
          <p:cNvSpPr>
            <a:spLocks noGrp="1"/>
          </p:cNvSpPr>
          <p:nvPr>
            <p:ph sz="half" idx="1"/>
          </p:nvPr>
        </p:nvSpPr>
        <p:spPr>
          <a:xfrm>
            <a:off x="457200" y="1674281"/>
            <a:ext cx="4038600" cy="4525963"/>
          </a:xfrm>
        </p:spPr>
        <p:txBody>
          <a:bodyPr>
            <a:normAutofit fontScale="62500" lnSpcReduction="20000"/>
          </a:bodyPr>
          <a:lstStyle/>
          <a:p>
            <a:pPr marL="0" indent="0">
              <a:buNone/>
            </a:pPr>
            <a:r>
              <a:rPr lang="en-US" b="1" dirty="0" smtClean="0">
                <a:solidFill>
                  <a:schemeClr val="bg1">
                    <a:lumMod val="65000"/>
                  </a:schemeClr>
                </a:solidFill>
              </a:rPr>
              <a:t>0) In </a:t>
            </a:r>
            <a:r>
              <a:rPr lang="en-US" b="1" dirty="0">
                <a:solidFill>
                  <a:schemeClr val="bg1">
                    <a:lumMod val="65000"/>
                  </a:schemeClr>
                </a:solidFill>
              </a:rPr>
              <a:t>a </a:t>
            </a:r>
            <a:r>
              <a:rPr lang="en-US" b="1" dirty="0" smtClean="0">
                <a:solidFill>
                  <a:schemeClr val="bg1">
                    <a:lumMod val="65000"/>
                  </a:schemeClr>
                </a:solidFill>
              </a:rPr>
              <a:t>nutshell </a:t>
            </a:r>
            <a:r>
              <a:rPr lang="en-US" dirty="0" smtClean="0">
                <a:solidFill>
                  <a:schemeClr val="bg1">
                    <a:lumMod val="65000"/>
                  </a:schemeClr>
                </a:solidFill>
              </a:rPr>
              <a:t> [9:00] </a:t>
            </a:r>
          </a:p>
          <a:p>
            <a:pPr marL="0" indent="0">
              <a:buNone/>
            </a:pPr>
            <a:r>
              <a:rPr lang="en-US" dirty="0" smtClean="0">
                <a:solidFill>
                  <a:schemeClr val="bg1">
                    <a:lumMod val="65000"/>
                  </a:schemeClr>
                </a:solidFill>
              </a:rPr>
              <a:t>(Menzies + Zimmermann)</a:t>
            </a:r>
            <a:br>
              <a:rPr lang="en-US" dirty="0" smtClean="0">
                <a:solidFill>
                  <a:schemeClr val="bg1">
                    <a:lumMod val="65000"/>
                  </a:schemeClr>
                </a:solidFill>
              </a:rPr>
            </a:br>
            <a:r>
              <a:rPr lang="en-US" dirty="0" smtClean="0">
                <a:solidFill>
                  <a:schemeClr val="bg1">
                    <a:lumMod val="65000"/>
                  </a:schemeClr>
                </a:solidFill>
              </a:rPr>
              <a:t/>
            </a:r>
            <a:br>
              <a:rPr lang="en-US" dirty="0" smtClean="0">
                <a:solidFill>
                  <a:schemeClr val="bg1">
                    <a:lumMod val="65000"/>
                  </a:schemeClr>
                </a:solidFill>
              </a:rPr>
            </a:br>
            <a:endParaRPr lang="en-US" dirty="0">
              <a:solidFill>
                <a:schemeClr val="bg1">
                  <a:lumMod val="65000"/>
                </a:schemeClr>
              </a:solidFill>
            </a:endParaRPr>
          </a:p>
          <a:p>
            <a:pPr marL="0" indent="0">
              <a:buNone/>
            </a:pPr>
            <a:r>
              <a:rPr lang="en-US" b="1" dirty="0" smtClean="0">
                <a:solidFill>
                  <a:schemeClr val="bg1">
                    <a:lumMod val="65000"/>
                  </a:schemeClr>
                </a:solidFill>
              </a:rPr>
              <a:t>1) Organization </a:t>
            </a:r>
            <a:r>
              <a:rPr lang="en-US" b="1" dirty="0">
                <a:solidFill>
                  <a:schemeClr val="bg1">
                    <a:lumMod val="65000"/>
                  </a:schemeClr>
                </a:solidFill>
              </a:rPr>
              <a:t>Issues</a:t>
            </a:r>
            <a:r>
              <a:rPr lang="en-US" b="1" dirty="0" smtClean="0">
                <a:solidFill>
                  <a:schemeClr val="bg1">
                    <a:lumMod val="65000"/>
                  </a:schemeClr>
                </a:solidFill>
              </a:rPr>
              <a:t>:</a:t>
            </a:r>
            <a:r>
              <a:rPr lang="en-US" b="1" dirty="0">
                <a:solidFill>
                  <a:schemeClr val="bg1">
                    <a:lumMod val="65000"/>
                  </a:schemeClr>
                </a:solidFill>
              </a:rPr>
              <a:t> </a:t>
            </a:r>
            <a:r>
              <a:rPr lang="en-US" dirty="0" smtClean="0">
                <a:solidFill>
                  <a:schemeClr val="bg1">
                    <a:lumMod val="65000"/>
                  </a:schemeClr>
                </a:solidFill>
              </a:rPr>
              <a:t>[9:15] </a:t>
            </a:r>
          </a:p>
          <a:p>
            <a:pPr marL="0" indent="0">
              <a:buNone/>
            </a:pPr>
            <a:r>
              <a:rPr lang="en-US" dirty="0" smtClean="0">
                <a:solidFill>
                  <a:schemeClr val="bg1">
                    <a:lumMod val="65000"/>
                  </a:schemeClr>
                </a:solidFill>
              </a:rPr>
              <a:t>(Menzies)</a:t>
            </a:r>
            <a:endParaRPr lang="en-US" dirty="0">
              <a:solidFill>
                <a:schemeClr val="bg1">
                  <a:lumMod val="65000"/>
                </a:schemeClr>
              </a:solidFill>
            </a:endParaRPr>
          </a:p>
          <a:p>
            <a:r>
              <a:rPr lang="en-US" dirty="0" smtClean="0">
                <a:solidFill>
                  <a:schemeClr val="bg1">
                    <a:lumMod val="65000"/>
                  </a:schemeClr>
                </a:solidFill>
              </a:rPr>
              <a:t>Rule </a:t>
            </a:r>
            <a:r>
              <a:rPr lang="en-US" dirty="0">
                <a:solidFill>
                  <a:schemeClr val="bg1">
                    <a:lumMod val="65000"/>
                  </a:schemeClr>
                </a:solidFill>
              </a:rPr>
              <a:t>#1: Talk to the users </a:t>
            </a:r>
            <a:r>
              <a:rPr lang="en-US" dirty="0" smtClean="0">
                <a:solidFill>
                  <a:schemeClr val="bg1">
                    <a:lumMod val="65000"/>
                  </a:schemeClr>
                </a:solidFill>
              </a:rPr>
              <a:t>  </a:t>
            </a:r>
            <a:endParaRPr lang="en-US" dirty="0">
              <a:solidFill>
                <a:schemeClr val="bg1">
                  <a:lumMod val="65000"/>
                </a:schemeClr>
              </a:solidFill>
            </a:endParaRPr>
          </a:p>
          <a:p>
            <a:r>
              <a:rPr lang="en-US" dirty="0" smtClean="0">
                <a:solidFill>
                  <a:schemeClr val="bg1">
                    <a:lumMod val="65000"/>
                  </a:schemeClr>
                </a:solidFill>
              </a:rPr>
              <a:t>Rule </a:t>
            </a:r>
            <a:r>
              <a:rPr lang="en-US" dirty="0">
                <a:solidFill>
                  <a:schemeClr val="bg1">
                    <a:lumMod val="65000"/>
                  </a:schemeClr>
                </a:solidFill>
              </a:rPr>
              <a:t>#2: Know your </a:t>
            </a:r>
            <a:r>
              <a:rPr lang="en-US" dirty="0" smtClean="0">
                <a:solidFill>
                  <a:schemeClr val="bg1">
                    <a:lumMod val="65000"/>
                  </a:schemeClr>
                </a:solidFill>
              </a:rPr>
              <a:t>domain  </a:t>
            </a:r>
            <a:endParaRPr lang="en-US" dirty="0">
              <a:solidFill>
                <a:schemeClr val="bg1">
                  <a:lumMod val="65000"/>
                </a:schemeClr>
              </a:solidFill>
            </a:endParaRPr>
          </a:p>
          <a:p>
            <a:r>
              <a:rPr lang="en-US" dirty="0" smtClean="0">
                <a:solidFill>
                  <a:schemeClr val="bg1">
                    <a:lumMod val="65000"/>
                  </a:schemeClr>
                </a:solidFill>
              </a:rPr>
              <a:t>Rule </a:t>
            </a:r>
            <a:r>
              <a:rPr lang="en-US" dirty="0">
                <a:solidFill>
                  <a:schemeClr val="bg1">
                    <a:lumMod val="65000"/>
                  </a:schemeClr>
                </a:solidFill>
              </a:rPr>
              <a:t>#3: Suspect your </a:t>
            </a:r>
            <a:r>
              <a:rPr lang="en-US" dirty="0" smtClean="0">
                <a:solidFill>
                  <a:schemeClr val="bg1">
                    <a:lumMod val="65000"/>
                  </a:schemeClr>
                </a:solidFill>
              </a:rPr>
              <a:t>data </a:t>
            </a:r>
            <a:endParaRPr lang="en-US" dirty="0">
              <a:solidFill>
                <a:schemeClr val="bg1">
                  <a:lumMod val="65000"/>
                </a:schemeClr>
              </a:solidFill>
            </a:endParaRPr>
          </a:p>
          <a:p>
            <a:r>
              <a:rPr lang="en-US" dirty="0" smtClean="0">
                <a:solidFill>
                  <a:schemeClr val="bg1">
                    <a:lumMod val="65000"/>
                  </a:schemeClr>
                </a:solidFill>
              </a:rPr>
              <a:t>Rule </a:t>
            </a:r>
            <a:r>
              <a:rPr lang="en-US" dirty="0">
                <a:solidFill>
                  <a:schemeClr val="bg1">
                    <a:lumMod val="65000"/>
                  </a:schemeClr>
                </a:solidFill>
              </a:rPr>
              <a:t>#4: Data science is </a:t>
            </a:r>
            <a:r>
              <a:rPr lang="en-US" dirty="0" smtClean="0">
                <a:solidFill>
                  <a:schemeClr val="bg1">
                    <a:lumMod val="65000"/>
                  </a:schemeClr>
                </a:solidFill>
              </a:rPr>
              <a:t>cyclic  </a:t>
            </a:r>
          </a:p>
          <a:p>
            <a:pPr marL="0" indent="0">
              <a:buNone/>
            </a:pPr>
            <a:endParaRPr lang="en-US" dirty="0">
              <a:solidFill>
                <a:schemeClr val="bg1">
                  <a:lumMod val="65000"/>
                </a:schemeClr>
              </a:solidFill>
            </a:endParaRPr>
          </a:p>
          <a:p>
            <a:pPr marL="0" indent="0">
              <a:buNone/>
            </a:pPr>
            <a:endParaRPr lang="en-US" dirty="0">
              <a:solidFill>
                <a:schemeClr val="bg1">
                  <a:lumMod val="65000"/>
                </a:schemeClr>
              </a:solidFill>
            </a:endParaRPr>
          </a:p>
          <a:p>
            <a:pPr marL="0" indent="0">
              <a:buNone/>
            </a:pPr>
            <a:r>
              <a:rPr lang="en-US" b="1" dirty="0" smtClean="0">
                <a:solidFill>
                  <a:schemeClr val="bg1">
                    <a:lumMod val="65000"/>
                  </a:schemeClr>
                </a:solidFill>
              </a:rPr>
              <a:t>2) Qualitative methods </a:t>
            </a:r>
            <a:r>
              <a:rPr lang="en-US" dirty="0" smtClean="0">
                <a:solidFill>
                  <a:schemeClr val="bg1">
                    <a:lumMod val="65000"/>
                  </a:schemeClr>
                </a:solidFill>
              </a:rPr>
              <a:t>[9:45] </a:t>
            </a:r>
            <a:br>
              <a:rPr lang="en-US" dirty="0" smtClean="0">
                <a:solidFill>
                  <a:schemeClr val="bg1">
                    <a:lumMod val="65000"/>
                  </a:schemeClr>
                </a:solidFill>
              </a:rPr>
            </a:br>
            <a:r>
              <a:rPr lang="en-US" dirty="0" smtClean="0">
                <a:solidFill>
                  <a:schemeClr val="bg1">
                    <a:lumMod val="65000"/>
                  </a:schemeClr>
                </a:solidFill>
              </a:rPr>
              <a:t>(Bird + Zimmermann)</a:t>
            </a:r>
            <a:endParaRPr lang="en-US" dirty="0">
              <a:solidFill>
                <a:schemeClr val="bg1">
                  <a:lumMod val="65000"/>
                </a:schemeClr>
              </a:solidFill>
            </a:endParaRPr>
          </a:p>
          <a:p>
            <a:r>
              <a:rPr lang="en-US" dirty="0" smtClean="0">
                <a:solidFill>
                  <a:schemeClr val="bg1">
                    <a:lumMod val="65000"/>
                  </a:schemeClr>
                </a:solidFill>
              </a:rPr>
              <a:t>Discovering </a:t>
            </a:r>
            <a:r>
              <a:rPr lang="en-US" dirty="0">
                <a:solidFill>
                  <a:schemeClr val="bg1">
                    <a:lumMod val="65000"/>
                  </a:schemeClr>
                </a:solidFill>
              </a:rPr>
              <a:t>information </a:t>
            </a:r>
            <a:r>
              <a:rPr lang="en-US" dirty="0" smtClean="0">
                <a:solidFill>
                  <a:schemeClr val="bg1">
                    <a:lumMod val="65000"/>
                  </a:schemeClr>
                </a:solidFill>
              </a:rPr>
              <a:t>needs </a:t>
            </a:r>
            <a:endParaRPr lang="en-US" dirty="0">
              <a:solidFill>
                <a:schemeClr val="bg1">
                  <a:lumMod val="65000"/>
                </a:schemeClr>
              </a:solidFill>
            </a:endParaRPr>
          </a:p>
          <a:p>
            <a:r>
              <a:rPr lang="en-US" dirty="0" smtClean="0">
                <a:solidFill>
                  <a:schemeClr val="bg1">
                    <a:lumMod val="65000"/>
                  </a:schemeClr>
                </a:solidFill>
              </a:rPr>
              <a:t>On </a:t>
            </a:r>
            <a:r>
              <a:rPr lang="en-US" dirty="0">
                <a:solidFill>
                  <a:schemeClr val="bg1">
                    <a:lumMod val="65000"/>
                  </a:schemeClr>
                </a:solidFill>
              </a:rPr>
              <a:t>the role of surveys and interviews in data </a:t>
            </a:r>
            <a:r>
              <a:rPr lang="en-US" dirty="0" smtClean="0">
                <a:solidFill>
                  <a:schemeClr val="bg1">
                    <a:lumMod val="65000"/>
                  </a:schemeClr>
                </a:solidFill>
              </a:rPr>
              <a:t>analysis</a:t>
            </a:r>
            <a:endParaRPr lang="en-US" dirty="0">
              <a:solidFill>
                <a:schemeClr val="bg1">
                  <a:lumMod val="65000"/>
                </a:schemeClr>
              </a:solidFill>
            </a:endParaRPr>
          </a:p>
          <a:p>
            <a:endParaRPr lang="en-US" dirty="0">
              <a:solidFill>
                <a:schemeClr val="bg1">
                  <a:lumMod val="65000"/>
                </a:schemeClr>
              </a:solidFill>
            </a:endParaRPr>
          </a:p>
        </p:txBody>
      </p:sp>
      <p:sp>
        <p:nvSpPr>
          <p:cNvPr id="3" name="Content Placeholder 2"/>
          <p:cNvSpPr>
            <a:spLocks noGrp="1"/>
          </p:cNvSpPr>
          <p:nvPr>
            <p:ph sz="half" idx="2"/>
          </p:nvPr>
        </p:nvSpPr>
        <p:spPr>
          <a:xfrm>
            <a:off x="4785779" y="1663698"/>
            <a:ext cx="4038600" cy="4525963"/>
          </a:xfrm>
        </p:spPr>
        <p:txBody>
          <a:bodyPr>
            <a:normAutofit fontScale="62500" lnSpcReduction="20000"/>
          </a:bodyPr>
          <a:lstStyle/>
          <a:p>
            <a:pPr marL="0" indent="0">
              <a:buNone/>
            </a:pPr>
            <a:r>
              <a:rPr lang="en-US" dirty="0" smtClean="0">
                <a:solidFill>
                  <a:schemeClr val="bg1">
                    <a:lumMod val="65000"/>
                  </a:schemeClr>
                </a:solidFill>
              </a:rPr>
              <a:t>Break [10:30] </a:t>
            </a:r>
            <a:br>
              <a:rPr lang="en-US" dirty="0" smtClean="0">
                <a:solidFill>
                  <a:schemeClr val="bg1">
                    <a:lumMod val="65000"/>
                  </a:schemeClr>
                </a:solidFill>
              </a:rPr>
            </a:br>
            <a:r>
              <a:rPr lang="en-US" dirty="0" smtClean="0">
                <a:solidFill>
                  <a:schemeClr val="bg1">
                    <a:lumMod val="65000"/>
                  </a:schemeClr>
                </a:solidFill>
              </a:rPr>
              <a:t> </a:t>
            </a:r>
            <a:br>
              <a:rPr lang="en-US" dirty="0" smtClean="0">
                <a:solidFill>
                  <a:schemeClr val="bg1">
                    <a:lumMod val="65000"/>
                  </a:schemeClr>
                </a:solidFill>
              </a:rPr>
            </a:br>
            <a:endParaRPr lang="en-US" dirty="0" smtClean="0">
              <a:solidFill>
                <a:schemeClr val="bg1">
                  <a:lumMod val="65000"/>
                </a:schemeClr>
              </a:solidFill>
            </a:endParaRPr>
          </a:p>
          <a:p>
            <a:pPr marL="0" indent="0">
              <a:buNone/>
            </a:pPr>
            <a:endParaRPr lang="en-US" sz="2900" dirty="0">
              <a:solidFill>
                <a:schemeClr val="bg1">
                  <a:lumMod val="65000"/>
                </a:schemeClr>
              </a:solidFill>
            </a:endParaRPr>
          </a:p>
          <a:p>
            <a:pPr marL="0" indent="0">
              <a:buNone/>
            </a:pPr>
            <a:r>
              <a:rPr lang="en-US" dirty="0" smtClean="0">
                <a:solidFill>
                  <a:schemeClr val="bg1">
                    <a:lumMod val="65000"/>
                  </a:schemeClr>
                </a:solidFill>
              </a:rPr>
              <a:t>3) Quantitative </a:t>
            </a:r>
            <a:r>
              <a:rPr lang="en-US" dirty="0">
                <a:solidFill>
                  <a:schemeClr val="bg1">
                    <a:lumMod val="65000"/>
                  </a:schemeClr>
                </a:solidFill>
              </a:rPr>
              <a:t>Methods </a:t>
            </a:r>
            <a:r>
              <a:rPr lang="en-US" dirty="0" smtClean="0">
                <a:solidFill>
                  <a:schemeClr val="bg1">
                    <a:lumMod val="65000"/>
                  </a:schemeClr>
                </a:solidFill>
              </a:rPr>
              <a:t> [11:00] </a:t>
            </a:r>
          </a:p>
          <a:p>
            <a:pPr marL="0" indent="0">
              <a:buNone/>
            </a:pPr>
            <a:r>
              <a:rPr lang="en-US" dirty="0" smtClean="0">
                <a:solidFill>
                  <a:schemeClr val="bg1">
                    <a:lumMod val="65000"/>
                  </a:schemeClr>
                </a:solidFill>
              </a:rPr>
              <a:t>(</a:t>
            </a:r>
            <a:r>
              <a:rPr lang="en-US" dirty="0" err="1" smtClean="0">
                <a:solidFill>
                  <a:schemeClr val="bg1">
                    <a:lumMod val="65000"/>
                  </a:schemeClr>
                </a:solidFill>
              </a:rPr>
              <a:t>Turhan</a:t>
            </a:r>
            <a:r>
              <a:rPr lang="en-US" dirty="0" smtClean="0">
                <a:solidFill>
                  <a:schemeClr val="bg1">
                    <a:lumMod val="65000"/>
                  </a:schemeClr>
                </a:solidFill>
              </a:rPr>
              <a:t>)</a:t>
            </a:r>
            <a:endParaRPr lang="en-US" dirty="0">
              <a:solidFill>
                <a:schemeClr val="bg1">
                  <a:lumMod val="65000"/>
                </a:schemeClr>
              </a:solidFill>
            </a:endParaRPr>
          </a:p>
          <a:p>
            <a:r>
              <a:rPr lang="en-US" dirty="0" smtClean="0">
                <a:solidFill>
                  <a:schemeClr val="bg1">
                    <a:lumMod val="65000"/>
                  </a:schemeClr>
                </a:solidFill>
              </a:rPr>
              <a:t>Do we need all the data?</a:t>
            </a:r>
            <a:endParaRPr lang="en-US" dirty="0">
              <a:solidFill>
                <a:schemeClr val="bg1">
                  <a:lumMod val="65000"/>
                </a:schemeClr>
              </a:solidFill>
            </a:endParaRPr>
          </a:p>
          <a:p>
            <a:pPr lvl="1"/>
            <a:r>
              <a:rPr lang="en-US" dirty="0">
                <a:solidFill>
                  <a:schemeClr val="bg1">
                    <a:lumMod val="65000"/>
                  </a:schemeClr>
                </a:solidFill>
              </a:rPr>
              <a:t>     </a:t>
            </a:r>
            <a:r>
              <a:rPr lang="en-US" dirty="0" smtClean="0">
                <a:solidFill>
                  <a:schemeClr val="bg1">
                    <a:lumMod val="65000"/>
                  </a:schemeClr>
                </a:solidFill>
              </a:rPr>
              <a:t>row + column + range pruning</a:t>
            </a:r>
            <a:endParaRPr lang="en-US" dirty="0">
              <a:solidFill>
                <a:schemeClr val="bg1">
                  <a:lumMod val="65000"/>
                </a:schemeClr>
              </a:solidFill>
            </a:endParaRPr>
          </a:p>
          <a:p>
            <a:r>
              <a:rPr lang="en-US" dirty="0">
                <a:solidFill>
                  <a:schemeClr val="bg1">
                    <a:lumMod val="65000"/>
                  </a:schemeClr>
                </a:solidFill>
              </a:rPr>
              <a:t>How to keep your data private </a:t>
            </a:r>
            <a:r>
              <a:rPr lang="en-US" dirty="0" smtClean="0">
                <a:solidFill>
                  <a:schemeClr val="bg1">
                    <a:lumMod val="65000"/>
                  </a:schemeClr>
                </a:solidFill>
              </a:rPr>
              <a:t> </a:t>
            </a:r>
            <a:r>
              <a:rPr lang="en-US" dirty="0" smtClean="0">
                <a:solidFill>
                  <a:srgbClr val="FF0000"/>
                </a:solidFill>
              </a:rPr>
              <a:t/>
            </a:r>
            <a:br>
              <a:rPr lang="en-US" dirty="0" smtClean="0">
                <a:solidFill>
                  <a:srgbClr val="FF0000"/>
                </a:solidFill>
              </a:rPr>
            </a:br>
            <a:r>
              <a:rPr lang="en-US" dirty="0" smtClean="0">
                <a:solidFill>
                  <a:schemeClr val="bg1">
                    <a:lumMod val="65000"/>
                  </a:schemeClr>
                </a:solidFill>
              </a:rPr>
              <a:t/>
            </a:r>
            <a:br>
              <a:rPr lang="en-US" dirty="0" smtClean="0">
                <a:solidFill>
                  <a:schemeClr val="bg1">
                    <a:lumMod val="65000"/>
                  </a:schemeClr>
                </a:solidFill>
              </a:rPr>
            </a:br>
            <a:endParaRPr lang="en-US" dirty="0" smtClean="0">
              <a:solidFill>
                <a:schemeClr val="bg1">
                  <a:lumMod val="65000"/>
                </a:schemeClr>
              </a:solidFill>
            </a:endParaRPr>
          </a:p>
          <a:p>
            <a:pPr marL="0" indent="0">
              <a:buNone/>
            </a:pPr>
            <a:endParaRPr lang="en-US" dirty="0">
              <a:solidFill>
                <a:schemeClr val="bg1">
                  <a:lumMod val="65000"/>
                </a:schemeClr>
              </a:solidFill>
            </a:endParaRPr>
          </a:p>
          <a:p>
            <a:pPr marL="0" indent="0">
              <a:buNone/>
            </a:pPr>
            <a:r>
              <a:rPr lang="en-US" b="1" dirty="0" smtClean="0">
                <a:solidFill>
                  <a:schemeClr val="bg1">
                    <a:lumMod val="65000"/>
                  </a:schemeClr>
                </a:solidFill>
              </a:rPr>
              <a:t>4) Open </a:t>
            </a:r>
            <a:r>
              <a:rPr lang="en-US" b="1" dirty="0">
                <a:solidFill>
                  <a:schemeClr val="bg1">
                    <a:lumMod val="65000"/>
                  </a:schemeClr>
                </a:solidFill>
              </a:rPr>
              <a:t>Issues, new </a:t>
            </a:r>
            <a:r>
              <a:rPr lang="en-US" b="1" dirty="0" smtClean="0">
                <a:solidFill>
                  <a:schemeClr val="bg1">
                    <a:lumMod val="65000"/>
                  </a:schemeClr>
                </a:solidFill>
              </a:rPr>
              <a:t>solutions </a:t>
            </a:r>
            <a:r>
              <a:rPr lang="en-US" dirty="0" smtClean="0">
                <a:solidFill>
                  <a:schemeClr val="bg1">
                    <a:lumMod val="65000"/>
                  </a:schemeClr>
                </a:solidFill>
              </a:rPr>
              <a:t>[11:45] </a:t>
            </a:r>
            <a:r>
              <a:rPr lang="en-US" b="1" dirty="0" smtClean="0">
                <a:solidFill>
                  <a:schemeClr val="bg1">
                    <a:lumMod val="65000"/>
                  </a:schemeClr>
                </a:solidFill>
              </a:rPr>
              <a:t> </a:t>
            </a:r>
            <a:r>
              <a:rPr lang="en-US" dirty="0">
                <a:solidFill>
                  <a:schemeClr val="bg1">
                    <a:lumMod val="65000"/>
                  </a:schemeClr>
                </a:solidFill>
              </a:rPr>
              <a:t>(</a:t>
            </a:r>
            <a:r>
              <a:rPr lang="en-US" dirty="0" err="1">
                <a:solidFill>
                  <a:schemeClr val="bg1">
                    <a:lumMod val="65000"/>
                  </a:schemeClr>
                </a:solidFill>
              </a:rPr>
              <a:t>Minku</a:t>
            </a:r>
            <a:r>
              <a:rPr lang="en-US" dirty="0">
                <a:solidFill>
                  <a:schemeClr val="bg1">
                    <a:lumMod val="65000"/>
                  </a:schemeClr>
                </a:solidFill>
              </a:rPr>
              <a:t>)</a:t>
            </a:r>
          </a:p>
          <a:p>
            <a:r>
              <a:rPr lang="en-US" dirty="0">
                <a:solidFill>
                  <a:schemeClr val="bg1">
                    <a:lumMod val="65000"/>
                  </a:schemeClr>
                </a:solidFill>
              </a:rPr>
              <a:t>Instabilities; </a:t>
            </a:r>
          </a:p>
          <a:p>
            <a:r>
              <a:rPr lang="en-US" dirty="0" smtClean="0">
                <a:solidFill>
                  <a:srgbClr val="A6A6A6"/>
                </a:solidFill>
              </a:rPr>
              <a:t>Envy;</a:t>
            </a:r>
            <a:endParaRPr lang="en-US" dirty="0">
              <a:solidFill>
                <a:srgbClr val="A6A6A6"/>
              </a:solidFill>
            </a:endParaRPr>
          </a:p>
          <a:p>
            <a:r>
              <a:rPr lang="en-US" b="1" dirty="0" smtClean="0">
                <a:solidFill>
                  <a:srgbClr val="FF0000"/>
                </a:solidFill>
              </a:rPr>
              <a:t>Ensembles</a:t>
            </a:r>
            <a:endParaRPr lang="en-US" b="1" dirty="0">
              <a:solidFill>
                <a:srgbClr val="FF0000"/>
              </a:solidFill>
            </a:endParaRPr>
          </a:p>
        </p:txBody>
      </p:sp>
      <p:sp>
        <p:nvSpPr>
          <p:cNvPr id="4" name="Slide Number Placeholder 3"/>
          <p:cNvSpPr>
            <a:spLocks noGrp="1"/>
          </p:cNvSpPr>
          <p:nvPr>
            <p:ph type="sldNum" sz="quarter" idx="12"/>
          </p:nvPr>
        </p:nvSpPr>
        <p:spPr/>
        <p:txBody>
          <a:bodyPr/>
          <a:lstStyle/>
          <a:p>
            <a:fld id="{4F43FBDB-460A-2C4D-8064-C249887F4FCB}" type="slidenum">
              <a:rPr lang="en-US" smtClean="0"/>
              <a:pPr/>
              <a:t>117</a:t>
            </a:fld>
            <a:endParaRPr lang="en-US"/>
          </a:p>
        </p:txBody>
      </p:sp>
      <p:cxnSp>
        <p:nvCxnSpPr>
          <p:cNvPr id="6" name="Straight Connector 5"/>
          <p:cNvCxnSpPr/>
          <p:nvPr/>
        </p:nvCxnSpPr>
        <p:spPr>
          <a:xfrm>
            <a:off x="4601630" y="1748362"/>
            <a:ext cx="0" cy="4565656"/>
          </a:xfrm>
          <a:prstGeom prst="line">
            <a:avLst/>
          </a:prstGeom>
          <a:ln w="3175" cmpd="sng"/>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88173329"/>
      </p:ext>
    </p:extLst>
  </p:cSld>
  <p:clrMapOvr>
    <a:masterClrMapping/>
  </p:clrMapOvr>
  <p:timing>
    <p:tnLst>
      <p:par>
        <p:cTn xmlns:p14="http://schemas.microsoft.com/office/powerpoint/2010/mai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Grp="1"/>
          </p:cNvSpPr>
          <p:nvPr>
            <p:ph type="title" idx="4294967295"/>
          </p:nvPr>
        </p:nvSpPr>
        <p:spPr>
          <a:xfrm>
            <a:off x="414721" y="249519"/>
            <a:ext cx="8565437" cy="1037780"/>
          </a:xfrm>
        </p:spPr>
        <p:txBody>
          <a:bodyPr vert="horz" lIns="0" tIns="32002" rIns="0" bIns="0" rtlCol="0" anchor="ctr">
            <a:normAutofit/>
          </a:bodyPr>
          <a:lstStyle/>
          <a:p>
            <a:pPr>
              <a:tabLst>
                <a:tab pos="656703" algn="l"/>
                <a:tab pos="1313407" algn="l"/>
                <a:tab pos="1970112" algn="l"/>
                <a:tab pos="2626489" algn="l"/>
                <a:tab pos="3283194" algn="l"/>
                <a:tab pos="3939898" algn="l"/>
                <a:tab pos="4596602" algn="l"/>
                <a:tab pos="5253306" algn="l"/>
                <a:tab pos="5910010" algn="l"/>
                <a:tab pos="6566388" algn="l"/>
                <a:tab pos="7223092" algn="l"/>
                <a:tab pos="7879796" algn="l"/>
              </a:tabLst>
            </a:pPr>
            <a:r>
              <a:rPr lang="en-US"/>
              <a:t>Ensembles of Learning Machines</a:t>
            </a:r>
          </a:p>
        </p:txBody>
      </p:sp>
      <p:sp>
        <p:nvSpPr>
          <p:cNvPr id="3" name="Rectangle 3"/>
          <p:cNvSpPr txBox="1">
            <a:spLocks noGrp="1"/>
          </p:cNvSpPr>
          <p:nvPr>
            <p:ph type="body" idx="4294967295"/>
          </p:nvPr>
        </p:nvSpPr>
        <p:spPr>
          <a:xfrm>
            <a:off x="653103" y="1306565"/>
            <a:ext cx="7463327" cy="4105075"/>
          </a:xfrm>
        </p:spPr>
        <p:txBody>
          <a:bodyPr vert="horz" lIns="0" tIns="23185" rIns="0" bIns="0" rtlCol="0">
            <a:normAutofit/>
          </a:bodyPr>
          <a:lstStyle/>
          <a:p>
            <a:pPr>
              <a:spcBef>
                <a:spcPts val="579"/>
              </a:spcBef>
              <a:tabLst>
                <a:tab pos="656703" algn="l"/>
                <a:tab pos="1313407" algn="l"/>
                <a:tab pos="1970112" algn="l"/>
                <a:tab pos="2626489" algn="l"/>
                <a:tab pos="3283194" algn="l"/>
                <a:tab pos="3939898" algn="l"/>
                <a:tab pos="4596602" algn="l"/>
                <a:tab pos="5253306" algn="l"/>
                <a:tab pos="5910010" algn="l"/>
                <a:tab pos="6566388" algn="l"/>
                <a:tab pos="7223092" algn="l"/>
                <a:tab pos="7879796" algn="l"/>
              </a:tabLst>
            </a:pPr>
            <a:r>
              <a:rPr lang="en-US" dirty="0"/>
              <a:t>Sets of learning machines grouped together.</a:t>
            </a:r>
          </a:p>
          <a:p>
            <a:pPr>
              <a:spcBef>
                <a:spcPts val="579"/>
              </a:spcBef>
              <a:tabLst>
                <a:tab pos="656703" algn="l"/>
                <a:tab pos="1313407" algn="l"/>
                <a:tab pos="1970112" algn="l"/>
                <a:tab pos="2626489" algn="l"/>
                <a:tab pos="3283194" algn="l"/>
                <a:tab pos="3939898" algn="l"/>
                <a:tab pos="4596602" algn="l"/>
                <a:tab pos="5253306" algn="l"/>
                <a:tab pos="5910010" algn="l"/>
                <a:tab pos="6566388" algn="l"/>
                <a:tab pos="7223092" algn="l"/>
                <a:tab pos="7879796" algn="l"/>
              </a:tabLst>
            </a:pPr>
            <a:r>
              <a:rPr lang="en-US" dirty="0"/>
              <a:t>Aim: to improve predictive performance.</a:t>
            </a:r>
          </a:p>
        </p:txBody>
      </p:sp>
      <p:sp>
        <p:nvSpPr>
          <p:cNvPr id="4" name="AutoShape 4"/>
          <p:cNvSpPr/>
          <p:nvPr/>
        </p:nvSpPr>
        <p:spPr>
          <a:xfrm>
            <a:off x="4116831" y="3287751"/>
            <a:ext cx="414393" cy="296182"/>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a:noFill/>
            <a:prstDash val="solid"/>
          </a:ln>
        </p:spPr>
        <p:txBody>
          <a:bodyPr vert="horz" wrap="square" lIns="74127" tIns="49962" rIns="74127" bIns="36900" anchor="ctr" compatLnSpc="0">
            <a:noAutofit/>
          </a:bodyPr>
          <a:lstStyle/>
          <a:p>
            <a:pPr algn="ctr" hangingPunct="0">
              <a:lnSpc>
                <a:spcPct val="93000"/>
              </a:lnSpc>
              <a:defRPr sz="1800"/>
            </a:pPr>
            <a:r>
              <a:rPr lang="en-GB" sz="1451">
                <a:solidFill>
                  <a:srgbClr val="000000"/>
                </a:solidFill>
                <a:latin typeface="Calibri" pitchFamily="18"/>
                <a:ea typeface="Arial Unicode MS" pitchFamily="1"/>
                <a:cs typeface="Arial Unicode MS" pitchFamily="34"/>
              </a:rPr>
              <a:t>...</a:t>
            </a:r>
          </a:p>
        </p:txBody>
      </p:sp>
      <p:sp>
        <p:nvSpPr>
          <p:cNvPr id="5" name="Line 5"/>
          <p:cNvSpPr/>
          <p:nvPr/>
        </p:nvSpPr>
        <p:spPr>
          <a:xfrm>
            <a:off x="2044537" y="3821989"/>
            <a:ext cx="0" cy="413087"/>
          </a:xfrm>
          <a:prstGeom prst="line">
            <a:avLst/>
          </a:prstGeom>
          <a:noFill/>
          <a:ln w="36000">
            <a:solidFill>
              <a:srgbClr val="000000"/>
            </a:solidFill>
            <a:prstDash val="solid"/>
            <a:round/>
            <a:tailEnd type="arrow"/>
          </a:ln>
        </p:spPr>
        <p:txBody>
          <a:bodyPr vert="horz" wrap="square" lIns="81638" tIns="40819" rIns="81638" bIns="40819" anchor="t" anchorCtr="1" compatLnSpc="0">
            <a:noAutofit/>
          </a:bodyPr>
          <a:lstStyle/>
          <a:p>
            <a:pPr hangingPunct="0"/>
            <a:endParaRPr lang="en-GB" sz="1633">
              <a:latin typeface="Arial" pitchFamily="18"/>
              <a:ea typeface="Arial Unicode MS" pitchFamily="2"/>
              <a:cs typeface="Arial Unicode MS" pitchFamily="2"/>
            </a:endParaRPr>
          </a:p>
        </p:txBody>
      </p:sp>
      <p:sp>
        <p:nvSpPr>
          <p:cNvPr id="6" name="Line 6"/>
          <p:cNvSpPr/>
          <p:nvPr/>
        </p:nvSpPr>
        <p:spPr>
          <a:xfrm>
            <a:off x="3591084" y="3807621"/>
            <a:ext cx="1633" cy="413087"/>
          </a:xfrm>
          <a:prstGeom prst="line">
            <a:avLst/>
          </a:prstGeom>
          <a:noFill/>
          <a:ln w="36000">
            <a:solidFill>
              <a:srgbClr val="000000"/>
            </a:solidFill>
            <a:prstDash val="solid"/>
            <a:round/>
            <a:tailEnd type="arrow"/>
          </a:ln>
        </p:spPr>
        <p:txBody>
          <a:bodyPr vert="horz" wrap="square" lIns="81638" tIns="40819" rIns="81638" bIns="40819" anchor="t" anchorCtr="1" compatLnSpc="0">
            <a:noAutofit/>
          </a:bodyPr>
          <a:lstStyle/>
          <a:p>
            <a:pPr hangingPunct="0"/>
            <a:endParaRPr lang="en-GB" sz="1633">
              <a:latin typeface="Arial" pitchFamily="18"/>
              <a:ea typeface="Arial Unicode MS" pitchFamily="2"/>
              <a:cs typeface="Arial Unicode MS" pitchFamily="2"/>
            </a:endParaRPr>
          </a:p>
        </p:txBody>
      </p:sp>
      <p:sp>
        <p:nvSpPr>
          <p:cNvPr id="7" name="Line 7"/>
          <p:cNvSpPr/>
          <p:nvPr/>
        </p:nvSpPr>
        <p:spPr>
          <a:xfrm>
            <a:off x="5101710" y="3807621"/>
            <a:ext cx="1632" cy="413087"/>
          </a:xfrm>
          <a:prstGeom prst="line">
            <a:avLst/>
          </a:prstGeom>
          <a:noFill/>
          <a:ln w="36000">
            <a:solidFill>
              <a:srgbClr val="000000"/>
            </a:solidFill>
            <a:prstDash val="solid"/>
            <a:round/>
            <a:tailEnd type="arrow"/>
          </a:ln>
        </p:spPr>
        <p:txBody>
          <a:bodyPr vert="horz" wrap="square" lIns="81638" tIns="40819" rIns="81638" bIns="40819" anchor="t" anchorCtr="1" compatLnSpc="0">
            <a:noAutofit/>
          </a:bodyPr>
          <a:lstStyle/>
          <a:p>
            <a:pPr hangingPunct="0"/>
            <a:endParaRPr lang="en-GB" sz="1633">
              <a:latin typeface="Arial" pitchFamily="18"/>
              <a:ea typeface="Arial Unicode MS" pitchFamily="2"/>
              <a:cs typeface="Arial Unicode MS" pitchFamily="2"/>
            </a:endParaRPr>
          </a:p>
        </p:txBody>
      </p:sp>
      <p:sp>
        <p:nvSpPr>
          <p:cNvPr id="8" name="Text Box 8"/>
          <p:cNvSpPr/>
          <p:nvPr/>
        </p:nvSpPr>
        <p:spPr>
          <a:xfrm>
            <a:off x="1451520" y="4295815"/>
            <a:ext cx="1362045" cy="327857"/>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74127" tIns="49962" rIns="74127" bIns="36900" anchor="t" compatLnSpc="0">
            <a:noAutofit/>
          </a:bodyPr>
          <a:lstStyle/>
          <a:p>
            <a:pPr hangingPunct="0">
              <a:lnSpc>
                <a:spcPct val="93000"/>
              </a:lnSpc>
              <a:tabLst>
                <a:tab pos="596291" algn="l"/>
                <a:tab pos="1190950" algn="l"/>
              </a:tabLst>
              <a:defRPr sz="1800"/>
            </a:pPr>
            <a:r>
              <a:rPr lang="en-GB" sz="1600" dirty="0">
                <a:solidFill>
                  <a:srgbClr val="000000"/>
                </a:solidFill>
                <a:latin typeface="Calibri" pitchFamily="18"/>
                <a:ea typeface="Arial Unicode MS" pitchFamily="1"/>
                <a:cs typeface="Arial Unicode MS" pitchFamily="34"/>
              </a:rPr>
              <a:t>estimation1</a:t>
            </a:r>
          </a:p>
        </p:txBody>
      </p:sp>
      <p:sp>
        <p:nvSpPr>
          <p:cNvPr id="9" name="Text Box 9"/>
          <p:cNvSpPr/>
          <p:nvPr/>
        </p:nvSpPr>
        <p:spPr>
          <a:xfrm>
            <a:off x="2962146" y="4295815"/>
            <a:ext cx="1362045" cy="327857"/>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74127" tIns="49962" rIns="74127" bIns="36900" anchor="t" compatLnSpc="0">
            <a:noAutofit/>
          </a:bodyPr>
          <a:lstStyle/>
          <a:p>
            <a:pPr hangingPunct="0">
              <a:lnSpc>
                <a:spcPct val="93000"/>
              </a:lnSpc>
              <a:tabLst>
                <a:tab pos="596291" algn="l"/>
                <a:tab pos="1190950" algn="l"/>
              </a:tabLst>
              <a:defRPr sz="1800"/>
            </a:pPr>
            <a:r>
              <a:rPr lang="en-GB" sz="1600" dirty="0">
                <a:solidFill>
                  <a:srgbClr val="000000"/>
                </a:solidFill>
                <a:latin typeface="Calibri" pitchFamily="18"/>
                <a:ea typeface="Arial Unicode MS" pitchFamily="1"/>
                <a:cs typeface="Arial Unicode MS" pitchFamily="34"/>
              </a:rPr>
              <a:t>estimation2</a:t>
            </a:r>
          </a:p>
        </p:txBody>
      </p:sp>
      <p:sp>
        <p:nvSpPr>
          <p:cNvPr id="10" name="Text Box 10"/>
          <p:cNvSpPr/>
          <p:nvPr/>
        </p:nvSpPr>
        <p:spPr>
          <a:xfrm>
            <a:off x="4590657" y="4295815"/>
            <a:ext cx="1363351" cy="327857"/>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74127" tIns="49962" rIns="74127" bIns="36900" anchor="t" compatLnSpc="0">
            <a:noAutofit/>
          </a:bodyPr>
          <a:lstStyle/>
          <a:p>
            <a:pPr hangingPunct="0">
              <a:lnSpc>
                <a:spcPct val="93000"/>
              </a:lnSpc>
              <a:tabLst>
                <a:tab pos="596291" algn="l"/>
                <a:tab pos="1190950" algn="l"/>
              </a:tabLst>
              <a:defRPr sz="1800"/>
            </a:pPr>
            <a:r>
              <a:rPr lang="en-GB" sz="1600" dirty="0" err="1">
                <a:solidFill>
                  <a:srgbClr val="000000"/>
                </a:solidFill>
                <a:latin typeface="Calibri" pitchFamily="18"/>
                <a:ea typeface="Arial Unicode MS" pitchFamily="1"/>
                <a:cs typeface="Arial Unicode MS" pitchFamily="34"/>
              </a:rPr>
              <a:t>estimationN</a:t>
            </a:r>
            <a:endParaRPr lang="en-GB" sz="1600" dirty="0">
              <a:solidFill>
                <a:srgbClr val="000000"/>
              </a:solidFill>
              <a:latin typeface="Calibri" pitchFamily="18"/>
              <a:ea typeface="Arial Unicode MS" pitchFamily="1"/>
              <a:cs typeface="Arial Unicode MS" pitchFamily="34"/>
            </a:endParaRPr>
          </a:p>
        </p:txBody>
      </p:sp>
      <p:sp>
        <p:nvSpPr>
          <p:cNvPr id="11" name="Line 11"/>
          <p:cNvSpPr/>
          <p:nvPr/>
        </p:nvSpPr>
        <p:spPr>
          <a:xfrm>
            <a:off x="1244160" y="4472806"/>
            <a:ext cx="0" cy="178623"/>
          </a:xfrm>
          <a:prstGeom prst="line">
            <a:avLst/>
          </a:prstGeom>
          <a:noFill/>
          <a:ln w="36000">
            <a:solidFill>
              <a:srgbClr val="000000"/>
            </a:solidFill>
            <a:prstDash val="solid"/>
            <a:round/>
          </a:ln>
        </p:spPr>
        <p:txBody>
          <a:bodyPr vert="horz" wrap="square" lIns="81638" tIns="40819" rIns="81638" bIns="40819" anchor="t" anchorCtr="1" compatLnSpc="0">
            <a:noAutofit/>
          </a:bodyPr>
          <a:lstStyle/>
          <a:p>
            <a:pPr hangingPunct="0"/>
            <a:endParaRPr lang="en-GB" sz="1633">
              <a:latin typeface="Arial" pitchFamily="18"/>
              <a:ea typeface="Arial Unicode MS" pitchFamily="2"/>
              <a:cs typeface="Arial Unicode MS" pitchFamily="2"/>
            </a:endParaRPr>
          </a:p>
        </p:txBody>
      </p:sp>
      <p:sp>
        <p:nvSpPr>
          <p:cNvPr id="12" name="Line 12"/>
          <p:cNvSpPr/>
          <p:nvPr/>
        </p:nvSpPr>
        <p:spPr>
          <a:xfrm>
            <a:off x="5983071" y="4472806"/>
            <a:ext cx="1306" cy="178623"/>
          </a:xfrm>
          <a:prstGeom prst="line">
            <a:avLst/>
          </a:prstGeom>
          <a:noFill/>
          <a:ln w="36000">
            <a:solidFill>
              <a:srgbClr val="000000"/>
            </a:solidFill>
            <a:prstDash val="solid"/>
            <a:round/>
          </a:ln>
        </p:spPr>
        <p:txBody>
          <a:bodyPr vert="horz" wrap="square" lIns="81638" tIns="40819" rIns="81638" bIns="40819" anchor="t" anchorCtr="1" compatLnSpc="0">
            <a:noAutofit/>
          </a:bodyPr>
          <a:lstStyle/>
          <a:p>
            <a:pPr hangingPunct="0"/>
            <a:endParaRPr lang="en-GB" sz="1633">
              <a:latin typeface="Arial" pitchFamily="18"/>
              <a:ea typeface="Arial Unicode MS" pitchFamily="2"/>
              <a:cs typeface="Arial Unicode MS" pitchFamily="2"/>
            </a:endParaRPr>
          </a:p>
        </p:txBody>
      </p:sp>
      <p:sp>
        <p:nvSpPr>
          <p:cNvPr id="13" name="Line 13"/>
          <p:cNvSpPr/>
          <p:nvPr/>
        </p:nvSpPr>
        <p:spPr>
          <a:xfrm>
            <a:off x="1244160" y="4651428"/>
            <a:ext cx="4737279" cy="0"/>
          </a:xfrm>
          <a:prstGeom prst="line">
            <a:avLst/>
          </a:prstGeom>
          <a:noFill/>
          <a:ln w="36000">
            <a:solidFill>
              <a:srgbClr val="000000"/>
            </a:solidFill>
            <a:prstDash val="solid"/>
            <a:round/>
          </a:ln>
        </p:spPr>
        <p:txBody>
          <a:bodyPr vert="horz" wrap="square" lIns="81638" tIns="40819" rIns="81638" bIns="40819" anchor="t" anchorCtr="1" compatLnSpc="0">
            <a:noAutofit/>
          </a:bodyPr>
          <a:lstStyle/>
          <a:p>
            <a:pPr hangingPunct="0"/>
            <a:endParaRPr lang="en-GB" sz="1633">
              <a:latin typeface="Arial" pitchFamily="18"/>
              <a:ea typeface="Arial Unicode MS" pitchFamily="2"/>
              <a:cs typeface="Arial Unicode MS" pitchFamily="2"/>
            </a:endParaRPr>
          </a:p>
        </p:txBody>
      </p:sp>
      <p:sp>
        <p:nvSpPr>
          <p:cNvPr id="14" name="Line 14"/>
          <p:cNvSpPr/>
          <p:nvPr/>
        </p:nvSpPr>
        <p:spPr>
          <a:xfrm>
            <a:off x="3569531" y="4651429"/>
            <a:ext cx="1634" cy="413088"/>
          </a:xfrm>
          <a:prstGeom prst="line">
            <a:avLst/>
          </a:prstGeom>
          <a:noFill/>
          <a:ln w="36000">
            <a:solidFill>
              <a:srgbClr val="000000"/>
            </a:solidFill>
            <a:prstDash val="solid"/>
            <a:round/>
            <a:tailEnd type="arrow"/>
          </a:ln>
        </p:spPr>
        <p:txBody>
          <a:bodyPr vert="horz" wrap="square" lIns="81638" tIns="40819" rIns="81638" bIns="40819" anchor="t" anchorCtr="1" compatLnSpc="0">
            <a:noAutofit/>
          </a:bodyPr>
          <a:lstStyle/>
          <a:p>
            <a:pPr hangingPunct="0"/>
            <a:endParaRPr lang="en-GB" sz="1633">
              <a:latin typeface="Arial" pitchFamily="18"/>
              <a:ea typeface="Arial Unicode MS" pitchFamily="2"/>
              <a:cs typeface="Arial Unicode MS" pitchFamily="2"/>
            </a:endParaRPr>
          </a:p>
        </p:txBody>
      </p:sp>
      <p:sp>
        <p:nvSpPr>
          <p:cNvPr id="15" name="Text Box 15"/>
          <p:cNvSpPr/>
          <p:nvPr/>
        </p:nvSpPr>
        <p:spPr>
          <a:xfrm>
            <a:off x="6220800" y="3348490"/>
            <a:ext cx="1479930" cy="284753"/>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74127" tIns="49962" rIns="74127" bIns="36900" anchor="t" compatLnSpc="0">
            <a:noAutofit/>
          </a:bodyPr>
          <a:lstStyle/>
          <a:p>
            <a:pPr hangingPunct="0">
              <a:lnSpc>
                <a:spcPct val="93000"/>
              </a:lnSpc>
              <a:tabLst>
                <a:tab pos="596291" algn="l"/>
                <a:tab pos="1190950" algn="l"/>
              </a:tabLst>
              <a:defRPr sz="1800"/>
            </a:pPr>
            <a:r>
              <a:rPr lang="en-GB" sz="1600" dirty="0">
                <a:solidFill>
                  <a:srgbClr val="000000"/>
                </a:solidFill>
                <a:latin typeface="Calibri" pitchFamily="18"/>
                <a:ea typeface="Arial Unicode MS" pitchFamily="1"/>
                <a:cs typeface="Arial Unicode MS" pitchFamily="34"/>
              </a:rPr>
              <a:t>Base learners</a:t>
            </a:r>
          </a:p>
        </p:txBody>
      </p:sp>
      <p:sp>
        <p:nvSpPr>
          <p:cNvPr id="16" name="Text Box 16"/>
          <p:cNvSpPr/>
          <p:nvPr/>
        </p:nvSpPr>
        <p:spPr>
          <a:xfrm>
            <a:off x="1689250" y="5214730"/>
            <a:ext cx="3819995" cy="327857"/>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74127" tIns="49962" rIns="74127" bIns="36900" anchor="t" compatLnSpc="0">
            <a:noAutofit/>
          </a:bodyPr>
          <a:lstStyle/>
          <a:p>
            <a:pPr hangingPunct="0">
              <a:lnSpc>
                <a:spcPct val="93000"/>
              </a:lnSpc>
              <a:tabLst>
                <a:tab pos="596291" algn="l"/>
                <a:tab pos="1190950" algn="l"/>
                <a:tab pos="1786914" algn="l"/>
                <a:tab pos="2383206" algn="l"/>
                <a:tab pos="2977864" algn="l"/>
                <a:tab pos="3574155" algn="l"/>
              </a:tabLst>
              <a:defRPr sz="1800"/>
            </a:pPr>
            <a:r>
              <a:rPr lang="en-GB" sz="1600" dirty="0">
                <a:solidFill>
                  <a:srgbClr val="000000"/>
                </a:solidFill>
                <a:latin typeface="Calibri" pitchFamily="18"/>
                <a:ea typeface="Arial Unicode MS" pitchFamily="1"/>
                <a:cs typeface="Arial Unicode MS" pitchFamily="34"/>
              </a:rPr>
              <a:t>E.g.: ensemble estimation = Σ </a:t>
            </a:r>
            <a:r>
              <a:rPr lang="en-GB" sz="1600" dirty="0" err="1">
                <a:solidFill>
                  <a:srgbClr val="000000"/>
                </a:solidFill>
                <a:latin typeface="Calibri" pitchFamily="18"/>
                <a:ea typeface="Arial Unicode MS" pitchFamily="1"/>
                <a:cs typeface="Arial Unicode MS" pitchFamily="34"/>
              </a:rPr>
              <a:t>wi</a:t>
            </a:r>
            <a:r>
              <a:rPr lang="en-GB" sz="1600" dirty="0">
                <a:solidFill>
                  <a:srgbClr val="000000"/>
                </a:solidFill>
                <a:latin typeface="Calibri" pitchFamily="18"/>
                <a:ea typeface="Arial Unicode MS" pitchFamily="1"/>
                <a:cs typeface="Arial Unicode MS" pitchFamily="34"/>
              </a:rPr>
              <a:t> </a:t>
            </a:r>
            <a:r>
              <a:rPr lang="en-GB" sz="1600" dirty="0" err="1">
                <a:solidFill>
                  <a:srgbClr val="000000"/>
                </a:solidFill>
                <a:latin typeface="Calibri" pitchFamily="18"/>
                <a:ea typeface="Arial Unicode MS" pitchFamily="1"/>
                <a:cs typeface="Arial Unicode MS" pitchFamily="34"/>
              </a:rPr>
              <a:t>estimationi</a:t>
            </a:r>
            <a:endParaRPr lang="en-GB" sz="1600" dirty="0">
              <a:solidFill>
                <a:srgbClr val="000000"/>
              </a:solidFill>
              <a:latin typeface="Calibri" pitchFamily="18"/>
              <a:ea typeface="Arial Unicode MS" pitchFamily="1"/>
              <a:cs typeface="Arial Unicode MS" pitchFamily="34"/>
            </a:endParaRPr>
          </a:p>
        </p:txBody>
      </p:sp>
      <p:sp>
        <p:nvSpPr>
          <p:cNvPr id="17" name="Oval 17"/>
          <p:cNvSpPr/>
          <p:nvPr/>
        </p:nvSpPr>
        <p:spPr>
          <a:xfrm>
            <a:off x="1658881" y="3051655"/>
            <a:ext cx="770007" cy="770007"/>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9360">
            <a:solidFill>
              <a:srgbClr val="808080"/>
            </a:solidFill>
            <a:prstDash val="solid"/>
            <a:round/>
          </a:ln>
        </p:spPr>
        <p:txBody>
          <a:bodyPr vert="horz" wrap="square" lIns="74127" tIns="49962" rIns="74127" bIns="36900" anchor="ctr" compatLnSpc="0">
            <a:noAutofit/>
          </a:bodyPr>
          <a:lstStyle/>
          <a:p>
            <a:pPr algn="ctr" hangingPunct="0">
              <a:lnSpc>
                <a:spcPct val="93000"/>
              </a:lnSpc>
              <a:tabLst>
                <a:tab pos="596291" algn="l"/>
              </a:tabLst>
              <a:defRPr sz="1800"/>
            </a:pPr>
            <a:r>
              <a:rPr lang="en-GB" sz="1451">
                <a:solidFill>
                  <a:srgbClr val="000000"/>
                </a:solidFill>
                <a:latin typeface="Calibri" pitchFamily="18"/>
                <a:ea typeface="Arial Unicode MS" pitchFamily="1"/>
                <a:cs typeface="Arial Unicode MS" pitchFamily="34"/>
              </a:rPr>
              <a:t>B1</a:t>
            </a:r>
          </a:p>
        </p:txBody>
      </p:sp>
      <p:sp>
        <p:nvSpPr>
          <p:cNvPr id="18" name="Oval 18"/>
          <p:cNvSpPr/>
          <p:nvPr/>
        </p:nvSpPr>
        <p:spPr>
          <a:xfrm>
            <a:off x="3198242" y="3051655"/>
            <a:ext cx="771640" cy="770007"/>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9360">
            <a:solidFill>
              <a:srgbClr val="808080"/>
            </a:solidFill>
            <a:prstDash val="solid"/>
            <a:round/>
          </a:ln>
        </p:spPr>
        <p:txBody>
          <a:bodyPr vert="horz" wrap="square" lIns="74127" tIns="49962" rIns="74127" bIns="36900" anchor="ctr" compatLnSpc="0">
            <a:noAutofit/>
          </a:bodyPr>
          <a:lstStyle/>
          <a:p>
            <a:pPr algn="ctr" hangingPunct="0">
              <a:lnSpc>
                <a:spcPct val="93000"/>
              </a:lnSpc>
              <a:tabLst>
                <a:tab pos="596291" algn="l"/>
              </a:tabLst>
              <a:defRPr sz="1800"/>
            </a:pPr>
            <a:r>
              <a:rPr lang="en-GB" sz="1451">
                <a:solidFill>
                  <a:srgbClr val="000000"/>
                </a:solidFill>
                <a:latin typeface="Calibri" pitchFamily="18"/>
                <a:ea typeface="Arial Unicode MS" pitchFamily="1"/>
                <a:cs typeface="Arial Unicode MS" pitchFamily="34"/>
              </a:rPr>
              <a:t>B2</a:t>
            </a:r>
          </a:p>
        </p:txBody>
      </p:sp>
      <p:sp>
        <p:nvSpPr>
          <p:cNvPr id="19" name="Oval 19"/>
          <p:cNvSpPr/>
          <p:nvPr/>
        </p:nvSpPr>
        <p:spPr>
          <a:xfrm>
            <a:off x="4708869" y="3051655"/>
            <a:ext cx="770007" cy="770007"/>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9360">
            <a:solidFill>
              <a:srgbClr val="808080"/>
            </a:solidFill>
            <a:prstDash val="solid"/>
            <a:round/>
          </a:ln>
        </p:spPr>
        <p:txBody>
          <a:bodyPr vert="horz" wrap="square" lIns="74127" tIns="49962" rIns="74127" bIns="36900" anchor="ctr" compatLnSpc="0">
            <a:noAutofit/>
          </a:bodyPr>
          <a:lstStyle/>
          <a:p>
            <a:pPr algn="ctr" hangingPunct="0">
              <a:lnSpc>
                <a:spcPct val="93000"/>
              </a:lnSpc>
              <a:tabLst>
                <a:tab pos="596291" algn="l"/>
              </a:tabLst>
              <a:defRPr sz="1800"/>
            </a:pPr>
            <a:r>
              <a:rPr lang="en-GB" sz="1451">
                <a:solidFill>
                  <a:srgbClr val="000000"/>
                </a:solidFill>
                <a:latin typeface="Calibri" pitchFamily="18"/>
                <a:ea typeface="Arial Unicode MS" pitchFamily="1"/>
                <a:cs typeface="Arial Unicode MS" pitchFamily="34"/>
              </a:rPr>
              <a:t>BN</a:t>
            </a:r>
          </a:p>
        </p:txBody>
      </p:sp>
      <p:sp>
        <p:nvSpPr>
          <p:cNvPr id="20" name="Text Box 20"/>
          <p:cNvSpPr/>
          <p:nvPr/>
        </p:nvSpPr>
        <p:spPr>
          <a:xfrm>
            <a:off x="591547" y="5947347"/>
            <a:ext cx="7879353" cy="449008"/>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square" lIns="74127" tIns="48656" rIns="74127" bIns="36900" anchor="ctr" compatLnSpc="0">
            <a:noAutofit/>
          </a:bodyPr>
          <a:lstStyle/>
          <a:p>
            <a:pPr algn="ctr" hangingPunct="0">
              <a:lnSpc>
                <a:spcPct val="93000"/>
              </a:lnSpc>
              <a:tabLst>
                <a:tab pos="596291" algn="l"/>
                <a:tab pos="1190950" algn="l"/>
                <a:tab pos="1786914" algn="l"/>
                <a:tab pos="2383206" algn="l"/>
                <a:tab pos="2977864" algn="l"/>
                <a:tab pos="3574155" algn="l"/>
                <a:tab pos="4168814" algn="l"/>
                <a:tab pos="4765105" algn="l"/>
                <a:tab pos="5361070" algn="l"/>
                <a:tab pos="5956055" algn="l"/>
                <a:tab pos="6552020" algn="l"/>
                <a:tab pos="7148311" algn="l"/>
                <a:tab pos="7742969" algn="l"/>
              </a:tabLst>
              <a:defRPr sz="1800"/>
            </a:pPr>
            <a:r>
              <a:rPr lang="en-GB" sz="1600" dirty="0">
                <a:solidFill>
                  <a:schemeClr val="bg1">
                    <a:lumMod val="65000"/>
                  </a:schemeClr>
                </a:solidFill>
                <a:latin typeface="Calibri" pitchFamily="18"/>
                <a:ea typeface="Arial Unicode MS" pitchFamily="1"/>
                <a:cs typeface="Arial Unicode MS" pitchFamily="34"/>
              </a:rPr>
              <a:t>T. </a:t>
            </a:r>
            <a:r>
              <a:rPr lang="en-GB" sz="1600" dirty="0" err="1">
                <a:solidFill>
                  <a:schemeClr val="bg1">
                    <a:lumMod val="65000"/>
                  </a:schemeClr>
                </a:solidFill>
                <a:latin typeface="Calibri" pitchFamily="18"/>
                <a:ea typeface="Arial Unicode MS" pitchFamily="1"/>
                <a:cs typeface="Arial Unicode MS" pitchFamily="34"/>
              </a:rPr>
              <a:t>Dietterich</a:t>
            </a:r>
            <a:r>
              <a:rPr lang="en-GB" sz="1600" dirty="0">
                <a:solidFill>
                  <a:schemeClr val="bg1">
                    <a:lumMod val="65000"/>
                  </a:schemeClr>
                </a:solidFill>
                <a:latin typeface="Calibri" pitchFamily="18"/>
                <a:ea typeface="Arial Unicode MS" pitchFamily="1"/>
                <a:cs typeface="Arial Unicode MS" pitchFamily="34"/>
              </a:rPr>
              <a:t>. Ensemble Methods in Machine Learning. Proceedings of the First International Workshop in Multiple Classifier Systems. 2000.</a:t>
            </a:r>
          </a:p>
        </p:txBody>
      </p:sp>
      <p:sp>
        <p:nvSpPr>
          <p:cNvPr id="21" name="Slide Number Placeholder 20"/>
          <p:cNvSpPr>
            <a:spLocks noGrp="1"/>
          </p:cNvSpPr>
          <p:nvPr>
            <p:ph type="sldNum" sz="quarter" idx="12"/>
          </p:nvPr>
        </p:nvSpPr>
        <p:spPr/>
        <p:txBody>
          <a:bodyPr/>
          <a:lstStyle/>
          <a:p>
            <a:fld id="{4F43FBDB-460A-2C4D-8064-C249887F4FCB}" type="slidenum">
              <a:rPr lang="en-US" smtClean="0"/>
              <a:pPr/>
              <a:t>118</a:t>
            </a:fld>
            <a:endParaRPr lang="en-US"/>
          </a:p>
        </p:txBody>
      </p:sp>
    </p:spTree>
    <p:extLst>
      <p:ext uri="{BB962C8B-B14F-4D97-AF65-F5344CB8AC3E}">
        <p14:creationId xmlns:p14="http://schemas.microsoft.com/office/powerpoint/2010/main" val="422854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Grp="1"/>
          </p:cNvSpPr>
          <p:nvPr>
            <p:ph type="title" idx="4294967295"/>
          </p:nvPr>
        </p:nvSpPr>
        <p:spPr>
          <a:xfrm>
            <a:off x="414720" y="249519"/>
            <a:ext cx="8402162" cy="1037780"/>
          </a:xfrm>
        </p:spPr>
        <p:txBody>
          <a:bodyPr vert="horz" lIns="0" tIns="32002" rIns="0" bIns="0" rtlCol="0" anchor="ctr">
            <a:normAutofit/>
          </a:bodyPr>
          <a:lstStyle/>
          <a:p>
            <a:pPr>
              <a:tabLst>
                <a:tab pos="656703" algn="l"/>
                <a:tab pos="1313407" algn="l"/>
                <a:tab pos="1970112" algn="l"/>
                <a:tab pos="2626489" algn="l"/>
                <a:tab pos="3283194" algn="l"/>
                <a:tab pos="3939898" algn="l"/>
                <a:tab pos="4596602" algn="l"/>
                <a:tab pos="5253306" algn="l"/>
                <a:tab pos="5910010" algn="l"/>
                <a:tab pos="6566388" algn="l"/>
                <a:tab pos="7223092" algn="l"/>
                <a:tab pos="7879796" algn="l"/>
              </a:tabLst>
            </a:pPr>
            <a:r>
              <a:rPr lang="en-US"/>
              <a:t>Ensembles of Learning Machines</a:t>
            </a:r>
          </a:p>
        </p:txBody>
      </p:sp>
      <p:sp>
        <p:nvSpPr>
          <p:cNvPr id="3" name="Rectangle 3"/>
          <p:cNvSpPr txBox="1">
            <a:spLocks noGrp="1"/>
          </p:cNvSpPr>
          <p:nvPr>
            <p:ph type="body" idx="4294967295"/>
          </p:nvPr>
        </p:nvSpPr>
        <p:spPr>
          <a:xfrm>
            <a:off x="414720" y="1451880"/>
            <a:ext cx="7465940" cy="4106708"/>
          </a:xfrm>
        </p:spPr>
        <p:txBody>
          <a:bodyPr vert="horz" lIns="0" tIns="23185" rIns="0" bIns="0" rtlCol="0">
            <a:normAutofit/>
          </a:bodyPr>
          <a:lstStyle/>
          <a:p>
            <a:pPr>
              <a:spcBef>
                <a:spcPts val="579"/>
              </a:spcBef>
              <a:tabLst>
                <a:tab pos="656703" algn="l"/>
                <a:tab pos="1313407" algn="l"/>
                <a:tab pos="1970112" algn="l"/>
                <a:tab pos="2626489" algn="l"/>
                <a:tab pos="3283194" algn="l"/>
                <a:tab pos="3939898" algn="l"/>
                <a:tab pos="4596602" algn="l"/>
                <a:tab pos="5253306" algn="l"/>
                <a:tab pos="5910010" algn="l"/>
                <a:tab pos="6566388" algn="l"/>
                <a:tab pos="7223092" algn="l"/>
                <a:tab pos="7879796" algn="l"/>
              </a:tabLst>
            </a:pPr>
            <a:r>
              <a:rPr lang="en-US" dirty="0"/>
              <a:t>One of the keys:</a:t>
            </a:r>
          </a:p>
          <a:p>
            <a:pPr lvl="1">
              <a:tabLst>
                <a:tab pos="656703" algn="l"/>
                <a:tab pos="1313407" algn="l"/>
                <a:tab pos="1970112" algn="l"/>
                <a:tab pos="2626489" algn="l"/>
                <a:tab pos="3283194" algn="l"/>
                <a:tab pos="3939898" algn="l"/>
                <a:tab pos="4596602" algn="l"/>
                <a:tab pos="5253306" algn="l"/>
                <a:tab pos="5910010" algn="l"/>
                <a:tab pos="6566388" algn="l"/>
                <a:tab pos="7223092" algn="l"/>
                <a:tab pos="7879796" algn="l"/>
              </a:tabLst>
            </a:pPr>
            <a:r>
              <a:rPr lang="en-US" sz="2540" dirty="0" smtClean="0"/>
              <a:t>Diverse </a:t>
            </a:r>
            <a:r>
              <a:rPr lang="en-US" sz="2540" dirty="0"/>
              <a:t>ensemble: “base learners” make different errors on the same instances.</a:t>
            </a:r>
          </a:p>
        </p:txBody>
      </p:sp>
      <p:sp>
        <p:nvSpPr>
          <p:cNvPr id="4" name="Text Box 4"/>
          <p:cNvSpPr/>
          <p:nvPr/>
        </p:nvSpPr>
        <p:spPr>
          <a:xfrm>
            <a:off x="676124" y="6171851"/>
            <a:ext cx="7879353" cy="447375"/>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square" lIns="74127" tIns="48656" rIns="74127" bIns="36900" anchor="ctr" compatLnSpc="0">
            <a:noAutofit/>
          </a:bodyPr>
          <a:lstStyle/>
          <a:p>
            <a:pPr algn="ctr" hangingPunct="0">
              <a:lnSpc>
                <a:spcPct val="93000"/>
              </a:lnSpc>
              <a:tabLst>
                <a:tab pos="596291" algn="l"/>
                <a:tab pos="1190950" algn="l"/>
                <a:tab pos="1786914" algn="l"/>
                <a:tab pos="2383206" algn="l"/>
                <a:tab pos="2977864" algn="l"/>
                <a:tab pos="3574155" algn="l"/>
                <a:tab pos="4168814" algn="l"/>
                <a:tab pos="4765105" algn="l"/>
                <a:tab pos="5361070" algn="l"/>
                <a:tab pos="5956055" algn="l"/>
                <a:tab pos="6552020" algn="l"/>
                <a:tab pos="7148311" algn="l"/>
                <a:tab pos="7742969" algn="l"/>
              </a:tabLst>
              <a:defRPr sz="1800"/>
            </a:pPr>
            <a:r>
              <a:rPr lang="en-GB" sz="1600" dirty="0" smtClean="0">
                <a:solidFill>
                  <a:srgbClr val="A6A6A6"/>
                </a:solidFill>
                <a:latin typeface="Calibri" pitchFamily="18"/>
                <a:ea typeface="Arial Unicode MS" pitchFamily="1"/>
                <a:cs typeface="Arial Unicode MS" pitchFamily="34"/>
              </a:rPr>
              <a:t>G</a:t>
            </a:r>
            <a:r>
              <a:rPr lang="en-GB" sz="1600" dirty="0">
                <a:solidFill>
                  <a:srgbClr val="A6A6A6"/>
                </a:solidFill>
                <a:latin typeface="Calibri" pitchFamily="18"/>
                <a:ea typeface="Arial Unicode MS" pitchFamily="1"/>
                <a:cs typeface="Arial Unicode MS" pitchFamily="34"/>
              </a:rPr>
              <a:t>. Brown, J. Wyatt, R. Harris, X. Yao. Diversity Creation Methods: A Survey and Categorisation. Journal of Information Fusion 6(1): 5-20, 2005.</a:t>
            </a: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88021" y="2861792"/>
            <a:ext cx="6292279" cy="3176770"/>
          </a:xfrm>
          <a:prstGeom prst="rect">
            <a:avLst/>
          </a:prstGeom>
        </p:spPr>
      </p:pic>
      <p:sp>
        <p:nvSpPr>
          <p:cNvPr id="5" name="Slide Number Placeholder 4"/>
          <p:cNvSpPr>
            <a:spLocks noGrp="1"/>
          </p:cNvSpPr>
          <p:nvPr>
            <p:ph type="sldNum" sz="quarter" idx="12"/>
          </p:nvPr>
        </p:nvSpPr>
        <p:spPr/>
        <p:txBody>
          <a:bodyPr/>
          <a:lstStyle/>
          <a:p>
            <a:fld id="{4F43FBDB-460A-2C4D-8064-C249887F4FCB}" type="slidenum">
              <a:rPr lang="en-US" smtClean="0"/>
              <a:pPr/>
              <a:t>119</a:t>
            </a:fld>
            <a:endParaRPr lang="en-US"/>
          </a:p>
        </p:txBody>
      </p:sp>
    </p:spTree>
    <p:extLst>
      <p:ext uri="{BB962C8B-B14F-4D97-AF65-F5344CB8AC3E}">
        <p14:creationId xmlns:p14="http://schemas.microsoft.com/office/powerpoint/2010/main" val="39325249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Grp="1"/>
          </p:cNvSpPr>
          <p:nvPr>
            <p:ph type="title" idx="4294967295"/>
          </p:nvPr>
        </p:nvSpPr>
        <p:spPr>
          <a:xfrm>
            <a:off x="456846" y="274990"/>
            <a:ext cx="8230069" cy="1143909"/>
          </a:xfrm>
        </p:spPr>
        <p:txBody>
          <a:bodyPr vert="horz" lIns="0" tIns="32002" rIns="0" bIns="0" rtlCol="0" anchor="ctr">
            <a:normAutofit/>
          </a:bodyPr>
          <a:lstStyle/>
          <a:p>
            <a:pPr>
              <a:tabLst>
                <a:tab pos="656703" algn="l"/>
                <a:tab pos="1313407" algn="l"/>
                <a:tab pos="1970112" algn="l"/>
                <a:tab pos="2626489" algn="l"/>
                <a:tab pos="3283194" algn="l"/>
                <a:tab pos="3939898" algn="l"/>
                <a:tab pos="4596602" algn="l"/>
                <a:tab pos="5253306" algn="l"/>
                <a:tab pos="5910010" algn="l"/>
                <a:tab pos="6566388" algn="l"/>
                <a:tab pos="7223092" algn="l"/>
                <a:tab pos="7879796" algn="l"/>
              </a:tabLst>
            </a:pPr>
            <a:r>
              <a:rPr lang="en-US"/>
              <a:t>Ensembles of Learning Machines</a:t>
            </a:r>
          </a:p>
        </p:txBody>
      </p:sp>
      <p:sp>
        <p:nvSpPr>
          <p:cNvPr id="3" name="Rectangle 3"/>
          <p:cNvSpPr txBox="1">
            <a:spLocks noGrp="1"/>
          </p:cNvSpPr>
          <p:nvPr>
            <p:ph type="body" idx="4294967295"/>
          </p:nvPr>
        </p:nvSpPr>
        <p:spPr>
          <a:xfrm>
            <a:off x="456846" y="1600135"/>
            <a:ext cx="8230069" cy="4526979"/>
          </a:xfrm>
        </p:spPr>
        <p:txBody>
          <a:bodyPr vert="horz" lIns="0" tIns="23185" rIns="0" bIns="0" rtlCol="0">
            <a:normAutofit fontScale="92500" lnSpcReduction="20000"/>
          </a:bodyPr>
          <a:lstStyle/>
          <a:p>
            <a:pPr>
              <a:spcBef>
                <a:spcPts val="579"/>
              </a:spcBef>
              <a:buClr>
                <a:srgbClr val="000000"/>
              </a:buClr>
              <a:tabLst>
                <a:tab pos="656703" algn="l"/>
                <a:tab pos="1313407" algn="l"/>
                <a:tab pos="1970112" algn="l"/>
                <a:tab pos="2626489" algn="l"/>
                <a:tab pos="3283194" algn="l"/>
                <a:tab pos="3939898" algn="l"/>
                <a:tab pos="4596602" algn="l"/>
                <a:tab pos="5253306" algn="l"/>
                <a:tab pos="5910010" algn="l"/>
                <a:tab pos="6566388" algn="l"/>
                <a:tab pos="7223092" algn="l"/>
                <a:tab pos="7879796" algn="l"/>
              </a:tabLst>
            </a:pPr>
            <a:r>
              <a:rPr lang="en-US" dirty="0"/>
              <a:t>One of the keys:</a:t>
            </a:r>
          </a:p>
          <a:p>
            <a:pPr lvl="1">
              <a:tabLst>
                <a:tab pos="656703" algn="l"/>
                <a:tab pos="1313407" algn="l"/>
                <a:tab pos="1970112" algn="l"/>
                <a:tab pos="2626489" algn="l"/>
                <a:tab pos="3283194" algn="l"/>
                <a:tab pos="3939898" algn="l"/>
                <a:tab pos="4596602" algn="l"/>
                <a:tab pos="5253306" algn="l"/>
                <a:tab pos="5910010" algn="l"/>
                <a:tab pos="6566388" algn="l"/>
                <a:tab pos="7223092" algn="l"/>
                <a:tab pos="7879796" algn="l"/>
              </a:tabLst>
            </a:pPr>
            <a:r>
              <a:rPr lang="en-US" sz="2540" dirty="0" smtClean="0"/>
              <a:t>Diverse </a:t>
            </a:r>
            <a:r>
              <a:rPr lang="en-US" sz="2540" dirty="0"/>
              <a:t>ensemble: “base learners” make different errors on the same instances.</a:t>
            </a:r>
          </a:p>
          <a:p>
            <a:pPr lvl="1">
              <a:tabLst>
                <a:tab pos="656703" algn="l"/>
                <a:tab pos="1313407" algn="l"/>
                <a:tab pos="1970112" algn="l"/>
                <a:tab pos="2626489" algn="l"/>
                <a:tab pos="3283194" algn="l"/>
                <a:tab pos="3939898" algn="l"/>
                <a:tab pos="4596602" algn="l"/>
                <a:tab pos="5253306" algn="l"/>
                <a:tab pos="5910010" algn="l"/>
                <a:tab pos="6566388" algn="l"/>
                <a:tab pos="7223092" algn="l"/>
                <a:tab pos="7879796" algn="l"/>
              </a:tabLst>
            </a:pPr>
            <a:endParaRPr lang="en-US" sz="2540" dirty="0"/>
          </a:p>
          <a:p>
            <a:pPr lvl="1">
              <a:tabLst>
                <a:tab pos="656703" algn="l"/>
                <a:tab pos="1313407" algn="l"/>
                <a:tab pos="1970112" algn="l"/>
                <a:tab pos="2626489" algn="l"/>
                <a:tab pos="3283194" algn="l"/>
                <a:tab pos="3939898" algn="l"/>
                <a:tab pos="4596602" algn="l"/>
                <a:tab pos="5253306" algn="l"/>
                <a:tab pos="5910010" algn="l"/>
                <a:tab pos="6566388" algn="l"/>
                <a:tab pos="7223092" algn="l"/>
                <a:tab pos="7879796" algn="l"/>
              </a:tabLst>
            </a:pPr>
            <a:endParaRPr lang="en-US" sz="2540" dirty="0" smtClean="0"/>
          </a:p>
          <a:p>
            <a:pPr lvl="1">
              <a:buNone/>
              <a:tabLst>
                <a:tab pos="656703" algn="l"/>
                <a:tab pos="1313407" algn="l"/>
                <a:tab pos="1970112" algn="l"/>
                <a:tab pos="2626489" algn="l"/>
                <a:tab pos="3283194" algn="l"/>
                <a:tab pos="3939898" algn="l"/>
                <a:tab pos="4596602" algn="l"/>
                <a:tab pos="5253306" algn="l"/>
                <a:tab pos="5910010" algn="l"/>
                <a:tab pos="6566388" algn="l"/>
                <a:tab pos="7223092" algn="l"/>
                <a:tab pos="7879796" algn="l"/>
              </a:tabLst>
            </a:pPr>
            <a:endParaRPr lang="en-US" sz="2540" dirty="0"/>
          </a:p>
          <a:p>
            <a:pPr>
              <a:spcBef>
                <a:spcPts val="579"/>
              </a:spcBef>
              <a:buClr>
                <a:srgbClr val="000000"/>
              </a:buClr>
              <a:tabLst>
                <a:tab pos="656703" algn="l"/>
                <a:tab pos="1313407" algn="l"/>
                <a:tab pos="1970112" algn="l"/>
                <a:tab pos="2626489" algn="l"/>
                <a:tab pos="3283194" algn="l"/>
                <a:tab pos="3939898" algn="l"/>
                <a:tab pos="4596602" algn="l"/>
                <a:tab pos="5253306" algn="l"/>
                <a:tab pos="5910010" algn="l"/>
                <a:tab pos="6566388" algn="l"/>
                <a:tab pos="7223092" algn="l"/>
                <a:tab pos="7879796" algn="l"/>
              </a:tabLst>
            </a:pPr>
            <a:r>
              <a:rPr lang="en-US" dirty="0"/>
              <a:t>Versatile tools:</a:t>
            </a:r>
          </a:p>
          <a:p>
            <a:pPr lvl="1">
              <a:tabLst>
                <a:tab pos="656703" algn="l"/>
                <a:tab pos="1313407" algn="l"/>
                <a:tab pos="1970112" algn="l"/>
                <a:tab pos="2626489" algn="l"/>
                <a:tab pos="3283194" algn="l"/>
                <a:tab pos="3939898" algn="l"/>
                <a:tab pos="4596602" algn="l"/>
                <a:tab pos="5253306" algn="l"/>
                <a:tab pos="5910010" algn="l"/>
                <a:tab pos="6566388" algn="l"/>
                <a:tab pos="7223092" algn="l"/>
                <a:tab pos="7879796" algn="l"/>
              </a:tabLst>
            </a:pPr>
            <a:r>
              <a:rPr lang="en-US" sz="2540" dirty="0"/>
              <a:t>Can be used to create solutions to different SE model problems</a:t>
            </a:r>
            <a:r>
              <a:rPr lang="en-US" sz="2540" dirty="0" smtClean="0"/>
              <a:t>.</a:t>
            </a:r>
          </a:p>
          <a:p>
            <a:pPr>
              <a:tabLst>
                <a:tab pos="656703" algn="l"/>
                <a:tab pos="1313407" algn="l"/>
                <a:tab pos="1970112" algn="l"/>
                <a:tab pos="2626489" algn="l"/>
                <a:tab pos="3283194" algn="l"/>
                <a:tab pos="3939898" algn="l"/>
                <a:tab pos="4596602" algn="l"/>
                <a:tab pos="5253306" algn="l"/>
                <a:tab pos="5910010" algn="l"/>
                <a:tab pos="6566388" algn="l"/>
                <a:tab pos="7223092" algn="l"/>
                <a:tab pos="7879796" algn="l"/>
              </a:tabLst>
            </a:pPr>
            <a:r>
              <a:rPr lang="en-US" sz="2940" dirty="0" smtClean="0"/>
              <a:t>Next:</a:t>
            </a:r>
          </a:p>
          <a:p>
            <a:pPr lvl="1">
              <a:tabLst>
                <a:tab pos="656703" algn="l"/>
                <a:tab pos="1313407" algn="l"/>
                <a:tab pos="1970112" algn="l"/>
                <a:tab pos="2626489" algn="l"/>
                <a:tab pos="3283194" algn="l"/>
                <a:tab pos="3939898" algn="l"/>
                <a:tab pos="4596602" algn="l"/>
                <a:tab pos="5253306" algn="l"/>
                <a:tab pos="5910010" algn="l"/>
                <a:tab pos="6566388" algn="l"/>
                <a:tab pos="7223092" algn="l"/>
                <a:tab pos="7879796" algn="l"/>
              </a:tabLst>
            </a:pPr>
            <a:r>
              <a:rPr lang="en-US" sz="2540" dirty="0" smtClean="0"/>
              <a:t>Some examples of ensembles in the context of SEE will be shown.</a:t>
            </a:r>
            <a:endParaRPr lang="en-US" sz="2540" dirty="0"/>
          </a:p>
        </p:txBody>
      </p:sp>
      <p:sp>
        <p:nvSpPr>
          <p:cNvPr id="5" name="Text Box 4"/>
          <p:cNvSpPr/>
          <p:nvPr/>
        </p:nvSpPr>
        <p:spPr>
          <a:xfrm>
            <a:off x="1142930" y="2714920"/>
            <a:ext cx="7109019" cy="7716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00B8FF"/>
          </a:solidFill>
          <a:ln>
            <a:noFill/>
            <a:prstDash val="solid"/>
          </a:ln>
        </p:spPr>
        <p:txBody>
          <a:bodyPr vert="horz" wrap="square" lIns="74127" tIns="54534" rIns="74127" bIns="36900" anchor="ctr" compatLnSpc="0">
            <a:noAutofit/>
          </a:bodyPr>
          <a:lstStyle/>
          <a:p>
            <a:pPr algn="ctr" hangingPunct="0">
              <a:lnSpc>
                <a:spcPct val="93000"/>
              </a:lnSpc>
              <a:tabLst>
                <a:tab pos="596291" algn="l"/>
                <a:tab pos="1190950" algn="l"/>
                <a:tab pos="1786914" algn="l"/>
                <a:tab pos="2383206" algn="l"/>
                <a:tab pos="2977864" algn="l"/>
                <a:tab pos="3574155" algn="l"/>
                <a:tab pos="4168814" algn="l"/>
                <a:tab pos="4765105" algn="l"/>
                <a:tab pos="5361070" algn="l"/>
                <a:tab pos="5956055" algn="l"/>
                <a:tab pos="6552020" algn="l"/>
              </a:tabLst>
              <a:defRPr sz="1800"/>
            </a:pPr>
            <a:r>
              <a:rPr lang="en-GB" sz="1996">
                <a:solidFill>
                  <a:srgbClr val="000000"/>
                </a:solidFill>
                <a:latin typeface="Calibri" pitchFamily="18"/>
                <a:ea typeface="Arial Unicode MS" pitchFamily="1"/>
                <a:cs typeface="Arial Unicode MS" pitchFamily="34"/>
              </a:rPr>
              <a:t>Different ensemble approaches can be seen as different ways to generate diversity among base learners!</a:t>
            </a:r>
          </a:p>
        </p:txBody>
      </p:sp>
      <p:sp>
        <p:nvSpPr>
          <p:cNvPr id="6" name="Text Box 4"/>
          <p:cNvSpPr/>
          <p:nvPr/>
        </p:nvSpPr>
        <p:spPr>
          <a:xfrm>
            <a:off x="676124" y="6171851"/>
            <a:ext cx="7879353" cy="447375"/>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square" lIns="74127" tIns="48656" rIns="74127" bIns="36900" anchor="ctr" compatLnSpc="0">
            <a:noAutofit/>
          </a:bodyPr>
          <a:lstStyle/>
          <a:p>
            <a:pPr algn="ctr" hangingPunct="0">
              <a:lnSpc>
                <a:spcPct val="93000"/>
              </a:lnSpc>
              <a:tabLst>
                <a:tab pos="596291" algn="l"/>
                <a:tab pos="1190950" algn="l"/>
                <a:tab pos="1786914" algn="l"/>
                <a:tab pos="2383206" algn="l"/>
                <a:tab pos="2977864" algn="l"/>
                <a:tab pos="3574155" algn="l"/>
                <a:tab pos="4168814" algn="l"/>
                <a:tab pos="4765105" algn="l"/>
                <a:tab pos="5361070" algn="l"/>
                <a:tab pos="5956055" algn="l"/>
                <a:tab pos="6552020" algn="l"/>
                <a:tab pos="7148311" algn="l"/>
                <a:tab pos="7742969" algn="l"/>
              </a:tabLst>
              <a:defRPr sz="1800"/>
            </a:pPr>
            <a:r>
              <a:rPr lang="en-GB" sz="1600" dirty="0" smtClean="0">
                <a:solidFill>
                  <a:srgbClr val="A6A6A6"/>
                </a:solidFill>
                <a:latin typeface="Calibri" pitchFamily="18"/>
                <a:ea typeface="Arial Unicode MS" pitchFamily="1"/>
                <a:cs typeface="Arial Unicode MS" pitchFamily="34"/>
              </a:rPr>
              <a:t>G</a:t>
            </a:r>
            <a:r>
              <a:rPr lang="en-GB" sz="1600" dirty="0">
                <a:solidFill>
                  <a:srgbClr val="A6A6A6"/>
                </a:solidFill>
                <a:latin typeface="Calibri" pitchFamily="18"/>
                <a:ea typeface="Arial Unicode MS" pitchFamily="1"/>
                <a:cs typeface="Arial Unicode MS" pitchFamily="34"/>
              </a:rPr>
              <a:t>. Brown, J. Wyatt, R. Harris, X. Yao. Diversity Creation Methods: A Survey and Categorisation. Journal of Information Fusion 6(1): 5-20, 2005.</a:t>
            </a:r>
          </a:p>
        </p:txBody>
      </p:sp>
      <p:sp>
        <p:nvSpPr>
          <p:cNvPr id="4" name="Slide Number Placeholder 3"/>
          <p:cNvSpPr>
            <a:spLocks noGrp="1"/>
          </p:cNvSpPr>
          <p:nvPr>
            <p:ph type="sldNum" sz="quarter" idx="12"/>
          </p:nvPr>
        </p:nvSpPr>
        <p:spPr/>
        <p:txBody>
          <a:bodyPr/>
          <a:lstStyle/>
          <a:p>
            <a:fld id="{4F43FBDB-460A-2C4D-8064-C249887F4FCB}" type="slidenum">
              <a:rPr lang="en-US" smtClean="0"/>
              <a:pPr/>
              <a:t>120</a:t>
            </a:fld>
            <a:endParaRPr lang="en-US"/>
          </a:p>
        </p:txBody>
      </p:sp>
    </p:spTree>
    <p:extLst>
      <p:ext uri="{BB962C8B-B14F-4D97-AF65-F5344CB8AC3E}">
        <p14:creationId xmlns:p14="http://schemas.microsoft.com/office/powerpoint/2010/main" val="17152808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2"/>
          <p:cNvSpPr>
            <a:spLocks noGrp="1"/>
          </p:cNvSpPr>
          <p:nvPr>
            <p:ph type="title"/>
          </p:nvPr>
        </p:nvSpPr>
        <p:spPr>
          <a:xfrm>
            <a:off x="457200" y="274638"/>
            <a:ext cx="8231188" cy="1144587"/>
          </a:xfrm>
        </p:spPr>
        <p:txBody>
          <a:bodyPr lIns="0" tIns="35203" rIns="0" bIns="0">
            <a:normAutofit/>
          </a:bodyPr>
          <a:lstStyle/>
          <a:p>
            <a:pPr defTabSz="449263" eaLnBrk="1" hangingPunct="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dirty="0" smtClean="0"/>
              <a:t>Creating Ensembles</a:t>
            </a:r>
          </a:p>
        </p:txBody>
      </p:sp>
      <p:sp>
        <p:nvSpPr>
          <p:cNvPr id="59394" name="AutoShape 3"/>
          <p:cNvSpPr>
            <a:spLocks noChangeArrowheads="1"/>
          </p:cNvSpPr>
          <p:nvPr/>
        </p:nvSpPr>
        <p:spPr bwMode="auto">
          <a:xfrm>
            <a:off x="654050" y="3722688"/>
            <a:ext cx="2024063" cy="1436687"/>
          </a:xfrm>
          <a:prstGeom prst="flowChartMagneticDisk">
            <a:avLst/>
          </a:prstGeom>
          <a:solidFill>
            <a:srgbClr val="00B8FF"/>
          </a:solidFill>
          <a:ln w="9525">
            <a:solidFill>
              <a:srgbClr val="000000"/>
            </a:solidFill>
            <a:round/>
            <a:headEnd/>
            <a:tailEnd/>
          </a:ln>
        </p:spPr>
        <p:txBody>
          <a:bodyPr wrap="none" lIns="81639" tIns="55221" rIns="81639" bIns="40820" anchor="ctr"/>
          <a:lstStyle/>
          <a:p>
            <a:pPr algn="ctr" defTabSz="407988" hangingPunct="0">
              <a:lnSpc>
                <a:spcPct val="93000"/>
              </a:lnSpc>
              <a:buClr>
                <a:srgbClr val="000000"/>
              </a:buClr>
              <a:buSzPct val="100000"/>
              <a:buFont typeface="Times New Roman" pitchFamily="18" charset="0"/>
              <a:buNone/>
              <a:tabLst>
                <a:tab pos="657225" algn="l"/>
                <a:tab pos="1312863" algn="l"/>
                <a:tab pos="1970088" algn="l"/>
              </a:tabLst>
            </a:pPr>
            <a:r>
              <a:rPr lang="en-GB" sz="1600">
                <a:solidFill>
                  <a:srgbClr val="000000"/>
                </a:solidFill>
                <a:ea typeface="Arial Unicode MS" pitchFamily="34" charset="-128"/>
                <a:cs typeface="Arial Unicode MS" pitchFamily="34" charset="-128"/>
              </a:rPr>
              <a:t>Training data</a:t>
            </a:r>
          </a:p>
          <a:p>
            <a:pPr algn="ctr" defTabSz="407988" hangingPunct="0">
              <a:lnSpc>
                <a:spcPct val="93000"/>
              </a:lnSpc>
              <a:buClr>
                <a:srgbClr val="000000"/>
              </a:buClr>
              <a:buSzPct val="100000"/>
              <a:buFont typeface="Times New Roman" pitchFamily="18" charset="0"/>
              <a:buNone/>
              <a:tabLst>
                <a:tab pos="657225" algn="l"/>
                <a:tab pos="1312863" algn="l"/>
                <a:tab pos="1970088" algn="l"/>
              </a:tabLst>
            </a:pPr>
            <a:r>
              <a:rPr lang="en-GB" sz="1600">
                <a:solidFill>
                  <a:srgbClr val="000000"/>
                </a:solidFill>
                <a:ea typeface="Arial Unicode MS" pitchFamily="34" charset="-128"/>
                <a:cs typeface="Arial Unicode MS" pitchFamily="34" charset="-128"/>
              </a:rPr>
              <a:t>(completed projects)</a:t>
            </a:r>
          </a:p>
        </p:txBody>
      </p:sp>
      <p:sp>
        <p:nvSpPr>
          <p:cNvPr id="59395" name="AutoShape 4"/>
          <p:cNvSpPr>
            <a:spLocks noChangeArrowheads="1"/>
          </p:cNvSpPr>
          <p:nvPr/>
        </p:nvSpPr>
        <p:spPr bwMode="auto">
          <a:xfrm>
            <a:off x="3013075" y="4094163"/>
            <a:ext cx="963613" cy="628650"/>
          </a:xfrm>
          <a:prstGeom prst="rightArrow">
            <a:avLst>
              <a:gd name="adj1" fmla="val 50000"/>
              <a:gd name="adj2" fmla="val 38321"/>
            </a:avLst>
          </a:prstGeom>
          <a:solidFill>
            <a:srgbClr val="FFFFFF"/>
          </a:solidFill>
          <a:ln w="9525">
            <a:solidFill>
              <a:srgbClr val="000000"/>
            </a:solidFill>
            <a:round/>
            <a:headEnd/>
            <a:tailEnd/>
          </a:ln>
        </p:spPr>
        <p:txBody>
          <a:bodyPr wrap="none" lIns="81639" tIns="55221" rIns="81639" bIns="40820" anchor="ctr">
            <a:spAutoFit/>
          </a:bodyPr>
          <a:lstStyle/>
          <a:p>
            <a:pPr algn="ctr" defTabSz="407988" hangingPunct="0">
              <a:lnSpc>
                <a:spcPct val="93000"/>
              </a:lnSpc>
              <a:buClr>
                <a:srgbClr val="000000"/>
              </a:buClr>
              <a:buSzPct val="100000"/>
              <a:buFont typeface="Times New Roman" pitchFamily="18" charset="0"/>
              <a:buNone/>
              <a:tabLst>
                <a:tab pos="657225" algn="l"/>
              </a:tabLst>
            </a:pPr>
            <a:r>
              <a:rPr lang="en-GB" sz="1600">
                <a:solidFill>
                  <a:srgbClr val="000000"/>
                </a:solidFill>
                <a:ea typeface="Arial Unicode MS" pitchFamily="34" charset="-128"/>
                <a:cs typeface="Arial Unicode MS" pitchFamily="34" charset="-128"/>
              </a:rPr>
              <a:t>training</a:t>
            </a:r>
          </a:p>
        </p:txBody>
      </p:sp>
      <p:sp>
        <p:nvSpPr>
          <p:cNvPr id="59396" name="AutoShape 5"/>
          <p:cNvSpPr>
            <a:spLocks noChangeArrowheads="1"/>
          </p:cNvSpPr>
          <p:nvPr/>
        </p:nvSpPr>
        <p:spPr bwMode="auto">
          <a:xfrm>
            <a:off x="4310063" y="3462338"/>
            <a:ext cx="4113212" cy="1828800"/>
          </a:xfrm>
          <a:prstGeom prst="roundRect">
            <a:avLst>
              <a:gd name="adj" fmla="val 79"/>
            </a:avLst>
          </a:prstGeom>
          <a:solidFill>
            <a:srgbClr val="FFFFCC"/>
          </a:solidFill>
          <a:ln w="9525">
            <a:solidFill>
              <a:srgbClr val="808080"/>
            </a:solidFill>
            <a:round/>
            <a:headEnd/>
            <a:tailEnd/>
          </a:ln>
        </p:spPr>
        <p:txBody>
          <a:bodyPr lIns="81639" tIns="55221" rIns="81639" bIns="40820" anchor="ctr"/>
          <a:lstStyle/>
          <a:p>
            <a:pPr algn="ctr" defTabSz="407988" hangingPunct="0">
              <a:lnSpc>
                <a:spcPct val="93000"/>
              </a:lnSpc>
              <a:buClr>
                <a:srgbClr val="000000"/>
              </a:buClr>
              <a:buSzPct val="100000"/>
              <a:buFont typeface="Times New Roman" pitchFamily="18" charset="0"/>
              <a:buNone/>
              <a:tabLst>
                <a:tab pos="657225" algn="l"/>
                <a:tab pos="1312863" algn="l"/>
                <a:tab pos="1970088" algn="l"/>
                <a:tab pos="2627313" algn="l"/>
                <a:tab pos="3282950" algn="l"/>
                <a:tab pos="3940175" algn="l"/>
              </a:tabLst>
            </a:pPr>
            <a:endParaRPr lang="en-GB" sz="1600">
              <a:solidFill>
                <a:srgbClr val="000000"/>
              </a:solidFill>
              <a:ea typeface="Arial Unicode MS" pitchFamily="34" charset="-128"/>
              <a:cs typeface="Arial Unicode MS" pitchFamily="34" charset="-128"/>
            </a:endParaRPr>
          </a:p>
          <a:p>
            <a:pPr algn="ctr" defTabSz="407988" hangingPunct="0">
              <a:lnSpc>
                <a:spcPct val="93000"/>
              </a:lnSpc>
              <a:buClr>
                <a:srgbClr val="000000"/>
              </a:buClr>
              <a:buSzPct val="100000"/>
              <a:buFont typeface="Times New Roman" pitchFamily="18" charset="0"/>
              <a:buNone/>
              <a:tabLst>
                <a:tab pos="657225" algn="l"/>
                <a:tab pos="1312863" algn="l"/>
                <a:tab pos="1970088" algn="l"/>
                <a:tab pos="2627313" algn="l"/>
                <a:tab pos="3282950" algn="l"/>
                <a:tab pos="3940175" algn="l"/>
              </a:tabLst>
            </a:pPr>
            <a:endParaRPr lang="en-GB" sz="1600">
              <a:solidFill>
                <a:srgbClr val="000000"/>
              </a:solidFill>
              <a:ea typeface="Arial Unicode MS" pitchFamily="34" charset="-128"/>
              <a:cs typeface="Arial Unicode MS" pitchFamily="34" charset="-128"/>
            </a:endParaRPr>
          </a:p>
          <a:p>
            <a:pPr algn="ctr" defTabSz="407988" hangingPunct="0">
              <a:lnSpc>
                <a:spcPct val="93000"/>
              </a:lnSpc>
              <a:buClr>
                <a:srgbClr val="000000"/>
              </a:buClr>
              <a:buSzPct val="100000"/>
              <a:buFont typeface="Times New Roman" pitchFamily="18" charset="0"/>
              <a:buNone/>
              <a:tabLst>
                <a:tab pos="657225" algn="l"/>
                <a:tab pos="1312863" algn="l"/>
                <a:tab pos="1970088" algn="l"/>
                <a:tab pos="2627313" algn="l"/>
                <a:tab pos="3282950" algn="l"/>
                <a:tab pos="3940175" algn="l"/>
              </a:tabLst>
            </a:pPr>
            <a:endParaRPr lang="en-GB" sz="1600">
              <a:solidFill>
                <a:srgbClr val="000000"/>
              </a:solidFill>
              <a:ea typeface="Arial Unicode MS" pitchFamily="34" charset="-128"/>
              <a:cs typeface="Arial Unicode MS" pitchFamily="34" charset="-128"/>
            </a:endParaRPr>
          </a:p>
          <a:p>
            <a:pPr algn="ctr" defTabSz="407988" hangingPunct="0">
              <a:lnSpc>
                <a:spcPct val="93000"/>
              </a:lnSpc>
              <a:buClr>
                <a:srgbClr val="000000"/>
              </a:buClr>
              <a:buSzPct val="100000"/>
              <a:buFont typeface="Times New Roman" pitchFamily="18" charset="0"/>
              <a:buNone/>
              <a:tabLst>
                <a:tab pos="657225" algn="l"/>
                <a:tab pos="1312863" algn="l"/>
                <a:tab pos="1970088" algn="l"/>
                <a:tab pos="2627313" algn="l"/>
                <a:tab pos="3282950" algn="l"/>
                <a:tab pos="3940175" algn="l"/>
              </a:tabLst>
            </a:pPr>
            <a:endParaRPr lang="en-GB" sz="1600">
              <a:solidFill>
                <a:srgbClr val="000000"/>
              </a:solidFill>
              <a:ea typeface="Arial Unicode MS" pitchFamily="34" charset="-128"/>
              <a:cs typeface="Arial Unicode MS" pitchFamily="34" charset="-128"/>
            </a:endParaRPr>
          </a:p>
          <a:p>
            <a:pPr algn="ctr" defTabSz="407988" hangingPunct="0">
              <a:lnSpc>
                <a:spcPct val="93000"/>
              </a:lnSpc>
              <a:buClr>
                <a:srgbClr val="000000"/>
              </a:buClr>
              <a:buSzPct val="100000"/>
              <a:buFont typeface="Times New Roman" pitchFamily="18" charset="0"/>
              <a:buNone/>
              <a:tabLst>
                <a:tab pos="657225" algn="l"/>
                <a:tab pos="1312863" algn="l"/>
                <a:tab pos="1970088" algn="l"/>
                <a:tab pos="2627313" algn="l"/>
                <a:tab pos="3282950" algn="l"/>
                <a:tab pos="3940175" algn="l"/>
              </a:tabLst>
            </a:pPr>
            <a:endParaRPr lang="en-GB" sz="1600">
              <a:solidFill>
                <a:srgbClr val="000000"/>
              </a:solidFill>
              <a:ea typeface="Arial Unicode MS" pitchFamily="34" charset="-128"/>
              <a:cs typeface="Arial Unicode MS" pitchFamily="34" charset="-128"/>
            </a:endParaRPr>
          </a:p>
          <a:p>
            <a:pPr algn="ctr" defTabSz="407988" hangingPunct="0">
              <a:lnSpc>
                <a:spcPct val="93000"/>
              </a:lnSpc>
              <a:buClr>
                <a:srgbClr val="000000"/>
              </a:buClr>
              <a:buSzPct val="100000"/>
              <a:buFont typeface="Times New Roman" pitchFamily="18" charset="0"/>
              <a:buNone/>
              <a:tabLst>
                <a:tab pos="657225" algn="l"/>
                <a:tab pos="1312863" algn="l"/>
                <a:tab pos="1970088" algn="l"/>
                <a:tab pos="2627313" algn="l"/>
                <a:tab pos="3282950" algn="l"/>
                <a:tab pos="3940175" algn="l"/>
              </a:tabLst>
            </a:pPr>
            <a:endParaRPr lang="en-GB" sz="1600">
              <a:solidFill>
                <a:srgbClr val="000000"/>
              </a:solidFill>
              <a:ea typeface="Arial Unicode MS" pitchFamily="34" charset="-128"/>
              <a:cs typeface="Arial Unicode MS" pitchFamily="34" charset="-128"/>
            </a:endParaRPr>
          </a:p>
          <a:p>
            <a:pPr algn="ctr" defTabSz="407988" hangingPunct="0">
              <a:lnSpc>
                <a:spcPct val="93000"/>
              </a:lnSpc>
              <a:buClr>
                <a:srgbClr val="000000"/>
              </a:buClr>
              <a:buSzPct val="100000"/>
              <a:buFont typeface="Times New Roman" pitchFamily="18" charset="0"/>
              <a:buNone/>
              <a:tabLst>
                <a:tab pos="657225" algn="l"/>
                <a:tab pos="1312863" algn="l"/>
                <a:tab pos="1970088" algn="l"/>
                <a:tab pos="2627313" algn="l"/>
                <a:tab pos="3282950" algn="l"/>
                <a:tab pos="3940175" algn="l"/>
              </a:tabLst>
            </a:pPr>
            <a:r>
              <a:rPr lang="en-GB" sz="1600">
                <a:solidFill>
                  <a:srgbClr val="000000"/>
                </a:solidFill>
                <a:ea typeface="Arial Unicode MS" pitchFamily="34" charset="-128"/>
                <a:cs typeface="Arial Unicode MS" pitchFamily="34" charset="-128"/>
              </a:rPr>
              <a:t>Ensemble</a:t>
            </a:r>
          </a:p>
        </p:txBody>
      </p:sp>
      <p:sp>
        <p:nvSpPr>
          <p:cNvPr id="59397" name="Rectangle 6"/>
          <p:cNvSpPr>
            <a:spLocks noGrp="1"/>
          </p:cNvSpPr>
          <p:nvPr>
            <p:ph type="body" idx="1"/>
          </p:nvPr>
        </p:nvSpPr>
        <p:spPr>
          <a:xfrm>
            <a:off x="457200" y="1949450"/>
            <a:ext cx="8231188" cy="4527550"/>
          </a:xfrm>
        </p:spPr>
        <p:txBody>
          <a:bodyPr lIns="0" tIns="25602" rIns="0" bIns="0"/>
          <a:lstStyle/>
          <a:p>
            <a:pPr marL="431800" indent="-323850" defTabSz="449263" eaLnBrk="1" hangingPunct="1">
              <a:buSzPct val="45000"/>
              <a:buFont typeface="Wingdings"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dirty="0" smtClean="0"/>
              <a:t>Existing training data are used for creating/training the ensemble.</a:t>
            </a:r>
          </a:p>
        </p:txBody>
      </p:sp>
      <p:sp>
        <p:nvSpPr>
          <p:cNvPr id="59398" name="Oval 7"/>
          <p:cNvSpPr>
            <a:spLocks noChangeArrowheads="1"/>
          </p:cNvSpPr>
          <p:nvPr/>
        </p:nvSpPr>
        <p:spPr bwMode="auto">
          <a:xfrm>
            <a:off x="7281863" y="4016375"/>
            <a:ext cx="752475" cy="719138"/>
          </a:xfrm>
          <a:prstGeom prst="ellipse">
            <a:avLst/>
          </a:prstGeom>
          <a:solidFill>
            <a:srgbClr val="99CCFF"/>
          </a:solidFill>
          <a:ln w="9525">
            <a:solidFill>
              <a:srgbClr val="808080"/>
            </a:solidFill>
            <a:round/>
            <a:headEnd/>
            <a:tailEnd/>
          </a:ln>
        </p:spPr>
        <p:txBody>
          <a:bodyPr lIns="81639" tIns="55221" rIns="81639" bIns="40820" anchor="ctr"/>
          <a:lstStyle/>
          <a:p>
            <a:pPr algn="ctr" defTabSz="407988" hangingPunct="0">
              <a:lnSpc>
                <a:spcPct val="93000"/>
              </a:lnSpc>
              <a:buClr>
                <a:srgbClr val="000000"/>
              </a:buClr>
              <a:buSzPct val="100000"/>
              <a:buFont typeface="Times New Roman" pitchFamily="18" charset="0"/>
              <a:buNone/>
              <a:tabLst>
                <a:tab pos="657225" algn="l"/>
              </a:tabLst>
            </a:pPr>
            <a:r>
              <a:rPr lang="en-GB" sz="1600">
                <a:solidFill>
                  <a:srgbClr val="000000"/>
                </a:solidFill>
                <a:ea typeface="Arial Unicode MS" pitchFamily="34" charset="-128"/>
                <a:cs typeface="Arial Unicode MS" pitchFamily="34" charset="-128"/>
              </a:rPr>
              <a:t>B</a:t>
            </a:r>
            <a:r>
              <a:rPr lang="en-GB" sz="1600" baseline="-33000">
                <a:solidFill>
                  <a:srgbClr val="000000"/>
                </a:solidFill>
                <a:ea typeface="Arial Unicode MS" pitchFamily="34" charset="-128"/>
                <a:cs typeface="Arial Unicode MS" pitchFamily="34" charset="-128"/>
              </a:rPr>
              <a:t>N</a:t>
            </a:r>
          </a:p>
        </p:txBody>
      </p:sp>
      <p:sp>
        <p:nvSpPr>
          <p:cNvPr id="59399" name="Oval 8"/>
          <p:cNvSpPr>
            <a:spLocks noChangeArrowheads="1"/>
          </p:cNvSpPr>
          <p:nvPr/>
        </p:nvSpPr>
        <p:spPr bwMode="auto">
          <a:xfrm>
            <a:off x="4603750" y="4016375"/>
            <a:ext cx="750888" cy="719138"/>
          </a:xfrm>
          <a:prstGeom prst="ellipse">
            <a:avLst/>
          </a:prstGeom>
          <a:solidFill>
            <a:srgbClr val="99CCFF"/>
          </a:solidFill>
          <a:ln w="9525">
            <a:solidFill>
              <a:srgbClr val="808080"/>
            </a:solidFill>
            <a:round/>
            <a:headEnd/>
            <a:tailEnd/>
          </a:ln>
        </p:spPr>
        <p:txBody>
          <a:bodyPr lIns="81639" tIns="55221" rIns="81639" bIns="40820" anchor="ctr"/>
          <a:lstStyle/>
          <a:p>
            <a:pPr algn="ctr" defTabSz="407988" hangingPunct="0">
              <a:lnSpc>
                <a:spcPct val="93000"/>
              </a:lnSpc>
              <a:buClr>
                <a:srgbClr val="000000"/>
              </a:buClr>
              <a:buSzPct val="100000"/>
              <a:buFont typeface="Times New Roman" pitchFamily="18" charset="0"/>
              <a:buNone/>
              <a:tabLst>
                <a:tab pos="657225" algn="l"/>
              </a:tabLst>
            </a:pPr>
            <a:r>
              <a:rPr lang="en-GB" sz="1600">
                <a:solidFill>
                  <a:srgbClr val="000000"/>
                </a:solidFill>
                <a:ea typeface="Arial Unicode MS" pitchFamily="34" charset="-128"/>
                <a:cs typeface="Arial Unicode MS" pitchFamily="34" charset="-128"/>
              </a:rPr>
              <a:t>B</a:t>
            </a:r>
            <a:r>
              <a:rPr lang="en-GB" sz="1600" baseline="-33000">
                <a:solidFill>
                  <a:srgbClr val="000000"/>
                </a:solidFill>
                <a:ea typeface="Arial Unicode MS" pitchFamily="34" charset="-128"/>
                <a:cs typeface="Arial Unicode MS" pitchFamily="34" charset="-128"/>
              </a:rPr>
              <a:t>1</a:t>
            </a:r>
          </a:p>
        </p:txBody>
      </p:sp>
      <p:sp>
        <p:nvSpPr>
          <p:cNvPr id="59400" name="Oval 9"/>
          <p:cNvSpPr>
            <a:spLocks noChangeArrowheads="1"/>
          </p:cNvSpPr>
          <p:nvPr/>
        </p:nvSpPr>
        <p:spPr bwMode="auto">
          <a:xfrm>
            <a:off x="5649913" y="4016375"/>
            <a:ext cx="750887" cy="719138"/>
          </a:xfrm>
          <a:prstGeom prst="ellipse">
            <a:avLst/>
          </a:prstGeom>
          <a:solidFill>
            <a:srgbClr val="99CCFF"/>
          </a:solidFill>
          <a:ln w="9525">
            <a:solidFill>
              <a:srgbClr val="808080"/>
            </a:solidFill>
            <a:round/>
            <a:headEnd/>
            <a:tailEnd/>
          </a:ln>
        </p:spPr>
        <p:txBody>
          <a:bodyPr lIns="81639" tIns="55221" rIns="81639" bIns="40820" anchor="ctr"/>
          <a:lstStyle/>
          <a:p>
            <a:pPr algn="ctr" defTabSz="407988" hangingPunct="0">
              <a:lnSpc>
                <a:spcPct val="93000"/>
              </a:lnSpc>
              <a:buClr>
                <a:srgbClr val="000000"/>
              </a:buClr>
              <a:buSzPct val="100000"/>
              <a:buFont typeface="Times New Roman" pitchFamily="18" charset="0"/>
              <a:buNone/>
              <a:tabLst>
                <a:tab pos="657225" algn="l"/>
              </a:tabLst>
            </a:pPr>
            <a:r>
              <a:rPr lang="en-GB" sz="1600">
                <a:solidFill>
                  <a:srgbClr val="000000"/>
                </a:solidFill>
                <a:ea typeface="Arial Unicode MS" pitchFamily="34" charset="-128"/>
                <a:cs typeface="Arial Unicode MS" pitchFamily="34" charset="-128"/>
              </a:rPr>
              <a:t>B</a:t>
            </a:r>
            <a:r>
              <a:rPr lang="en-GB" sz="1600" baseline="-33000">
                <a:solidFill>
                  <a:srgbClr val="000000"/>
                </a:solidFill>
                <a:ea typeface="Arial Unicode MS" pitchFamily="34" charset="-128"/>
                <a:cs typeface="Arial Unicode MS" pitchFamily="34" charset="-128"/>
              </a:rPr>
              <a:t>2</a:t>
            </a:r>
          </a:p>
        </p:txBody>
      </p:sp>
      <p:sp>
        <p:nvSpPr>
          <p:cNvPr id="59401" name="AutoShape 10"/>
          <p:cNvSpPr>
            <a:spLocks noChangeArrowheads="1"/>
          </p:cNvSpPr>
          <p:nvPr/>
        </p:nvSpPr>
        <p:spPr bwMode="auto">
          <a:xfrm>
            <a:off x="6661150" y="4181475"/>
            <a:ext cx="457200" cy="325438"/>
          </a:xfrm>
          <a:prstGeom prst="roundRect">
            <a:avLst>
              <a:gd name="adj" fmla="val 440"/>
            </a:avLst>
          </a:prstGeom>
          <a:noFill/>
          <a:ln w="9525">
            <a:noFill/>
            <a:round/>
            <a:headEnd/>
            <a:tailEnd/>
          </a:ln>
        </p:spPr>
        <p:txBody>
          <a:bodyPr lIns="81639" tIns="55221" rIns="81639" bIns="40820" anchor="ctr"/>
          <a:lstStyle/>
          <a:p>
            <a:pPr algn="ctr" defTabSz="414338" hangingPunct="0">
              <a:lnSpc>
                <a:spcPct val="93000"/>
              </a:lnSpc>
              <a:buClr>
                <a:srgbClr val="000000"/>
              </a:buClr>
              <a:buSzPct val="100000"/>
              <a:buFont typeface="Times New Roman" pitchFamily="18" charset="0"/>
              <a:buNone/>
            </a:pPr>
            <a:r>
              <a:rPr lang="en-GB" sz="1600">
                <a:solidFill>
                  <a:srgbClr val="000000"/>
                </a:solidFill>
                <a:ea typeface="Arial Unicode MS" pitchFamily="34" charset="-128"/>
                <a:cs typeface="Arial Unicode MS" pitchFamily="34" charset="-128"/>
              </a:rPr>
              <a:t>...</a:t>
            </a:r>
          </a:p>
        </p:txBody>
      </p:sp>
      <p:sp>
        <p:nvSpPr>
          <p:cNvPr id="2" name="Slide Number Placeholder 1"/>
          <p:cNvSpPr>
            <a:spLocks noGrp="1"/>
          </p:cNvSpPr>
          <p:nvPr>
            <p:ph type="sldNum" sz="quarter" idx="12"/>
          </p:nvPr>
        </p:nvSpPr>
        <p:spPr/>
        <p:txBody>
          <a:bodyPr/>
          <a:lstStyle/>
          <a:p>
            <a:fld id="{4F43FBDB-460A-2C4D-8064-C249887F4FCB}" type="slidenum">
              <a:rPr lang="en-US" smtClean="0"/>
              <a:pPr/>
              <a:t>121</a:t>
            </a:fld>
            <a:endParaRPr lang="en-US"/>
          </a:p>
        </p:txBody>
      </p:sp>
    </p:spTree>
    <p:extLst>
      <p:ext uri="{BB962C8B-B14F-4D97-AF65-F5344CB8AC3E}">
        <p14:creationId xmlns:p14="http://schemas.microsoft.com/office/powerpoint/2010/main" val="3256581326"/>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Grp="1"/>
          </p:cNvSpPr>
          <p:nvPr>
            <p:ph type="title" idx="4294967295"/>
          </p:nvPr>
        </p:nvSpPr>
        <p:spPr/>
        <p:txBody>
          <a:bodyPr vert="horz" lIns="0" tIns="32002" rIns="0" bIns="0" rtlCol="0" anchor="ctr">
            <a:normAutofit fontScale="90000"/>
          </a:bodyPr>
          <a:lstStyle/>
          <a:p>
            <a:pPr>
              <a:tabLst>
                <a:tab pos="656703" algn="l"/>
                <a:tab pos="1313407" algn="l"/>
                <a:tab pos="1970112" algn="l"/>
                <a:tab pos="2626489" algn="l"/>
                <a:tab pos="3283194" algn="l"/>
                <a:tab pos="3939898" algn="l"/>
                <a:tab pos="4596602" algn="l"/>
                <a:tab pos="5253306" algn="l"/>
                <a:tab pos="5910010" algn="l"/>
                <a:tab pos="6566388" algn="l"/>
                <a:tab pos="7223092" algn="l"/>
                <a:tab pos="7879796" algn="l"/>
              </a:tabLst>
            </a:pPr>
            <a:r>
              <a:rPr lang="en-US"/>
              <a:t>Bagging Ensembles of Regression Trees</a:t>
            </a:r>
          </a:p>
        </p:txBody>
      </p:sp>
      <p:sp>
        <p:nvSpPr>
          <p:cNvPr id="4" name="Text Box 4"/>
          <p:cNvSpPr/>
          <p:nvPr/>
        </p:nvSpPr>
        <p:spPr>
          <a:xfrm>
            <a:off x="807447" y="5693733"/>
            <a:ext cx="7879353" cy="427455"/>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square" lIns="74127" tIns="48656" rIns="74127" bIns="36900" anchor="ctr" anchorCtr="1" compatLnSpc="0">
            <a:noAutofit/>
          </a:bodyPr>
          <a:lstStyle/>
          <a:p>
            <a:pPr algn="ctr" hangingPunct="0">
              <a:lnSpc>
                <a:spcPct val="93000"/>
              </a:lnSpc>
              <a:tabLst>
                <a:tab pos="596291" algn="l"/>
                <a:tab pos="1190950" algn="l"/>
                <a:tab pos="1786914" algn="l"/>
                <a:tab pos="2383206" algn="l"/>
                <a:tab pos="2977864" algn="l"/>
                <a:tab pos="3574155" algn="l"/>
                <a:tab pos="4168814" algn="l"/>
                <a:tab pos="4765105" algn="l"/>
                <a:tab pos="5361070" algn="l"/>
                <a:tab pos="5956055" algn="l"/>
                <a:tab pos="6552020" algn="l"/>
                <a:tab pos="7148311" algn="l"/>
                <a:tab pos="7742969" algn="l"/>
              </a:tabLst>
            </a:pPr>
            <a:r>
              <a:rPr lang="en-GB" sz="1200" dirty="0" smtClean="0">
                <a:solidFill>
                  <a:srgbClr val="A6A6A6"/>
                </a:solidFill>
                <a:latin typeface="Calibri" pitchFamily="18"/>
                <a:ea typeface="Arial Unicode MS" pitchFamily="1"/>
                <a:cs typeface="Arial Unicode MS" pitchFamily="34"/>
              </a:rPr>
              <a:t>L</a:t>
            </a:r>
            <a:r>
              <a:rPr lang="en-GB" sz="1200" dirty="0">
                <a:solidFill>
                  <a:srgbClr val="A6A6A6"/>
                </a:solidFill>
                <a:latin typeface="Calibri" pitchFamily="18"/>
                <a:ea typeface="Arial Unicode MS" pitchFamily="1"/>
                <a:cs typeface="Arial Unicode MS" pitchFamily="34"/>
              </a:rPr>
              <a:t>. </a:t>
            </a:r>
            <a:r>
              <a:rPr lang="en-GB" sz="1200" dirty="0" err="1">
                <a:solidFill>
                  <a:srgbClr val="A6A6A6"/>
                </a:solidFill>
                <a:latin typeface="Calibri" pitchFamily="18"/>
                <a:ea typeface="Arial Unicode MS" pitchFamily="1"/>
                <a:cs typeface="Arial Unicode MS" pitchFamily="34"/>
              </a:rPr>
              <a:t>Breiman</a:t>
            </a:r>
            <a:r>
              <a:rPr lang="en-GB" sz="1200" dirty="0">
                <a:solidFill>
                  <a:srgbClr val="A6A6A6"/>
                </a:solidFill>
                <a:latin typeface="Calibri" pitchFamily="18"/>
                <a:ea typeface="Arial Unicode MS" pitchFamily="1"/>
                <a:cs typeface="Arial Unicode MS" pitchFamily="34"/>
              </a:rPr>
              <a:t>. Bagging Predictors. Machine Learning 24(2):123-140, 1996.</a:t>
            </a:r>
          </a:p>
        </p:txBody>
      </p:sp>
      <p:sp>
        <p:nvSpPr>
          <p:cNvPr id="5" name="AutoShape 5"/>
          <p:cNvSpPr/>
          <p:nvPr/>
        </p:nvSpPr>
        <p:spPr>
          <a:xfrm>
            <a:off x="740619" y="3377225"/>
            <a:ext cx="1837176" cy="1302939"/>
          </a:xfrm>
          <a:custGeom>
            <a:avLst/>
            <a:gdLst>
              <a:gd name="f0" fmla="val 10800000"/>
              <a:gd name="f1" fmla="val 5400000"/>
              <a:gd name="f2" fmla="val 16200000"/>
              <a:gd name="f3" fmla="val 180"/>
              <a:gd name="f4" fmla="val w"/>
              <a:gd name="f5" fmla="val h"/>
              <a:gd name="f6" fmla="val 0"/>
              <a:gd name="f7" fmla="val 21600"/>
              <a:gd name="f8" fmla="val 3400"/>
              <a:gd name="f9" fmla="+- 21600 0 10800"/>
              <a:gd name="f10" fmla="+- 3400 0 0"/>
              <a:gd name="f11" fmla="val 18200"/>
              <a:gd name="f12" fmla="+- 0 0 10800"/>
              <a:gd name="f13" fmla="+- 18200 0 21600"/>
              <a:gd name="f14" fmla="+- 3400 0 6800"/>
              <a:gd name="f15" fmla="+- 0 0 0"/>
              <a:gd name="f16" fmla="*/ f4 1 21600"/>
              <a:gd name="f17" fmla="*/ f5 1 21600"/>
              <a:gd name="f18" fmla="+- 10800 0 f6"/>
              <a:gd name="f19" fmla="+- 0 0 f8"/>
              <a:gd name="f20" fmla="+- 0 0 f1"/>
              <a:gd name="f21" fmla="abs f9"/>
              <a:gd name="f22" fmla="abs f10"/>
              <a:gd name="f23" fmla="?: f9 f2 f1"/>
              <a:gd name="f24" fmla="?: f9 f1 f2"/>
              <a:gd name="f25" fmla="+- 10800 0 f7"/>
              <a:gd name="f26" fmla="+- 21600 0 f11"/>
              <a:gd name="f27" fmla="abs f12"/>
              <a:gd name="f28" fmla="abs f13"/>
              <a:gd name="f29" fmla="?: f12 f2 f1"/>
              <a:gd name="f30" fmla="?: f12 f1 f2"/>
              <a:gd name="f31" fmla="+- 6800 0 f8"/>
              <a:gd name="f32" fmla="abs f14"/>
              <a:gd name="f33" fmla="*/ f15 f0 1"/>
              <a:gd name="f34" fmla="*/ 0 f16 1"/>
              <a:gd name="f35" fmla="*/ 21600 f16 1"/>
              <a:gd name="f36" fmla="*/ 18200 f17 1"/>
              <a:gd name="f37" fmla="*/ 6800 f17 1"/>
              <a:gd name="f38" fmla="abs f18"/>
              <a:gd name="f39" fmla="abs f19"/>
              <a:gd name="f40" fmla="?: f18 f20 f1"/>
              <a:gd name="f41" fmla="?: f18 f1 f20"/>
              <a:gd name="f42" fmla="?: f19 0 f0"/>
              <a:gd name="f43" fmla="?: f19 f0 0"/>
              <a:gd name="f44" fmla="?: f9 f20 f1"/>
              <a:gd name="f45" fmla="?: f9 f1 f20"/>
              <a:gd name="f46" fmla="?: f9 f24 f23"/>
              <a:gd name="f47" fmla="?: f9 f23 f24"/>
              <a:gd name="f48" fmla="abs f25"/>
              <a:gd name="f49" fmla="abs f26"/>
              <a:gd name="f50" fmla="?: f25 f20 f1"/>
              <a:gd name="f51" fmla="?: f25 f1 f20"/>
              <a:gd name="f52" fmla="?: f26 0 f0"/>
              <a:gd name="f53" fmla="?: f26 f0 0"/>
              <a:gd name="f54" fmla="?: f12 f20 f1"/>
              <a:gd name="f55" fmla="?: f12 f1 f20"/>
              <a:gd name="f56" fmla="?: f12 f30 f29"/>
              <a:gd name="f57" fmla="?: f12 f29 f30"/>
              <a:gd name="f58" fmla="abs f31"/>
              <a:gd name="f59" fmla="?: f31 0 f0"/>
              <a:gd name="f60" fmla="?: f31 f0 0"/>
              <a:gd name="f61" fmla="*/ 10800 f16 1"/>
              <a:gd name="f62" fmla="*/ f33 1 f3"/>
              <a:gd name="f63" fmla="*/ 0 f17 1"/>
              <a:gd name="f64" fmla="*/ 10800 f17 1"/>
              <a:gd name="f65" fmla="*/ 21600 f17 1"/>
              <a:gd name="f66" fmla="?: f18 f43 f42"/>
              <a:gd name="f67" fmla="?: f18 f42 f43"/>
              <a:gd name="f68" fmla="?: f19 f40 f41"/>
              <a:gd name="f69" fmla="?: f10 f47 f46"/>
              <a:gd name="f70" fmla="?: f10 f45 f44"/>
              <a:gd name="f71" fmla="?: f25 f53 f52"/>
              <a:gd name="f72" fmla="?: f25 f52 f53"/>
              <a:gd name="f73" fmla="?: f26 f50 f51"/>
              <a:gd name="f74" fmla="?: f13 f57 f56"/>
              <a:gd name="f75" fmla="?: f13 f55 f54"/>
              <a:gd name="f76" fmla="?: f18 f60 f59"/>
              <a:gd name="f77" fmla="?: f18 f59 f60"/>
              <a:gd name="f78" fmla="?: f31 f40 f41"/>
              <a:gd name="f79" fmla="?: f14 f47 f46"/>
              <a:gd name="f80" fmla="?: f14 f45 f44"/>
              <a:gd name="f81" fmla="+- f62 0 f1"/>
              <a:gd name="f82" fmla="?: f19 f66 f67"/>
              <a:gd name="f83" fmla="?: f26 f71 f72"/>
              <a:gd name="f84" fmla="?: f31 f76 f77"/>
            </a:gdLst>
            <a:ahLst/>
            <a:cxnLst>
              <a:cxn ang="3cd4">
                <a:pos x="hc" y="t"/>
              </a:cxn>
              <a:cxn ang="0">
                <a:pos x="r" y="vc"/>
              </a:cxn>
              <a:cxn ang="cd4">
                <a:pos x="hc" y="b"/>
              </a:cxn>
              <a:cxn ang="cd2">
                <a:pos x="l" y="vc"/>
              </a:cxn>
              <a:cxn ang="f81">
                <a:pos x="f61" y="f37"/>
              </a:cxn>
              <a:cxn ang="f81">
                <a:pos x="f61" y="f63"/>
              </a:cxn>
              <a:cxn ang="f81">
                <a:pos x="f34" y="f64"/>
              </a:cxn>
              <a:cxn ang="f81">
                <a:pos x="f61" y="f65"/>
              </a:cxn>
              <a:cxn ang="f81">
                <a:pos x="f35" y="f64"/>
              </a:cxn>
            </a:cxnLst>
            <a:rect l="f34" t="f37" r="f35" b="f36"/>
            <a:pathLst>
              <a:path w="21600" h="21600">
                <a:moveTo>
                  <a:pt x="f6" y="f8"/>
                </a:moveTo>
                <a:arcTo wR="f38" hR="f39" stAng="f82" swAng="f68"/>
                <a:arcTo wR="f21" hR="f22" stAng="f69" swAng="f70"/>
                <a:lnTo>
                  <a:pt x="f7" y="f11"/>
                </a:lnTo>
                <a:arcTo wR="f48" hR="f49" stAng="f83" swAng="f73"/>
                <a:arcTo wR="f27" hR="f28" stAng="f74" swAng="f75"/>
                <a:close/>
              </a:path>
              <a:path w="21600" h="21600">
                <a:moveTo>
                  <a:pt x="f6" y="f8"/>
                </a:moveTo>
                <a:arcTo wR="f38" hR="f58" stAng="f84" swAng="f78"/>
                <a:arcTo wR="f21" hR="f32" stAng="f79" swAng="f80"/>
              </a:path>
            </a:pathLst>
          </a:custGeom>
          <a:solidFill>
            <a:srgbClr val="00B8FF"/>
          </a:solidFill>
          <a:ln w="9360">
            <a:solidFill>
              <a:srgbClr val="000000"/>
            </a:solidFill>
            <a:prstDash val="solid"/>
            <a:round/>
          </a:ln>
        </p:spPr>
        <p:txBody>
          <a:bodyPr vert="horz" wrap="none" lIns="74127" tIns="49962" rIns="74127" bIns="36900" anchor="ctr" compatLnSpc="0">
            <a:noAutofit/>
          </a:bodyPr>
          <a:lstStyle/>
          <a:p>
            <a:pPr algn="ctr" hangingPunct="0">
              <a:lnSpc>
                <a:spcPct val="93000"/>
              </a:lnSpc>
              <a:tabLst>
                <a:tab pos="596291" algn="l"/>
                <a:tab pos="1190950" algn="l"/>
                <a:tab pos="1786914" algn="l"/>
              </a:tabLst>
              <a:defRPr sz="1800"/>
            </a:pPr>
            <a:r>
              <a:rPr lang="en-GB" sz="1451">
                <a:solidFill>
                  <a:srgbClr val="000000"/>
                </a:solidFill>
                <a:latin typeface="Calibri" pitchFamily="18"/>
                <a:ea typeface="Arial Unicode MS" pitchFamily="1"/>
                <a:cs typeface="Arial Unicode MS" pitchFamily="34"/>
              </a:rPr>
              <a:t>Training data</a:t>
            </a:r>
          </a:p>
          <a:p>
            <a:pPr algn="ctr" hangingPunct="0">
              <a:lnSpc>
                <a:spcPct val="93000"/>
              </a:lnSpc>
              <a:tabLst>
                <a:tab pos="596291" algn="l"/>
                <a:tab pos="1190950" algn="l"/>
                <a:tab pos="1786914" algn="l"/>
              </a:tabLst>
              <a:defRPr sz="1800"/>
            </a:pPr>
            <a:r>
              <a:rPr lang="en-GB" sz="1451">
                <a:solidFill>
                  <a:srgbClr val="000000"/>
                </a:solidFill>
                <a:latin typeface="Calibri" pitchFamily="18"/>
                <a:ea typeface="Arial Unicode MS" pitchFamily="1"/>
                <a:cs typeface="Arial Unicode MS" pitchFamily="34"/>
              </a:rPr>
              <a:t>(completed projects)</a:t>
            </a:r>
          </a:p>
        </p:txBody>
      </p:sp>
      <p:sp>
        <p:nvSpPr>
          <p:cNvPr id="6" name="AutoShape 6"/>
          <p:cNvSpPr/>
          <p:nvPr/>
        </p:nvSpPr>
        <p:spPr>
          <a:xfrm>
            <a:off x="4442729" y="3141129"/>
            <a:ext cx="3613942" cy="1658553"/>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CC"/>
          </a:solidFill>
          <a:ln w="9360">
            <a:solidFill>
              <a:srgbClr val="808080"/>
            </a:solidFill>
            <a:prstDash val="solid"/>
            <a:round/>
          </a:ln>
        </p:spPr>
        <p:txBody>
          <a:bodyPr vert="horz" wrap="square" lIns="74127" tIns="49962" rIns="74127" bIns="36900" anchor="ctr" compatLnSpc="0">
            <a:noAutofit/>
          </a:bodyPr>
          <a:lstStyle/>
          <a:p>
            <a:pPr algn="ctr" hangingPunct="0">
              <a:lnSpc>
                <a:spcPct val="93000"/>
              </a:lnSpc>
              <a:tabLst>
                <a:tab pos="596291" algn="l"/>
                <a:tab pos="1190950" algn="l"/>
                <a:tab pos="1786914" algn="l"/>
                <a:tab pos="2383206" algn="l"/>
                <a:tab pos="2977864" algn="l"/>
                <a:tab pos="3574155" algn="l"/>
              </a:tabLst>
              <a:defRPr sz="1800"/>
            </a:pPr>
            <a:endParaRPr lang="en-GB" sz="1451">
              <a:solidFill>
                <a:srgbClr val="000000"/>
              </a:solidFill>
              <a:latin typeface="Calibri" pitchFamily="18"/>
              <a:ea typeface="Arial Unicode MS" pitchFamily="1"/>
              <a:cs typeface="Arial Unicode MS" pitchFamily="34"/>
            </a:endParaRPr>
          </a:p>
          <a:p>
            <a:pPr algn="ctr" hangingPunct="0">
              <a:lnSpc>
                <a:spcPct val="93000"/>
              </a:lnSpc>
              <a:tabLst>
                <a:tab pos="596291" algn="l"/>
                <a:tab pos="1190950" algn="l"/>
                <a:tab pos="1786914" algn="l"/>
                <a:tab pos="2383206" algn="l"/>
                <a:tab pos="2977864" algn="l"/>
                <a:tab pos="3574155" algn="l"/>
              </a:tabLst>
              <a:defRPr sz="1800"/>
            </a:pPr>
            <a:endParaRPr lang="en-GB" sz="1451">
              <a:solidFill>
                <a:srgbClr val="000000"/>
              </a:solidFill>
              <a:latin typeface="Calibri" pitchFamily="18"/>
              <a:ea typeface="Arial Unicode MS" pitchFamily="1"/>
              <a:cs typeface="Arial Unicode MS" pitchFamily="34"/>
            </a:endParaRPr>
          </a:p>
          <a:p>
            <a:pPr algn="ctr" hangingPunct="0">
              <a:lnSpc>
                <a:spcPct val="93000"/>
              </a:lnSpc>
              <a:tabLst>
                <a:tab pos="596291" algn="l"/>
                <a:tab pos="1190950" algn="l"/>
                <a:tab pos="1786914" algn="l"/>
                <a:tab pos="2383206" algn="l"/>
                <a:tab pos="2977864" algn="l"/>
                <a:tab pos="3574155" algn="l"/>
              </a:tabLst>
              <a:defRPr sz="1800"/>
            </a:pPr>
            <a:endParaRPr lang="en-GB" sz="1451">
              <a:solidFill>
                <a:srgbClr val="000000"/>
              </a:solidFill>
              <a:latin typeface="Calibri" pitchFamily="18"/>
              <a:ea typeface="Arial Unicode MS" pitchFamily="1"/>
              <a:cs typeface="Arial Unicode MS" pitchFamily="34"/>
            </a:endParaRPr>
          </a:p>
          <a:p>
            <a:pPr algn="ctr" hangingPunct="0">
              <a:lnSpc>
                <a:spcPct val="93000"/>
              </a:lnSpc>
              <a:tabLst>
                <a:tab pos="596291" algn="l"/>
                <a:tab pos="1190950" algn="l"/>
                <a:tab pos="1786914" algn="l"/>
                <a:tab pos="2383206" algn="l"/>
                <a:tab pos="2977864" algn="l"/>
                <a:tab pos="3574155" algn="l"/>
              </a:tabLst>
              <a:defRPr sz="1800"/>
            </a:pPr>
            <a:endParaRPr lang="en-GB" sz="1451">
              <a:solidFill>
                <a:srgbClr val="000000"/>
              </a:solidFill>
              <a:latin typeface="Calibri" pitchFamily="18"/>
              <a:ea typeface="Arial Unicode MS" pitchFamily="1"/>
              <a:cs typeface="Arial Unicode MS" pitchFamily="34"/>
            </a:endParaRPr>
          </a:p>
          <a:p>
            <a:pPr algn="ctr" hangingPunct="0">
              <a:lnSpc>
                <a:spcPct val="93000"/>
              </a:lnSpc>
              <a:tabLst>
                <a:tab pos="596291" algn="l"/>
                <a:tab pos="1190950" algn="l"/>
                <a:tab pos="1786914" algn="l"/>
                <a:tab pos="2383206" algn="l"/>
                <a:tab pos="2977864" algn="l"/>
                <a:tab pos="3574155" algn="l"/>
              </a:tabLst>
              <a:defRPr sz="1800"/>
            </a:pPr>
            <a:endParaRPr lang="en-GB" sz="1451">
              <a:solidFill>
                <a:srgbClr val="000000"/>
              </a:solidFill>
              <a:latin typeface="Calibri" pitchFamily="18"/>
              <a:ea typeface="Arial Unicode MS" pitchFamily="1"/>
              <a:cs typeface="Arial Unicode MS" pitchFamily="34"/>
            </a:endParaRPr>
          </a:p>
          <a:p>
            <a:pPr algn="ctr" hangingPunct="0">
              <a:lnSpc>
                <a:spcPct val="93000"/>
              </a:lnSpc>
              <a:tabLst>
                <a:tab pos="596291" algn="l"/>
                <a:tab pos="1190950" algn="l"/>
                <a:tab pos="1786914" algn="l"/>
                <a:tab pos="2383206" algn="l"/>
                <a:tab pos="2977864" algn="l"/>
                <a:tab pos="3574155" algn="l"/>
              </a:tabLst>
              <a:defRPr sz="1800"/>
            </a:pPr>
            <a:endParaRPr lang="en-GB" sz="1451">
              <a:solidFill>
                <a:srgbClr val="000000"/>
              </a:solidFill>
              <a:latin typeface="Calibri" pitchFamily="18"/>
              <a:ea typeface="Arial Unicode MS" pitchFamily="1"/>
              <a:cs typeface="Arial Unicode MS" pitchFamily="34"/>
            </a:endParaRPr>
          </a:p>
          <a:p>
            <a:pPr algn="ctr" hangingPunct="0">
              <a:lnSpc>
                <a:spcPct val="93000"/>
              </a:lnSpc>
              <a:tabLst>
                <a:tab pos="596291" algn="l"/>
                <a:tab pos="1190950" algn="l"/>
                <a:tab pos="1786914" algn="l"/>
                <a:tab pos="2383206" algn="l"/>
                <a:tab pos="2977864" algn="l"/>
                <a:tab pos="3574155" algn="l"/>
              </a:tabLst>
              <a:defRPr sz="1800"/>
            </a:pPr>
            <a:r>
              <a:rPr lang="en-GB" sz="1451">
                <a:solidFill>
                  <a:srgbClr val="000000"/>
                </a:solidFill>
                <a:latin typeface="Calibri" pitchFamily="18"/>
                <a:ea typeface="Arial Unicode MS" pitchFamily="1"/>
                <a:cs typeface="Arial Unicode MS" pitchFamily="34"/>
              </a:rPr>
              <a:t>Ensemble</a:t>
            </a:r>
          </a:p>
        </p:txBody>
      </p:sp>
      <p:sp>
        <p:nvSpPr>
          <p:cNvPr id="7" name="Oval 7"/>
          <p:cNvSpPr/>
          <p:nvPr/>
        </p:nvSpPr>
        <p:spPr>
          <a:xfrm>
            <a:off x="4621353" y="3614629"/>
            <a:ext cx="770007" cy="770007"/>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9360">
            <a:solidFill>
              <a:srgbClr val="808080"/>
            </a:solidFill>
            <a:prstDash val="solid"/>
            <a:round/>
          </a:ln>
        </p:spPr>
        <p:txBody>
          <a:bodyPr vert="horz" wrap="square" lIns="74127" tIns="49962" rIns="74127" bIns="36900" anchor="ctr" compatLnSpc="0">
            <a:noAutofit/>
          </a:bodyPr>
          <a:lstStyle/>
          <a:p>
            <a:pPr algn="ctr" hangingPunct="0">
              <a:lnSpc>
                <a:spcPct val="93000"/>
              </a:lnSpc>
              <a:tabLst>
                <a:tab pos="596291" algn="l"/>
              </a:tabLst>
              <a:defRPr sz="1800"/>
            </a:pPr>
            <a:r>
              <a:rPr lang="en-GB" sz="1451">
                <a:solidFill>
                  <a:srgbClr val="000000"/>
                </a:solidFill>
                <a:latin typeface="Calibri" pitchFamily="18"/>
                <a:ea typeface="Arial Unicode MS" pitchFamily="1"/>
                <a:cs typeface="Arial Unicode MS" pitchFamily="34"/>
              </a:rPr>
              <a:t>RT1</a:t>
            </a:r>
          </a:p>
        </p:txBody>
      </p:sp>
      <p:sp>
        <p:nvSpPr>
          <p:cNvPr id="8" name="Oval 8"/>
          <p:cNvSpPr/>
          <p:nvPr/>
        </p:nvSpPr>
        <p:spPr>
          <a:xfrm>
            <a:off x="5538634" y="3613323"/>
            <a:ext cx="770007" cy="7716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9360">
            <a:solidFill>
              <a:srgbClr val="808080"/>
            </a:solidFill>
            <a:prstDash val="solid"/>
            <a:round/>
          </a:ln>
        </p:spPr>
        <p:txBody>
          <a:bodyPr vert="horz" wrap="square" lIns="74127" tIns="49962" rIns="74127" bIns="36900" anchor="ctr" compatLnSpc="0">
            <a:noAutofit/>
          </a:bodyPr>
          <a:lstStyle/>
          <a:p>
            <a:pPr algn="ctr" hangingPunct="0">
              <a:lnSpc>
                <a:spcPct val="93000"/>
              </a:lnSpc>
              <a:tabLst>
                <a:tab pos="596291" algn="l"/>
              </a:tabLst>
              <a:defRPr sz="1800"/>
            </a:pPr>
            <a:r>
              <a:rPr lang="en-GB" sz="1451">
                <a:solidFill>
                  <a:srgbClr val="000000"/>
                </a:solidFill>
                <a:latin typeface="Calibri" pitchFamily="18"/>
                <a:ea typeface="Arial Unicode MS" pitchFamily="1"/>
                <a:cs typeface="Arial Unicode MS" pitchFamily="34"/>
              </a:rPr>
              <a:t>RT2</a:t>
            </a:r>
          </a:p>
        </p:txBody>
      </p:sp>
      <p:sp>
        <p:nvSpPr>
          <p:cNvPr id="9" name="Oval 9"/>
          <p:cNvSpPr/>
          <p:nvPr/>
        </p:nvSpPr>
        <p:spPr>
          <a:xfrm>
            <a:off x="7020197" y="3613323"/>
            <a:ext cx="770007" cy="7716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9360">
            <a:solidFill>
              <a:srgbClr val="808080"/>
            </a:solidFill>
            <a:prstDash val="solid"/>
            <a:round/>
          </a:ln>
        </p:spPr>
        <p:txBody>
          <a:bodyPr vert="horz" wrap="square" lIns="74127" tIns="49962" rIns="74127" bIns="36900" anchor="ctr" compatLnSpc="0">
            <a:noAutofit/>
          </a:bodyPr>
          <a:lstStyle/>
          <a:p>
            <a:pPr algn="ctr" hangingPunct="0">
              <a:lnSpc>
                <a:spcPct val="93000"/>
              </a:lnSpc>
              <a:tabLst>
                <a:tab pos="596291" algn="l"/>
              </a:tabLst>
              <a:defRPr sz="1800"/>
            </a:pPr>
            <a:r>
              <a:rPr lang="en-GB" sz="1451">
                <a:solidFill>
                  <a:srgbClr val="000000"/>
                </a:solidFill>
                <a:latin typeface="Calibri" pitchFamily="18"/>
                <a:ea typeface="Arial Unicode MS" pitchFamily="1"/>
                <a:cs typeface="Arial Unicode MS" pitchFamily="34"/>
              </a:rPr>
              <a:t>RTN</a:t>
            </a:r>
          </a:p>
        </p:txBody>
      </p:sp>
      <p:sp>
        <p:nvSpPr>
          <p:cNvPr id="10" name="Text Box 10"/>
          <p:cNvSpPr/>
          <p:nvPr/>
        </p:nvSpPr>
        <p:spPr>
          <a:xfrm>
            <a:off x="6458856" y="3851052"/>
            <a:ext cx="473499" cy="284753"/>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74127" tIns="49962" rIns="74127" bIns="36900" anchor="t" compatLnSpc="0">
            <a:noAutofit/>
          </a:bodyPr>
          <a:lstStyle/>
          <a:p>
            <a:pPr hangingPunct="0">
              <a:lnSpc>
                <a:spcPct val="93000"/>
              </a:lnSpc>
              <a:defRPr sz="1800"/>
            </a:pPr>
            <a:r>
              <a:rPr lang="en-GB" sz="1451">
                <a:solidFill>
                  <a:srgbClr val="000000"/>
                </a:solidFill>
                <a:latin typeface="Calibri" pitchFamily="18"/>
                <a:ea typeface="Arial Unicode MS" pitchFamily="1"/>
                <a:cs typeface="Arial Unicode MS" pitchFamily="34"/>
              </a:rPr>
              <a:t> ...</a:t>
            </a:r>
          </a:p>
        </p:txBody>
      </p:sp>
      <p:sp>
        <p:nvSpPr>
          <p:cNvPr id="11" name="Line 11"/>
          <p:cNvSpPr/>
          <p:nvPr/>
        </p:nvSpPr>
        <p:spPr>
          <a:xfrm>
            <a:off x="2665638" y="3970243"/>
            <a:ext cx="2191485" cy="1633"/>
          </a:xfrm>
          <a:prstGeom prst="line">
            <a:avLst/>
          </a:prstGeom>
          <a:noFill/>
          <a:ln w="36000">
            <a:solidFill>
              <a:srgbClr val="000000"/>
            </a:solidFill>
            <a:prstDash val="solid"/>
            <a:round/>
            <a:tailEnd type="arrow"/>
          </a:ln>
        </p:spPr>
        <p:txBody>
          <a:bodyPr vert="horz" wrap="square" lIns="81638" tIns="40819" rIns="81638" bIns="40819" anchor="t" anchorCtr="1" compatLnSpc="0">
            <a:noAutofit/>
          </a:bodyPr>
          <a:lstStyle/>
          <a:p>
            <a:pPr hangingPunct="0"/>
            <a:endParaRPr lang="en-GB" sz="1633">
              <a:latin typeface="Arial" pitchFamily="18"/>
              <a:ea typeface="Arial Unicode MS" pitchFamily="2"/>
              <a:cs typeface="Arial Unicode MS" pitchFamily="2"/>
            </a:endParaRPr>
          </a:p>
        </p:txBody>
      </p:sp>
      <p:sp>
        <p:nvSpPr>
          <p:cNvPr id="12" name="Line 12"/>
          <p:cNvSpPr/>
          <p:nvPr/>
        </p:nvSpPr>
        <p:spPr>
          <a:xfrm flipV="1">
            <a:off x="2665638" y="2606565"/>
            <a:ext cx="1658879" cy="1186687"/>
          </a:xfrm>
          <a:prstGeom prst="line">
            <a:avLst/>
          </a:prstGeom>
          <a:noFill/>
          <a:ln w="36000">
            <a:solidFill>
              <a:srgbClr val="000000"/>
            </a:solidFill>
            <a:prstDash val="solid"/>
            <a:round/>
          </a:ln>
        </p:spPr>
        <p:txBody>
          <a:bodyPr vert="horz" wrap="square" lIns="81638" tIns="40819" rIns="81638" bIns="40819" anchor="t" anchorCtr="1" compatLnSpc="0">
            <a:noAutofit/>
          </a:bodyPr>
          <a:lstStyle/>
          <a:p>
            <a:pPr hangingPunct="0"/>
            <a:endParaRPr lang="en-GB" sz="1633">
              <a:latin typeface="Arial" pitchFamily="18"/>
              <a:ea typeface="Arial Unicode MS" pitchFamily="2"/>
              <a:cs typeface="Arial Unicode MS" pitchFamily="2"/>
            </a:endParaRPr>
          </a:p>
        </p:txBody>
      </p:sp>
      <p:sp>
        <p:nvSpPr>
          <p:cNvPr id="13" name="Line 13"/>
          <p:cNvSpPr/>
          <p:nvPr/>
        </p:nvSpPr>
        <p:spPr>
          <a:xfrm>
            <a:off x="4324517" y="2608198"/>
            <a:ext cx="1601408" cy="1125948"/>
          </a:xfrm>
          <a:prstGeom prst="line">
            <a:avLst/>
          </a:prstGeom>
          <a:noFill/>
          <a:ln w="36000">
            <a:solidFill>
              <a:srgbClr val="000000"/>
            </a:solidFill>
            <a:prstDash val="solid"/>
            <a:round/>
            <a:tailEnd type="arrow"/>
          </a:ln>
        </p:spPr>
        <p:txBody>
          <a:bodyPr vert="horz" wrap="square" lIns="81638" tIns="40819" rIns="81638" bIns="40819" anchor="t" anchorCtr="1" compatLnSpc="0">
            <a:noAutofit/>
          </a:bodyPr>
          <a:lstStyle/>
          <a:p>
            <a:pPr hangingPunct="0"/>
            <a:endParaRPr lang="en-GB" sz="1633">
              <a:latin typeface="Arial" pitchFamily="18"/>
              <a:ea typeface="Arial Unicode MS" pitchFamily="2"/>
              <a:cs typeface="Arial Unicode MS" pitchFamily="2"/>
            </a:endParaRPr>
          </a:p>
        </p:txBody>
      </p:sp>
      <p:sp>
        <p:nvSpPr>
          <p:cNvPr id="14" name="Line 14"/>
          <p:cNvSpPr/>
          <p:nvPr/>
        </p:nvSpPr>
        <p:spPr>
          <a:xfrm flipV="1">
            <a:off x="2665638" y="2308424"/>
            <a:ext cx="3673374" cy="1602713"/>
          </a:xfrm>
          <a:prstGeom prst="line">
            <a:avLst/>
          </a:prstGeom>
          <a:noFill/>
          <a:ln w="36000">
            <a:solidFill>
              <a:srgbClr val="000000"/>
            </a:solidFill>
            <a:prstDash val="solid"/>
            <a:round/>
          </a:ln>
        </p:spPr>
        <p:txBody>
          <a:bodyPr vert="horz" wrap="square" lIns="81638" tIns="40819" rIns="81638" bIns="40819" anchor="t" anchorCtr="1" compatLnSpc="0">
            <a:noAutofit/>
          </a:bodyPr>
          <a:lstStyle/>
          <a:p>
            <a:pPr hangingPunct="0"/>
            <a:endParaRPr lang="en-GB" sz="1633">
              <a:latin typeface="Arial" pitchFamily="18"/>
              <a:ea typeface="Arial Unicode MS" pitchFamily="2"/>
              <a:cs typeface="Arial Unicode MS" pitchFamily="2"/>
            </a:endParaRPr>
          </a:p>
        </p:txBody>
      </p:sp>
      <p:sp>
        <p:nvSpPr>
          <p:cNvPr id="15" name="Line 15"/>
          <p:cNvSpPr/>
          <p:nvPr/>
        </p:nvSpPr>
        <p:spPr>
          <a:xfrm>
            <a:off x="6339012" y="2311363"/>
            <a:ext cx="1065537" cy="1422783"/>
          </a:xfrm>
          <a:prstGeom prst="line">
            <a:avLst/>
          </a:prstGeom>
          <a:noFill/>
          <a:ln w="36000">
            <a:solidFill>
              <a:srgbClr val="000000"/>
            </a:solidFill>
            <a:prstDash val="solid"/>
            <a:round/>
            <a:tailEnd type="arrow"/>
          </a:ln>
        </p:spPr>
        <p:txBody>
          <a:bodyPr vert="horz" wrap="square" lIns="81638" tIns="40819" rIns="81638" bIns="40819" anchor="t" anchorCtr="1" compatLnSpc="0">
            <a:noAutofit/>
          </a:bodyPr>
          <a:lstStyle/>
          <a:p>
            <a:pPr hangingPunct="0"/>
            <a:endParaRPr lang="en-GB" sz="1633">
              <a:latin typeface="Arial" pitchFamily="18"/>
              <a:ea typeface="Arial Unicode MS" pitchFamily="2"/>
              <a:cs typeface="Arial Unicode MS" pitchFamily="2"/>
            </a:endParaRPr>
          </a:p>
        </p:txBody>
      </p:sp>
      <p:sp>
        <p:nvSpPr>
          <p:cNvPr id="16" name="Text Box 16"/>
          <p:cNvSpPr/>
          <p:nvPr/>
        </p:nvSpPr>
        <p:spPr>
          <a:xfrm>
            <a:off x="2844260" y="4029349"/>
            <a:ext cx="1422457" cy="706657"/>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74127" tIns="49962" rIns="74127" bIns="36900" anchor="t" compatLnSpc="0">
            <a:noAutofit/>
          </a:bodyPr>
          <a:lstStyle/>
          <a:p>
            <a:pPr algn="ctr" hangingPunct="0">
              <a:lnSpc>
                <a:spcPct val="93000"/>
              </a:lnSpc>
              <a:tabLst>
                <a:tab pos="596291" algn="l"/>
                <a:tab pos="1190950" algn="l"/>
              </a:tabLst>
              <a:defRPr sz="1800"/>
            </a:pPr>
            <a:r>
              <a:rPr lang="en-GB" sz="1451">
                <a:solidFill>
                  <a:srgbClr val="000000"/>
                </a:solidFill>
                <a:latin typeface="Calibri" pitchFamily="18"/>
                <a:ea typeface="Arial Unicode MS" pitchFamily="1"/>
                <a:cs typeface="Arial Unicode MS" pitchFamily="34"/>
              </a:rPr>
              <a:t>Sample uniformly with replacement</a:t>
            </a:r>
          </a:p>
        </p:txBody>
      </p:sp>
      <p:sp>
        <p:nvSpPr>
          <p:cNvPr id="3" name="Slide Number Placeholder 2"/>
          <p:cNvSpPr>
            <a:spLocks noGrp="1"/>
          </p:cNvSpPr>
          <p:nvPr>
            <p:ph type="sldNum" sz="quarter" idx="12"/>
          </p:nvPr>
        </p:nvSpPr>
        <p:spPr/>
        <p:txBody>
          <a:bodyPr/>
          <a:lstStyle/>
          <a:p>
            <a:fld id="{4F43FBDB-460A-2C4D-8064-C249887F4FCB}" type="slidenum">
              <a:rPr lang="en-US" smtClean="0"/>
              <a:pPr/>
              <a:t>122</a:t>
            </a:fld>
            <a:endParaRPr lang="en-US"/>
          </a:p>
        </p:txBody>
      </p:sp>
    </p:spTree>
    <p:extLst>
      <p:ext uri="{BB962C8B-B14F-4D97-AF65-F5344CB8AC3E}">
        <p14:creationId xmlns:p14="http://schemas.microsoft.com/office/powerpoint/2010/main" val="34091141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 Box 19"/>
          <p:cNvSpPr/>
          <p:nvPr/>
        </p:nvSpPr>
        <p:spPr>
          <a:xfrm>
            <a:off x="287993" y="6193635"/>
            <a:ext cx="8568013" cy="634815"/>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square" lIns="74127" tIns="48656" rIns="74127" bIns="36900" anchor="ctr" anchorCtr="1" compatLnSpc="0">
            <a:noAutofit/>
          </a:bodyPr>
          <a:lstStyle/>
          <a:p>
            <a:pPr algn="ctr" hangingPunct="0">
              <a:lnSpc>
                <a:spcPct val="93000"/>
              </a:lnSpc>
              <a:tabLst>
                <a:tab pos="596291" algn="l"/>
                <a:tab pos="1190950" algn="l"/>
                <a:tab pos="1786914" algn="l"/>
                <a:tab pos="2383206" algn="l"/>
                <a:tab pos="2977864" algn="l"/>
                <a:tab pos="3574155" algn="l"/>
                <a:tab pos="4168814" algn="l"/>
                <a:tab pos="4765105" algn="l"/>
                <a:tab pos="5361070" algn="l"/>
                <a:tab pos="5956055" algn="l"/>
                <a:tab pos="6552020" algn="l"/>
                <a:tab pos="7148311" algn="l"/>
                <a:tab pos="7742969" algn="l"/>
              </a:tabLst>
              <a:defRPr sz="1800"/>
            </a:pPr>
            <a:r>
              <a:rPr lang="en-GB" sz="1200" dirty="0" smtClean="0">
                <a:solidFill>
                  <a:srgbClr val="A6A6A6"/>
                </a:solidFill>
                <a:latin typeface="Calibri" pitchFamily="18"/>
                <a:ea typeface="Arial Unicode MS" pitchFamily="1"/>
                <a:cs typeface="Arial Unicode MS" pitchFamily="34"/>
              </a:rPr>
              <a:t>M</a:t>
            </a:r>
            <a:r>
              <a:rPr lang="en-GB" sz="1200" dirty="0">
                <a:solidFill>
                  <a:srgbClr val="A6A6A6"/>
                </a:solidFill>
                <a:latin typeface="Calibri" pitchFamily="18"/>
                <a:ea typeface="Arial Unicode MS" pitchFamily="1"/>
                <a:cs typeface="Arial Unicode MS" pitchFamily="34"/>
              </a:rPr>
              <a:t>. Hall, E. Frank, G. Holmes, B. </a:t>
            </a:r>
            <a:r>
              <a:rPr lang="en-GB" sz="1200" dirty="0" err="1">
                <a:solidFill>
                  <a:srgbClr val="A6A6A6"/>
                </a:solidFill>
                <a:latin typeface="Calibri" pitchFamily="18"/>
                <a:ea typeface="Arial Unicode MS" pitchFamily="1"/>
                <a:cs typeface="Arial Unicode MS" pitchFamily="34"/>
              </a:rPr>
              <a:t>Pfahringer</a:t>
            </a:r>
            <a:r>
              <a:rPr lang="en-GB" sz="1200" dirty="0">
                <a:solidFill>
                  <a:srgbClr val="A6A6A6"/>
                </a:solidFill>
                <a:latin typeface="Calibri" pitchFamily="18"/>
                <a:ea typeface="Arial Unicode MS" pitchFamily="1"/>
                <a:cs typeface="Arial Unicode MS" pitchFamily="34"/>
              </a:rPr>
              <a:t>, P. </a:t>
            </a:r>
            <a:r>
              <a:rPr lang="en-GB" sz="1200" dirty="0" err="1">
                <a:solidFill>
                  <a:srgbClr val="A6A6A6"/>
                </a:solidFill>
                <a:latin typeface="Calibri" pitchFamily="18"/>
                <a:ea typeface="Arial Unicode MS" pitchFamily="1"/>
                <a:cs typeface="Arial Unicode MS" pitchFamily="34"/>
              </a:rPr>
              <a:t>Reutemann</a:t>
            </a:r>
            <a:r>
              <a:rPr lang="en-GB" sz="1200" dirty="0">
                <a:solidFill>
                  <a:srgbClr val="A6A6A6"/>
                </a:solidFill>
                <a:latin typeface="Calibri" pitchFamily="18"/>
                <a:ea typeface="Arial Unicode MS" pitchFamily="1"/>
                <a:cs typeface="Arial Unicode MS" pitchFamily="34"/>
              </a:rPr>
              <a:t>, I. H. Witten.</a:t>
            </a:r>
          </a:p>
          <a:p>
            <a:pPr algn="ctr" hangingPunct="0">
              <a:lnSpc>
                <a:spcPct val="93000"/>
              </a:lnSpc>
              <a:tabLst>
                <a:tab pos="596291" algn="l"/>
                <a:tab pos="1190950" algn="l"/>
                <a:tab pos="1786914" algn="l"/>
                <a:tab pos="2383206" algn="l"/>
                <a:tab pos="2977864" algn="l"/>
                <a:tab pos="3574155" algn="l"/>
                <a:tab pos="4168814" algn="l"/>
                <a:tab pos="4765105" algn="l"/>
                <a:tab pos="5361070" algn="l"/>
                <a:tab pos="5956055" algn="l"/>
                <a:tab pos="6552020" algn="l"/>
                <a:tab pos="7148311" algn="l"/>
                <a:tab pos="7742969" algn="l"/>
              </a:tabLst>
              <a:defRPr sz="1800"/>
            </a:pPr>
            <a:r>
              <a:rPr lang="en-GB" sz="1200" dirty="0">
                <a:solidFill>
                  <a:srgbClr val="A6A6A6"/>
                </a:solidFill>
                <a:latin typeface="Calibri" pitchFamily="18"/>
                <a:ea typeface="Arial Unicode MS" pitchFamily="1"/>
                <a:cs typeface="Arial Unicode MS" pitchFamily="34"/>
              </a:rPr>
              <a:t>The WEKA Data Mining Software: An Update. SIGKDD Explorations 11(1), 2009</a:t>
            </a:r>
            <a:r>
              <a:rPr lang="en-GB" sz="1200" dirty="0" smtClean="0">
                <a:solidFill>
                  <a:srgbClr val="A6A6A6"/>
                </a:solidFill>
                <a:latin typeface="Calibri" pitchFamily="18"/>
                <a:ea typeface="Arial Unicode MS" pitchFamily="1"/>
                <a:cs typeface="Arial Unicode MS" pitchFamily="34"/>
              </a:rPr>
              <a:t>. </a:t>
            </a:r>
            <a:r>
              <a:rPr lang="en-GB" sz="1200" dirty="0" smtClean="0">
                <a:solidFill>
                  <a:srgbClr val="A6A6A6"/>
                </a:solidFill>
                <a:latin typeface="Calibri" pitchFamily="18"/>
                <a:ea typeface="Arial Unicode MS" pitchFamily="1"/>
                <a:cs typeface="Arial Unicode MS" pitchFamily="34"/>
                <a:hlinkClick r:id="rId3"/>
              </a:rPr>
              <a:t>http</a:t>
            </a:r>
            <a:r>
              <a:rPr lang="en-GB" sz="1200" dirty="0">
                <a:solidFill>
                  <a:srgbClr val="A6A6A6"/>
                </a:solidFill>
                <a:latin typeface="Calibri" pitchFamily="18"/>
                <a:ea typeface="Arial Unicode MS" pitchFamily="1"/>
                <a:cs typeface="Arial Unicode MS" pitchFamily="34"/>
                <a:hlinkClick r:id="rId3"/>
              </a:rPr>
              <a:t>://www.cs.waikato.ac.nz/ml/weka</a:t>
            </a:r>
            <a:r>
              <a:rPr lang="en-GB" sz="1200" dirty="0">
                <a:solidFill>
                  <a:srgbClr val="A6A6A6"/>
                </a:solidFill>
                <a:latin typeface="Calibri" pitchFamily="18"/>
                <a:ea typeface="Arial Unicode MS" pitchFamily="1"/>
                <a:cs typeface="Arial Unicode MS" pitchFamily="34"/>
              </a:rPr>
              <a:t>.</a:t>
            </a:r>
          </a:p>
        </p:txBody>
      </p:sp>
      <p:sp>
        <p:nvSpPr>
          <p:cNvPr id="2" name="Rectangle 2"/>
          <p:cNvSpPr txBox="1">
            <a:spLocks noGrp="1"/>
          </p:cNvSpPr>
          <p:nvPr>
            <p:ph type="title" idx="4294967295"/>
          </p:nvPr>
        </p:nvSpPr>
        <p:spPr/>
        <p:txBody>
          <a:bodyPr vert="horz" lIns="0" tIns="32002" rIns="0" bIns="0" rtlCol="0" anchor="ctr">
            <a:normAutofit/>
          </a:bodyPr>
          <a:lstStyle/>
          <a:p>
            <a:pPr>
              <a:tabLst>
                <a:tab pos="656703" algn="l"/>
                <a:tab pos="1313407" algn="l"/>
                <a:tab pos="1970112" algn="l"/>
                <a:tab pos="2626489" algn="l"/>
                <a:tab pos="3283194" algn="l"/>
                <a:tab pos="3939898" algn="l"/>
                <a:tab pos="4596602" algn="l"/>
                <a:tab pos="5253306" algn="l"/>
                <a:tab pos="5910010" algn="l"/>
                <a:tab pos="6566388" algn="l"/>
                <a:tab pos="7223092" algn="l"/>
                <a:tab pos="7879796" algn="l"/>
              </a:tabLst>
            </a:pPr>
            <a:r>
              <a:rPr lang="en-US"/>
              <a:t> Regression Trees</a:t>
            </a:r>
          </a:p>
        </p:txBody>
      </p:sp>
      <p:grpSp>
        <p:nvGrpSpPr>
          <p:cNvPr id="3" name="Group 4"/>
          <p:cNvGrpSpPr/>
          <p:nvPr/>
        </p:nvGrpSpPr>
        <p:grpSpPr>
          <a:xfrm>
            <a:off x="0" y="2036342"/>
            <a:ext cx="4708542" cy="2605878"/>
            <a:chOff x="457559" y="2808360"/>
            <a:chExt cx="5190841" cy="2872799"/>
          </a:xfrm>
        </p:grpSpPr>
        <p:sp>
          <p:nvSpPr>
            <p:cNvPr id="4" name="AutoShape 5"/>
            <p:cNvSpPr/>
            <p:nvPr/>
          </p:nvSpPr>
          <p:spPr>
            <a:xfrm>
              <a:off x="2711160" y="2808360"/>
              <a:ext cx="1891800" cy="585720"/>
            </a:xfrm>
            <a:custGeom>
              <a:avLst/>
              <a:gdLst>
                <a:gd name="f0" fmla="val 10800000"/>
                <a:gd name="f1" fmla="val 5400000"/>
                <a:gd name="f2" fmla="val 16200000"/>
                <a:gd name="f3" fmla="val 180"/>
                <a:gd name="f4" fmla="val w"/>
                <a:gd name="f5" fmla="val h"/>
                <a:gd name="f6" fmla="val 0"/>
                <a:gd name="f7" fmla="val 21600"/>
                <a:gd name="f8" fmla="+- 0 0 0"/>
                <a:gd name="f9" fmla="*/ f4 1 21600"/>
                <a:gd name="f10" fmla="*/ f5 1 21600"/>
                <a:gd name="f11" fmla="+- f6 2540 0"/>
                <a:gd name="f12" fmla="+- f7 0 2540"/>
                <a:gd name="f13" fmla="+- f6 800 0"/>
                <a:gd name="f14" fmla="+- f7 0 800"/>
                <a:gd name="f15" fmla="+- 0 0 f1"/>
                <a:gd name="f16" fmla="*/ f8 f0 1"/>
                <a:gd name="f17" fmla="*/ f13 f9 1"/>
                <a:gd name="f18" fmla="*/ f14 f9 1"/>
                <a:gd name="f19" fmla="*/ f14 f10 1"/>
                <a:gd name="f20" fmla="*/ f13 f10 1"/>
                <a:gd name="f21" fmla="+- f11 0 f6"/>
                <a:gd name="f22" fmla="+- 0 0 f11"/>
                <a:gd name="f23" fmla="+- 21600 0 f12"/>
                <a:gd name="f24" fmla="+- f12 0 f7"/>
                <a:gd name="f25" fmla="*/ 10800 f9 1"/>
                <a:gd name="f26" fmla="*/ 0 f10 1"/>
                <a:gd name="f27" fmla="*/ f16 1 f3"/>
                <a:gd name="f28" fmla="*/ 0 f9 1"/>
                <a:gd name="f29" fmla="*/ 10800 f10 1"/>
                <a:gd name="f30" fmla="*/ 21600 f10 1"/>
                <a:gd name="f31" fmla="*/ 21600 f9 1"/>
                <a:gd name="f32" fmla="abs f21"/>
                <a:gd name="f33" fmla="abs f22"/>
                <a:gd name="f34" fmla="?: f21 f15 f1"/>
                <a:gd name="f35" fmla="?: f21 f1 f15"/>
                <a:gd name="f36" fmla="?: f22 0 f0"/>
                <a:gd name="f37" fmla="?: f22 f0 0"/>
                <a:gd name="f38" fmla="abs f23"/>
                <a:gd name="f39" fmla="?: f23 f15 f1"/>
                <a:gd name="f40" fmla="?: f23 f1 f15"/>
                <a:gd name="f41" fmla="?: f23 f2 f1"/>
                <a:gd name="f42" fmla="?: f23 f1 f2"/>
                <a:gd name="f43" fmla="abs f24"/>
                <a:gd name="f44" fmla="?: f24 f15 f1"/>
                <a:gd name="f45" fmla="?: f24 f1 f15"/>
                <a:gd name="f46" fmla="?: f23 0 f0"/>
                <a:gd name="f47" fmla="?: f23 f0 0"/>
                <a:gd name="f48" fmla="?: f22 f15 f1"/>
                <a:gd name="f49" fmla="?: f22 f1 f15"/>
                <a:gd name="f50" fmla="?: f22 f2 f1"/>
                <a:gd name="f51" fmla="?: f22 f1 f2"/>
                <a:gd name="f52" fmla="+- f27 0 f1"/>
                <a:gd name="f53" fmla="?: f21 f37 f36"/>
                <a:gd name="f54" fmla="?: f21 f36 f37"/>
                <a:gd name="f55" fmla="?: f22 f34 f35"/>
                <a:gd name="f56" fmla="?: f23 f42 f41"/>
                <a:gd name="f57" fmla="?: f23 f41 f42"/>
                <a:gd name="f58" fmla="?: f21 f40 f39"/>
                <a:gd name="f59" fmla="?: f24 f47 f46"/>
                <a:gd name="f60" fmla="?: f24 f46 f47"/>
                <a:gd name="f61" fmla="?: f23 f44 f45"/>
                <a:gd name="f62" fmla="?: f22 f51 f50"/>
                <a:gd name="f63" fmla="?: f22 f50 f51"/>
                <a:gd name="f64" fmla="?: f24 f49 f48"/>
                <a:gd name="f65" fmla="?: f22 f53 f54"/>
                <a:gd name="f66" fmla="?: f21 f57 f56"/>
                <a:gd name="f67" fmla="?: f23 f59 f60"/>
                <a:gd name="f68" fmla="?: f24 f63 f62"/>
              </a:gdLst>
              <a:ahLst/>
              <a:cxnLst>
                <a:cxn ang="3cd4">
                  <a:pos x="hc" y="t"/>
                </a:cxn>
                <a:cxn ang="0">
                  <a:pos x="r" y="vc"/>
                </a:cxn>
                <a:cxn ang="cd4">
                  <a:pos x="hc" y="b"/>
                </a:cxn>
                <a:cxn ang="cd2">
                  <a:pos x="l" y="vc"/>
                </a:cxn>
                <a:cxn ang="f52">
                  <a:pos x="f25" y="f26"/>
                </a:cxn>
                <a:cxn ang="f52">
                  <a:pos x="f28" y="f29"/>
                </a:cxn>
                <a:cxn ang="f52">
                  <a:pos x="f25" y="f30"/>
                </a:cxn>
                <a:cxn ang="f52">
                  <a:pos x="f31" y="f29"/>
                </a:cxn>
              </a:cxnLst>
              <a:rect l="f17" t="f20" r="f18" b="f19"/>
              <a:pathLst>
                <a:path w="21600" h="21600">
                  <a:moveTo>
                    <a:pt x="f6" y="f11"/>
                  </a:moveTo>
                  <a:arcTo wR="f32" hR="f33" stAng="f65" swAng="f55"/>
                  <a:lnTo>
                    <a:pt x="f12" y="f6"/>
                  </a:lnTo>
                  <a:arcTo wR="f38" hR="f32" stAng="f66" swAng="f58"/>
                  <a:lnTo>
                    <a:pt x="f7" y="f12"/>
                  </a:lnTo>
                  <a:arcTo wR="f43" hR="f38" stAng="f67" swAng="f61"/>
                  <a:lnTo>
                    <a:pt x="f11" y="f7"/>
                  </a:lnTo>
                  <a:arcTo wR="f33" hR="f43" stAng="f68" swAng="f64"/>
                  <a:close/>
                </a:path>
              </a:pathLst>
            </a:custGeom>
            <a:solidFill>
              <a:srgbClr val="00B8FF"/>
            </a:solidFill>
            <a:ln w="9360">
              <a:solidFill>
                <a:srgbClr val="000000"/>
              </a:solidFill>
              <a:prstDash val="solid"/>
              <a:round/>
            </a:ln>
          </p:spPr>
          <p:txBody>
            <a:bodyPr vert="horz" wrap="none" lIns="74127" tIns="49962" rIns="74127" bIns="36900" anchor="ctr" compatLnSpc="0">
              <a:noAutofit/>
            </a:bodyPr>
            <a:lstStyle/>
            <a:p>
              <a:pPr algn="ctr" hangingPunct="0">
                <a:lnSpc>
                  <a:spcPct val="93000"/>
                </a:lnSpc>
                <a:tabLst>
                  <a:tab pos="596291" algn="l"/>
                  <a:tab pos="1190950" algn="l"/>
                </a:tabLst>
                <a:defRPr sz="1800"/>
              </a:pPr>
              <a:r>
                <a:rPr lang="en-GB" sz="1451">
                  <a:solidFill>
                    <a:srgbClr val="000000"/>
                  </a:solidFill>
                  <a:latin typeface="Arial" pitchFamily="18"/>
                  <a:ea typeface="Arial Unicode MS" pitchFamily="1"/>
                  <a:cs typeface="Arial Unicode MS" pitchFamily="34"/>
                </a:rPr>
                <a:t>Functional Size</a:t>
              </a:r>
            </a:p>
          </p:txBody>
        </p:sp>
        <p:sp>
          <p:nvSpPr>
            <p:cNvPr id="5" name="Line 6"/>
            <p:cNvSpPr/>
            <p:nvPr/>
          </p:nvSpPr>
          <p:spPr>
            <a:xfrm>
              <a:off x="3823920" y="3400200"/>
              <a:ext cx="583200" cy="583200"/>
            </a:xfrm>
            <a:prstGeom prst="line">
              <a:avLst/>
            </a:prstGeom>
            <a:noFill/>
            <a:ln w="9360">
              <a:solidFill>
                <a:srgbClr val="000000"/>
              </a:solidFill>
              <a:prstDash val="solid"/>
              <a:round/>
            </a:ln>
          </p:spPr>
          <p:txBody>
            <a:bodyPr vert="horz" wrap="square" lIns="81638" tIns="40819" rIns="81638" bIns="40819" anchor="t" anchorCtr="1" compatLnSpc="0">
              <a:noAutofit/>
            </a:bodyPr>
            <a:lstStyle/>
            <a:p>
              <a:pPr hangingPunct="0"/>
              <a:endParaRPr lang="en-GB" sz="1633">
                <a:latin typeface="Arial" pitchFamily="18"/>
                <a:ea typeface="Arial Unicode MS" pitchFamily="2"/>
                <a:cs typeface="Arial Unicode MS" pitchFamily="2"/>
              </a:endParaRPr>
            </a:p>
          </p:txBody>
        </p:sp>
        <p:sp>
          <p:nvSpPr>
            <p:cNvPr id="6" name="Line 7"/>
            <p:cNvSpPr/>
            <p:nvPr/>
          </p:nvSpPr>
          <p:spPr>
            <a:xfrm flipH="1">
              <a:off x="2905200" y="3400200"/>
              <a:ext cx="586079" cy="583200"/>
            </a:xfrm>
            <a:prstGeom prst="line">
              <a:avLst/>
            </a:prstGeom>
            <a:noFill/>
            <a:ln w="9360">
              <a:solidFill>
                <a:srgbClr val="000000"/>
              </a:solidFill>
              <a:prstDash val="solid"/>
              <a:round/>
            </a:ln>
          </p:spPr>
          <p:txBody>
            <a:bodyPr vert="horz" wrap="square" lIns="81638" tIns="40819" rIns="81638" bIns="40819" anchor="t" anchorCtr="1" compatLnSpc="0">
              <a:noAutofit/>
            </a:bodyPr>
            <a:lstStyle/>
            <a:p>
              <a:pPr hangingPunct="0"/>
              <a:endParaRPr lang="en-GB" sz="1633">
                <a:latin typeface="Arial" pitchFamily="18"/>
                <a:ea typeface="Arial Unicode MS" pitchFamily="2"/>
                <a:cs typeface="Arial Unicode MS" pitchFamily="2"/>
              </a:endParaRPr>
            </a:p>
          </p:txBody>
        </p:sp>
        <p:sp>
          <p:nvSpPr>
            <p:cNvPr id="7" name="AutoShape 8"/>
            <p:cNvSpPr/>
            <p:nvPr/>
          </p:nvSpPr>
          <p:spPr>
            <a:xfrm>
              <a:off x="1536119" y="3983400"/>
              <a:ext cx="1891800" cy="585720"/>
            </a:xfrm>
            <a:custGeom>
              <a:avLst/>
              <a:gdLst>
                <a:gd name="f0" fmla="val 10800000"/>
                <a:gd name="f1" fmla="val 5400000"/>
                <a:gd name="f2" fmla="val 16200000"/>
                <a:gd name="f3" fmla="val 180"/>
                <a:gd name="f4" fmla="val w"/>
                <a:gd name="f5" fmla="val h"/>
                <a:gd name="f6" fmla="val 0"/>
                <a:gd name="f7" fmla="val 21600"/>
                <a:gd name="f8" fmla="+- 0 0 0"/>
                <a:gd name="f9" fmla="*/ f4 1 21600"/>
                <a:gd name="f10" fmla="*/ f5 1 21600"/>
                <a:gd name="f11" fmla="+- f6 2540 0"/>
                <a:gd name="f12" fmla="+- f7 0 2540"/>
                <a:gd name="f13" fmla="+- f6 800 0"/>
                <a:gd name="f14" fmla="+- f7 0 800"/>
                <a:gd name="f15" fmla="+- 0 0 f1"/>
                <a:gd name="f16" fmla="*/ f8 f0 1"/>
                <a:gd name="f17" fmla="*/ f13 f9 1"/>
                <a:gd name="f18" fmla="*/ f14 f9 1"/>
                <a:gd name="f19" fmla="*/ f14 f10 1"/>
                <a:gd name="f20" fmla="*/ f13 f10 1"/>
                <a:gd name="f21" fmla="+- f11 0 f6"/>
                <a:gd name="f22" fmla="+- 0 0 f11"/>
                <a:gd name="f23" fmla="+- 21600 0 f12"/>
                <a:gd name="f24" fmla="+- f12 0 f7"/>
                <a:gd name="f25" fmla="*/ 10800 f9 1"/>
                <a:gd name="f26" fmla="*/ 0 f10 1"/>
                <a:gd name="f27" fmla="*/ f16 1 f3"/>
                <a:gd name="f28" fmla="*/ 0 f9 1"/>
                <a:gd name="f29" fmla="*/ 10800 f10 1"/>
                <a:gd name="f30" fmla="*/ 21600 f10 1"/>
                <a:gd name="f31" fmla="*/ 21600 f9 1"/>
                <a:gd name="f32" fmla="abs f21"/>
                <a:gd name="f33" fmla="abs f22"/>
                <a:gd name="f34" fmla="?: f21 f15 f1"/>
                <a:gd name="f35" fmla="?: f21 f1 f15"/>
                <a:gd name="f36" fmla="?: f22 0 f0"/>
                <a:gd name="f37" fmla="?: f22 f0 0"/>
                <a:gd name="f38" fmla="abs f23"/>
                <a:gd name="f39" fmla="?: f23 f15 f1"/>
                <a:gd name="f40" fmla="?: f23 f1 f15"/>
                <a:gd name="f41" fmla="?: f23 f2 f1"/>
                <a:gd name="f42" fmla="?: f23 f1 f2"/>
                <a:gd name="f43" fmla="abs f24"/>
                <a:gd name="f44" fmla="?: f24 f15 f1"/>
                <a:gd name="f45" fmla="?: f24 f1 f15"/>
                <a:gd name="f46" fmla="?: f23 0 f0"/>
                <a:gd name="f47" fmla="?: f23 f0 0"/>
                <a:gd name="f48" fmla="?: f22 f15 f1"/>
                <a:gd name="f49" fmla="?: f22 f1 f15"/>
                <a:gd name="f50" fmla="?: f22 f2 f1"/>
                <a:gd name="f51" fmla="?: f22 f1 f2"/>
                <a:gd name="f52" fmla="+- f27 0 f1"/>
                <a:gd name="f53" fmla="?: f21 f37 f36"/>
                <a:gd name="f54" fmla="?: f21 f36 f37"/>
                <a:gd name="f55" fmla="?: f22 f34 f35"/>
                <a:gd name="f56" fmla="?: f23 f42 f41"/>
                <a:gd name="f57" fmla="?: f23 f41 f42"/>
                <a:gd name="f58" fmla="?: f21 f40 f39"/>
                <a:gd name="f59" fmla="?: f24 f47 f46"/>
                <a:gd name="f60" fmla="?: f24 f46 f47"/>
                <a:gd name="f61" fmla="?: f23 f44 f45"/>
                <a:gd name="f62" fmla="?: f22 f51 f50"/>
                <a:gd name="f63" fmla="?: f22 f50 f51"/>
                <a:gd name="f64" fmla="?: f24 f49 f48"/>
                <a:gd name="f65" fmla="?: f22 f53 f54"/>
                <a:gd name="f66" fmla="?: f21 f57 f56"/>
                <a:gd name="f67" fmla="?: f23 f59 f60"/>
                <a:gd name="f68" fmla="?: f24 f63 f62"/>
              </a:gdLst>
              <a:ahLst/>
              <a:cxnLst>
                <a:cxn ang="3cd4">
                  <a:pos x="hc" y="t"/>
                </a:cxn>
                <a:cxn ang="0">
                  <a:pos x="r" y="vc"/>
                </a:cxn>
                <a:cxn ang="cd4">
                  <a:pos x="hc" y="b"/>
                </a:cxn>
                <a:cxn ang="cd2">
                  <a:pos x="l" y="vc"/>
                </a:cxn>
                <a:cxn ang="f52">
                  <a:pos x="f25" y="f26"/>
                </a:cxn>
                <a:cxn ang="f52">
                  <a:pos x="f28" y="f29"/>
                </a:cxn>
                <a:cxn ang="f52">
                  <a:pos x="f25" y="f30"/>
                </a:cxn>
                <a:cxn ang="f52">
                  <a:pos x="f31" y="f29"/>
                </a:cxn>
              </a:cxnLst>
              <a:rect l="f17" t="f20" r="f18" b="f19"/>
              <a:pathLst>
                <a:path w="21600" h="21600">
                  <a:moveTo>
                    <a:pt x="f6" y="f11"/>
                  </a:moveTo>
                  <a:arcTo wR="f32" hR="f33" stAng="f65" swAng="f55"/>
                  <a:lnTo>
                    <a:pt x="f12" y="f6"/>
                  </a:lnTo>
                  <a:arcTo wR="f38" hR="f32" stAng="f66" swAng="f58"/>
                  <a:lnTo>
                    <a:pt x="f7" y="f12"/>
                  </a:lnTo>
                  <a:arcTo wR="f43" hR="f38" stAng="f67" swAng="f61"/>
                  <a:lnTo>
                    <a:pt x="f11" y="f7"/>
                  </a:lnTo>
                  <a:arcTo wR="f33" hR="f43" stAng="f68" swAng="f64"/>
                  <a:close/>
                </a:path>
              </a:pathLst>
            </a:custGeom>
            <a:solidFill>
              <a:srgbClr val="00B8FF"/>
            </a:solidFill>
            <a:ln w="9360">
              <a:solidFill>
                <a:srgbClr val="000000"/>
              </a:solidFill>
              <a:prstDash val="solid"/>
              <a:round/>
            </a:ln>
          </p:spPr>
          <p:txBody>
            <a:bodyPr vert="horz" wrap="none" lIns="74127" tIns="49962" rIns="74127" bIns="36900" anchor="ctr" compatLnSpc="0">
              <a:noAutofit/>
            </a:bodyPr>
            <a:lstStyle/>
            <a:p>
              <a:pPr algn="ctr" hangingPunct="0">
                <a:lnSpc>
                  <a:spcPct val="93000"/>
                </a:lnSpc>
                <a:tabLst>
                  <a:tab pos="596291" algn="l"/>
                  <a:tab pos="1190950" algn="l"/>
                </a:tabLst>
                <a:defRPr sz="1800"/>
              </a:pPr>
              <a:r>
                <a:rPr lang="en-GB" sz="1451">
                  <a:solidFill>
                    <a:srgbClr val="000000"/>
                  </a:solidFill>
                  <a:latin typeface="Arial" pitchFamily="18"/>
                  <a:ea typeface="Arial Unicode MS" pitchFamily="1"/>
                  <a:cs typeface="Arial Unicode MS" pitchFamily="34"/>
                </a:rPr>
                <a:t>Functional Size</a:t>
              </a:r>
            </a:p>
          </p:txBody>
        </p:sp>
        <p:sp>
          <p:nvSpPr>
            <p:cNvPr id="8" name="AutoShape 9"/>
            <p:cNvSpPr/>
            <p:nvPr/>
          </p:nvSpPr>
          <p:spPr>
            <a:xfrm>
              <a:off x="3756600" y="3984840"/>
              <a:ext cx="1891800" cy="520919"/>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950E"/>
            </a:solidFill>
            <a:ln w="9360">
              <a:solidFill>
                <a:srgbClr val="000000"/>
              </a:solidFill>
              <a:prstDash val="solid"/>
              <a:round/>
            </a:ln>
          </p:spPr>
          <p:txBody>
            <a:bodyPr vert="horz" wrap="square" lIns="74127" tIns="49962" rIns="74127" bIns="36900" anchor="ctr" compatLnSpc="0">
              <a:noAutofit/>
            </a:bodyPr>
            <a:lstStyle/>
            <a:p>
              <a:pPr algn="ctr" hangingPunct="0">
                <a:lnSpc>
                  <a:spcPct val="93000"/>
                </a:lnSpc>
                <a:tabLst>
                  <a:tab pos="596291" algn="l"/>
                  <a:tab pos="1190950" algn="l"/>
                </a:tabLst>
                <a:defRPr sz="1800"/>
              </a:pPr>
              <a:r>
                <a:rPr lang="en-GB" sz="1451">
                  <a:solidFill>
                    <a:srgbClr val="000000"/>
                  </a:solidFill>
                  <a:latin typeface="Arial" pitchFamily="18"/>
                  <a:ea typeface="Arial Unicode MS" pitchFamily="1"/>
                  <a:cs typeface="Arial Unicode MS" pitchFamily="34"/>
                </a:rPr>
                <a:t>Effort = 5376</a:t>
              </a:r>
            </a:p>
          </p:txBody>
        </p:sp>
        <p:sp>
          <p:nvSpPr>
            <p:cNvPr id="9" name="Line 10"/>
            <p:cNvSpPr/>
            <p:nvPr/>
          </p:nvSpPr>
          <p:spPr>
            <a:xfrm flipH="1">
              <a:off x="1761839" y="4575240"/>
              <a:ext cx="586081" cy="583560"/>
            </a:xfrm>
            <a:prstGeom prst="line">
              <a:avLst/>
            </a:prstGeom>
            <a:noFill/>
            <a:ln w="9360">
              <a:solidFill>
                <a:srgbClr val="000000"/>
              </a:solidFill>
              <a:prstDash val="solid"/>
              <a:round/>
            </a:ln>
          </p:spPr>
          <p:txBody>
            <a:bodyPr vert="horz" wrap="square" lIns="81638" tIns="40819" rIns="81638" bIns="40819" anchor="t" anchorCtr="1" compatLnSpc="0">
              <a:noAutofit/>
            </a:bodyPr>
            <a:lstStyle/>
            <a:p>
              <a:pPr hangingPunct="0"/>
              <a:endParaRPr lang="en-GB" sz="1633">
                <a:latin typeface="Arial" pitchFamily="18"/>
                <a:ea typeface="Arial Unicode MS" pitchFamily="2"/>
                <a:cs typeface="Arial Unicode MS" pitchFamily="2"/>
              </a:endParaRPr>
            </a:p>
          </p:txBody>
        </p:sp>
        <p:sp>
          <p:nvSpPr>
            <p:cNvPr id="10" name="Line 11"/>
            <p:cNvSpPr/>
            <p:nvPr/>
          </p:nvSpPr>
          <p:spPr>
            <a:xfrm>
              <a:off x="2648880" y="4575240"/>
              <a:ext cx="583200" cy="583560"/>
            </a:xfrm>
            <a:prstGeom prst="line">
              <a:avLst/>
            </a:prstGeom>
            <a:noFill/>
            <a:ln w="9360">
              <a:solidFill>
                <a:srgbClr val="000000"/>
              </a:solidFill>
              <a:prstDash val="solid"/>
              <a:round/>
            </a:ln>
          </p:spPr>
          <p:txBody>
            <a:bodyPr vert="horz" wrap="square" lIns="81638" tIns="40819" rIns="81638" bIns="40819" anchor="t" anchorCtr="1" compatLnSpc="0">
              <a:noAutofit/>
            </a:bodyPr>
            <a:lstStyle/>
            <a:p>
              <a:pPr hangingPunct="0"/>
              <a:endParaRPr lang="en-GB" sz="1633">
                <a:latin typeface="Arial" pitchFamily="18"/>
                <a:ea typeface="Arial Unicode MS" pitchFamily="2"/>
                <a:cs typeface="Arial Unicode MS" pitchFamily="2"/>
              </a:endParaRPr>
            </a:p>
          </p:txBody>
        </p:sp>
        <p:sp>
          <p:nvSpPr>
            <p:cNvPr id="11" name="AutoShape 12"/>
            <p:cNvSpPr/>
            <p:nvPr/>
          </p:nvSpPr>
          <p:spPr>
            <a:xfrm>
              <a:off x="457559" y="5160240"/>
              <a:ext cx="1891800" cy="520919"/>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950E"/>
            </a:solidFill>
            <a:ln w="9360">
              <a:solidFill>
                <a:srgbClr val="000000"/>
              </a:solidFill>
              <a:prstDash val="solid"/>
              <a:round/>
            </a:ln>
          </p:spPr>
          <p:txBody>
            <a:bodyPr vert="horz" wrap="square" lIns="74127" tIns="49962" rIns="74127" bIns="36900" anchor="ctr" compatLnSpc="0">
              <a:noAutofit/>
            </a:bodyPr>
            <a:lstStyle/>
            <a:p>
              <a:pPr algn="ctr" hangingPunct="0">
                <a:lnSpc>
                  <a:spcPct val="93000"/>
                </a:lnSpc>
                <a:tabLst>
                  <a:tab pos="596291" algn="l"/>
                  <a:tab pos="1190950" algn="l"/>
                </a:tabLst>
                <a:defRPr sz="1800"/>
              </a:pPr>
              <a:r>
                <a:rPr lang="en-GB" sz="1451">
                  <a:solidFill>
                    <a:srgbClr val="000000"/>
                  </a:solidFill>
                  <a:latin typeface="Arial" pitchFamily="18"/>
                  <a:ea typeface="Arial Unicode MS" pitchFamily="1"/>
                  <a:cs typeface="Arial Unicode MS" pitchFamily="34"/>
                </a:rPr>
                <a:t>Effort = 1086</a:t>
              </a:r>
            </a:p>
          </p:txBody>
        </p:sp>
        <p:sp>
          <p:nvSpPr>
            <p:cNvPr id="12" name="AutoShape 13"/>
            <p:cNvSpPr/>
            <p:nvPr/>
          </p:nvSpPr>
          <p:spPr>
            <a:xfrm>
              <a:off x="2580119" y="5160240"/>
              <a:ext cx="1891800" cy="520919"/>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950E"/>
            </a:solidFill>
            <a:ln w="9360">
              <a:solidFill>
                <a:srgbClr val="000000"/>
              </a:solidFill>
              <a:prstDash val="solid"/>
              <a:round/>
            </a:ln>
          </p:spPr>
          <p:txBody>
            <a:bodyPr vert="horz" wrap="square" lIns="74127" tIns="49962" rIns="74127" bIns="36900" anchor="ctr" compatLnSpc="0">
              <a:noAutofit/>
            </a:bodyPr>
            <a:lstStyle/>
            <a:p>
              <a:pPr algn="ctr" hangingPunct="0">
                <a:lnSpc>
                  <a:spcPct val="93000"/>
                </a:lnSpc>
                <a:tabLst>
                  <a:tab pos="596291" algn="l"/>
                  <a:tab pos="1190950" algn="l"/>
                </a:tabLst>
                <a:defRPr sz="1800"/>
              </a:pPr>
              <a:r>
                <a:rPr lang="en-GB" sz="1451">
                  <a:solidFill>
                    <a:srgbClr val="000000"/>
                  </a:solidFill>
                  <a:latin typeface="Arial" pitchFamily="18"/>
                  <a:ea typeface="Arial Unicode MS" pitchFamily="1"/>
                  <a:cs typeface="Arial Unicode MS" pitchFamily="34"/>
                </a:rPr>
                <a:t>Effort = 2798</a:t>
              </a:r>
            </a:p>
          </p:txBody>
        </p:sp>
        <p:sp>
          <p:nvSpPr>
            <p:cNvPr id="13" name="Text Box 14"/>
            <p:cNvSpPr/>
            <p:nvPr/>
          </p:nvSpPr>
          <p:spPr>
            <a:xfrm>
              <a:off x="4213080" y="3526919"/>
              <a:ext cx="1369080" cy="31212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74127" tIns="49962" rIns="74127" bIns="36900" anchor="t" compatLnSpc="0">
              <a:noAutofit/>
            </a:bodyPr>
            <a:lstStyle/>
            <a:p>
              <a:pPr hangingPunct="0">
                <a:lnSpc>
                  <a:spcPct val="93000"/>
                </a:lnSpc>
                <a:tabLst>
                  <a:tab pos="596291" algn="l"/>
                  <a:tab pos="1190950" algn="l"/>
                </a:tabLst>
                <a:defRPr sz="1800"/>
              </a:pPr>
              <a:r>
                <a:rPr lang="en-GB" sz="1451">
                  <a:solidFill>
                    <a:srgbClr val="000000"/>
                  </a:solidFill>
                  <a:latin typeface="Arial" pitchFamily="18"/>
                  <a:ea typeface="Arial Unicode MS" pitchFamily="1"/>
                  <a:cs typeface="Arial Unicode MS" pitchFamily="34"/>
                </a:rPr>
                <a:t>&gt;= 253</a:t>
              </a:r>
            </a:p>
          </p:txBody>
        </p:sp>
        <p:sp>
          <p:nvSpPr>
            <p:cNvPr id="14" name="Text Box 15"/>
            <p:cNvSpPr/>
            <p:nvPr/>
          </p:nvSpPr>
          <p:spPr>
            <a:xfrm>
              <a:off x="2482200" y="3526919"/>
              <a:ext cx="1369080" cy="31212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74127" tIns="49962" rIns="74127" bIns="36900" anchor="t" compatLnSpc="0">
              <a:noAutofit/>
            </a:bodyPr>
            <a:lstStyle/>
            <a:p>
              <a:pPr hangingPunct="0">
                <a:lnSpc>
                  <a:spcPct val="93000"/>
                </a:lnSpc>
                <a:tabLst>
                  <a:tab pos="596291" algn="l"/>
                  <a:tab pos="1190950" algn="l"/>
                </a:tabLst>
                <a:defRPr sz="1800"/>
              </a:pPr>
              <a:r>
                <a:rPr lang="en-GB" sz="1451">
                  <a:solidFill>
                    <a:srgbClr val="000000"/>
                  </a:solidFill>
                  <a:latin typeface="Arial" pitchFamily="18"/>
                  <a:ea typeface="Arial Unicode MS" pitchFamily="1"/>
                  <a:cs typeface="Arial Unicode MS" pitchFamily="34"/>
                </a:rPr>
                <a:t>&lt; 253</a:t>
              </a:r>
            </a:p>
          </p:txBody>
        </p:sp>
        <p:sp>
          <p:nvSpPr>
            <p:cNvPr id="15" name="Text Box 16"/>
            <p:cNvSpPr/>
            <p:nvPr/>
          </p:nvSpPr>
          <p:spPr>
            <a:xfrm>
              <a:off x="1274040" y="4703760"/>
              <a:ext cx="1369080" cy="31212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74127" tIns="49962" rIns="74127" bIns="36900" anchor="t" compatLnSpc="0">
              <a:noAutofit/>
            </a:bodyPr>
            <a:lstStyle/>
            <a:p>
              <a:pPr hangingPunct="0">
                <a:lnSpc>
                  <a:spcPct val="93000"/>
                </a:lnSpc>
                <a:tabLst>
                  <a:tab pos="596291" algn="l"/>
                  <a:tab pos="1190950" algn="l"/>
                </a:tabLst>
                <a:defRPr sz="1800"/>
              </a:pPr>
              <a:r>
                <a:rPr lang="en-GB" sz="1451">
                  <a:solidFill>
                    <a:srgbClr val="000000"/>
                  </a:solidFill>
                  <a:latin typeface="Arial" pitchFamily="18"/>
                  <a:ea typeface="Arial Unicode MS" pitchFamily="1"/>
                  <a:cs typeface="Arial Unicode MS" pitchFamily="34"/>
                </a:rPr>
                <a:t>&lt; 151</a:t>
              </a:r>
            </a:p>
          </p:txBody>
        </p:sp>
        <p:sp>
          <p:nvSpPr>
            <p:cNvPr id="16" name="Text Box 17"/>
            <p:cNvSpPr/>
            <p:nvPr/>
          </p:nvSpPr>
          <p:spPr>
            <a:xfrm>
              <a:off x="2973240" y="4703760"/>
              <a:ext cx="1369080" cy="31212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74127" tIns="49962" rIns="74127" bIns="36900" anchor="t" compatLnSpc="0">
              <a:noAutofit/>
            </a:bodyPr>
            <a:lstStyle/>
            <a:p>
              <a:pPr hangingPunct="0">
                <a:lnSpc>
                  <a:spcPct val="93000"/>
                </a:lnSpc>
                <a:tabLst>
                  <a:tab pos="596291" algn="l"/>
                  <a:tab pos="1190950" algn="l"/>
                </a:tabLst>
                <a:defRPr sz="1800"/>
              </a:pPr>
              <a:r>
                <a:rPr lang="en-GB" sz="1451" dirty="0">
                  <a:solidFill>
                    <a:srgbClr val="000000"/>
                  </a:solidFill>
                  <a:latin typeface="Arial" pitchFamily="18"/>
                  <a:ea typeface="Arial Unicode MS" pitchFamily="1"/>
                  <a:cs typeface="Arial Unicode MS" pitchFamily="34"/>
                </a:rPr>
                <a:t>&gt;= 151</a:t>
              </a:r>
            </a:p>
          </p:txBody>
        </p:sp>
      </p:grpSp>
      <p:sp>
        <p:nvSpPr>
          <p:cNvPr id="17" name="Text Box 18"/>
          <p:cNvSpPr/>
          <p:nvPr/>
        </p:nvSpPr>
        <p:spPr>
          <a:xfrm>
            <a:off x="4769607" y="1295400"/>
            <a:ext cx="4359669" cy="467360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74127" tIns="51595" rIns="74127" bIns="36900" anchor="t" compatLnSpc="0">
            <a:noAutofit/>
          </a:bodyPr>
          <a:lstStyle/>
          <a:p>
            <a:pPr marL="176993" indent="-176667" hangingPunct="0">
              <a:lnSpc>
                <a:spcPct val="93000"/>
              </a:lnSpc>
              <a:spcAft>
                <a:spcPts val="475"/>
              </a:spcAft>
              <a:tabLst>
                <a:tab pos="773285" algn="l"/>
                <a:tab pos="1367943" algn="l"/>
                <a:tab pos="1963908" algn="l"/>
              </a:tabLst>
              <a:defRPr sz="1800"/>
            </a:pPr>
            <a:r>
              <a:rPr lang="en-GB" sz="2800" dirty="0">
                <a:solidFill>
                  <a:srgbClr val="000000"/>
                </a:solidFill>
                <a:latin typeface="Calibri" pitchFamily="18"/>
                <a:ea typeface="Arial Unicode MS" pitchFamily="1"/>
                <a:cs typeface="Arial Unicode MS" pitchFamily="34"/>
              </a:rPr>
              <a:t>Regression trees:</a:t>
            </a:r>
          </a:p>
          <a:p>
            <a:pPr lvl="1" hangingPunct="0">
              <a:lnSpc>
                <a:spcPct val="93000"/>
              </a:lnSpc>
              <a:spcAft>
                <a:spcPts val="239"/>
              </a:spcAft>
              <a:buClr>
                <a:srgbClr val="000000"/>
              </a:buClr>
              <a:buSzPct val="45000"/>
              <a:buFont typeface="Wingdings"/>
              <a:buChar char=""/>
              <a:tabLst>
                <a:tab pos="596291" algn="l"/>
                <a:tab pos="1190950" algn="l"/>
                <a:tab pos="1786914" algn="l"/>
              </a:tabLst>
              <a:defRPr sz="1800"/>
            </a:pPr>
            <a:r>
              <a:rPr lang="en-GB" sz="2800" dirty="0">
                <a:solidFill>
                  <a:srgbClr val="000000"/>
                </a:solidFill>
                <a:latin typeface="Calibri" pitchFamily="18"/>
                <a:ea typeface="Arial Unicode MS" pitchFamily="1"/>
                <a:cs typeface="Arial Unicode MS" pitchFamily="34"/>
              </a:rPr>
              <a:t>Estimation by analogy.</a:t>
            </a:r>
          </a:p>
          <a:p>
            <a:pPr lvl="1" hangingPunct="0">
              <a:lnSpc>
                <a:spcPct val="93000"/>
              </a:lnSpc>
              <a:spcAft>
                <a:spcPts val="239"/>
              </a:spcAft>
              <a:buClr>
                <a:srgbClr val="000000"/>
              </a:buClr>
              <a:buSzPct val="45000"/>
              <a:buFont typeface="Wingdings"/>
              <a:buChar char=""/>
              <a:tabLst>
                <a:tab pos="596291" algn="l"/>
                <a:tab pos="1190950" algn="l"/>
                <a:tab pos="1786914" algn="l"/>
              </a:tabLst>
              <a:defRPr sz="1800"/>
            </a:pPr>
            <a:r>
              <a:rPr lang="en-GB" sz="2800" dirty="0">
                <a:solidFill>
                  <a:srgbClr val="000000"/>
                </a:solidFill>
                <a:latin typeface="Calibri" pitchFamily="18"/>
                <a:ea typeface="Arial Unicode MS" pitchFamily="1"/>
                <a:cs typeface="Arial Unicode MS" pitchFamily="34"/>
              </a:rPr>
              <a:t>Divide projects according to attribute value.</a:t>
            </a:r>
          </a:p>
          <a:p>
            <a:pPr lvl="1" hangingPunct="0">
              <a:lnSpc>
                <a:spcPct val="93000"/>
              </a:lnSpc>
              <a:spcAft>
                <a:spcPts val="239"/>
              </a:spcAft>
              <a:buClr>
                <a:srgbClr val="000000"/>
              </a:buClr>
              <a:buSzPct val="45000"/>
              <a:buFont typeface="Wingdings"/>
              <a:buChar char=""/>
              <a:tabLst>
                <a:tab pos="596291" algn="l"/>
                <a:tab pos="1190950" algn="l"/>
                <a:tab pos="1786914" algn="l"/>
              </a:tabLst>
              <a:defRPr sz="1800"/>
            </a:pPr>
            <a:r>
              <a:rPr lang="en-GB" sz="2800" dirty="0">
                <a:solidFill>
                  <a:srgbClr val="000000"/>
                </a:solidFill>
                <a:latin typeface="Calibri" pitchFamily="18"/>
                <a:ea typeface="Arial Unicode MS" pitchFamily="1"/>
                <a:cs typeface="Arial Unicode MS" pitchFamily="34"/>
              </a:rPr>
              <a:t>Most impactful attributes are in higher levels.</a:t>
            </a:r>
          </a:p>
          <a:p>
            <a:pPr lvl="1" hangingPunct="0">
              <a:lnSpc>
                <a:spcPct val="93000"/>
              </a:lnSpc>
              <a:spcAft>
                <a:spcPts val="239"/>
              </a:spcAft>
              <a:buClr>
                <a:srgbClr val="000000"/>
              </a:buClr>
              <a:buSzPct val="45000"/>
              <a:buFont typeface="Wingdings"/>
              <a:buChar char=""/>
              <a:tabLst>
                <a:tab pos="596291" algn="l"/>
                <a:tab pos="1190950" algn="l"/>
                <a:tab pos="1786914" algn="l"/>
              </a:tabLst>
              <a:defRPr sz="1800"/>
            </a:pPr>
            <a:r>
              <a:rPr lang="en-GB" sz="2800" dirty="0">
                <a:solidFill>
                  <a:srgbClr val="000000"/>
                </a:solidFill>
                <a:latin typeface="Calibri" pitchFamily="18"/>
                <a:ea typeface="Arial Unicode MS" pitchFamily="1"/>
                <a:cs typeface="Arial Unicode MS" pitchFamily="34"/>
              </a:rPr>
              <a:t>Attributes with insignificant impact are not used.</a:t>
            </a:r>
          </a:p>
          <a:p>
            <a:pPr lvl="1" hangingPunct="0">
              <a:lnSpc>
                <a:spcPct val="93000"/>
              </a:lnSpc>
              <a:spcAft>
                <a:spcPts val="239"/>
              </a:spcAft>
              <a:buClr>
                <a:srgbClr val="000000"/>
              </a:buClr>
              <a:buSzPct val="45000"/>
              <a:buFont typeface="Wingdings"/>
              <a:buChar char=""/>
              <a:tabLst>
                <a:tab pos="596291" algn="l"/>
                <a:tab pos="1190950" algn="l"/>
                <a:tab pos="1786914" algn="l"/>
              </a:tabLst>
              <a:defRPr sz="1800"/>
            </a:pPr>
            <a:r>
              <a:rPr lang="en-GB" sz="2800" dirty="0">
                <a:solidFill>
                  <a:srgbClr val="000000"/>
                </a:solidFill>
                <a:latin typeface="Calibri" pitchFamily="18"/>
                <a:ea typeface="Arial Unicode MS" pitchFamily="1"/>
                <a:cs typeface="Arial Unicode MS" pitchFamily="34"/>
              </a:rPr>
              <a:t>E.g., </a:t>
            </a:r>
            <a:r>
              <a:rPr lang="en-GB" sz="2800" dirty="0" err="1" smtClean="0">
                <a:solidFill>
                  <a:srgbClr val="000000"/>
                </a:solidFill>
                <a:latin typeface="Calibri" pitchFamily="18"/>
                <a:ea typeface="Arial Unicode MS" pitchFamily="1"/>
                <a:cs typeface="Arial Unicode MS" pitchFamily="34"/>
              </a:rPr>
              <a:t>REPTrees</a:t>
            </a:r>
            <a:r>
              <a:rPr lang="en-GB" sz="2800" dirty="0" smtClean="0">
                <a:solidFill>
                  <a:srgbClr val="000000"/>
                </a:solidFill>
                <a:latin typeface="Calibri" pitchFamily="18"/>
                <a:ea typeface="Arial Unicode MS" pitchFamily="1"/>
                <a:cs typeface="Arial Unicode MS" pitchFamily="34"/>
              </a:rPr>
              <a:t>.</a:t>
            </a:r>
            <a:endParaRPr lang="en-GB" sz="2800" dirty="0">
              <a:solidFill>
                <a:srgbClr val="000000"/>
              </a:solidFill>
              <a:latin typeface="Calibri" pitchFamily="18"/>
              <a:ea typeface="Arial Unicode MS" pitchFamily="1"/>
              <a:cs typeface="Arial Unicode MS" pitchFamily="34"/>
            </a:endParaRPr>
          </a:p>
        </p:txBody>
      </p:sp>
      <p:sp>
        <p:nvSpPr>
          <p:cNvPr id="19" name="Slide Number Placeholder 18"/>
          <p:cNvSpPr>
            <a:spLocks noGrp="1"/>
          </p:cNvSpPr>
          <p:nvPr>
            <p:ph type="sldNum" sz="quarter" idx="12"/>
          </p:nvPr>
        </p:nvSpPr>
        <p:spPr/>
        <p:txBody>
          <a:bodyPr/>
          <a:lstStyle/>
          <a:p>
            <a:fld id="{4F43FBDB-460A-2C4D-8064-C249887F4FCB}" type="slidenum">
              <a:rPr lang="en-US" smtClean="0"/>
              <a:pPr/>
              <a:t>123</a:t>
            </a:fld>
            <a:endParaRPr lang="en-US"/>
          </a:p>
        </p:txBody>
      </p:sp>
    </p:spTree>
    <p:extLst>
      <p:ext uri="{BB962C8B-B14F-4D97-AF65-F5344CB8AC3E}">
        <p14:creationId xmlns:p14="http://schemas.microsoft.com/office/powerpoint/2010/main" val="8665733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WEKA</a:t>
            </a:r>
            <a:endParaRPr lang="en-GB" dirty="0"/>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09588" y="846138"/>
            <a:ext cx="4829175" cy="3305175"/>
          </a:xfrm>
        </p:spPr>
      </p:pic>
      <p:sp>
        <p:nvSpPr>
          <p:cNvPr id="2" name="Slide Number Placeholder 1"/>
          <p:cNvSpPr>
            <a:spLocks noGrp="1"/>
          </p:cNvSpPr>
          <p:nvPr>
            <p:ph type="sldNum" sz="quarter" idx="12"/>
          </p:nvPr>
        </p:nvSpPr>
        <p:spPr/>
        <p:txBody>
          <a:bodyPr/>
          <a:lstStyle/>
          <a:p>
            <a:fld id="{4F43FBDB-460A-2C4D-8064-C249887F4FCB}" type="slidenum">
              <a:rPr lang="en-US" smtClean="0"/>
              <a:pPr/>
              <a:t>124</a:t>
            </a:fld>
            <a:endParaRPr lang="en-US"/>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498755"/>
            <a:ext cx="9144000" cy="5818128"/>
          </a:xfrm>
          <a:prstGeom prst="rect">
            <a:avLst/>
          </a:prstGeom>
        </p:spPr>
      </p:pic>
      <p:sp>
        <p:nvSpPr>
          <p:cNvPr id="7" name="Text Box 6"/>
          <p:cNvSpPr/>
          <p:nvPr/>
        </p:nvSpPr>
        <p:spPr>
          <a:xfrm>
            <a:off x="4459309" y="1663702"/>
            <a:ext cx="4087768" cy="588772"/>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74127" tIns="52901" rIns="74127" bIns="36900" anchor="t" compatLnSpc="0">
            <a:noAutofit/>
          </a:bodyPr>
          <a:lstStyle/>
          <a:p>
            <a:pPr marL="0" lvl="1" hangingPunct="0">
              <a:lnSpc>
                <a:spcPct val="93000"/>
              </a:lnSpc>
              <a:buClr>
                <a:srgbClr val="000000"/>
              </a:buClr>
              <a:buSzPct val="45000"/>
              <a:buFont typeface="Wingdings"/>
              <a:buChar char=""/>
              <a:tabLst>
                <a:tab pos="596291" algn="l"/>
                <a:tab pos="1190950" algn="l"/>
                <a:tab pos="1786914" algn="l"/>
                <a:tab pos="2383206" algn="l"/>
                <a:tab pos="2977864" algn="l"/>
                <a:tab pos="3574155" algn="l"/>
              </a:tabLst>
              <a:defRPr sz="1800"/>
            </a:pPr>
            <a:r>
              <a:rPr lang="en-GB" sz="1814" dirty="0" err="1">
                <a:solidFill>
                  <a:srgbClr val="000000"/>
                </a:solidFill>
                <a:latin typeface="Calibri" pitchFamily="18"/>
                <a:ea typeface="Arial Unicode MS" pitchFamily="1"/>
                <a:cs typeface="Arial Unicode MS" pitchFamily="34"/>
              </a:rPr>
              <a:t>Weka</a:t>
            </a:r>
            <a:r>
              <a:rPr lang="en-GB" sz="1814" dirty="0">
                <a:solidFill>
                  <a:srgbClr val="000000"/>
                </a:solidFill>
                <a:latin typeface="Calibri" pitchFamily="18"/>
                <a:ea typeface="Arial Unicode MS" pitchFamily="1"/>
                <a:cs typeface="Arial Unicode MS" pitchFamily="34"/>
              </a:rPr>
              <a:t>: classifiers – meta – bagging</a:t>
            </a:r>
          </a:p>
          <a:p>
            <a:pPr marL="0" lvl="1" hangingPunct="0">
              <a:lnSpc>
                <a:spcPct val="93000"/>
              </a:lnSpc>
              <a:buClr>
                <a:srgbClr val="000000"/>
              </a:buClr>
              <a:buSzPct val="45000"/>
              <a:buFont typeface="Wingdings"/>
              <a:buChar char=""/>
              <a:tabLst>
                <a:tab pos="596291" algn="l"/>
                <a:tab pos="1190950" algn="l"/>
                <a:tab pos="1786914" algn="l"/>
                <a:tab pos="2383206" algn="l"/>
                <a:tab pos="2977864" algn="l"/>
                <a:tab pos="3574155" algn="l"/>
              </a:tabLst>
              <a:defRPr sz="1800"/>
            </a:pPr>
            <a:r>
              <a:rPr lang="en-GB" sz="1814" dirty="0">
                <a:solidFill>
                  <a:srgbClr val="000000"/>
                </a:solidFill>
                <a:latin typeface="Calibri" pitchFamily="18"/>
                <a:ea typeface="Arial Unicode MS" pitchFamily="1"/>
                <a:cs typeface="Arial Unicode MS" pitchFamily="34"/>
              </a:rPr>
              <a:t>classifiers –  trees – </a:t>
            </a:r>
            <a:r>
              <a:rPr lang="en-GB" sz="1814" dirty="0" err="1">
                <a:solidFill>
                  <a:srgbClr val="000000"/>
                </a:solidFill>
                <a:latin typeface="Calibri" pitchFamily="18"/>
                <a:ea typeface="Arial Unicode MS" pitchFamily="1"/>
                <a:cs typeface="Arial Unicode MS" pitchFamily="34"/>
              </a:rPr>
              <a:t>REPTree</a:t>
            </a:r>
            <a:endParaRPr lang="en-GB" sz="1814" dirty="0">
              <a:solidFill>
                <a:srgbClr val="000000"/>
              </a:solidFill>
              <a:latin typeface="Calibri" pitchFamily="18"/>
              <a:ea typeface="Arial Unicode MS" pitchFamily="1"/>
              <a:cs typeface="Arial Unicode MS" pitchFamily="34"/>
            </a:endParaRPr>
          </a:p>
        </p:txBody>
      </p:sp>
    </p:spTree>
    <p:extLst>
      <p:ext uri="{BB962C8B-B14F-4D97-AF65-F5344CB8AC3E}">
        <p14:creationId xmlns:p14="http://schemas.microsoft.com/office/powerpoint/2010/main" val="3816802638"/>
      </p:ext>
    </p:extLst>
  </p:cSld>
  <p:clrMapOvr>
    <a:masterClrMapping/>
  </p:clrMapOvr>
  <p:timing>
    <p:tnLst>
      <p:par>
        <p:cTn xmlns:p14="http://schemas.microsoft.com/office/powerpoint/2010/mai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2"/>
          <p:cNvSpPr>
            <a:spLocks noGrp="1"/>
          </p:cNvSpPr>
          <p:nvPr>
            <p:ph type="title"/>
          </p:nvPr>
        </p:nvSpPr>
        <p:spPr>
          <a:xfrm>
            <a:off x="457200" y="142875"/>
            <a:ext cx="8228013" cy="1144588"/>
          </a:xfrm>
        </p:spPr>
        <p:txBody>
          <a:bodyPr lIns="0" tIns="35203" rIns="0" bIns="0">
            <a:normAutofit fontScale="90000"/>
          </a:bodyPr>
          <a:lstStyle/>
          <a:p>
            <a:pPr defTabSz="449263" eaLnBrk="1" hangingPunct="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dirty="0" smtClean="0"/>
              <a:t>Bagging Ensembles of Regression Trees (</a:t>
            </a:r>
            <a:r>
              <a:rPr lang="en-GB" dirty="0" err="1" smtClean="0"/>
              <a:t>Bag+RTs</a:t>
            </a:r>
            <a:r>
              <a:rPr lang="en-GB" dirty="0" smtClean="0"/>
              <a:t>)</a:t>
            </a:r>
          </a:p>
        </p:txBody>
      </p:sp>
      <p:sp>
        <p:nvSpPr>
          <p:cNvPr id="61442" name="Rectangle 3"/>
          <p:cNvSpPr>
            <a:spLocks noGrp="1"/>
          </p:cNvSpPr>
          <p:nvPr>
            <p:ph type="body" idx="1"/>
          </p:nvPr>
        </p:nvSpPr>
        <p:spPr>
          <a:xfrm>
            <a:off x="457200" y="1279525"/>
            <a:ext cx="8228013" cy="4525963"/>
          </a:xfrm>
        </p:spPr>
        <p:txBody>
          <a:bodyPr lIns="0" tIns="22401" rIns="0" bIns="0"/>
          <a:lstStyle/>
          <a:p>
            <a:pPr marL="863600" lvl="1" indent="-323850" defTabSz="449263" eaLnBrk="1" hangingPunct="1">
              <a:buSzPct val="75000"/>
              <a:buFont typeface="Symbol"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sz="2400" dirty="0" smtClean="0"/>
              <a:t>Study with 13 data sets from PROMISE and ISBSG repositories.</a:t>
            </a:r>
          </a:p>
          <a:p>
            <a:pPr marL="863600" lvl="1" indent="-323850" defTabSz="449263" eaLnBrk="1" hangingPunct="1">
              <a:buSzPct val="75000"/>
              <a:buFont typeface="Symbol"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sz="2400" dirty="0" err="1" smtClean="0"/>
              <a:t>Bag+RTs</a:t>
            </a:r>
            <a:r>
              <a:rPr lang="en-GB" sz="2400" dirty="0" smtClean="0"/>
              <a:t>: </a:t>
            </a:r>
          </a:p>
          <a:p>
            <a:pPr marL="1295400" lvl="2" indent="-287338" defTabSz="449263" eaLnBrk="1" hangingPunct="1">
              <a:buSzPct val="45000"/>
              <a:buFont typeface="Wingdings"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sz="2000" dirty="0" smtClean="0"/>
              <a:t>Obtained the highest rank across data set in terms of Mean Absolute Error (MAE).</a:t>
            </a:r>
          </a:p>
          <a:p>
            <a:pPr marL="1295400" lvl="2" indent="-287338" defTabSz="449263" eaLnBrk="1" hangingPunct="1">
              <a:buSzPct val="45000"/>
              <a:buFont typeface="Wingdings"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sz="2000" dirty="0" smtClean="0"/>
              <a:t>Rarely performed considerably worse (&gt;0.1SA, SA = 1 – MAE / </a:t>
            </a:r>
            <a:r>
              <a:rPr lang="en-GB" sz="2000" dirty="0" err="1" smtClean="0"/>
              <a:t>MAE</a:t>
            </a:r>
            <a:r>
              <a:rPr lang="en-GB" sz="2000" baseline="-33000" dirty="0" err="1" smtClean="0"/>
              <a:t>rguess</a:t>
            </a:r>
            <a:r>
              <a:rPr lang="en-GB" sz="2000" dirty="0" smtClean="0"/>
              <a:t>) than the best approach:</a:t>
            </a:r>
          </a:p>
        </p:txBody>
      </p:sp>
      <p:sp>
        <p:nvSpPr>
          <p:cNvPr id="61443" name="Text Box 4"/>
          <p:cNvSpPr txBox="1">
            <a:spLocks noChangeArrowheads="1"/>
          </p:cNvSpPr>
          <p:nvPr/>
        </p:nvSpPr>
        <p:spPr bwMode="auto">
          <a:xfrm>
            <a:off x="228600" y="6142038"/>
            <a:ext cx="8686800" cy="700087"/>
          </a:xfrm>
          <a:prstGeom prst="rect">
            <a:avLst/>
          </a:prstGeom>
          <a:solidFill>
            <a:srgbClr val="FFFFFF"/>
          </a:solidFill>
          <a:ln w="9525">
            <a:noFill/>
            <a:round/>
            <a:headEnd/>
            <a:tailEnd/>
          </a:ln>
        </p:spPr>
        <p:txBody>
          <a:bodyPr lIns="81639" tIns="53620" rIns="81639" bIns="40820" anchor="ctr"/>
          <a:lstStyle/>
          <a:p>
            <a:pPr algn="ctr" defTabSz="407988" hangingPunct="0">
              <a:lnSpc>
                <a:spcPct val="93000"/>
              </a:lnSpc>
              <a:buClr>
                <a:srgbClr val="000000"/>
              </a:buClr>
              <a:buSzPct val="100000"/>
              <a:buFont typeface="Times New Roman" pitchFamily="18" charset="0"/>
              <a:buNone/>
              <a:tabLst>
                <a:tab pos="657225" algn="l"/>
                <a:tab pos="1312863" algn="l"/>
                <a:tab pos="1970088" algn="l"/>
                <a:tab pos="2627313" algn="l"/>
                <a:tab pos="3282950" algn="l"/>
                <a:tab pos="3940175" algn="l"/>
                <a:tab pos="4595813" algn="l"/>
                <a:tab pos="5253038" algn="l"/>
                <a:tab pos="5910263" algn="l"/>
                <a:tab pos="6565900" algn="l"/>
                <a:tab pos="7223125" algn="l"/>
                <a:tab pos="7880350" algn="l"/>
                <a:tab pos="8535988" algn="l"/>
              </a:tabLst>
            </a:pPr>
            <a:r>
              <a:rPr lang="en-GB" sz="1500" dirty="0" smtClean="0">
                <a:solidFill>
                  <a:srgbClr val="A6A6A6"/>
                </a:solidFill>
                <a:ea typeface="Arial Unicode MS" pitchFamily="34" charset="-128"/>
                <a:cs typeface="Arial Unicode MS" pitchFamily="34" charset="-128"/>
              </a:rPr>
              <a:t>L</a:t>
            </a:r>
            <a:r>
              <a:rPr lang="en-GB" sz="1500" dirty="0">
                <a:solidFill>
                  <a:srgbClr val="A6A6A6"/>
                </a:solidFill>
                <a:ea typeface="Arial Unicode MS" pitchFamily="34" charset="-128"/>
                <a:cs typeface="Arial Unicode MS" pitchFamily="34" charset="-128"/>
              </a:rPr>
              <a:t>. </a:t>
            </a:r>
            <a:r>
              <a:rPr lang="en-GB" sz="1500" dirty="0" err="1">
                <a:solidFill>
                  <a:srgbClr val="A6A6A6"/>
                </a:solidFill>
                <a:ea typeface="Arial Unicode MS" pitchFamily="34" charset="-128"/>
                <a:cs typeface="Arial Unicode MS" pitchFamily="34" charset="-128"/>
              </a:rPr>
              <a:t>Minku</a:t>
            </a:r>
            <a:r>
              <a:rPr lang="en-GB" sz="1500" dirty="0">
                <a:solidFill>
                  <a:srgbClr val="A6A6A6"/>
                </a:solidFill>
                <a:ea typeface="Arial Unicode MS" pitchFamily="34" charset="-128"/>
                <a:cs typeface="Arial Unicode MS" pitchFamily="34" charset="-128"/>
              </a:rPr>
              <a:t>, X. Yao. Ensembles and Locality: Insight on Improving Software Effort Estimation. Information and Software Technology, Special Issue on Best Papers from PROMISE 2011, 2012 </a:t>
            </a:r>
            <a:r>
              <a:rPr lang="en-GB" sz="1500" i="1" dirty="0">
                <a:solidFill>
                  <a:srgbClr val="A6A6A6"/>
                </a:solidFill>
                <a:ea typeface="Arial Unicode MS" pitchFamily="34" charset="-128"/>
                <a:cs typeface="Arial Unicode MS" pitchFamily="34" charset="-128"/>
              </a:rPr>
              <a:t>(in press)</a:t>
            </a:r>
            <a:r>
              <a:rPr lang="en-GB" sz="1500" dirty="0">
                <a:solidFill>
                  <a:srgbClr val="A6A6A6"/>
                </a:solidFill>
                <a:ea typeface="Arial Unicode MS" pitchFamily="34" charset="-128"/>
                <a:cs typeface="Arial Unicode MS" pitchFamily="34" charset="-128"/>
              </a:rPr>
              <a:t>, </a:t>
            </a:r>
            <a:r>
              <a:rPr lang="en-GB" sz="1500" dirty="0">
                <a:solidFill>
                  <a:srgbClr val="A6A6A6"/>
                </a:solidFill>
                <a:ea typeface="Arial Unicode MS" pitchFamily="34" charset="-128"/>
                <a:cs typeface="Arial Unicode MS" pitchFamily="34" charset="-128"/>
                <a:hlinkClick r:id="rId3"/>
              </a:rPr>
              <a:t>http://dx.doi.org/10.1016/j.infsof.2012.09.012</a:t>
            </a:r>
            <a:r>
              <a:rPr lang="en-GB" sz="1500" dirty="0">
                <a:solidFill>
                  <a:srgbClr val="A6A6A6"/>
                </a:solidFill>
                <a:ea typeface="Arial Unicode MS" pitchFamily="34" charset="-128"/>
                <a:cs typeface="Arial Unicode MS" pitchFamily="34" charset="-128"/>
              </a:rPr>
              <a:t>.</a:t>
            </a:r>
          </a:p>
        </p:txBody>
      </p:sp>
      <p:pic>
        <p:nvPicPr>
          <p:cNvPr id="61444" name="Picture 5"/>
          <p:cNvPicPr>
            <a:picLocks noChangeAspect="1" noChangeArrowheads="1"/>
          </p:cNvPicPr>
          <p:nvPr/>
        </p:nvPicPr>
        <p:blipFill>
          <a:blip r:embed="rId4"/>
          <a:srcRect/>
          <a:stretch>
            <a:fillRect/>
          </a:stretch>
        </p:blipFill>
        <p:spPr bwMode="auto">
          <a:xfrm>
            <a:off x="5813425" y="4252372"/>
            <a:ext cx="2743200" cy="1241425"/>
          </a:xfrm>
          <a:prstGeom prst="rect">
            <a:avLst/>
          </a:prstGeom>
          <a:noFill/>
          <a:ln w="9525">
            <a:noFill/>
            <a:round/>
            <a:headEnd/>
            <a:tailEnd/>
          </a:ln>
        </p:spPr>
      </p:pic>
      <p:pic>
        <p:nvPicPr>
          <p:cNvPr id="61445" name="Picture 6"/>
          <p:cNvPicPr>
            <a:picLocks noChangeAspect="1" noChangeArrowheads="1"/>
          </p:cNvPicPr>
          <p:nvPr/>
        </p:nvPicPr>
        <p:blipFill>
          <a:blip r:embed="rId5"/>
          <a:srcRect/>
          <a:stretch>
            <a:fillRect/>
          </a:stretch>
        </p:blipFill>
        <p:spPr bwMode="auto">
          <a:xfrm>
            <a:off x="1568450" y="4078353"/>
            <a:ext cx="4102100" cy="1552575"/>
          </a:xfrm>
          <a:prstGeom prst="rect">
            <a:avLst/>
          </a:prstGeom>
          <a:noFill/>
          <a:ln w="9525">
            <a:noFill/>
            <a:round/>
            <a:headEnd/>
            <a:tailEnd/>
          </a:ln>
        </p:spPr>
      </p:pic>
      <p:sp>
        <p:nvSpPr>
          <p:cNvPr id="2" name="Slide Number Placeholder 1"/>
          <p:cNvSpPr>
            <a:spLocks noGrp="1"/>
          </p:cNvSpPr>
          <p:nvPr>
            <p:ph type="sldNum" sz="quarter" idx="12"/>
          </p:nvPr>
        </p:nvSpPr>
        <p:spPr/>
        <p:txBody>
          <a:bodyPr/>
          <a:lstStyle/>
          <a:p>
            <a:fld id="{4F43FBDB-460A-2C4D-8064-C249887F4FCB}" type="slidenum">
              <a:rPr lang="en-US" smtClean="0"/>
              <a:pPr/>
              <a:t>125</a:t>
            </a:fld>
            <a:endParaRPr lang="en-US"/>
          </a:p>
        </p:txBody>
      </p:sp>
    </p:spTree>
    <p:extLst>
      <p:ext uri="{BB962C8B-B14F-4D97-AF65-F5344CB8AC3E}">
        <p14:creationId xmlns:p14="http://schemas.microsoft.com/office/powerpoint/2010/main" val="6850971"/>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326551" y="-162915"/>
            <a:ext cx="9470551" cy="1063251"/>
          </a:xfrm>
        </p:spPr>
        <p:txBody>
          <a:bodyPr/>
          <a:lstStyle/>
          <a:p>
            <a:pPr lvl="0"/>
            <a:r>
              <a:rPr lang="en-GB" dirty="0"/>
              <a:t>Multi-Method Ensembles</a:t>
            </a:r>
          </a:p>
        </p:txBody>
      </p:sp>
      <p:sp>
        <p:nvSpPr>
          <p:cNvPr id="3" name="AutoShape 3"/>
          <p:cNvSpPr/>
          <p:nvPr/>
        </p:nvSpPr>
        <p:spPr>
          <a:xfrm>
            <a:off x="721679" y="4277528"/>
            <a:ext cx="2023637" cy="1436499"/>
          </a:xfrm>
          <a:custGeom>
            <a:avLst/>
            <a:gdLst>
              <a:gd name="f0" fmla="val 10800000"/>
              <a:gd name="f1" fmla="val 5400000"/>
              <a:gd name="f2" fmla="val 16200000"/>
              <a:gd name="f3" fmla="val 180"/>
              <a:gd name="f4" fmla="val w"/>
              <a:gd name="f5" fmla="val h"/>
              <a:gd name="f6" fmla="val 0"/>
              <a:gd name="f7" fmla="val 21600"/>
              <a:gd name="f8" fmla="val 3400"/>
              <a:gd name="f9" fmla="+- 21600 0 10800"/>
              <a:gd name="f10" fmla="+- 3400 0 0"/>
              <a:gd name="f11" fmla="val 18200"/>
              <a:gd name="f12" fmla="+- 0 0 10800"/>
              <a:gd name="f13" fmla="+- 18200 0 21600"/>
              <a:gd name="f14" fmla="+- 3400 0 6800"/>
              <a:gd name="f15" fmla="+- 0 0 0"/>
              <a:gd name="f16" fmla="*/ f4 1 21600"/>
              <a:gd name="f17" fmla="*/ f5 1 21600"/>
              <a:gd name="f18" fmla="+- 10800 0 f6"/>
              <a:gd name="f19" fmla="+- 0 0 f8"/>
              <a:gd name="f20" fmla="+- 0 0 f1"/>
              <a:gd name="f21" fmla="abs f9"/>
              <a:gd name="f22" fmla="abs f10"/>
              <a:gd name="f23" fmla="?: f9 f2 f1"/>
              <a:gd name="f24" fmla="?: f9 f1 f2"/>
              <a:gd name="f25" fmla="+- 10800 0 f7"/>
              <a:gd name="f26" fmla="+- 21600 0 f11"/>
              <a:gd name="f27" fmla="abs f12"/>
              <a:gd name="f28" fmla="abs f13"/>
              <a:gd name="f29" fmla="?: f12 f2 f1"/>
              <a:gd name="f30" fmla="?: f12 f1 f2"/>
              <a:gd name="f31" fmla="+- 6800 0 f8"/>
              <a:gd name="f32" fmla="abs f14"/>
              <a:gd name="f33" fmla="*/ f15 f0 1"/>
              <a:gd name="f34" fmla="*/ 0 f16 1"/>
              <a:gd name="f35" fmla="*/ 21600 f16 1"/>
              <a:gd name="f36" fmla="*/ 18200 f17 1"/>
              <a:gd name="f37" fmla="*/ 6800 f17 1"/>
              <a:gd name="f38" fmla="abs f18"/>
              <a:gd name="f39" fmla="abs f19"/>
              <a:gd name="f40" fmla="?: f18 f20 f1"/>
              <a:gd name="f41" fmla="?: f18 f1 f20"/>
              <a:gd name="f42" fmla="?: f19 0 f0"/>
              <a:gd name="f43" fmla="?: f19 f0 0"/>
              <a:gd name="f44" fmla="?: f9 f20 f1"/>
              <a:gd name="f45" fmla="?: f9 f1 f20"/>
              <a:gd name="f46" fmla="?: f9 f24 f23"/>
              <a:gd name="f47" fmla="?: f9 f23 f24"/>
              <a:gd name="f48" fmla="abs f25"/>
              <a:gd name="f49" fmla="abs f26"/>
              <a:gd name="f50" fmla="?: f25 f20 f1"/>
              <a:gd name="f51" fmla="?: f25 f1 f20"/>
              <a:gd name="f52" fmla="?: f26 0 f0"/>
              <a:gd name="f53" fmla="?: f26 f0 0"/>
              <a:gd name="f54" fmla="?: f12 f20 f1"/>
              <a:gd name="f55" fmla="?: f12 f1 f20"/>
              <a:gd name="f56" fmla="?: f12 f30 f29"/>
              <a:gd name="f57" fmla="?: f12 f29 f30"/>
              <a:gd name="f58" fmla="abs f31"/>
              <a:gd name="f59" fmla="?: f31 0 f0"/>
              <a:gd name="f60" fmla="?: f31 f0 0"/>
              <a:gd name="f61" fmla="*/ 10800 f16 1"/>
              <a:gd name="f62" fmla="*/ f33 1 f3"/>
              <a:gd name="f63" fmla="*/ 0 f17 1"/>
              <a:gd name="f64" fmla="*/ 10800 f17 1"/>
              <a:gd name="f65" fmla="*/ 21600 f17 1"/>
              <a:gd name="f66" fmla="?: f18 f43 f42"/>
              <a:gd name="f67" fmla="?: f18 f42 f43"/>
              <a:gd name="f68" fmla="?: f19 f40 f41"/>
              <a:gd name="f69" fmla="?: f10 f47 f46"/>
              <a:gd name="f70" fmla="?: f10 f45 f44"/>
              <a:gd name="f71" fmla="?: f25 f53 f52"/>
              <a:gd name="f72" fmla="?: f25 f52 f53"/>
              <a:gd name="f73" fmla="?: f26 f50 f51"/>
              <a:gd name="f74" fmla="?: f13 f57 f56"/>
              <a:gd name="f75" fmla="?: f13 f55 f54"/>
              <a:gd name="f76" fmla="?: f18 f60 f59"/>
              <a:gd name="f77" fmla="?: f18 f59 f60"/>
              <a:gd name="f78" fmla="?: f31 f40 f41"/>
              <a:gd name="f79" fmla="?: f14 f47 f46"/>
              <a:gd name="f80" fmla="?: f14 f45 f44"/>
              <a:gd name="f81" fmla="+- f62 0 f1"/>
              <a:gd name="f82" fmla="?: f19 f66 f67"/>
              <a:gd name="f83" fmla="?: f26 f71 f72"/>
              <a:gd name="f84" fmla="?: f31 f76 f77"/>
            </a:gdLst>
            <a:ahLst/>
            <a:cxnLst>
              <a:cxn ang="3cd4">
                <a:pos x="hc" y="t"/>
              </a:cxn>
              <a:cxn ang="0">
                <a:pos x="r" y="vc"/>
              </a:cxn>
              <a:cxn ang="cd4">
                <a:pos x="hc" y="b"/>
              </a:cxn>
              <a:cxn ang="cd2">
                <a:pos x="l" y="vc"/>
              </a:cxn>
              <a:cxn ang="f81">
                <a:pos x="f61" y="f37"/>
              </a:cxn>
              <a:cxn ang="f81">
                <a:pos x="f61" y="f63"/>
              </a:cxn>
              <a:cxn ang="f81">
                <a:pos x="f34" y="f64"/>
              </a:cxn>
              <a:cxn ang="f81">
                <a:pos x="f61" y="f65"/>
              </a:cxn>
              <a:cxn ang="f81">
                <a:pos x="f35" y="f64"/>
              </a:cxn>
            </a:cxnLst>
            <a:rect l="f34" t="f37" r="f35" b="f36"/>
            <a:pathLst>
              <a:path w="21600" h="21600">
                <a:moveTo>
                  <a:pt x="f6" y="f8"/>
                </a:moveTo>
                <a:arcTo wR="f38" hR="f39" stAng="f82" swAng="f68"/>
                <a:arcTo wR="f21" hR="f22" stAng="f69" swAng="f70"/>
                <a:lnTo>
                  <a:pt x="f7" y="f11"/>
                </a:lnTo>
                <a:arcTo wR="f48" hR="f49" stAng="f83" swAng="f73"/>
                <a:arcTo wR="f27" hR="f28" stAng="f74" swAng="f75"/>
                <a:close/>
              </a:path>
              <a:path w="21600" h="21600">
                <a:moveTo>
                  <a:pt x="f6" y="f8"/>
                </a:moveTo>
                <a:arcTo wR="f38" hR="f58" stAng="f84" swAng="f78"/>
                <a:arcTo wR="f21" hR="f32" stAng="f79" swAng="f80"/>
              </a:path>
            </a:pathLst>
          </a:custGeom>
          <a:solidFill>
            <a:srgbClr val="00B8FF"/>
          </a:solidFill>
          <a:ln w="9360">
            <a:solidFill>
              <a:srgbClr val="000000"/>
            </a:solidFill>
            <a:prstDash val="solid"/>
            <a:round/>
          </a:ln>
        </p:spPr>
        <p:txBody>
          <a:bodyPr vert="horz" wrap="none" lIns="74127" tIns="49962" rIns="74127" bIns="36900" anchor="ctr" compatLnSpc="0">
            <a:noAutofit/>
          </a:bodyPr>
          <a:lstStyle/>
          <a:p>
            <a:pPr algn="ctr" hangingPunct="0">
              <a:lnSpc>
                <a:spcPct val="93000"/>
              </a:lnSpc>
              <a:tabLst>
                <a:tab pos="596291" algn="l"/>
                <a:tab pos="1190950" algn="l"/>
                <a:tab pos="1786914" algn="l"/>
              </a:tabLst>
              <a:defRPr sz="1990"/>
            </a:pPr>
            <a:r>
              <a:rPr lang="en-GB" sz="1451">
                <a:solidFill>
                  <a:srgbClr val="000000"/>
                </a:solidFill>
                <a:latin typeface="Calibri" pitchFamily="18"/>
                <a:ea typeface="Arial Unicode MS" pitchFamily="1"/>
                <a:cs typeface="Arial Unicode MS" pitchFamily="34"/>
              </a:rPr>
              <a:t>Training data</a:t>
            </a:r>
          </a:p>
          <a:p>
            <a:pPr algn="ctr" hangingPunct="0">
              <a:lnSpc>
                <a:spcPct val="93000"/>
              </a:lnSpc>
              <a:tabLst>
                <a:tab pos="596291" algn="l"/>
                <a:tab pos="1190950" algn="l"/>
                <a:tab pos="1786914" algn="l"/>
              </a:tabLst>
              <a:defRPr sz="1990"/>
            </a:pPr>
            <a:r>
              <a:rPr lang="en-GB" sz="1451">
                <a:solidFill>
                  <a:srgbClr val="000000"/>
                </a:solidFill>
                <a:latin typeface="Calibri" pitchFamily="18"/>
                <a:ea typeface="Arial Unicode MS" pitchFamily="1"/>
                <a:cs typeface="Arial Unicode MS" pitchFamily="34"/>
              </a:rPr>
              <a:t>(completed projects)</a:t>
            </a:r>
          </a:p>
        </p:txBody>
      </p:sp>
      <p:sp>
        <p:nvSpPr>
          <p:cNvPr id="4" name="AutoShape 5"/>
          <p:cNvSpPr/>
          <p:nvPr/>
        </p:nvSpPr>
        <p:spPr>
          <a:xfrm>
            <a:off x="4377419" y="4278508"/>
            <a:ext cx="4112912" cy="1828360"/>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CC"/>
          </a:solidFill>
          <a:ln w="9360">
            <a:solidFill>
              <a:srgbClr val="808080"/>
            </a:solidFill>
            <a:prstDash val="solid"/>
            <a:round/>
          </a:ln>
        </p:spPr>
        <p:txBody>
          <a:bodyPr vert="horz" wrap="square" lIns="74127" tIns="49962" rIns="74127" bIns="36900" anchor="ctr" compatLnSpc="0">
            <a:noAutofit/>
          </a:bodyPr>
          <a:lstStyle/>
          <a:p>
            <a:pPr algn="ctr" hangingPunct="0">
              <a:lnSpc>
                <a:spcPct val="93000"/>
              </a:lnSpc>
              <a:tabLst>
                <a:tab pos="596291" algn="l"/>
                <a:tab pos="1190950" algn="l"/>
                <a:tab pos="1786914" algn="l"/>
                <a:tab pos="2383206" algn="l"/>
                <a:tab pos="2977864" algn="l"/>
                <a:tab pos="3574155" algn="l"/>
              </a:tabLst>
              <a:defRPr sz="1990"/>
            </a:pPr>
            <a:endParaRPr lang="en-GB" sz="1451">
              <a:solidFill>
                <a:srgbClr val="000000"/>
              </a:solidFill>
              <a:latin typeface="Calibri" pitchFamily="18"/>
              <a:ea typeface="Arial Unicode MS" pitchFamily="1"/>
              <a:cs typeface="Arial Unicode MS" pitchFamily="34"/>
            </a:endParaRPr>
          </a:p>
          <a:p>
            <a:pPr algn="ctr" hangingPunct="0">
              <a:lnSpc>
                <a:spcPct val="93000"/>
              </a:lnSpc>
              <a:tabLst>
                <a:tab pos="596291" algn="l"/>
                <a:tab pos="1190950" algn="l"/>
                <a:tab pos="1786914" algn="l"/>
                <a:tab pos="2383206" algn="l"/>
                <a:tab pos="2977864" algn="l"/>
                <a:tab pos="3574155" algn="l"/>
              </a:tabLst>
              <a:defRPr sz="1990"/>
            </a:pPr>
            <a:endParaRPr lang="en-GB" sz="1451">
              <a:solidFill>
                <a:srgbClr val="000000"/>
              </a:solidFill>
              <a:latin typeface="Calibri" pitchFamily="18"/>
              <a:ea typeface="Arial Unicode MS" pitchFamily="1"/>
              <a:cs typeface="Arial Unicode MS" pitchFamily="34"/>
            </a:endParaRPr>
          </a:p>
          <a:p>
            <a:pPr algn="ctr" hangingPunct="0">
              <a:lnSpc>
                <a:spcPct val="93000"/>
              </a:lnSpc>
              <a:tabLst>
                <a:tab pos="596291" algn="l"/>
                <a:tab pos="1190950" algn="l"/>
                <a:tab pos="1786914" algn="l"/>
                <a:tab pos="2383206" algn="l"/>
                <a:tab pos="2977864" algn="l"/>
                <a:tab pos="3574155" algn="l"/>
              </a:tabLst>
              <a:defRPr sz="1990"/>
            </a:pPr>
            <a:endParaRPr lang="en-GB" sz="1451">
              <a:solidFill>
                <a:srgbClr val="000000"/>
              </a:solidFill>
              <a:latin typeface="Calibri" pitchFamily="18"/>
              <a:ea typeface="Arial Unicode MS" pitchFamily="1"/>
              <a:cs typeface="Arial Unicode MS" pitchFamily="34"/>
            </a:endParaRPr>
          </a:p>
          <a:p>
            <a:pPr algn="ctr" hangingPunct="0">
              <a:lnSpc>
                <a:spcPct val="93000"/>
              </a:lnSpc>
              <a:tabLst>
                <a:tab pos="596291" algn="l"/>
                <a:tab pos="1190950" algn="l"/>
                <a:tab pos="1786914" algn="l"/>
                <a:tab pos="2383206" algn="l"/>
                <a:tab pos="2977864" algn="l"/>
                <a:tab pos="3574155" algn="l"/>
              </a:tabLst>
              <a:defRPr sz="1990"/>
            </a:pPr>
            <a:endParaRPr lang="en-GB" sz="1451">
              <a:solidFill>
                <a:srgbClr val="000000"/>
              </a:solidFill>
              <a:latin typeface="Calibri" pitchFamily="18"/>
              <a:ea typeface="Arial Unicode MS" pitchFamily="1"/>
              <a:cs typeface="Arial Unicode MS" pitchFamily="34"/>
            </a:endParaRPr>
          </a:p>
          <a:p>
            <a:pPr algn="ctr" hangingPunct="0">
              <a:lnSpc>
                <a:spcPct val="93000"/>
              </a:lnSpc>
              <a:tabLst>
                <a:tab pos="596291" algn="l"/>
                <a:tab pos="1190950" algn="l"/>
                <a:tab pos="1786914" algn="l"/>
                <a:tab pos="2383206" algn="l"/>
                <a:tab pos="2977864" algn="l"/>
                <a:tab pos="3574155" algn="l"/>
              </a:tabLst>
              <a:defRPr sz="1990"/>
            </a:pPr>
            <a:endParaRPr lang="en-GB" sz="1451">
              <a:solidFill>
                <a:srgbClr val="000000"/>
              </a:solidFill>
              <a:latin typeface="Calibri" pitchFamily="18"/>
              <a:ea typeface="Arial Unicode MS" pitchFamily="1"/>
              <a:cs typeface="Arial Unicode MS" pitchFamily="34"/>
            </a:endParaRPr>
          </a:p>
          <a:p>
            <a:pPr algn="ctr" hangingPunct="0">
              <a:lnSpc>
                <a:spcPct val="93000"/>
              </a:lnSpc>
              <a:tabLst>
                <a:tab pos="596291" algn="l"/>
                <a:tab pos="1190950" algn="l"/>
                <a:tab pos="1786914" algn="l"/>
                <a:tab pos="2383206" algn="l"/>
                <a:tab pos="2977864" algn="l"/>
                <a:tab pos="3574155" algn="l"/>
              </a:tabLst>
              <a:defRPr sz="1990"/>
            </a:pPr>
            <a:endParaRPr lang="en-GB" sz="1451">
              <a:solidFill>
                <a:srgbClr val="000000"/>
              </a:solidFill>
              <a:latin typeface="Calibri" pitchFamily="18"/>
              <a:ea typeface="Arial Unicode MS" pitchFamily="1"/>
              <a:cs typeface="Arial Unicode MS" pitchFamily="34"/>
            </a:endParaRPr>
          </a:p>
          <a:p>
            <a:pPr algn="ctr" hangingPunct="0">
              <a:lnSpc>
                <a:spcPct val="93000"/>
              </a:lnSpc>
              <a:tabLst>
                <a:tab pos="596291" algn="l"/>
                <a:tab pos="1190950" algn="l"/>
                <a:tab pos="1786914" algn="l"/>
                <a:tab pos="2383206" algn="l"/>
                <a:tab pos="2977864" algn="l"/>
                <a:tab pos="3574155" algn="l"/>
              </a:tabLst>
              <a:defRPr sz="1990"/>
            </a:pPr>
            <a:r>
              <a:rPr lang="en-GB" sz="1451">
                <a:solidFill>
                  <a:srgbClr val="000000"/>
                </a:solidFill>
                <a:latin typeface="Calibri" pitchFamily="18"/>
                <a:ea typeface="Arial Unicode MS" pitchFamily="1"/>
                <a:cs typeface="Arial Unicode MS" pitchFamily="34"/>
              </a:rPr>
              <a:t>Ensemble</a:t>
            </a:r>
          </a:p>
        </p:txBody>
      </p:sp>
      <p:sp>
        <p:nvSpPr>
          <p:cNvPr id="5" name="Oval 7"/>
          <p:cNvSpPr/>
          <p:nvPr/>
        </p:nvSpPr>
        <p:spPr>
          <a:xfrm>
            <a:off x="7349035" y="4832338"/>
            <a:ext cx="752047" cy="719066"/>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9360">
            <a:solidFill>
              <a:srgbClr val="808080"/>
            </a:solidFill>
            <a:prstDash val="solid"/>
            <a:round/>
          </a:ln>
        </p:spPr>
        <p:txBody>
          <a:bodyPr vert="horz" wrap="square" lIns="74127" tIns="49962" rIns="74127" bIns="36900" anchor="ctr" compatLnSpc="0">
            <a:noAutofit/>
          </a:bodyPr>
          <a:lstStyle/>
          <a:p>
            <a:pPr algn="ctr" hangingPunct="0">
              <a:lnSpc>
                <a:spcPct val="93000"/>
              </a:lnSpc>
              <a:tabLst>
                <a:tab pos="596291" algn="l"/>
              </a:tabLst>
              <a:defRPr sz="1990"/>
            </a:pPr>
            <a:r>
              <a:rPr lang="en-GB" sz="1451">
                <a:solidFill>
                  <a:srgbClr val="000000"/>
                </a:solidFill>
                <a:latin typeface="Calibri" pitchFamily="18"/>
                <a:ea typeface="Arial Unicode MS" pitchFamily="1"/>
                <a:cs typeface="Arial Unicode MS" pitchFamily="34"/>
              </a:rPr>
              <a:t>SN</a:t>
            </a:r>
          </a:p>
        </p:txBody>
      </p:sp>
      <p:sp>
        <p:nvSpPr>
          <p:cNvPr id="6" name="Oval 8"/>
          <p:cNvSpPr/>
          <p:nvPr/>
        </p:nvSpPr>
        <p:spPr>
          <a:xfrm>
            <a:off x="4670989" y="4832338"/>
            <a:ext cx="750741" cy="719066"/>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9360">
            <a:solidFill>
              <a:srgbClr val="808080"/>
            </a:solidFill>
            <a:prstDash val="solid"/>
            <a:round/>
          </a:ln>
        </p:spPr>
        <p:txBody>
          <a:bodyPr vert="horz" wrap="square" lIns="74127" tIns="49962" rIns="74127" bIns="36900" anchor="ctr" compatLnSpc="0">
            <a:noAutofit/>
          </a:bodyPr>
          <a:lstStyle/>
          <a:p>
            <a:pPr algn="ctr" hangingPunct="0">
              <a:lnSpc>
                <a:spcPct val="93000"/>
              </a:lnSpc>
              <a:tabLst>
                <a:tab pos="596291" algn="l"/>
              </a:tabLst>
              <a:defRPr sz="1990"/>
            </a:pPr>
            <a:r>
              <a:rPr lang="en-GB" sz="1451">
                <a:solidFill>
                  <a:srgbClr val="000000"/>
                </a:solidFill>
                <a:latin typeface="Calibri" pitchFamily="18"/>
                <a:ea typeface="Arial Unicode MS" pitchFamily="1"/>
                <a:cs typeface="Arial Unicode MS" pitchFamily="34"/>
              </a:rPr>
              <a:t>S1</a:t>
            </a:r>
          </a:p>
        </p:txBody>
      </p:sp>
      <p:sp>
        <p:nvSpPr>
          <p:cNvPr id="7" name="Oval 9"/>
          <p:cNvSpPr/>
          <p:nvPr/>
        </p:nvSpPr>
        <p:spPr>
          <a:xfrm>
            <a:off x="5717258" y="4832338"/>
            <a:ext cx="750415" cy="719066"/>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9360">
            <a:solidFill>
              <a:srgbClr val="808080"/>
            </a:solidFill>
            <a:prstDash val="solid"/>
            <a:round/>
          </a:ln>
        </p:spPr>
        <p:txBody>
          <a:bodyPr vert="horz" wrap="square" lIns="74127" tIns="49962" rIns="74127" bIns="36900" anchor="ctr" compatLnSpc="0">
            <a:noAutofit/>
          </a:bodyPr>
          <a:lstStyle/>
          <a:p>
            <a:pPr algn="ctr" hangingPunct="0">
              <a:lnSpc>
                <a:spcPct val="93000"/>
              </a:lnSpc>
              <a:tabLst>
                <a:tab pos="596291" algn="l"/>
              </a:tabLst>
              <a:defRPr sz="1990"/>
            </a:pPr>
            <a:r>
              <a:rPr lang="en-GB" sz="1451">
                <a:solidFill>
                  <a:srgbClr val="000000"/>
                </a:solidFill>
                <a:latin typeface="Calibri" pitchFamily="18"/>
                <a:ea typeface="Arial Unicode MS" pitchFamily="1"/>
                <a:cs typeface="Arial Unicode MS" pitchFamily="34"/>
              </a:rPr>
              <a:t>S2</a:t>
            </a:r>
          </a:p>
        </p:txBody>
      </p:sp>
      <p:sp>
        <p:nvSpPr>
          <p:cNvPr id="8" name="AutoShape 10"/>
          <p:cNvSpPr/>
          <p:nvPr/>
        </p:nvSpPr>
        <p:spPr>
          <a:xfrm>
            <a:off x="6728261" y="4997247"/>
            <a:ext cx="456845" cy="32524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74127" tIns="49962" rIns="74127" bIns="36900" anchor="ctr" compatLnSpc="0">
            <a:noAutofit/>
          </a:bodyPr>
          <a:lstStyle/>
          <a:p>
            <a:pPr algn="ctr" hangingPunct="0">
              <a:lnSpc>
                <a:spcPct val="93000"/>
              </a:lnSpc>
              <a:defRPr sz="1990"/>
            </a:pPr>
            <a:r>
              <a:rPr lang="en-GB" sz="1451">
                <a:solidFill>
                  <a:srgbClr val="000000"/>
                </a:solidFill>
                <a:latin typeface="Calibri" pitchFamily="18"/>
                <a:ea typeface="Arial Unicode MS" pitchFamily="1"/>
                <a:cs typeface="Arial Unicode MS" pitchFamily="34"/>
              </a:rPr>
              <a:t>...</a:t>
            </a:r>
          </a:p>
        </p:txBody>
      </p:sp>
      <p:sp>
        <p:nvSpPr>
          <p:cNvPr id="9" name="Straight Connector 8"/>
          <p:cNvSpPr/>
          <p:nvPr/>
        </p:nvSpPr>
        <p:spPr>
          <a:xfrm flipV="1">
            <a:off x="1796032" y="1437186"/>
            <a:ext cx="1306205" cy="3102236"/>
          </a:xfrm>
          <a:prstGeom prst="line">
            <a:avLst/>
          </a:prstGeom>
          <a:noFill/>
          <a:ln w="0">
            <a:solidFill>
              <a:srgbClr val="000000"/>
            </a:solidFill>
            <a:prstDash val="solid"/>
            <a:tailEnd type="arrow"/>
          </a:ln>
        </p:spPr>
        <p:txBody>
          <a:bodyPr vert="horz" lIns="81638" tIns="40819" rIns="81638" bIns="40819" anchor="ctr" anchorCtr="1" compatLnSpc="0"/>
          <a:lstStyle/>
          <a:p>
            <a:pPr hangingPunct="0"/>
            <a:endParaRPr lang="en-GB" sz="1633">
              <a:latin typeface="Arial" pitchFamily="18"/>
              <a:ea typeface="Arial Unicode MS" pitchFamily="2"/>
              <a:cs typeface="Arial Unicode MS" pitchFamily="2"/>
            </a:endParaRPr>
          </a:p>
        </p:txBody>
      </p:sp>
      <p:sp>
        <p:nvSpPr>
          <p:cNvPr id="10" name="Straight Connector 9"/>
          <p:cNvSpPr/>
          <p:nvPr/>
        </p:nvSpPr>
        <p:spPr>
          <a:xfrm>
            <a:off x="3755339" y="3069942"/>
            <a:ext cx="1306205" cy="1469480"/>
          </a:xfrm>
          <a:prstGeom prst="line">
            <a:avLst/>
          </a:prstGeom>
          <a:noFill/>
          <a:ln w="0">
            <a:solidFill>
              <a:srgbClr val="000000"/>
            </a:solidFill>
            <a:prstDash val="solid"/>
            <a:tailEnd type="arrow"/>
          </a:ln>
        </p:spPr>
        <p:txBody>
          <a:bodyPr vert="horz" lIns="81638" tIns="40819" rIns="81638" bIns="40819" anchor="ctr" anchorCtr="1" compatLnSpc="0"/>
          <a:lstStyle/>
          <a:p>
            <a:pPr hangingPunct="0"/>
            <a:endParaRPr lang="en-GB" sz="1633">
              <a:latin typeface="Arial" pitchFamily="18"/>
              <a:ea typeface="Arial Unicode MS" pitchFamily="2"/>
              <a:cs typeface="Arial Unicode MS" pitchFamily="2"/>
            </a:endParaRPr>
          </a:p>
        </p:txBody>
      </p:sp>
      <p:sp>
        <p:nvSpPr>
          <p:cNvPr id="11" name="Straight Connector 10"/>
          <p:cNvSpPr/>
          <p:nvPr/>
        </p:nvSpPr>
        <p:spPr>
          <a:xfrm>
            <a:off x="4734992" y="2906666"/>
            <a:ext cx="1306205" cy="1632756"/>
          </a:xfrm>
          <a:prstGeom prst="line">
            <a:avLst/>
          </a:prstGeom>
          <a:noFill/>
          <a:ln w="0">
            <a:solidFill>
              <a:srgbClr val="000000"/>
            </a:solidFill>
            <a:prstDash val="solid"/>
            <a:tailEnd type="arrow"/>
          </a:ln>
        </p:spPr>
        <p:txBody>
          <a:bodyPr vert="horz" lIns="81638" tIns="40819" rIns="81638" bIns="40819" anchor="ctr" anchorCtr="1" compatLnSpc="0"/>
          <a:lstStyle/>
          <a:p>
            <a:pPr hangingPunct="0"/>
            <a:endParaRPr lang="en-GB" sz="1633">
              <a:latin typeface="Arial" pitchFamily="18"/>
              <a:ea typeface="Arial Unicode MS" pitchFamily="2"/>
              <a:cs typeface="Arial Unicode MS" pitchFamily="2"/>
            </a:endParaRPr>
          </a:p>
        </p:txBody>
      </p:sp>
      <p:sp>
        <p:nvSpPr>
          <p:cNvPr id="12" name="Straight Connector 11"/>
          <p:cNvSpPr/>
          <p:nvPr/>
        </p:nvSpPr>
        <p:spPr>
          <a:xfrm>
            <a:off x="5874153" y="3231911"/>
            <a:ext cx="854108" cy="1307511"/>
          </a:xfrm>
          <a:prstGeom prst="line">
            <a:avLst/>
          </a:prstGeom>
          <a:noFill/>
          <a:ln w="0">
            <a:solidFill>
              <a:srgbClr val="000000"/>
            </a:solidFill>
            <a:prstDash val="solid"/>
            <a:tailEnd type="arrow"/>
          </a:ln>
        </p:spPr>
        <p:txBody>
          <a:bodyPr vert="horz" lIns="81638" tIns="40819" rIns="81638" bIns="40819" anchor="ctr" anchorCtr="1" compatLnSpc="0"/>
          <a:lstStyle/>
          <a:p>
            <a:pPr hangingPunct="0"/>
            <a:endParaRPr lang="en-GB" sz="1633">
              <a:latin typeface="Arial" pitchFamily="18"/>
              <a:ea typeface="Arial Unicode MS" pitchFamily="2"/>
              <a:cs typeface="Arial Unicode MS" pitchFamily="2"/>
            </a:endParaRPr>
          </a:p>
        </p:txBody>
      </p:sp>
      <p:sp>
        <p:nvSpPr>
          <p:cNvPr id="13" name="Straight Connector 12"/>
          <p:cNvSpPr/>
          <p:nvPr/>
        </p:nvSpPr>
        <p:spPr>
          <a:xfrm>
            <a:off x="6857575" y="2906666"/>
            <a:ext cx="653102" cy="1632756"/>
          </a:xfrm>
          <a:prstGeom prst="line">
            <a:avLst/>
          </a:prstGeom>
          <a:noFill/>
          <a:ln w="0">
            <a:solidFill>
              <a:srgbClr val="000000"/>
            </a:solidFill>
            <a:prstDash val="solid"/>
            <a:tailEnd type="arrow"/>
          </a:ln>
        </p:spPr>
        <p:txBody>
          <a:bodyPr vert="horz" lIns="81638" tIns="40819" rIns="81638" bIns="40819" anchor="ctr" anchorCtr="1" compatLnSpc="0"/>
          <a:lstStyle/>
          <a:p>
            <a:pPr hangingPunct="0"/>
            <a:endParaRPr lang="en-GB" sz="1633">
              <a:latin typeface="Arial" pitchFamily="18"/>
              <a:ea typeface="Arial Unicode MS" pitchFamily="2"/>
              <a:cs typeface="Arial Unicode MS" pitchFamily="2"/>
            </a:endParaRPr>
          </a:p>
        </p:txBody>
      </p:sp>
      <p:sp>
        <p:nvSpPr>
          <p:cNvPr id="14" name="TextBox 13"/>
          <p:cNvSpPr txBox="1"/>
          <p:nvPr/>
        </p:nvSpPr>
        <p:spPr>
          <a:xfrm>
            <a:off x="1604999" y="2743391"/>
            <a:ext cx="844135" cy="323270"/>
          </a:xfrm>
          <a:prstGeom prst="rect">
            <a:avLst/>
          </a:prstGeom>
          <a:noFill/>
          <a:ln>
            <a:noFill/>
          </a:ln>
        </p:spPr>
        <p:txBody>
          <a:bodyPr vert="horz" lIns="81638" tIns="40819" rIns="81638" bIns="40819" anchorCtr="0" compatLnSpc="0">
            <a:spAutoFit/>
          </a:bodyPr>
          <a:lstStyle/>
          <a:p>
            <a:pPr hangingPunct="0"/>
            <a:r>
              <a:rPr lang="en-GB" sz="1633">
                <a:latin typeface="Arial" pitchFamily="18"/>
                <a:ea typeface="Arial Unicode MS" pitchFamily="2"/>
                <a:cs typeface="Arial Unicode MS" pitchFamily="2"/>
              </a:rPr>
              <a:t>training</a:t>
            </a:r>
          </a:p>
        </p:txBody>
      </p:sp>
      <p:sp>
        <p:nvSpPr>
          <p:cNvPr id="16" name="Oval 7"/>
          <p:cNvSpPr/>
          <p:nvPr/>
        </p:nvSpPr>
        <p:spPr>
          <a:xfrm>
            <a:off x="7510678" y="1044671"/>
            <a:ext cx="752047" cy="719066"/>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9360">
            <a:solidFill>
              <a:srgbClr val="808080"/>
            </a:solidFill>
            <a:prstDash val="solid"/>
            <a:round/>
          </a:ln>
        </p:spPr>
        <p:txBody>
          <a:bodyPr vert="horz" wrap="square" lIns="74127" tIns="49962" rIns="74127" bIns="36900" anchor="ctr" compatLnSpc="0">
            <a:noAutofit/>
          </a:bodyPr>
          <a:lstStyle/>
          <a:p>
            <a:pPr algn="ctr" hangingPunct="0">
              <a:lnSpc>
                <a:spcPct val="93000"/>
              </a:lnSpc>
              <a:tabLst>
                <a:tab pos="596291" algn="l"/>
              </a:tabLst>
              <a:defRPr sz="1990"/>
            </a:pPr>
            <a:r>
              <a:rPr lang="en-GB" sz="1451">
                <a:solidFill>
                  <a:srgbClr val="000000"/>
                </a:solidFill>
                <a:latin typeface="Calibri" pitchFamily="18"/>
                <a:ea typeface="Arial Unicode MS" pitchFamily="1"/>
                <a:cs typeface="Arial Unicode MS" pitchFamily="34"/>
              </a:rPr>
              <a:t>Sz</a:t>
            </a:r>
          </a:p>
        </p:txBody>
      </p:sp>
      <p:sp>
        <p:nvSpPr>
          <p:cNvPr id="17" name="Oval 8"/>
          <p:cNvSpPr/>
          <p:nvPr/>
        </p:nvSpPr>
        <p:spPr>
          <a:xfrm>
            <a:off x="3428788" y="1044671"/>
            <a:ext cx="750741" cy="719066"/>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9360">
            <a:solidFill>
              <a:srgbClr val="808080"/>
            </a:solidFill>
            <a:prstDash val="solid"/>
            <a:round/>
          </a:ln>
        </p:spPr>
        <p:txBody>
          <a:bodyPr vert="horz" wrap="square" lIns="74127" tIns="49962" rIns="74127" bIns="36900" anchor="ctr" compatLnSpc="0">
            <a:noAutofit/>
          </a:bodyPr>
          <a:lstStyle/>
          <a:p>
            <a:pPr algn="ctr" hangingPunct="0">
              <a:lnSpc>
                <a:spcPct val="93000"/>
              </a:lnSpc>
              <a:tabLst>
                <a:tab pos="596291" algn="l"/>
              </a:tabLst>
              <a:defRPr sz="1990"/>
            </a:pPr>
            <a:r>
              <a:rPr lang="en-GB" sz="1451">
                <a:solidFill>
                  <a:srgbClr val="000000"/>
                </a:solidFill>
                <a:latin typeface="Calibri" pitchFamily="18"/>
                <a:ea typeface="Arial Unicode MS" pitchFamily="1"/>
                <a:cs typeface="Arial Unicode MS" pitchFamily="34"/>
              </a:rPr>
              <a:t>Sa</a:t>
            </a:r>
          </a:p>
        </p:txBody>
      </p:sp>
      <p:sp>
        <p:nvSpPr>
          <p:cNvPr id="18" name="Oval 9"/>
          <p:cNvSpPr/>
          <p:nvPr/>
        </p:nvSpPr>
        <p:spPr>
          <a:xfrm>
            <a:off x="4311129" y="1044671"/>
            <a:ext cx="750415" cy="719066"/>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9360">
            <a:solidFill>
              <a:srgbClr val="808080"/>
            </a:solidFill>
            <a:prstDash val="solid"/>
            <a:round/>
          </a:ln>
        </p:spPr>
        <p:txBody>
          <a:bodyPr vert="horz" wrap="square" lIns="74127" tIns="49962" rIns="74127" bIns="36900" anchor="ctr" compatLnSpc="0">
            <a:noAutofit/>
          </a:bodyPr>
          <a:lstStyle/>
          <a:p>
            <a:pPr algn="ctr" hangingPunct="0">
              <a:lnSpc>
                <a:spcPct val="93000"/>
              </a:lnSpc>
              <a:tabLst>
                <a:tab pos="596291" algn="l"/>
              </a:tabLst>
              <a:defRPr sz="1990"/>
            </a:pPr>
            <a:r>
              <a:rPr lang="en-GB" sz="1451">
                <a:solidFill>
                  <a:srgbClr val="000000"/>
                </a:solidFill>
                <a:latin typeface="Calibri" pitchFamily="18"/>
                <a:ea typeface="Arial Unicode MS" pitchFamily="1"/>
                <a:cs typeface="Arial Unicode MS" pitchFamily="34"/>
              </a:rPr>
              <a:t>Sb</a:t>
            </a:r>
          </a:p>
        </p:txBody>
      </p:sp>
      <p:sp>
        <p:nvSpPr>
          <p:cNvPr id="19" name="AutoShape 10"/>
          <p:cNvSpPr/>
          <p:nvPr/>
        </p:nvSpPr>
        <p:spPr>
          <a:xfrm>
            <a:off x="6531024" y="1273910"/>
            <a:ext cx="456845" cy="32524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74127" tIns="49962" rIns="74127" bIns="36900" anchor="ctr" compatLnSpc="0">
            <a:noAutofit/>
          </a:bodyPr>
          <a:lstStyle/>
          <a:p>
            <a:pPr algn="ctr" hangingPunct="0">
              <a:lnSpc>
                <a:spcPct val="93000"/>
              </a:lnSpc>
              <a:defRPr sz="1990"/>
            </a:pPr>
            <a:r>
              <a:rPr lang="en-GB" sz="1451">
                <a:solidFill>
                  <a:srgbClr val="000000"/>
                </a:solidFill>
                <a:latin typeface="Calibri" pitchFamily="18"/>
                <a:ea typeface="Arial Unicode MS" pitchFamily="1"/>
                <a:cs typeface="Arial Unicode MS" pitchFamily="34"/>
              </a:rPr>
              <a:t>...</a:t>
            </a:r>
          </a:p>
        </p:txBody>
      </p:sp>
      <p:sp>
        <p:nvSpPr>
          <p:cNvPr id="20" name="Oval 9"/>
          <p:cNvSpPr/>
          <p:nvPr/>
        </p:nvSpPr>
        <p:spPr>
          <a:xfrm>
            <a:off x="5224819" y="1044671"/>
            <a:ext cx="750415" cy="719066"/>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9360">
            <a:solidFill>
              <a:srgbClr val="808080"/>
            </a:solidFill>
            <a:prstDash val="solid"/>
            <a:round/>
          </a:ln>
        </p:spPr>
        <p:txBody>
          <a:bodyPr vert="horz" wrap="square" lIns="74127" tIns="49962" rIns="74127" bIns="36900" anchor="ctr" compatLnSpc="0">
            <a:noAutofit/>
          </a:bodyPr>
          <a:lstStyle/>
          <a:p>
            <a:pPr algn="ctr" hangingPunct="0">
              <a:lnSpc>
                <a:spcPct val="93000"/>
              </a:lnSpc>
              <a:tabLst>
                <a:tab pos="596291" algn="l"/>
              </a:tabLst>
              <a:defRPr sz="1990"/>
            </a:pPr>
            <a:r>
              <a:rPr lang="en-GB" sz="1451">
                <a:solidFill>
                  <a:srgbClr val="000000"/>
                </a:solidFill>
                <a:latin typeface="Calibri" pitchFamily="18"/>
                <a:ea typeface="Arial Unicode MS" pitchFamily="1"/>
                <a:cs typeface="Arial Unicode MS" pitchFamily="34"/>
              </a:rPr>
              <a:t>Sc</a:t>
            </a:r>
          </a:p>
        </p:txBody>
      </p:sp>
      <p:sp>
        <p:nvSpPr>
          <p:cNvPr id="21" name="Freeform 20"/>
          <p:cNvSpPr/>
          <p:nvPr/>
        </p:nvSpPr>
        <p:spPr>
          <a:xfrm>
            <a:off x="3102237" y="784083"/>
            <a:ext cx="5388094" cy="114292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w="0">
            <a:solidFill>
              <a:srgbClr val="000000"/>
            </a:solidFill>
            <a:prstDash val="solid"/>
          </a:ln>
        </p:spPr>
        <p:txBody>
          <a:bodyPr vert="horz" lIns="81638" tIns="40819" rIns="81638" bIns="40819" anchor="ctr" anchorCtr="0" compatLnSpc="0">
            <a:noAutofit/>
          </a:bodyPr>
          <a:lstStyle/>
          <a:p>
            <a:pPr hangingPunct="0"/>
            <a:endParaRPr lang="en-GB" sz="1633">
              <a:latin typeface="Arial" pitchFamily="18"/>
              <a:ea typeface="Arial Unicode MS" pitchFamily="2"/>
              <a:cs typeface="Arial Unicode MS" pitchFamily="2"/>
            </a:endParaRPr>
          </a:p>
        </p:txBody>
      </p:sp>
      <p:sp>
        <p:nvSpPr>
          <p:cNvPr id="22" name="Oval 7"/>
          <p:cNvSpPr/>
          <p:nvPr/>
        </p:nvSpPr>
        <p:spPr>
          <a:xfrm>
            <a:off x="7510678" y="2710081"/>
            <a:ext cx="752047" cy="719066"/>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9360">
            <a:solidFill>
              <a:srgbClr val="808080"/>
            </a:solidFill>
            <a:prstDash val="solid"/>
            <a:round/>
          </a:ln>
        </p:spPr>
        <p:txBody>
          <a:bodyPr vert="horz" wrap="square" lIns="74127" tIns="49962" rIns="74127" bIns="36900" anchor="ctr" compatLnSpc="0">
            <a:noAutofit/>
          </a:bodyPr>
          <a:lstStyle/>
          <a:p>
            <a:pPr algn="ctr" hangingPunct="0">
              <a:lnSpc>
                <a:spcPct val="93000"/>
              </a:lnSpc>
              <a:tabLst>
                <a:tab pos="596291" algn="l"/>
              </a:tabLst>
              <a:defRPr sz="1990"/>
            </a:pPr>
            <a:r>
              <a:rPr lang="en-GB" sz="1451">
                <a:solidFill>
                  <a:srgbClr val="000000"/>
                </a:solidFill>
                <a:latin typeface="Calibri" pitchFamily="18"/>
                <a:ea typeface="Arial Unicode MS" pitchFamily="1"/>
                <a:cs typeface="Arial Unicode MS" pitchFamily="34"/>
              </a:rPr>
              <a:t>Sx</a:t>
            </a:r>
          </a:p>
        </p:txBody>
      </p:sp>
      <p:sp>
        <p:nvSpPr>
          <p:cNvPr id="23" name="Oval 8"/>
          <p:cNvSpPr/>
          <p:nvPr/>
        </p:nvSpPr>
        <p:spPr>
          <a:xfrm>
            <a:off x="3428788" y="2710081"/>
            <a:ext cx="750741" cy="719066"/>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9360">
            <a:solidFill>
              <a:srgbClr val="808080"/>
            </a:solidFill>
            <a:prstDash val="solid"/>
            <a:round/>
          </a:ln>
        </p:spPr>
        <p:txBody>
          <a:bodyPr vert="horz" wrap="square" lIns="74127" tIns="49962" rIns="74127" bIns="36900" anchor="ctr" compatLnSpc="0">
            <a:noAutofit/>
          </a:bodyPr>
          <a:lstStyle/>
          <a:p>
            <a:pPr algn="ctr" hangingPunct="0">
              <a:lnSpc>
                <a:spcPct val="93000"/>
              </a:lnSpc>
              <a:tabLst>
                <a:tab pos="596291" algn="l"/>
              </a:tabLst>
              <a:defRPr sz="1990"/>
            </a:pPr>
            <a:r>
              <a:rPr lang="en-GB" sz="1451">
                <a:solidFill>
                  <a:srgbClr val="000000"/>
                </a:solidFill>
                <a:latin typeface="Calibri" pitchFamily="18"/>
                <a:ea typeface="Arial Unicode MS" pitchFamily="1"/>
                <a:cs typeface="Arial Unicode MS" pitchFamily="34"/>
              </a:rPr>
              <a:t>Sc</a:t>
            </a:r>
          </a:p>
        </p:txBody>
      </p:sp>
      <p:sp>
        <p:nvSpPr>
          <p:cNvPr id="24" name="Oval 9"/>
          <p:cNvSpPr/>
          <p:nvPr/>
        </p:nvSpPr>
        <p:spPr>
          <a:xfrm>
            <a:off x="4311129" y="2710081"/>
            <a:ext cx="750415" cy="719066"/>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9360">
            <a:solidFill>
              <a:srgbClr val="808080"/>
            </a:solidFill>
            <a:prstDash val="solid"/>
            <a:round/>
          </a:ln>
        </p:spPr>
        <p:txBody>
          <a:bodyPr vert="horz" wrap="square" lIns="74127" tIns="49962" rIns="74127" bIns="36900" anchor="ctr" compatLnSpc="0">
            <a:noAutofit/>
          </a:bodyPr>
          <a:lstStyle/>
          <a:p>
            <a:pPr algn="ctr" hangingPunct="0">
              <a:lnSpc>
                <a:spcPct val="93000"/>
              </a:lnSpc>
              <a:tabLst>
                <a:tab pos="596291" algn="l"/>
              </a:tabLst>
              <a:defRPr sz="1990"/>
            </a:pPr>
            <a:r>
              <a:rPr lang="en-GB" sz="1451">
                <a:solidFill>
                  <a:srgbClr val="000000"/>
                </a:solidFill>
                <a:latin typeface="Calibri" pitchFamily="18"/>
                <a:ea typeface="Arial Unicode MS" pitchFamily="1"/>
                <a:cs typeface="Arial Unicode MS" pitchFamily="34"/>
              </a:rPr>
              <a:t>Sa</a:t>
            </a:r>
          </a:p>
        </p:txBody>
      </p:sp>
      <p:sp>
        <p:nvSpPr>
          <p:cNvPr id="25" name="AutoShape 10"/>
          <p:cNvSpPr/>
          <p:nvPr/>
        </p:nvSpPr>
        <p:spPr>
          <a:xfrm>
            <a:off x="5551371" y="2906666"/>
            <a:ext cx="456845" cy="32524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a:noFill/>
            <a:prstDash val="solid"/>
          </a:ln>
        </p:spPr>
        <p:txBody>
          <a:bodyPr vert="horz" wrap="square" lIns="74127" tIns="49962" rIns="74127" bIns="36900" anchor="ctr" compatLnSpc="0">
            <a:noAutofit/>
          </a:bodyPr>
          <a:lstStyle/>
          <a:p>
            <a:pPr algn="ctr" hangingPunct="0">
              <a:lnSpc>
                <a:spcPct val="93000"/>
              </a:lnSpc>
              <a:defRPr sz="1990"/>
            </a:pPr>
            <a:r>
              <a:rPr lang="en-GB" sz="1451">
                <a:solidFill>
                  <a:srgbClr val="000000"/>
                </a:solidFill>
                <a:latin typeface="Calibri" pitchFamily="18"/>
                <a:ea typeface="Arial Unicode MS" pitchFamily="1"/>
                <a:cs typeface="Arial Unicode MS" pitchFamily="34"/>
              </a:rPr>
              <a:t>...</a:t>
            </a:r>
          </a:p>
        </p:txBody>
      </p:sp>
      <p:sp>
        <p:nvSpPr>
          <p:cNvPr id="26" name="Oval 9"/>
          <p:cNvSpPr/>
          <p:nvPr/>
        </p:nvSpPr>
        <p:spPr>
          <a:xfrm>
            <a:off x="6433711" y="2743390"/>
            <a:ext cx="750415" cy="719066"/>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9360">
            <a:solidFill>
              <a:srgbClr val="808080"/>
            </a:solidFill>
            <a:prstDash val="solid"/>
            <a:round/>
          </a:ln>
        </p:spPr>
        <p:txBody>
          <a:bodyPr vert="horz" wrap="square" lIns="74127" tIns="49962" rIns="74127" bIns="36900" anchor="ctr" compatLnSpc="0">
            <a:noAutofit/>
          </a:bodyPr>
          <a:lstStyle/>
          <a:p>
            <a:pPr algn="ctr" hangingPunct="0">
              <a:lnSpc>
                <a:spcPct val="93000"/>
              </a:lnSpc>
              <a:tabLst>
                <a:tab pos="596291" algn="l"/>
              </a:tabLst>
              <a:defRPr sz="1990"/>
            </a:pPr>
            <a:r>
              <a:rPr lang="en-GB" sz="1451">
                <a:solidFill>
                  <a:srgbClr val="000000"/>
                </a:solidFill>
                <a:latin typeface="Calibri" pitchFamily="18"/>
                <a:ea typeface="Arial Unicode MS" pitchFamily="1"/>
                <a:cs typeface="Arial Unicode MS" pitchFamily="34"/>
              </a:rPr>
              <a:t>Sk</a:t>
            </a:r>
          </a:p>
        </p:txBody>
      </p:sp>
      <p:sp>
        <p:nvSpPr>
          <p:cNvPr id="27" name="Freeform 26"/>
          <p:cNvSpPr/>
          <p:nvPr/>
        </p:nvSpPr>
        <p:spPr>
          <a:xfrm>
            <a:off x="3102237" y="2449494"/>
            <a:ext cx="5388094" cy="114292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w="0">
            <a:solidFill>
              <a:srgbClr val="000000"/>
            </a:solidFill>
            <a:prstDash val="solid"/>
          </a:ln>
        </p:spPr>
        <p:txBody>
          <a:bodyPr vert="horz" lIns="81638" tIns="40819" rIns="81638" bIns="40819" anchor="ctr" anchorCtr="0" compatLnSpc="0">
            <a:noAutofit/>
          </a:bodyPr>
          <a:lstStyle/>
          <a:p>
            <a:pPr hangingPunct="0"/>
            <a:endParaRPr lang="en-GB" sz="1633">
              <a:latin typeface="Arial" pitchFamily="18"/>
              <a:ea typeface="Arial Unicode MS" pitchFamily="2"/>
              <a:cs typeface="Arial Unicode MS" pitchFamily="2"/>
            </a:endParaRPr>
          </a:p>
        </p:txBody>
      </p:sp>
      <p:sp>
        <p:nvSpPr>
          <p:cNvPr id="28" name="Straight Connector 27"/>
          <p:cNvSpPr/>
          <p:nvPr/>
        </p:nvSpPr>
        <p:spPr>
          <a:xfrm>
            <a:off x="5877922" y="1927012"/>
            <a:ext cx="0" cy="489827"/>
          </a:xfrm>
          <a:prstGeom prst="line">
            <a:avLst/>
          </a:prstGeom>
          <a:noFill/>
          <a:ln w="0">
            <a:solidFill>
              <a:srgbClr val="000000"/>
            </a:solidFill>
            <a:prstDash val="solid"/>
            <a:tailEnd type="arrow"/>
          </a:ln>
        </p:spPr>
        <p:txBody>
          <a:bodyPr vert="horz" lIns="81638" tIns="40819" rIns="81638" bIns="40819" anchor="ctr" anchorCtr="1" compatLnSpc="0"/>
          <a:lstStyle/>
          <a:p>
            <a:pPr hangingPunct="0"/>
            <a:endParaRPr lang="en-GB" sz="1633">
              <a:latin typeface="Arial" pitchFamily="18"/>
              <a:ea typeface="Arial Unicode MS" pitchFamily="2"/>
              <a:cs typeface="Arial Unicode MS" pitchFamily="2"/>
            </a:endParaRPr>
          </a:p>
        </p:txBody>
      </p:sp>
      <p:sp>
        <p:nvSpPr>
          <p:cNvPr id="29" name="TextBox 28"/>
          <p:cNvSpPr txBox="1"/>
          <p:nvPr/>
        </p:nvSpPr>
        <p:spPr>
          <a:xfrm>
            <a:off x="3098468" y="1932574"/>
            <a:ext cx="2775685" cy="564106"/>
          </a:xfrm>
          <a:prstGeom prst="rect">
            <a:avLst/>
          </a:prstGeom>
          <a:noFill/>
          <a:ln>
            <a:noFill/>
          </a:ln>
        </p:spPr>
        <p:txBody>
          <a:bodyPr vert="horz" lIns="81638" tIns="40819" rIns="81638" bIns="40819" compatLnSpc="0">
            <a:spAutoFit/>
          </a:bodyPr>
          <a:lstStyle/>
          <a:p>
            <a:pPr algn="ctr" hangingPunct="0"/>
            <a:r>
              <a:rPr lang="en-GB" sz="1633" dirty="0">
                <a:latin typeface="Arial" pitchFamily="18"/>
                <a:ea typeface="Arial Unicode MS" pitchFamily="2"/>
                <a:cs typeface="Arial Unicode MS" pitchFamily="2"/>
              </a:rPr>
              <a:t>Rank solo-methods based on win, loss, win-loss</a:t>
            </a:r>
          </a:p>
        </p:txBody>
      </p:sp>
      <p:sp>
        <p:nvSpPr>
          <p:cNvPr id="30" name="Text Box 4"/>
          <p:cNvSpPr/>
          <p:nvPr/>
        </p:nvSpPr>
        <p:spPr>
          <a:xfrm>
            <a:off x="653103" y="6223120"/>
            <a:ext cx="7879353" cy="634815"/>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square" lIns="74127" tIns="48656" rIns="74127" bIns="36900" anchor="ctr" compatLnSpc="0">
            <a:noAutofit/>
          </a:bodyPr>
          <a:lstStyle/>
          <a:p>
            <a:pPr algn="ctr" hangingPunct="0">
              <a:lnSpc>
                <a:spcPct val="93000"/>
              </a:lnSpc>
              <a:tabLst>
                <a:tab pos="596291" algn="l"/>
                <a:tab pos="1190950" algn="l"/>
                <a:tab pos="1786914" algn="l"/>
                <a:tab pos="2383206" algn="l"/>
                <a:tab pos="2977864" algn="l"/>
                <a:tab pos="3574155" algn="l"/>
                <a:tab pos="4168814" algn="l"/>
                <a:tab pos="4765105" algn="l"/>
                <a:tab pos="5361070" algn="l"/>
                <a:tab pos="5956055" algn="l"/>
                <a:tab pos="6552020" algn="l"/>
                <a:tab pos="7148311" algn="l"/>
                <a:tab pos="7742969" algn="l"/>
              </a:tabLst>
              <a:defRPr sz="1800"/>
            </a:pPr>
            <a:r>
              <a:rPr lang="en-GB" sz="1600" dirty="0" err="1">
                <a:solidFill>
                  <a:srgbClr val="A6A6A6"/>
                </a:solidFill>
                <a:latin typeface="Calibri" pitchFamily="18"/>
                <a:ea typeface="Arial Unicode MS" pitchFamily="1"/>
                <a:cs typeface="Arial Unicode MS" pitchFamily="34"/>
              </a:rPr>
              <a:t>Kocaguneli</a:t>
            </a:r>
            <a:r>
              <a:rPr lang="en-GB" sz="1600" dirty="0">
                <a:solidFill>
                  <a:srgbClr val="A6A6A6"/>
                </a:solidFill>
                <a:latin typeface="Calibri" pitchFamily="18"/>
                <a:ea typeface="Arial Unicode MS" pitchFamily="1"/>
                <a:cs typeface="Arial Unicode MS" pitchFamily="34"/>
              </a:rPr>
              <a:t>, E., </a:t>
            </a:r>
            <a:r>
              <a:rPr lang="en-GB" sz="1600" dirty="0" err="1">
                <a:solidFill>
                  <a:srgbClr val="A6A6A6"/>
                </a:solidFill>
                <a:latin typeface="Calibri" pitchFamily="18"/>
                <a:ea typeface="Arial Unicode MS" pitchFamily="1"/>
                <a:cs typeface="Arial Unicode MS" pitchFamily="34"/>
              </a:rPr>
              <a:t>Menzies</a:t>
            </a:r>
            <a:r>
              <a:rPr lang="en-GB" sz="1600" dirty="0">
                <a:solidFill>
                  <a:srgbClr val="A6A6A6"/>
                </a:solidFill>
                <a:latin typeface="Calibri" pitchFamily="18"/>
                <a:ea typeface="Arial Unicode MS" pitchFamily="1"/>
                <a:cs typeface="Arial Unicode MS" pitchFamily="34"/>
              </a:rPr>
              <a:t>, T. and Keung, J. On the Value of Ensemble Effort Estimation. IEEE Transactions on Software Engineering, 8(6):1403 – 1416, 2012.</a:t>
            </a:r>
          </a:p>
        </p:txBody>
      </p:sp>
      <p:sp>
        <p:nvSpPr>
          <p:cNvPr id="31" name="TextBox 30"/>
          <p:cNvSpPr txBox="1"/>
          <p:nvPr/>
        </p:nvSpPr>
        <p:spPr>
          <a:xfrm>
            <a:off x="3477763" y="753239"/>
            <a:ext cx="4898268" cy="323270"/>
          </a:xfrm>
          <a:prstGeom prst="rect">
            <a:avLst/>
          </a:prstGeom>
          <a:noFill/>
          <a:ln>
            <a:noFill/>
          </a:ln>
        </p:spPr>
        <p:txBody>
          <a:bodyPr vert="horz" lIns="81638" tIns="40819" rIns="81638" bIns="40819" compatLnSpc="0">
            <a:spAutoFit/>
          </a:bodyPr>
          <a:lstStyle/>
          <a:p>
            <a:pPr hangingPunct="0"/>
            <a:r>
              <a:rPr lang="en-GB" sz="1633" dirty="0">
                <a:latin typeface="Arial" pitchFamily="18"/>
                <a:ea typeface="Arial Unicode MS" pitchFamily="2"/>
                <a:cs typeface="Arial Unicode MS" pitchFamily="2"/>
              </a:rPr>
              <a:t>Solo-methods: </a:t>
            </a:r>
            <a:r>
              <a:rPr lang="en-GB" sz="1633" dirty="0" err="1">
                <a:latin typeface="Arial" pitchFamily="18"/>
                <a:ea typeface="Arial Unicode MS" pitchFamily="2"/>
                <a:cs typeface="Arial Unicode MS" pitchFamily="2"/>
              </a:rPr>
              <a:t>preprocessing</a:t>
            </a:r>
            <a:r>
              <a:rPr lang="en-GB" sz="1633" dirty="0">
                <a:latin typeface="Arial" pitchFamily="18"/>
                <a:ea typeface="Arial Unicode MS" pitchFamily="2"/>
                <a:cs typeface="Arial Unicode MS" pitchFamily="2"/>
              </a:rPr>
              <a:t> + learning algorithm</a:t>
            </a:r>
          </a:p>
        </p:txBody>
      </p:sp>
      <p:sp>
        <p:nvSpPr>
          <p:cNvPr id="15" name="TextBox 14"/>
          <p:cNvSpPr txBox="1"/>
          <p:nvPr/>
        </p:nvSpPr>
        <p:spPr>
          <a:xfrm>
            <a:off x="4245166" y="3710635"/>
            <a:ext cx="4081890" cy="564106"/>
          </a:xfrm>
          <a:prstGeom prst="rect">
            <a:avLst/>
          </a:prstGeom>
          <a:noFill/>
          <a:ln>
            <a:noFill/>
          </a:ln>
        </p:spPr>
        <p:txBody>
          <a:bodyPr vert="horz" lIns="81638" tIns="40819" rIns="81638" bIns="40819" anchorCtr="0" compatLnSpc="0">
            <a:spAutoFit/>
          </a:bodyPr>
          <a:lstStyle/>
          <a:p>
            <a:pPr hangingPunct="0"/>
            <a:r>
              <a:rPr lang="en-GB" sz="1633" dirty="0">
                <a:latin typeface="Arial" pitchFamily="18"/>
                <a:ea typeface="Arial Unicode MS" pitchFamily="2"/>
                <a:cs typeface="Arial Unicode MS" pitchFamily="2"/>
              </a:rPr>
              <a:t>Select top ranked models with </a:t>
            </a:r>
            <a:r>
              <a:rPr lang="en-GB" sz="1633" dirty="0" smtClean="0">
                <a:latin typeface="Arial" pitchFamily="18"/>
                <a:ea typeface="Arial Unicode MS" pitchFamily="2"/>
                <a:cs typeface="Arial Unicode MS" pitchFamily="2"/>
              </a:rPr>
              <a:t>few rank changes</a:t>
            </a:r>
            <a:endParaRPr lang="en-GB" sz="1633" dirty="0">
              <a:latin typeface="Arial" pitchFamily="18"/>
              <a:ea typeface="Arial Unicode MS" pitchFamily="2"/>
              <a:cs typeface="Arial Unicode MS" pitchFamily="2"/>
            </a:endParaRPr>
          </a:p>
        </p:txBody>
      </p:sp>
      <p:sp>
        <p:nvSpPr>
          <p:cNvPr id="32" name="TextBox 31"/>
          <p:cNvSpPr txBox="1"/>
          <p:nvPr/>
        </p:nvSpPr>
        <p:spPr>
          <a:xfrm>
            <a:off x="5877922" y="1991263"/>
            <a:ext cx="2775685" cy="323207"/>
          </a:xfrm>
          <a:prstGeom prst="rect">
            <a:avLst/>
          </a:prstGeom>
          <a:noFill/>
          <a:ln>
            <a:noFill/>
          </a:ln>
        </p:spPr>
        <p:txBody>
          <a:bodyPr vert="horz" lIns="81638" tIns="40819" rIns="81638" bIns="40819" compatLnSpc="0">
            <a:spAutoFit/>
          </a:bodyPr>
          <a:lstStyle/>
          <a:p>
            <a:pPr algn="ctr" hangingPunct="0"/>
            <a:r>
              <a:rPr lang="en-GB" sz="1633" dirty="0" smtClean="0">
                <a:latin typeface="Arial" pitchFamily="18"/>
                <a:ea typeface="Arial Unicode MS" pitchFamily="2"/>
                <a:cs typeface="Arial Unicode MS" pitchFamily="2"/>
              </a:rPr>
              <a:t>And sort according to losses</a:t>
            </a:r>
            <a:endParaRPr lang="en-GB" sz="1633" dirty="0">
              <a:latin typeface="Arial" pitchFamily="18"/>
              <a:ea typeface="Arial Unicode MS" pitchFamily="2"/>
              <a:cs typeface="Arial Unicode MS" pitchFamily="2"/>
            </a:endParaRPr>
          </a:p>
        </p:txBody>
      </p:sp>
      <p:sp>
        <p:nvSpPr>
          <p:cNvPr id="33" name="Slide Number Placeholder 32"/>
          <p:cNvSpPr>
            <a:spLocks noGrp="1"/>
          </p:cNvSpPr>
          <p:nvPr>
            <p:ph type="sldNum" sz="quarter" idx="12"/>
          </p:nvPr>
        </p:nvSpPr>
        <p:spPr/>
        <p:txBody>
          <a:bodyPr/>
          <a:lstStyle/>
          <a:p>
            <a:fld id="{4F43FBDB-460A-2C4D-8064-C249887F4FCB}" type="slidenum">
              <a:rPr lang="en-US" smtClean="0"/>
              <a:pPr/>
              <a:t>126</a:t>
            </a:fld>
            <a:endParaRPr lang="en-US"/>
          </a:p>
        </p:txBody>
      </p:sp>
    </p:spTree>
    <p:extLst>
      <p:ext uri="{BB962C8B-B14F-4D97-AF65-F5344CB8AC3E}">
        <p14:creationId xmlns:p14="http://schemas.microsoft.com/office/powerpoint/2010/main" val="53723367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DCB9326F-EB1E-774A-80A1-7294C2F24E4B}" type="slidenum">
              <a:rPr lang="en-US" smtClean="0"/>
              <a:pPr/>
              <a:t>127</a:t>
            </a:fld>
            <a:endParaRPr lang="en-US"/>
          </a:p>
        </p:txBody>
      </p:sp>
      <p:sp>
        <p:nvSpPr>
          <p:cNvPr id="7" name="Rectangle 6"/>
          <p:cNvSpPr/>
          <p:nvPr/>
        </p:nvSpPr>
        <p:spPr>
          <a:xfrm>
            <a:off x="564940" y="1404094"/>
            <a:ext cx="4007060" cy="1234881"/>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en-US" sz="2200" dirty="0" smtClean="0">
                <a:solidFill>
                  <a:schemeClr val="tx1"/>
                </a:solidFill>
              </a:rPr>
              <a:t>Experimenting with: </a:t>
            </a:r>
            <a:r>
              <a:rPr lang="en-US" sz="2200" dirty="0" smtClean="0">
                <a:solidFill>
                  <a:srgbClr val="FF6600"/>
                </a:solidFill>
              </a:rPr>
              <a:t>90 solo-methods</a:t>
            </a:r>
            <a:r>
              <a:rPr lang="en-US" sz="2200" dirty="0" smtClean="0">
                <a:solidFill>
                  <a:schemeClr val="tx1"/>
                </a:solidFill>
              </a:rPr>
              <a:t>, </a:t>
            </a:r>
            <a:r>
              <a:rPr lang="en-US" sz="2200" dirty="0" smtClean="0">
                <a:solidFill>
                  <a:srgbClr val="FF6600"/>
                </a:solidFill>
              </a:rPr>
              <a:t>20 public data sets</a:t>
            </a:r>
            <a:r>
              <a:rPr lang="en-US" sz="2200" dirty="0" smtClean="0">
                <a:solidFill>
                  <a:schemeClr val="tx1"/>
                </a:solidFill>
              </a:rPr>
              <a:t>, </a:t>
            </a:r>
            <a:r>
              <a:rPr lang="en-US" sz="2200" dirty="0" smtClean="0">
                <a:solidFill>
                  <a:srgbClr val="FF6600"/>
                </a:solidFill>
              </a:rPr>
              <a:t>7 error measures</a:t>
            </a:r>
            <a:endParaRPr lang="en-US" sz="2200" dirty="0">
              <a:solidFill>
                <a:srgbClr val="FF6600"/>
              </a:solidFill>
            </a:endParaRPr>
          </a:p>
        </p:txBody>
      </p:sp>
      <p:sp>
        <p:nvSpPr>
          <p:cNvPr id="13" name="Title 1"/>
          <p:cNvSpPr>
            <a:spLocks noGrp="1"/>
          </p:cNvSpPr>
          <p:nvPr>
            <p:ph type="title"/>
          </p:nvPr>
        </p:nvSpPr>
        <p:spPr>
          <a:xfrm>
            <a:off x="457200" y="274638"/>
            <a:ext cx="8229600" cy="1143000"/>
          </a:xfrm>
        </p:spPr>
        <p:txBody>
          <a:bodyPr>
            <a:normAutofit/>
          </a:bodyPr>
          <a:lstStyle/>
          <a:p>
            <a:r>
              <a:rPr lang="en-GB" dirty="0"/>
              <a:t>Multi-Method Ensembles</a:t>
            </a:r>
            <a:endParaRPr lang="en-US" dirty="0"/>
          </a:p>
        </p:txBody>
      </p:sp>
      <p:pic>
        <p:nvPicPr>
          <p:cNvPr id="2" name="Picture 1" descr="Screen Shot 2013-05-19 at 4.31.14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7108" y="2750294"/>
            <a:ext cx="8864600" cy="2221732"/>
          </a:xfrm>
          <a:prstGeom prst="rect">
            <a:avLst/>
          </a:prstGeom>
        </p:spPr>
      </p:pic>
      <p:sp>
        <p:nvSpPr>
          <p:cNvPr id="9" name="Text Box 4"/>
          <p:cNvSpPr/>
          <p:nvPr/>
        </p:nvSpPr>
        <p:spPr>
          <a:xfrm>
            <a:off x="653103" y="6223120"/>
            <a:ext cx="7879353" cy="634815"/>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square" lIns="74127" tIns="48656" rIns="74127" bIns="36900" anchor="ctr" compatLnSpc="0">
            <a:noAutofit/>
          </a:bodyPr>
          <a:lstStyle/>
          <a:p>
            <a:pPr algn="ctr" hangingPunct="0">
              <a:lnSpc>
                <a:spcPct val="93000"/>
              </a:lnSpc>
              <a:tabLst>
                <a:tab pos="596291" algn="l"/>
                <a:tab pos="1190950" algn="l"/>
                <a:tab pos="1786914" algn="l"/>
                <a:tab pos="2383206" algn="l"/>
                <a:tab pos="2977864" algn="l"/>
                <a:tab pos="3574155" algn="l"/>
                <a:tab pos="4168814" algn="l"/>
                <a:tab pos="4765105" algn="l"/>
                <a:tab pos="5361070" algn="l"/>
                <a:tab pos="5956055" algn="l"/>
                <a:tab pos="6552020" algn="l"/>
                <a:tab pos="7148311" algn="l"/>
                <a:tab pos="7742969" algn="l"/>
              </a:tabLst>
              <a:defRPr sz="1800"/>
            </a:pPr>
            <a:r>
              <a:rPr lang="en-GB" sz="1600" dirty="0" err="1">
                <a:solidFill>
                  <a:srgbClr val="A6A6A6"/>
                </a:solidFill>
                <a:latin typeface="Calibri" pitchFamily="18"/>
                <a:ea typeface="Arial Unicode MS" pitchFamily="1"/>
                <a:cs typeface="Arial Unicode MS" pitchFamily="34"/>
              </a:rPr>
              <a:t>Kocaguneli</a:t>
            </a:r>
            <a:r>
              <a:rPr lang="en-GB" sz="1600" dirty="0">
                <a:solidFill>
                  <a:srgbClr val="A6A6A6"/>
                </a:solidFill>
                <a:latin typeface="Calibri" pitchFamily="18"/>
                <a:ea typeface="Arial Unicode MS" pitchFamily="1"/>
                <a:cs typeface="Arial Unicode MS" pitchFamily="34"/>
              </a:rPr>
              <a:t>, E., </a:t>
            </a:r>
            <a:r>
              <a:rPr lang="en-GB" sz="1600" dirty="0" err="1">
                <a:solidFill>
                  <a:srgbClr val="A6A6A6"/>
                </a:solidFill>
                <a:latin typeface="Calibri" pitchFamily="18"/>
                <a:ea typeface="Arial Unicode MS" pitchFamily="1"/>
                <a:cs typeface="Arial Unicode MS" pitchFamily="34"/>
              </a:rPr>
              <a:t>Menzies</a:t>
            </a:r>
            <a:r>
              <a:rPr lang="en-GB" sz="1600" dirty="0">
                <a:solidFill>
                  <a:srgbClr val="A6A6A6"/>
                </a:solidFill>
                <a:latin typeface="Calibri" pitchFamily="18"/>
                <a:ea typeface="Arial Unicode MS" pitchFamily="1"/>
                <a:cs typeface="Arial Unicode MS" pitchFamily="34"/>
              </a:rPr>
              <a:t>, T. and Keung, J. On the Value of Ensemble Effort Estimation. IEEE Transactions on Software Engineering, 8(6):1403 – 1416, 2012.</a:t>
            </a:r>
          </a:p>
        </p:txBody>
      </p:sp>
    </p:spTree>
    <p:extLst>
      <p:ext uri="{BB962C8B-B14F-4D97-AF65-F5344CB8AC3E}">
        <p14:creationId xmlns:p14="http://schemas.microsoft.com/office/powerpoint/2010/main" val="3925907786"/>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DCB9326F-EB1E-774A-80A1-7294C2F24E4B}" type="slidenum">
              <a:rPr lang="en-US" smtClean="0"/>
              <a:pPr/>
              <a:t>128</a:t>
            </a:fld>
            <a:endParaRPr lang="en-US"/>
          </a:p>
        </p:txBody>
      </p:sp>
      <p:sp>
        <p:nvSpPr>
          <p:cNvPr id="13" name="Title 1"/>
          <p:cNvSpPr>
            <a:spLocks noGrp="1"/>
          </p:cNvSpPr>
          <p:nvPr>
            <p:ph type="title"/>
          </p:nvPr>
        </p:nvSpPr>
        <p:spPr>
          <a:xfrm>
            <a:off x="457200" y="0"/>
            <a:ext cx="8229600" cy="863600"/>
          </a:xfrm>
        </p:spPr>
        <p:txBody>
          <a:bodyPr>
            <a:normAutofit/>
          </a:bodyPr>
          <a:lstStyle/>
          <a:p>
            <a:r>
              <a:rPr lang="en-GB" dirty="0"/>
              <a:t>Multi-Method Ensembles</a:t>
            </a:r>
            <a:endParaRPr lang="en-US" dirty="0"/>
          </a:p>
        </p:txBody>
      </p:sp>
      <p:pic>
        <p:nvPicPr>
          <p:cNvPr id="8" name="Picture 7"/>
          <p:cNvPicPr>
            <a:picLocks noChangeAspect="1"/>
          </p:cNvPicPr>
          <p:nvPr/>
        </p:nvPicPr>
        <p:blipFill>
          <a:blip r:embed="rId2"/>
          <a:stretch>
            <a:fillRect/>
          </a:stretch>
        </p:blipFill>
        <p:spPr>
          <a:xfrm>
            <a:off x="5832091" y="5168704"/>
            <a:ext cx="2415733" cy="1410585"/>
          </a:xfrm>
          <a:prstGeom prst="rect">
            <a:avLst/>
          </a:prstGeom>
        </p:spPr>
      </p:pic>
      <p:sp>
        <p:nvSpPr>
          <p:cNvPr id="9" name="Rectangle 8"/>
          <p:cNvSpPr/>
          <p:nvPr/>
        </p:nvSpPr>
        <p:spPr>
          <a:xfrm>
            <a:off x="457200" y="918569"/>
            <a:ext cx="3966449" cy="648484"/>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200" dirty="0" smtClean="0">
                <a:solidFill>
                  <a:schemeClr val="tx1"/>
                </a:solidFill>
              </a:rPr>
              <a:t>1. Rank methods acc. to win, loss and win-loss values</a:t>
            </a:r>
            <a:endParaRPr lang="en-US" sz="2200" dirty="0">
              <a:solidFill>
                <a:srgbClr val="FF6600"/>
              </a:solidFill>
            </a:endParaRPr>
          </a:p>
        </p:txBody>
      </p:sp>
      <p:pic>
        <p:nvPicPr>
          <p:cNvPr id="11" name="Picture 10"/>
          <p:cNvPicPr>
            <a:picLocks noChangeAspect="1"/>
          </p:cNvPicPr>
          <p:nvPr/>
        </p:nvPicPr>
        <p:blipFill>
          <a:blip r:embed="rId3"/>
          <a:stretch>
            <a:fillRect/>
          </a:stretch>
        </p:blipFill>
        <p:spPr>
          <a:xfrm>
            <a:off x="180000" y="3464449"/>
            <a:ext cx="4645432" cy="2299202"/>
          </a:xfrm>
          <a:prstGeom prst="rect">
            <a:avLst/>
          </a:prstGeom>
        </p:spPr>
      </p:pic>
      <p:pic>
        <p:nvPicPr>
          <p:cNvPr id="12" name="Picture 11"/>
          <p:cNvPicPr>
            <a:picLocks noChangeAspect="1"/>
          </p:cNvPicPr>
          <p:nvPr/>
        </p:nvPicPr>
        <p:blipFill>
          <a:blip r:embed="rId4"/>
          <a:stretch>
            <a:fillRect/>
          </a:stretch>
        </p:blipFill>
        <p:spPr>
          <a:xfrm>
            <a:off x="5166132" y="956938"/>
            <a:ext cx="3437760" cy="3511533"/>
          </a:xfrm>
          <a:prstGeom prst="rect">
            <a:avLst/>
          </a:prstGeom>
          <a:ln w="38100" cap="sq">
            <a:solidFill>
              <a:srgbClr val="FF6600"/>
            </a:solidFill>
            <a:prstDash val="solid"/>
            <a:miter lim="800000"/>
          </a:ln>
          <a:effectLst>
            <a:outerShdw blurRad="50800" dist="38100" dir="2700000" algn="tl" rotWithShape="0">
              <a:srgbClr val="000000">
                <a:alpha val="43000"/>
              </a:srgbClr>
            </a:outerShdw>
          </a:effectLst>
        </p:spPr>
      </p:pic>
      <p:sp>
        <p:nvSpPr>
          <p:cNvPr id="14" name="Rectangle 13"/>
          <p:cNvSpPr/>
          <p:nvPr/>
        </p:nvSpPr>
        <p:spPr>
          <a:xfrm>
            <a:off x="457200" y="1734695"/>
            <a:ext cx="3966449" cy="519354"/>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200" dirty="0" smtClean="0">
                <a:solidFill>
                  <a:srgbClr val="000000"/>
                </a:solidFill>
              </a:rPr>
              <a:t>2. </a:t>
            </a:r>
            <a:r>
              <a:rPr lang="el-GR" sz="2200" dirty="0" smtClean="0">
                <a:solidFill>
                  <a:srgbClr val="FF6600"/>
                </a:solidFill>
              </a:rPr>
              <a:t>δr</a:t>
            </a:r>
            <a:r>
              <a:rPr lang="en-US" sz="2200" dirty="0" smtClean="0">
                <a:solidFill>
                  <a:schemeClr val="tx1"/>
                </a:solidFill>
              </a:rPr>
              <a:t> is the max. rank change</a:t>
            </a:r>
            <a:endParaRPr lang="el-GR" sz="2200" dirty="0">
              <a:solidFill>
                <a:schemeClr val="tx1"/>
              </a:solidFill>
            </a:endParaRPr>
          </a:p>
        </p:txBody>
      </p:sp>
      <p:sp>
        <p:nvSpPr>
          <p:cNvPr id="15" name="Rectangle 14"/>
          <p:cNvSpPr/>
          <p:nvPr/>
        </p:nvSpPr>
        <p:spPr>
          <a:xfrm>
            <a:off x="457200" y="2473297"/>
            <a:ext cx="3966449" cy="648484"/>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200" dirty="0" smtClean="0">
                <a:solidFill>
                  <a:schemeClr val="tx1"/>
                </a:solidFill>
              </a:rPr>
              <a:t>3. Sort methods acc. to loss and observe </a:t>
            </a:r>
            <a:r>
              <a:rPr lang="el-GR" sz="2200" dirty="0" smtClean="0">
                <a:solidFill>
                  <a:schemeClr val="tx1"/>
                </a:solidFill>
              </a:rPr>
              <a:t>δr</a:t>
            </a:r>
            <a:r>
              <a:rPr lang="en-US" sz="2200" dirty="0" smtClean="0">
                <a:solidFill>
                  <a:schemeClr val="tx1"/>
                </a:solidFill>
              </a:rPr>
              <a:t> values </a:t>
            </a:r>
            <a:endParaRPr lang="el-GR" sz="2200" dirty="0">
              <a:solidFill>
                <a:schemeClr val="tx1"/>
              </a:solidFill>
            </a:endParaRPr>
          </a:p>
        </p:txBody>
      </p:sp>
      <p:sp>
        <p:nvSpPr>
          <p:cNvPr id="10" name="TextBox 9"/>
          <p:cNvSpPr txBox="1"/>
          <p:nvPr/>
        </p:nvSpPr>
        <p:spPr>
          <a:xfrm>
            <a:off x="145762" y="5981265"/>
            <a:ext cx="5547700" cy="435229"/>
          </a:xfrm>
          <a:prstGeom prst="rect">
            <a:avLst/>
          </a:prstGeom>
          <a:noFill/>
          <a:ln>
            <a:noFill/>
          </a:ln>
        </p:spPr>
        <p:txBody>
          <a:bodyPr vert="horz" lIns="90000" tIns="45000" rIns="90000" bIns="45000" compatLnSpc="0"/>
          <a:lstStyle/>
          <a:p>
            <a:pPr marL="0" marR="0" lvl="0" indent="0" algn="l" rtl="0" hangingPunct="1">
              <a:lnSpc>
                <a:spcPct val="100000"/>
              </a:lnSpc>
              <a:spcBef>
                <a:spcPts val="0"/>
              </a:spcBef>
              <a:spcAft>
                <a:spcPts val="0"/>
              </a:spcAft>
              <a:buNone/>
              <a:tabLst/>
              <a:defRPr sz="1800"/>
            </a:pPr>
            <a:r>
              <a:rPr lang="en-GB" b="0" i="0" u="none" strike="noStrike" kern="1200" spc="0" dirty="0">
                <a:ln>
                  <a:noFill/>
                </a:ln>
                <a:solidFill>
                  <a:srgbClr val="000000"/>
                </a:solidFill>
                <a:latin typeface="Calibri" pitchFamily="18"/>
                <a:ea typeface="Arial Unicode MS" pitchFamily="2"/>
                <a:cs typeface="Arial Unicode MS" pitchFamily="2"/>
              </a:rPr>
              <a:t>Top 13 methods were </a:t>
            </a:r>
            <a:r>
              <a:rPr lang="en-GB" b="0" i="0" u="none" strike="noStrike" kern="1200" spc="0" dirty="0">
                <a:ln>
                  <a:noFill/>
                </a:ln>
                <a:solidFill>
                  <a:srgbClr val="FF6600"/>
                </a:solidFill>
                <a:latin typeface="Calibri" pitchFamily="18"/>
                <a:ea typeface="Arial Unicode MS" pitchFamily="2"/>
                <a:cs typeface="Arial Unicode MS" pitchFamily="2"/>
              </a:rPr>
              <a:t>CART &amp; ABE methods</a:t>
            </a:r>
            <a:r>
              <a:rPr lang="en-GB" b="0" i="0" u="none" strike="noStrike" kern="1200" spc="0" dirty="0">
                <a:ln>
                  <a:noFill/>
                </a:ln>
                <a:solidFill>
                  <a:srgbClr val="000000"/>
                </a:solidFill>
                <a:latin typeface="Calibri" pitchFamily="18"/>
                <a:ea typeface="Arial Unicode MS" pitchFamily="2"/>
                <a:cs typeface="Arial Unicode MS" pitchFamily="2"/>
              </a:rPr>
              <a:t> (1NN, 5NN) using different </a:t>
            </a:r>
            <a:r>
              <a:rPr lang="en-GB" b="0" i="0" u="none" strike="noStrike" kern="1200" spc="0" dirty="0" err="1">
                <a:ln>
                  <a:noFill/>
                </a:ln>
                <a:solidFill>
                  <a:srgbClr val="000000"/>
                </a:solidFill>
                <a:latin typeface="Calibri" pitchFamily="18"/>
                <a:ea typeface="Arial Unicode MS" pitchFamily="2"/>
                <a:cs typeface="Arial Unicode MS" pitchFamily="2"/>
              </a:rPr>
              <a:t>preprocessing</a:t>
            </a:r>
            <a:r>
              <a:rPr lang="en-GB" b="0" i="0" u="none" strike="noStrike" kern="1200" spc="0" dirty="0">
                <a:ln>
                  <a:noFill/>
                </a:ln>
                <a:solidFill>
                  <a:srgbClr val="000000"/>
                </a:solidFill>
                <a:latin typeface="Calibri" pitchFamily="18"/>
                <a:ea typeface="Arial Unicode MS" pitchFamily="2"/>
                <a:cs typeface="Arial Unicode MS" pitchFamily="2"/>
              </a:rPr>
              <a:t> methods.</a:t>
            </a:r>
          </a:p>
        </p:txBody>
      </p:sp>
    </p:spTree>
    <p:extLst>
      <p:ext uri="{BB962C8B-B14F-4D97-AF65-F5344CB8AC3E}">
        <p14:creationId xmlns:p14="http://schemas.microsoft.com/office/powerpoint/2010/main" val="240558562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txBox="1"/>
          <p:nvPr/>
        </p:nvSpPr>
        <p:spPr>
          <a:xfrm>
            <a:off x="5944538" y="5766602"/>
            <a:ext cx="1935142" cy="330795"/>
          </a:xfrm>
          <a:prstGeom prst="rect">
            <a:avLst/>
          </a:prstGeom>
          <a:noFill/>
          <a:ln>
            <a:noFill/>
          </a:ln>
        </p:spPr>
        <p:txBody>
          <a:bodyPr wrap="square" lIns="81638" tIns="40819" rIns="81638" bIns="40819" anchor="t">
            <a:noAutofit/>
          </a:bodyPr>
          <a:lstStyle/>
          <a:p>
            <a:pPr>
              <a:defRPr sz="1400"/>
            </a:pPr>
            <a:fld id="{2D4B0E17-3AAA-4330-A1DF-CD059482F8B7}" type="slidenum">
              <a:rPr lang="en-GB" sz="1089">
                <a:solidFill>
                  <a:srgbClr val="8B8B8B"/>
                </a:solidFill>
                <a:latin typeface="Calibri" pitchFamily="18"/>
                <a:ea typeface="Arial Unicode MS" pitchFamily="2"/>
                <a:cs typeface="Tahoma" pitchFamily="2"/>
              </a:rPr>
              <a:pPr>
                <a:defRPr sz="1400"/>
              </a:pPr>
              <a:t>129</a:t>
            </a:fld>
            <a:endParaRPr lang="en-GB" sz="1089">
              <a:solidFill>
                <a:srgbClr val="8B8B8B"/>
              </a:solidFill>
              <a:latin typeface="Calibri" pitchFamily="18"/>
              <a:ea typeface="Arial Unicode MS" pitchFamily="2"/>
              <a:cs typeface="Tahoma" pitchFamily="2"/>
            </a:endParaRPr>
          </a:p>
        </p:txBody>
      </p:sp>
      <p:pic>
        <p:nvPicPr>
          <p:cNvPr id="4" name="Picture 16"/>
          <p:cNvPicPr>
            <a:picLocks noChangeAspect="1"/>
          </p:cNvPicPr>
          <p:nvPr/>
        </p:nvPicPr>
        <p:blipFill>
          <a:blip r:embed="rId3">
            <a:lum bright="-50000"/>
            <a:alphaModFix/>
          </a:blip>
          <a:srcRect/>
          <a:stretch>
            <a:fillRect/>
          </a:stretch>
        </p:blipFill>
        <p:spPr>
          <a:xfrm>
            <a:off x="1095579" y="3232564"/>
            <a:ext cx="5676112" cy="2620900"/>
          </a:xfrm>
          <a:prstGeom prst="rect">
            <a:avLst/>
          </a:prstGeom>
          <a:noFill/>
          <a:ln>
            <a:noFill/>
          </a:ln>
        </p:spPr>
      </p:pic>
      <p:sp>
        <p:nvSpPr>
          <p:cNvPr id="5" name="Rectangle 21"/>
          <p:cNvSpPr/>
          <p:nvPr/>
        </p:nvSpPr>
        <p:spPr>
          <a:xfrm>
            <a:off x="153153" y="1595563"/>
            <a:ext cx="4122056" cy="563627"/>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81638" tIns="40819" rIns="81638" bIns="40819" anchor="ctr" compatLnSpc="0">
            <a:noAutofit/>
          </a:bodyPr>
          <a:lstStyle/>
          <a:p>
            <a:pPr>
              <a:defRPr sz="1800"/>
            </a:pPr>
            <a:r>
              <a:rPr lang="en-GB" sz="1996">
                <a:solidFill>
                  <a:srgbClr val="FF6600"/>
                </a:solidFill>
                <a:latin typeface="Calibri" pitchFamily="18"/>
                <a:ea typeface="Arial Unicode MS" pitchFamily="2"/>
                <a:cs typeface="Arial Unicode MS" pitchFamily="2"/>
              </a:rPr>
              <a:t>Combine top 2,4,8,13 solo-methods </a:t>
            </a:r>
            <a:r>
              <a:rPr lang="en-GB" sz="1996">
                <a:solidFill>
                  <a:srgbClr val="000000"/>
                </a:solidFill>
                <a:latin typeface="Calibri" pitchFamily="18"/>
                <a:ea typeface="Arial Unicode MS" pitchFamily="2"/>
                <a:cs typeface="Arial Unicode MS" pitchFamily="2"/>
              </a:rPr>
              <a:t>via mean, median and IRWM</a:t>
            </a:r>
          </a:p>
        </p:txBody>
      </p:sp>
      <p:sp>
        <p:nvSpPr>
          <p:cNvPr id="6" name="Title 1"/>
          <p:cNvSpPr txBox="1">
            <a:spLocks noGrp="1"/>
          </p:cNvSpPr>
          <p:nvPr>
            <p:ph type="title" idx="4294967295"/>
          </p:nvPr>
        </p:nvSpPr>
        <p:spPr>
          <a:xfrm>
            <a:off x="415046" y="249846"/>
            <a:ext cx="7464633" cy="1036473"/>
          </a:xfrm>
        </p:spPr>
        <p:txBody>
          <a:bodyPr/>
          <a:lstStyle/>
          <a:p>
            <a:pPr lvl="0" algn="l"/>
            <a:r>
              <a:rPr lang="en-US"/>
              <a:t>Multi-Method Ensembles</a:t>
            </a:r>
          </a:p>
        </p:txBody>
      </p:sp>
      <p:sp>
        <p:nvSpPr>
          <p:cNvPr id="7" name="Rectangle 6"/>
          <p:cNvSpPr/>
          <p:nvPr/>
        </p:nvSpPr>
        <p:spPr>
          <a:xfrm>
            <a:off x="1391108" y="2315282"/>
            <a:ext cx="3705050" cy="563627"/>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81638" tIns="40819" rIns="81638" bIns="40819" anchor="ctr" compatLnSpc="0">
            <a:noAutofit/>
          </a:bodyPr>
          <a:lstStyle/>
          <a:p>
            <a:pPr>
              <a:defRPr sz="1800"/>
            </a:pPr>
            <a:r>
              <a:rPr lang="en-GB" sz="1996">
                <a:solidFill>
                  <a:srgbClr val="FF6600"/>
                </a:solidFill>
                <a:latin typeface="Calibri" pitchFamily="18"/>
                <a:ea typeface="Arial Unicode MS" pitchFamily="2"/>
                <a:cs typeface="Arial Unicode MS" pitchFamily="2"/>
              </a:rPr>
              <a:t>Re-rank </a:t>
            </a:r>
            <a:r>
              <a:rPr lang="en-GB" sz="1996">
                <a:solidFill>
                  <a:srgbClr val="000000"/>
                </a:solidFill>
                <a:latin typeface="Calibri" pitchFamily="18"/>
                <a:ea typeface="Arial Unicode MS" pitchFamily="2"/>
                <a:cs typeface="Arial Unicode MS" pitchFamily="2"/>
              </a:rPr>
              <a:t>solo and multi-methods together</a:t>
            </a:r>
          </a:p>
        </p:txBody>
      </p:sp>
      <p:sp>
        <p:nvSpPr>
          <p:cNvPr id="8" name="Freeform 7"/>
          <p:cNvSpPr/>
          <p:nvPr/>
        </p:nvSpPr>
        <p:spPr>
          <a:xfrm>
            <a:off x="653103" y="5878282"/>
            <a:ext cx="7837228" cy="653102"/>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99CCFF"/>
          </a:solidFill>
          <a:ln w="0">
            <a:solidFill>
              <a:srgbClr val="000000"/>
            </a:solidFill>
            <a:prstDash val="solid"/>
          </a:ln>
        </p:spPr>
        <p:txBody>
          <a:bodyPr vert="horz" lIns="81638" tIns="40819" rIns="81638" bIns="40819" anchor="ctr" anchorCtr="0" compatLnSpc="0">
            <a:noAutofit/>
          </a:bodyPr>
          <a:lstStyle/>
          <a:p>
            <a:pPr algn="ctr" hangingPunct="0"/>
            <a:r>
              <a:rPr lang="en-GB" sz="1633">
                <a:latin typeface="Arial" pitchFamily="18"/>
                <a:ea typeface="Arial Unicode MS" pitchFamily="2"/>
                <a:cs typeface="Arial Unicode MS" pitchFamily="2"/>
              </a:rPr>
              <a:t>The first ranked multi-method had very low rank-changes.</a:t>
            </a:r>
          </a:p>
        </p:txBody>
      </p:sp>
      <p:pic>
        <p:nvPicPr>
          <p:cNvPr id="9" name="Picture 8" descr="puzzle-pieces-and-four-people.jpg"/>
          <p:cNvPicPr>
            <a:picLocks noChangeAspect="1"/>
          </p:cNvPicPr>
          <p:nvPr/>
        </p:nvPicPr>
        <p:blipFill>
          <a:blip r:embed="rId4">
            <a:grayscl/>
            <a:extLst>
              <a:ext uri="{28A0092B-C50C-407E-A947-70E740481C1C}">
                <a14:useLocalDpi xmlns:a14="http://schemas.microsoft.com/office/drawing/2010/main" val="0"/>
              </a:ext>
            </a:extLst>
          </a:blip>
          <a:stretch>
            <a:fillRect/>
          </a:stretch>
        </p:blipFill>
        <p:spPr>
          <a:xfrm>
            <a:off x="6316446" y="249846"/>
            <a:ext cx="2617297" cy="2609755"/>
          </a:xfrm>
          <a:prstGeom prst="rect">
            <a:avLst/>
          </a:prstGeom>
        </p:spPr>
      </p:pic>
      <p:sp>
        <p:nvSpPr>
          <p:cNvPr id="2" name="Slide Number Placeholder 1"/>
          <p:cNvSpPr>
            <a:spLocks noGrp="1"/>
          </p:cNvSpPr>
          <p:nvPr>
            <p:ph type="sldNum" sz="quarter" idx="12"/>
          </p:nvPr>
        </p:nvSpPr>
        <p:spPr/>
        <p:txBody>
          <a:bodyPr/>
          <a:lstStyle/>
          <a:p>
            <a:fld id="{4F43FBDB-460A-2C4D-8064-C249887F4FCB}" type="slidenum">
              <a:rPr lang="en-US" smtClean="0"/>
              <a:pPr/>
              <a:t>129</a:t>
            </a:fld>
            <a:endParaRPr lang="en-US"/>
          </a:p>
        </p:txBody>
      </p:sp>
    </p:spTree>
    <p:extLst>
      <p:ext uri="{BB962C8B-B14F-4D97-AF65-F5344CB8AC3E}">
        <p14:creationId xmlns:p14="http://schemas.microsoft.com/office/powerpoint/2010/main" val="176775241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2"/>
          <p:cNvSpPr>
            <a:spLocks noGrp="1"/>
          </p:cNvSpPr>
          <p:nvPr>
            <p:ph type="title"/>
          </p:nvPr>
        </p:nvSpPr>
        <p:spPr>
          <a:xfrm>
            <a:off x="457200" y="274638"/>
            <a:ext cx="8231188" cy="1144587"/>
          </a:xfrm>
        </p:spPr>
        <p:txBody>
          <a:bodyPr lIns="0" tIns="35203" rIns="0" bIns="0">
            <a:normAutofit/>
          </a:bodyPr>
          <a:lstStyle/>
          <a:p>
            <a:pPr defTabSz="449263">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dirty="0">
                <a:solidFill>
                  <a:srgbClr val="000000"/>
                </a:solidFill>
                <a:latin typeface="Calibri" pitchFamily="18"/>
              </a:rPr>
              <a:t>Multi-objective Ensembles</a:t>
            </a:r>
            <a:endParaRPr lang="en-GB" dirty="0" smtClean="0"/>
          </a:p>
        </p:txBody>
      </p:sp>
      <p:sp>
        <p:nvSpPr>
          <p:cNvPr id="69634" name="Rectangle 3"/>
          <p:cNvSpPr>
            <a:spLocks noGrp="1"/>
          </p:cNvSpPr>
          <p:nvPr>
            <p:ph type="body" idx="1"/>
          </p:nvPr>
        </p:nvSpPr>
        <p:spPr>
          <a:xfrm>
            <a:off x="457200" y="1600200"/>
            <a:ext cx="8231188" cy="3757613"/>
          </a:xfrm>
        </p:spPr>
        <p:txBody>
          <a:bodyPr lIns="0" tIns="25602" rIns="0" bIns="0"/>
          <a:lstStyle/>
          <a:p>
            <a:pPr marL="482600" defTabSz="449263">
              <a:buSzPct val="7500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dirty="0" smtClean="0"/>
              <a:t>There are different measures/metrics of performance for evaluating SEE models.</a:t>
            </a:r>
          </a:p>
          <a:p>
            <a:pPr marL="482600" defTabSz="449263">
              <a:buSzPct val="7500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dirty="0" smtClean="0"/>
              <a:t>Different measures capture different quality features of the models.</a:t>
            </a:r>
          </a:p>
        </p:txBody>
      </p:sp>
      <p:pic>
        <p:nvPicPr>
          <p:cNvPr id="69635" name="Picture 4"/>
          <p:cNvPicPr>
            <a:picLocks noChangeAspect="1" noChangeArrowheads="1"/>
          </p:cNvPicPr>
          <p:nvPr/>
        </p:nvPicPr>
        <p:blipFill>
          <a:blip r:embed="rId3"/>
          <a:srcRect/>
          <a:stretch>
            <a:fillRect/>
          </a:stretch>
        </p:blipFill>
        <p:spPr bwMode="auto">
          <a:xfrm>
            <a:off x="1216025" y="3789363"/>
            <a:ext cx="4138613" cy="3070225"/>
          </a:xfrm>
          <a:prstGeom prst="rect">
            <a:avLst/>
          </a:prstGeom>
          <a:noFill/>
          <a:ln w="9525">
            <a:noFill/>
            <a:round/>
            <a:headEnd/>
            <a:tailEnd/>
          </a:ln>
        </p:spPr>
      </p:pic>
      <p:sp>
        <p:nvSpPr>
          <p:cNvPr id="69636" name="Text Box 5"/>
          <p:cNvSpPr txBox="1">
            <a:spLocks noChangeArrowheads="1"/>
          </p:cNvSpPr>
          <p:nvPr/>
        </p:nvSpPr>
        <p:spPr bwMode="auto">
          <a:xfrm>
            <a:off x="5362575" y="3838575"/>
            <a:ext cx="3332163" cy="2905125"/>
          </a:xfrm>
          <a:prstGeom prst="rect">
            <a:avLst/>
          </a:prstGeom>
          <a:noFill/>
          <a:ln w="9525">
            <a:noFill/>
            <a:round/>
            <a:headEnd/>
            <a:tailEnd/>
          </a:ln>
        </p:spPr>
        <p:txBody>
          <a:bodyPr lIns="81639" tIns="58421" rIns="81639" bIns="40820"/>
          <a:lstStyle/>
          <a:p>
            <a:pPr marL="587375" lvl="2" indent="-195263" defTabSz="407988" hangingPunct="0">
              <a:lnSpc>
                <a:spcPct val="93000"/>
              </a:lnSpc>
              <a:spcAft>
                <a:spcPts val="525"/>
              </a:spcAft>
              <a:buClr>
                <a:srgbClr val="000000"/>
              </a:buClr>
              <a:buSzPct val="45000"/>
              <a:buFont typeface="Wingdings" pitchFamily="2" charset="2"/>
              <a:buChar char=""/>
              <a:tabLst>
                <a:tab pos="657225" algn="l"/>
                <a:tab pos="1312863" algn="l"/>
                <a:tab pos="1970088" algn="l"/>
                <a:tab pos="2627313" algn="l"/>
                <a:tab pos="3282950" algn="l"/>
              </a:tabLst>
            </a:pPr>
            <a:r>
              <a:rPr lang="en-GB" sz="2400">
                <a:latin typeface="Calibri" pitchFamily="34" charset="0"/>
                <a:ea typeface="Arial Unicode MS" pitchFamily="34" charset="-128"/>
                <a:cs typeface="Arial Unicode MS" pitchFamily="34" charset="-128"/>
              </a:rPr>
              <a:t>E.g.: MAE, standard deviation, PRED, etc.</a:t>
            </a:r>
          </a:p>
          <a:p>
            <a:pPr marL="587375" lvl="2" indent="-195263" defTabSz="407988" hangingPunct="0">
              <a:lnSpc>
                <a:spcPct val="93000"/>
              </a:lnSpc>
              <a:spcAft>
                <a:spcPts val="525"/>
              </a:spcAft>
              <a:buClr>
                <a:srgbClr val="000000"/>
              </a:buClr>
              <a:buSzPct val="45000"/>
              <a:buFont typeface="Wingdings" pitchFamily="2" charset="2"/>
              <a:buChar char=""/>
              <a:tabLst>
                <a:tab pos="657225" algn="l"/>
                <a:tab pos="1312863" algn="l"/>
                <a:tab pos="1970088" algn="l"/>
                <a:tab pos="2627313" algn="l"/>
                <a:tab pos="3282950" algn="l"/>
              </a:tabLst>
            </a:pPr>
            <a:r>
              <a:rPr lang="en-GB" sz="2400">
                <a:latin typeface="Calibri" pitchFamily="34" charset="0"/>
                <a:ea typeface="Arial Unicode MS" pitchFamily="34" charset="-128"/>
                <a:cs typeface="Arial Unicode MS" pitchFamily="34" charset="-128"/>
              </a:rPr>
              <a:t>There is no agreed single measure.</a:t>
            </a:r>
          </a:p>
          <a:p>
            <a:pPr marL="587375" lvl="2" indent="-195263" defTabSz="407988" hangingPunct="0">
              <a:lnSpc>
                <a:spcPct val="93000"/>
              </a:lnSpc>
              <a:spcAft>
                <a:spcPts val="525"/>
              </a:spcAft>
              <a:buClr>
                <a:srgbClr val="000000"/>
              </a:buClr>
              <a:buSzPct val="45000"/>
              <a:buFont typeface="Wingdings" pitchFamily="2" charset="2"/>
              <a:buChar char=""/>
              <a:tabLst>
                <a:tab pos="657225" algn="l"/>
                <a:tab pos="1312863" algn="l"/>
                <a:tab pos="1970088" algn="l"/>
                <a:tab pos="2627313" algn="l"/>
                <a:tab pos="3282950" algn="l"/>
              </a:tabLst>
            </a:pPr>
            <a:r>
              <a:rPr lang="en-GB" sz="2400">
                <a:latin typeface="Calibri" pitchFamily="34" charset="0"/>
                <a:ea typeface="Arial Unicode MS" pitchFamily="34" charset="-128"/>
                <a:cs typeface="Arial Unicode MS" pitchFamily="34" charset="-128"/>
              </a:rPr>
              <a:t>A model doing well for a certain measure may not do so well for another.</a:t>
            </a:r>
          </a:p>
        </p:txBody>
      </p:sp>
      <p:sp>
        <p:nvSpPr>
          <p:cNvPr id="69637" name="Text Box 6"/>
          <p:cNvSpPr txBox="1">
            <a:spLocks noChangeArrowheads="1"/>
          </p:cNvSpPr>
          <p:nvPr/>
        </p:nvSpPr>
        <p:spPr bwMode="auto">
          <a:xfrm>
            <a:off x="2776538" y="4997450"/>
            <a:ext cx="1674812" cy="782638"/>
          </a:xfrm>
          <a:prstGeom prst="rect">
            <a:avLst/>
          </a:prstGeom>
          <a:noFill/>
          <a:ln w="9525">
            <a:noFill/>
            <a:round/>
            <a:headEnd/>
            <a:tailEnd/>
          </a:ln>
        </p:spPr>
        <p:txBody>
          <a:bodyPr lIns="81639" tIns="53620" rIns="81639" bIns="40820"/>
          <a:lstStyle/>
          <a:p>
            <a:pPr defTabSz="407988" hangingPunct="0">
              <a:lnSpc>
                <a:spcPct val="93000"/>
              </a:lnSpc>
              <a:buClr>
                <a:srgbClr val="000000"/>
              </a:buClr>
              <a:buSzPct val="100000"/>
              <a:buFont typeface="Times New Roman" pitchFamily="18" charset="0"/>
              <a:buNone/>
              <a:tabLst>
                <a:tab pos="657225" algn="l"/>
                <a:tab pos="1312863" algn="l"/>
              </a:tabLst>
            </a:pPr>
            <a:r>
              <a:rPr lang="en-GB" sz="1500">
                <a:solidFill>
                  <a:srgbClr val="000000"/>
                </a:solidFill>
                <a:ea typeface="Arial Unicode MS" pitchFamily="34" charset="-128"/>
                <a:cs typeface="Arial Unicode MS" pitchFamily="34" charset="-128"/>
              </a:rPr>
              <a:t>Multilayer Perceptron (MLP) models created using Cocomo81.</a:t>
            </a:r>
          </a:p>
        </p:txBody>
      </p:sp>
      <p:sp>
        <p:nvSpPr>
          <p:cNvPr id="2" name="Slide Number Placeholder 1"/>
          <p:cNvSpPr>
            <a:spLocks noGrp="1"/>
          </p:cNvSpPr>
          <p:nvPr>
            <p:ph type="sldNum" sz="quarter" idx="12"/>
          </p:nvPr>
        </p:nvSpPr>
        <p:spPr/>
        <p:txBody>
          <a:bodyPr/>
          <a:lstStyle/>
          <a:p>
            <a:fld id="{4F43FBDB-460A-2C4D-8064-C249887F4FCB}" type="slidenum">
              <a:rPr lang="en-US" smtClean="0"/>
              <a:pPr/>
              <a:t>130</a:t>
            </a:fld>
            <a:endParaRPr lang="en-US"/>
          </a:p>
        </p:txBody>
      </p:sp>
    </p:spTree>
    <p:extLst>
      <p:ext uri="{BB962C8B-B14F-4D97-AF65-F5344CB8AC3E}">
        <p14:creationId xmlns:p14="http://schemas.microsoft.com/office/powerpoint/2010/main" val="4196173281"/>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2"/>
          <p:cNvSpPr>
            <a:spLocks noGrp="1"/>
          </p:cNvSpPr>
          <p:nvPr>
            <p:ph type="title"/>
          </p:nvPr>
        </p:nvSpPr>
        <p:spPr>
          <a:xfrm>
            <a:off x="457200" y="92075"/>
            <a:ext cx="8231188" cy="1144588"/>
          </a:xfrm>
        </p:spPr>
        <p:txBody>
          <a:bodyPr lIns="0" tIns="35203" rIns="0" bIns="0">
            <a:normAutofit/>
          </a:bodyPr>
          <a:lstStyle/>
          <a:p>
            <a:pPr defTabSz="449263">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dirty="0">
                <a:solidFill>
                  <a:srgbClr val="000000"/>
                </a:solidFill>
                <a:latin typeface="Calibri" pitchFamily="18"/>
              </a:rPr>
              <a:t>Multi-objective Ensembles</a:t>
            </a:r>
            <a:endParaRPr lang="en-GB" dirty="0" smtClean="0"/>
          </a:p>
        </p:txBody>
      </p:sp>
      <p:sp>
        <p:nvSpPr>
          <p:cNvPr id="71682" name="Rectangle 3"/>
          <p:cNvSpPr>
            <a:spLocks noGrp="1"/>
          </p:cNvSpPr>
          <p:nvPr>
            <p:ph type="body" idx="1"/>
          </p:nvPr>
        </p:nvSpPr>
        <p:spPr>
          <a:xfrm>
            <a:off x="457200" y="1354138"/>
            <a:ext cx="8231188" cy="4116387"/>
          </a:xfrm>
        </p:spPr>
        <p:txBody>
          <a:bodyPr lIns="0" tIns="25602" rIns="0" bIns="0"/>
          <a:lstStyle/>
          <a:p>
            <a:pPr marL="863600" lvl="1" indent="-323850" defTabSz="449263" eaLnBrk="1" hangingPunct="1">
              <a:lnSpc>
                <a:spcPct val="90000"/>
              </a:lnSpc>
              <a:buSzPct val="75000"/>
              <a:buFont typeface="Symbol"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dirty="0" smtClean="0"/>
              <a:t>We can view SEE as a multi-objective learning problem.</a:t>
            </a:r>
          </a:p>
          <a:p>
            <a:pPr marL="863600" lvl="1" indent="-323850" defTabSz="449263" eaLnBrk="1" hangingPunct="1">
              <a:lnSpc>
                <a:spcPct val="90000"/>
              </a:lnSpc>
              <a:buSzPct val="75000"/>
              <a:buFont typeface="Symbol"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dirty="0" smtClean="0"/>
              <a:t>A multi-objective approach (e.g. Multi-Objective Evolutionary Algorithm (MOEA)) can be used to:</a:t>
            </a:r>
          </a:p>
          <a:p>
            <a:pPr marL="1295400" lvl="2" indent="-287338" defTabSz="449263" eaLnBrk="1" hangingPunct="1">
              <a:lnSpc>
                <a:spcPct val="90000"/>
              </a:lnSpc>
              <a:buSzPct val="45000"/>
              <a:buFont typeface="Wingdings"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dirty="0" smtClean="0"/>
              <a:t>Better understand the relationship among measures.</a:t>
            </a:r>
          </a:p>
          <a:p>
            <a:pPr marL="1295400" lvl="2" indent="-287338" defTabSz="449263" eaLnBrk="1" hangingPunct="1">
              <a:lnSpc>
                <a:spcPct val="90000"/>
              </a:lnSpc>
              <a:buSzPct val="45000"/>
              <a:buFont typeface="Wingdings"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dirty="0" smtClean="0"/>
              <a:t>Create ensembles that do well for a set of measures, in particular for larger data sets (&gt;=60).</a:t>
            </a:r>
          </a:p>
        </p:txBody>
      </p:sp>
      <p:sp>
        <p:nvSpPr>
          <p:cNvPr id="6" name="Text Box 4"/>
          <p:cNvSpPr/>
          <p:nvPr/>
        </p:nvSpPr>
        <p:spPr>
          <a:xfrm>
            <a:off x="207687" y="6206791"/>
            <a:ext cx="8695013" cy="634815"/>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square" lIns="74127" tIns="48656" rIns="74127" bIns="36900" anchor="ctr" anchorCtr="1" compatLnSpc="0">
            <a:noAutofit/>
          </a:bodyPr>
          <a:lstStyle/>
          <a:p>
            <a:pPr algn="ctr" hangingPunct="0">
              <a:lnSpc>
                <a:spcPct val="93000"/>
              </a:lnSpc>
              <a:tabLst>
                <a:tab pos="596291" algn="l"/>
                <a:tab pos="1190950" algn="l"/>
                <a:tab pos="1786914" algn="l"/>
                <a:tab pos="2383206" algn="l"/>
                <a:tab pos="2977864" algn="l"/>
                <a:tab pos="3574155" algn="l"/>
                <a:tab pos="4168814" algn="l"/>
                <a:tab pos="4765105" algn="l"/>
                <a:tab pos="5361070" algn="l"/>
                <a:tab pos="5956055" algn="l"/>
                <a:tab pos="6552020" algn="l"/>
                <a:tab pos="7148311" algn="l"/>
                <a:tab pos="7742969" algn="l"/>
              </a:tabLst>
              <a:defRPr sz="1800"/>
            </a:pPr>
            <a:r>
              <a:rPr lang="en-GB" sz="1600" dirty="0">
                <a:solidFill>
                  <a:srgbClr val="A6A6A6"/>
                </a:solidFill>
                <a:latin typeface="Calibri" pitchFamily="18"/>
                <a:ea typeface="Arial Unicode MS" pitchFamily="1"/>
                <a:cs typeface="Arial Unicode MS" pitchFamily="34"/>
              </a:rPr>
              <a:t>L. </a:t>
            </a:r>
            <a:r>
              <a:rPr lang="en-GB" sz="1600" dirty="0" err="1">
                <a:solidFill>
                  <a:srgbClr val="A6A6A6"/>
                </a:solidFill>
                <a:latin typeface="Calibri" pitchFamily="18"/>
                <a:ea typeface="Arial Unicode MS" pitchFamily="1"/>
                <a:cs typeface="Arial Unicode MS" pitchFamily="34"/>
              </a:rPr>
              <a:t>Minku</a:t>
            </a:r>
            <a:r>
              <a:rPr lang="en-GB" sz="1600" dirty="0">
                <a:solidFill>
                  <a:srgbClr val="A6A6A6"/>
                </a:solidFill>
                <a:latin typeface="Calibri" pitchFamily="18"/>
                <a:ea typeface="Arial Unicode MS" pitchFamily="1"/>
                <a:cs typeface="Arial Unicode MS" pitchFamily="34"/>
              </a:rPr>
              <a:t>, X. Yao. Software Effort Estimation as a Multi-objective Learning Problem. ACM Transactions on Software Engineering and Methodology, 22(4):35, 2013.</a:t>
            </a:r>
          </a:p>
        </p:txBody>
      </p:sp>
      <p:sp>
        <p:nvSpPr>
          <p:cNvPr id="2" name="Slide Number Placeholder 1"/>
          <p:cNvSpPr>
            <a:spLocks noGrp="1"/>
          </p:cNvSpPr>
          <p:nvPr>
            <p:ph type="sldNum" sz="quarter" idx="12"/>
          </p:nvPr>
        </p:nvSpPr>
        <p:spPr/>
        <p:txBody>
          <a:bodyPr/>
          <a:lstStyle/>
          <a:p>
            <a:fld id="{4F43FBDB-460A-2C4D-8064-C249887F4FCB}" type="slidenum">
              <a:rPr lang="en-US" smtClean="0"/>
              <a:pPr/>
              <a:t>131</a:t>
            </a:fld>
            <a:endParaRPr lang="en-US"/>
          </a:p>
        </p:txBody>
      </p:sp>
    </p:spTree>
    <p:extLst>
      <p:ext uri="{BB962C8B-B14F-4D97-AF65-F5344CB8AC3E}">
        <p14:creationId xmlns:p14="http://schemas.microsoft.com/office/powerpoint/2010/main" val="2042677617"/>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2"/>
          <p:cNvSpPr>
            <a:spLocks noGrp="1"/>
          </p:cNvSpPr>
          <p:nvPr>
            <p:ph type="title"/>
          </p:nvPr>
        </p:nvSpPr>
        <p:spPr>
          <a:xfrm>
            <a:off x="457200" y="274638"/>
            <a:ext cx="8231188" cy="1144587"/>
          </a:xfrm>
        </p:spPr>
        <p:txBody>
          <a:bodyPr lIns="0" tIns="35203" rIns="0" bIns="0">
            <a:normAutofit/>
          </a:bodyPr>
          <a:lstStyle/>
          <a:p>
            <a:pPr defTabSz="449263">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dirty="0">
                <a:solidFill>
                  <a:srgbClr val="000000"/>
                </a:solidFill>
                <a:latin typeface="Calibri" pitchFamily="18"/>
              </a:rPr>
              <a:t>Multi-objective Ensembles</a:t>
            </a:r>
            <a:endParaRPr lang="en-GB" dirty="0" smtClean="0"/>
          </a:p>
        </p:txBody>
      </p:sp>
      <p:sp>
        <p:nvSpPr>
          <p:cNvPr id="73731" name="AutoShape 4"/>
          <p:cNvSpPr>
            <a:spLocks noChangeArrowheads="1"/>
          </p:cNvSpPr>
          <p:nvPr/>
        </p:nvSpPr>
        <p:spPr bwMode="auto">
          <a:xfrm>
            <a:off x="260350" y="1366838"/>
            <a:ext cx="2025650" cy="1438275"/>
          </a:xfrm>
          <a:prstGeom prst="flowChartMagneticDisk">
            <a:avLst/>
          </a:prstGeom>
          <a:solidFill>
            <a:srgbClr val="00B8FF"/>
          </a:solidFill>
          <a:ln w="9525">
            <a:solidFill>
              <a:srgbClr val="000000"/>
            </a:solidFill>
            <a:round/>
            <a:headEnd/>
            <a:tailEnd/>
          </a:ln>
        </p:spPr>
        <p:txBody>
          <a:bodyPr wrap="none" lIns="81639" tIns="55221" rIns="81639" bIns="40820" anchor="ctr"/>
          <a:lstStyle/>
          <a:p>
            <a:pPr algn="ctr" defTabSz="407988" hangingPunct="0">
              <a:lnSpc>
                <a:spcPct val="93000"/>
              </a:lnSpc>
              <a:buClr>
                <a:srgbClr val="000000"/>
              </a:buClr>
              <a:buSzPct val="100000"/>
              <a:buFont typeface="Times New Roman" pitchFamily="18" charset="0"/>
              <a:buNone/>
              <a:tabLst>
                <a:tab pos="657225" algn="l"/>
                <a:tab pos="1312863" algn="l"/>
                <a:tab pos="1970088" algn="l"/>
              </a:tabLst>
            </a:pPr>
            <a:r>
              <a:rPr lang="en-GB" sz="1600">
                <a:solidFill>
                  <a:srgbClr val="000000"/>
                </a:solidFill>
                <a:ea typeface="Arial Unicode MS" pitchFamily="34" charset="-128"/>
                <a:cs typeface="Arial Unicode MS" pitchFamily="34" charset="-128"/>
              </a:rPr>
              <a:t>Training data</a:t>
            </a:r>
          </a:p>
          <a:p>
            <a:pPr algn="ctr" defTabSz="407988" hangingPunct="0">
              <a:lnSpc>
                <a:spcPct val="93000"/>
              </a:lnSpc>
              <a:buClr>
                <a:srgbClr val="000000"/>
              </a:buClr>
              <a:buSzPct val="100000"/>
              <a:buFont typeface="Times New Roman" pitchFamily="18" charset="0"/>
              <a:buNone/>
              <a:tabLst>
                <a:tab pos="657225" algn="l"/>
                <a:tab pos="1312863" algn="l"/>
                <a:tab pos="1970088" algn="l"/>
              </a:tabLst>
            </a:pPr>
            <a:r>
              <a:rPr lang="en-GB" sz="1600">
                <a:solidFill>
                  <a:srgbClr val="000000"/>
                </a:solidFill>
                <a:ea typeface="Arial Unicode MS" pitchFamily="34" charset="-128"/>
                <a:cs typeface="Arial Unicode MS" pitchFamily="34" charset="-128"/>
              </a:rPr>
              <a:t>(completed projects)</a:t>
            </a:r>
          </a:p>
        </p:txBody>
      </p:sp>
      <p:sp>
        <p:nvSpPr>
          <p:cNvPr id="73732" name="AutoShape 5"/>
          <p:cNvSpPr>
            <a:spLocks noChangeArrowheads="1"/>
          </p:cNvSpPr>
          <p:nvPr/>
        </p:nvSpPr>
        <p:spPr bwMode="auto">
          <a:xfrm>
            <a:off x="131763" y="3849688"/>
            <a:ext cx="2938462" cy="1828800"/>
          </a:xfrm>
          <a:prstGeom prst="roundRect">
            <a:avLst>
              <a:gd name="adj" fmla="val 79"/>
            </a:avLst>
          </a:prstGeom>
          <a:solidFill>
            <a:srgbClr val="FFFFCC"/>
          </a:solidFill>
          <a:ln w="9525">
            <a:solidFill>
              <a:srgbClr val="808080"/>
            </a:solidFill>
            <a:round/>
            <a:headEnd/>
            <a:tailEnd/>
          </a:ln>
        </p:spPr>
        <p:txBody>
          <a:bodyPr lIns="81639" tIns="55221" rIns="81639" bIns="40820" anchor="ctr"/>
          <a:lstStyle/>
          <a:p>
            <a:pPr algn="ctr" defTabSz="407988" hangingPunct="0">
              <a:lnSpc>
                <a:spcPct val="93000"/>
              </a:lnSpc>
              <a:buClr>
                <a:srgbClr val="000000"/>
              </a:buClr>
              <a:buSzPct val="100000"/>
              <a:buFont typeface="Times New Roman" pitchFamily="18" charset="0"/>
              <a:buNone/>
              <a:tabLst>
                <a:tab pos="657225" algn="l"/>
                <a:tab pos="1312863" algn="l"/>
                <a:tab pos="1970088" algn="l"/>
                <a:tab pos="2627313" algn="l"/>
              </a:tabLst>
            </a:pPr>
            <a:endParaRPr lang="en-GB" sz="1600">
              <a:solidFill>
                <a:srgbClr val="000000"/>
              </a:solidFill>
              <a:ea typeface="Arial Unicode MS" pitchFamily="34" charset="-128"/>
              <a:cs typeface="Arial Unicode MS" pitchFamily="34" charset="-128"/>
            </a:endParaRPr>
          </a:p>
          <a:p>
            <a:pPr algn="ctr" defTabSz="407988" hangingPunct="0">
              <a:lnSpc>
                <a:spcPct val="93000"/>
              </a:lnSpc>
              <a:buClr>
                <a:srgbClr val="000000"/>
              </a:buClr>
              <a:buSzPct val="100000"/>
              <a:buFont typeface="Times New Roman" pitchFamily="18" charset="0"/>
              <a:buNone/>
              <a:tabLst>
                <a:tab pos="657225" algn="l"/>
                <a:tab pos="1312863" algn="l"/>
                <a:tab pos="1970088" algn="l"/>
                <a:tab pos="2627313" algn="l"/>
              </a:tabLst>
            </a:pPr>
            <a:endParaRPr lang="en-GB" sz="1600">
              <a:solidFill>
                <a:srgbClr val="000000"/>
              </a:solidFill>
              <a:ea typeface="Arial Unicode MS" pitchFamily="34" charset="-128"/>
              <a:cs typeface="Arial Unicode MS" pitchFamily="34" charset="-128"/>
            </a:endParaRPr>
          </a:p>
          <a:p>
            <a:pPr algn="ctr" defTabSz="407988" hangingPunct="0">
              <a:lnSpc>
                <a:spcPct val="93000"/>
              </a:lnSpc>
              <a:buClr>
                <a:srgbClr val="000000"/>
              </a:buClr>
              <a:buSzPct val="100000"/>
              <a:buFont typeface="Times New Roman" pitchFamily="18" charset="0"/>
              <a:buNone/>
              <a:tabLst>
                <a:tab pos="657225" algn="l"/>
                <a:tab pos="1312863" algn="l"/>
                <a:tab pos="1970088" algn="l"/>
                <a:tab pos="2627313" algn="l"/>
              </a:tabLst>
            </a:pPr>
            <a:endParaRPr lang="en-GB" sz="1600">
              <a:solidFill>
                <a:srgbClr val="000000"/>
              </a:solidFill>
              <a:ea typeface="Arial Unicode MS" pitchFamily="34" charset="-128"/>
              <a:cs typeface="Arial Unicode MS" pitchFamily="34" charset="-128"/>
            </a:endParaRPr>
          </a:p>
          <a:p>
            <a:pPr algn="ctr" defTabSz="407988" hangingPunct="0">
              <a:lnSpc>
                <a:spcPct val="93000"/>
              </a:lnSpc>
              <a:buClr>
                <a:srgbClr val="000000"/>
              </a:buClr>
              <a:buSzPct val="100000"/>
              <a:buFont typeface="Times New Roman" pitchFamily="18" charset="0"/>
              <a:buNone/>
              <a:tabLst>
                <a:tab pos="657225" algn="l"/>
                <a:tab pos="1312863" algn="l"/>
                <a:tab pos="1970088" algn="l"/>
                <a:tab pos="2627313" algn="l"/>
              </a:tabLst>
            </a:pPr>
            <a:endParaRPr lang="en-GB" sz="1600">
              <a:solidFill>
                <a:srgbClr val="000000"/>
              </a:solidFill>
              <a:ea typeface="Arial Unicode MS" pitchFamily="34" charset="-128"/>
              <a:cs typeface="Arial Unicode MS" pitchFamily="34" charset="-128"/>
            </a:endParaRPr>
          </a:p>
          <a:p>
            <a:pPr algn="ctr" defTabSz="407988" hangingPunct="0">
              <a:lnSpc>
                <a:spcPct val="93000"/>
              </a:lnSpc>
              <a:buClr>
                <a:srgbClr val="000000"/>
              </a:buClr>
              <a:buSzPct val="100000"/>
              <a:buFont typeface="Times New Roman" pitchFamily="18" charset="0"/>
              <a:buNone/>
              <a:tabLst>
                <a:tab pos="657225" algn="l"/>
                <a:tab pos="1312863" algn="l"/>
                <a:tab pos="1970088" algn="l"/>
                <a:tab pos="2627313" algn="l"/>
              </a:tabLst>
            </a:pPr>
            <a:endParaRPr lang="en-GB" sz="1600">
              <a:solidFill>
                <a:srgbClr val="000000"/>
              </a:solidFill>
              <a:ea typeface="Arial Unicode MS" pitchFamily="34" charset="-128"/>
              <a:cs typeface="Arial Unicode MS" pitchFamily="34" charset="-128"/>
            </a:endParaRPr>
          </a:p>
          <a:p>
            <a:pPr algn="ctr" defTabSz="407988" hangingPunct="0">
              <a:lnSpc>
                <a:spcPct val="93000"/>
              </a:lnSpc>
              <a:buClr>
                <a:srgbClr val="000000"/>
              </a:buClr>
              <a:buSzPct val="100000"/>
              <a:buFont typeface="Times New Roman" pitchFamily="18" charset="0"/>
              <a:buNone/>
              <a:tabLst>
                <a:tab pos="657225" algn="l"/>
                <a:tab pos="1312863" algn="l"/>
                <a:tab pos="1970088" algn="l"/>
                <a:tab pos="2627313" algn="l"/>
              </a:tabLst>
            </a:pPr>
            <a:endParaRPr lang="en-GB" sz="1600">
              <a:solidFill>
                <a:srgbClr val="000000"/>
              </a:solidFill>
              <a:ea typeface="Arial Unicode MS" pitchFamily="34" charset="-128"/>
              <a:cs typeface="Arial Unicode MS" pitchFamily="34" charset="-128"/>
            </a:endParaRPr>
          </a:p>
          <a:p>
            <a:pPr algn="ctr" defTabSz="407988" hangingPunct="0">
              <a:lnSpc>
                <a:spcPct val="93000"/>
              </a:lnSpc>
              <a:buClr>
                <a:srgbClr val="000000"/>
              </a:buClr>
              <a:buSzPct val="100000"/>
              <a:buFont typeface="Times New Roman" pitchFamily="18" charset="0"/>
              <a:buNone/>
              <a:tabLst>
                <a:tab pos="657225" algn="l"/>
                <a:tab pos="1312863" algn="l"/>
                <a:tab pos="1970088" algn="l"/>
                <a:tab pos="2627313" algn="l"/>
              </a:tabLst>
            </a:pPr>
            <a:r>
              <a:rPr lang="en-GB" sz="1600">
                <a:solidFill>
                  <a:srgbClr val="000000"/>
                </a:solidFill>
                <a:ea typeface="Arial Unicode MS" pitchFamily="34" charset="-128"/>
                <a:cs typeface="Arial Unicode MS" pitchFamily="34" charset="-128"/>
              </a:rPr>
              <a:t>Ensemble</a:t>
            </a:r>
          </a:p>
        </p:txBody>
      </p:sp>
      <p:sp>
        <p:nvSpPr>
          <p:cNvPr id="73733" name="Oval 6"/>
          <p:cNvSpPr>
            <a:spLocks noChangeArrowheads="1"/>
          </p:cNvSpPr>
          <p:nvPr/>
        </p:nvSpPr>
        <p:spPr bwMode="auto">
          <a:xfrm>
            <a:off x="228600" y="4373563"/>
            <a:ext cx="849313" cy="849312"/>
          </a:xfrm>
          <a:prstGeom prst="ellipse">
            <a:avLst/>
          </a:prstGeom>
          <a:solidFill>
            <a:srgbClr val="99CCFF"/>
          </a:solidFill>
          <a:ln w="9525">
            <a:solidFill>
              <a:srgbClr val="808080"/>
            </a:solidFill>
            <a:round/>
            <a:headEnd/>
            <a:tailEnd/>
          </a:ln>
        </p:spPr>
        <p:txBody>
          <a:bodyPr lIns="81639" tIns="55221" rIns="81639" bIns="40820" anchor="ctr"/>
          <a:lstStyle/>
          <a:p>
            <a:pPr algn="ctr" defTabSz="407988" hangingPunct="0">
              <a:lnSpc>
                <a:spcPct val="93000"/>
              </a:lnSpc>
              <a:buClr>
                <a:srgbClr val="000000"/>
              </a:buClr>
              <a:buSzPct val="100000"/>
              <a:buFont typeface="Times New Roman" pitchFamily="18" charset="0"/>
              <a:buNone/>
              <a:tabLst>
                <a:tab pos="657225" algn="l"/>
              </a:tabLst>
            </a:pPr>
            <a:r>
              <a:rPr lang="en-GB" sz="1600">
                <a:solidFill>
                  <a:srgbClr val="000000"/>
                </a:solidFill>
                <a:ea typeface="Arial Unicode MS" pitchFamily="34" charset="-128"/>
                <a:cs typeface="Arial Unicode MS" pitchFamily="34" charset="-128"/>
              </a:rPr>
              <a:t>B1</a:t>
            </a:r>
          </a:p>
        </p:txBody>
      </p:sp>
      <p:sp>
        <p:nvSpPr>
          <p:cNvPr id="73734" name="Oval 7"/>
          <p:cNvSpPr>
            <a:spLocks noChangeArrowheads="1"/>
          </p:cNvSpPr>
          <p:nvPr/>
        </p:nvSpPr>
        <p:spPr bwMode="auto">
          <a:xfrm>
            <a:off x="1174750" y="4371975"/>
            <a:ext cx="849313" cy="849313"/>
          </a:xfrm>
          <a:prstGeom prst="ellipse">
            <a:avLst/>
          </a:prstGeom>
          <a:solidFill>
            <a:srgbClr val="99CCFF"/>
          </a:solidFill>
          <a:ln w="9525">
            <a:solidFill>
              <a:srgbClr val="808080"/>
            </a:solidFill>
            <a:round/>
            <a:headEnd/>
            <a:tailEnd/>
          </a:ln>
        </p:spPr>
        <p:txBody>
          <a:bodyPr lIns="81639" tIns="55221" rIns="81639" bIns="40820" anchor="ctr"/>
          <a:lstStyle/>
          <a:p>
            <a:pPr algn="ctr" defTabSz="407988" hangingPunct="0">
              <a:lnSpc>
                <a:spcPct val="93000"/>
              </a:lnSpc>
              <a:buClr>
                <a:srgbClr val="000000"/>
              </a:buClr>
              <a:buSzPct val="100000"/>
              <a:buFont typeface="Times New Roman" pitchFamily="18" charset="0"/>
              <a:buNone/>
              <a:tabLst>
                <a:tab pos="657225" algn="l"/>
              </a:tabLst>
            </a:pPr>
            <a:r>
              <a:rPr lang="en-GB" sz="1600">
                <a:solidFill>
                  <a:srgbClr val="000000"/>
                </a:solidFill>
                <a:ea typeface="Arial Unicode MS" pitchFamily="34" charset="-128"/>
                <a:cs typeface="Arial Unicode MS" pitchFamily="34" charset="-128"/>
              </a:rPr>
              <a:t>B2</a:t>
            </a:r>
          </a:p>
        </p:txBody>
      </p:sp>
      <p:sp>
        <p:nvSpPr>
          <p:cNvPr id="73735" name="Oval 8"/>
          <p:cNvSpPr>
            <a:spLocks noChangeArrowheads="1"/>
          </p:cNvSpPr>
          <p:nvPr/>
        </p:nvSpPr>
        <p:spPr bwMode="auto">
          <a:xfrm>
            <a:off x="2122488" y="4371975"/>
            <a:ext cx="849312" cy="849313"/>
          </a:xfrm>
          <a:prstGeom prst="ellipse">
            <a:avLst/>
          </a:prstGeom>
          <a:solidFill>
            <a:srgbClr val="99CCFF"/>
          </a:solidFill>
          <a:ln w="9525">
            <a:solidFill>
              <a:srgbClr val="808080"/>
            </a:solidFill>
            <a:round/>
            <a:headEnd/>
            <a:tailEnd/>
          </a:ln>
        </p:spPr>
        <p:txBody>
          <a:bodyPr lIns="81639" tIns="55221" rIns="81639" bIns="40820" anchor="ctr"/>
          <a:lstStyle/>
          <a:p>
            <a:pPr algn="ctr" defTabSz="407988" hangingPunct="0">
              <a:lnSpc>
                <a:spcPct val="93000"/>
              </a:lnSpc>
              <a:buClr>
                <a:srgbClr val="000000"/>
              </a:buClr>
              <a:buSzPct val="100000"/>
              <a:buFont typeface="Times New Roman" pitchFamily="18" charset="0"/>
              <a:buNone/>
              <a:tabLst>
                <a:tab pos="657225" algn="l"/>
              </a:tabLst>
            </a:pPr>
            <a:r>
              <a:rPr lang="en-GB" sz="1600">
                <a:solidFill>
                  <a:srgbClr val="000000"/>
                </a:solidFill>
                <a:ea typeface="Arial Unicode MS" pitchFamily="34" charset="-128"/>
                <a:cs typeface="Arial Unicode MS" pitchFamily="34" charset="-128"/>
              </a:rPr>
              <a:t>B3</a:t>
            </a:r>
          </a:p>
        </p:txBody>
      </p:sp>
      <p:pic>
        <p:nvPicPr>
          <p:cNvPr id="73736" name="Picture 9"/>
          <p:cNvPicPr>
            <a:picLocks noChangeAspect="1" noChangeArrowheads="1"/>
          </p:cNvPicPr>
          <p:nvPr/>
        </p:nvPicPr>
        <p:blipFill>
          <a:blip r:embed="rId3"/>
          <a:srcRect/>
          <a:stretch>
            <a:fillRect/>
          </a:stretch>
        </p:blipFill>
        <p:spPr bwMode="auto">
          <a:xfrm>
            <a:off x="3208338" y="1366838"/>
            <a:ext cx="5868987" cy="4573587"/>
          </a:xfrm>
          <a:prstGeom prst="rect">
            <a:avLst/>
          </a:prstGeom>
          <a:noFill/>
          <a:ln w="9525">
            <a:noFill/>
            <a:round/>
            <a:headEnd/>
            <a:tailEnd/>
          </a:ln>
        </p:spPr>
      </p:pic>
      <p:sp>
        <p:nvSpPr>
          <p:cNvPr id="73737" name="Line 10"/>
          <p:cNvSpPr>
            <a:spLocks noChangeShapeType="1"/>
          </p:cNvSpPr>
          <p:nvPr/>
        </p:nvSpPr>
        <p:spPr bwMode="auto">
          <a:xfrm flipH="1" flipV="1">
            <a:off x="4373563" y="1562100"/>
            <a:ext cx="852487" cy="263525"/>
          </a:xfrm>
          <a:prstGeom prst="line">
            <a:avLst/>
          </a:prstGeom>
          <a:noFill/>
          <a:ln w="36000">
            <a:solidFill>
              <a:srgbClr val="000000"/>
            </a:solidFill>
            <a:round/>
            <a:headEnd type="triangle" w="med" len="med"/>
            <a:tailEnd/>
          </a:ln>
        </p:spPr>
        <p:txBody>
          <a:bodyPr/>
          <a:lstStyle/>
          <a:p>
            <a:endParaRPr lang="en-US"/>
          </a:p>
        </p:txBody>
      </p:sp>
      <p:sp>
        <p:nvSpPr>
          <p:cNvPr id="73738" name="Line 11"/>
          <p:cNvSpPr>
            <a:spLocks noChangeShapeType="1"/>
          </p:cNvSpPr>
          <p:nvPr/>
        </p:nvSpPr>
        <p:spPr bwMode="auto">
          <a:xfrm flipV="1">
            <a:off x="2416175" y="1563688"/>
            <a:ext cx="1960563" cy="458787"/>
          </a:xfrm>
          <a:prstGeom prst="line">
            <a:avLst/>
          </a:prstGeom>
          <a:noFill/>
          <a:ln w="36000">
            <a:solidFill>
              <a:srgbClr val="000000"/>
            </a:solidFill>
            <a:round/>
            <a:headEnd/>
            <a:tailEnd/>
          </a:ln>
        </p:spPr>
        <p:txBody>
          <a:bodyPr/>
          <a:lstStyle/>
          <a:p>
            <a:endParaRPr lang="en-US"/>
          </a:p>
        </p:txBody>
      </p:sp>
      <p:sp>
        <p:nvSpPr>
          <p:cNvPr id="73739" name="Oval 12"/>
          <p:cNvSpPr>
            <a:spLocks noChangeArrowheads="1"/>
          </p:cNvSpPr>
          <p:nvPr/>
        </p:nvSpPr>
        <p:spPr bwMode="auto">
          <a:xfrm>
            <a:off x="6008688" y="3392488"/>
            <a:ext cx="327025" cy="327025"/>
          </a:xfrm>
          <a:prstGeom prst="ellipse">
            <a:avLst/>
          </a:prstGeom>
          <a:noFill/>
          <a:ln w="36000">
            <a:solidFill>
              <a:srgbClr val="FF0000"/>
            </a:solidFill>
            <a:round/>
            <a:headEnd/>
            <a:tailEnd/>
          </a:ln>
        </p:spPr>
        <p:txBody>
          <a:bodyPr wrap="none" anchor="ctr"/>
          <a:lstStyle/>
          <a:p>
            <a:endParaRPr lang="en-GB"/>
          </a:p>
        </p:txBody>
      </p:sp>
      <p:sp>
        <p:nvSpPr>
          <p:cNvPr id="73740" name="Oval 13"/>
          <p:cNvSpPr>
            <a:spLocks noChangeArrowheads="1"/>
          </p:cNvSpPr>
          <p:nvPr/>
        </p:nvSpPr>
        <p:spPr bwMode="auto">
          <a:xfrm>
            <a:off x="4244975" y="3033713"/>
            <a:ext cx="327025" cy="327025"/>
          </a:xfrm>
          <a:prstGeom prst="ellipse">
            <a:avLst/>
          </a:prstGeom>
          <a:noFill/>
          <a:ln w="36000">
            <a:solidFill>
              <a:srgbClr val="FF0000"/>
            </a:solidFill>
            <a:round/>
            <a:headEnd/>
            <a:tailEnd/>
          </a:ln>
        </p:spPr>
        <p:txBody>
          <a:bodyPr wrap="none" anchor="ctr"/>
          <a:lstStyle/>
          <a:p>
            <a:endParaRPr lang="en-GB"/>
          </a:p>
        </p:txBody>
      </p:sp>
      <p:sp>
        <p:nvSpPr>
          <p:cNvPr id="73741" name="Oval 14"/>
          <p:cNvSpPr>
            <a:spLocks noChangeArrowheads="1"/>
          </p:cNvSpPr>
          <p:nvPr/>
        </p:nvSpPr>
        <p:spPr bwMode="auto">
          <a:xfrm>
            <a:off x="7462838" y="3244850"/>
            <a:ext cx="325437" cy="327025"/>
          </a:xfrm>
          <a:prstGeom prst="ellipse">
            <a:avLst/>
          </a:prstGeom>
          <a:noFill/>
          <a:ln w="36000">
            <a:solidFill>
              <a:srgbClr val="FF0000"/>
            </a:solidFill>
            <a:round/>
            <a:headEnd/>
            <a:tailEnd/>
          </a:ln>
        </p:spPr>
        <p:txBody>
          <a:bodyPr wrap="none" anchor="ctr"/>
          <a:lstStyle/>
          <a:p>
            <a:endParaRPr lang="en-GB"/>
          </a:p>
        </p:txBody>
      </p:sp>
      <p:sp>
        <p:nvSpPr>
          <p:cNvPr id="73742" name="Line 15"/>
          <p:cNvSpPr>
            <a:spLocks noChangeShapeType="1"/>
          </p:cNvSpPr>
          <p:nvPr/>
        </p:nvSpPr>
        <p:spPr bwMode="auto">
          <a:xfrm flipH="1">
            <a:off x="457200" y="3524250"/>
            <a:ext cx="5553075" cy="0"/>
          </a:xfrm>
          <a:prstGeom prst="line">
            <a:avLst/>
          </a:prstGeom>
          <a:noFill/>
          <a:ln w="36000">
            <a:solidFill>
              <a:srgbClr val="000000"/>
            </a:solidFill>
            <a:round/>
            <a:headEnd/>
            <a:tailEnd/>
          </a:ln>
        </p:spPr>
        <p:txBody>
          <a:bodyPr/>
          <a:lstStyle/>
          <a:p>
            <a:endParaRPr lang="en-US"/>
          </a:p>
        </p:txBody>
      </p:sp>
      <p:sp>
        <p:nvSpPr>
          <p:cNvPr id="73743" name="Line 16"/>
          <p:cNvSpPr>
            <a:spLocks noChangeShapeType="1"/>
          </p:cNvSpPr>
          <p:nvPr/>
        </p:nvSpPr>
        <p:spPr bwMode="auto">
          <a:xfrm flipH="1">
            <a:off x="1403350" y="3198813"/>
            <a:ext cx="2843213" cy="1587"/>
          </a:xfrm>
          <a:prstGeom prst="line">
            <a:avLst/>
          </a:prstGeom>
          <a:noFill/>
          <a:ln w="36000">
            <a:solidFill>
              <a:srgbClr val="000000"/>
            </a:solidFill>
            <a:round/>
            <a:headEnd/>
            <a:tailEnd/>
          </a:ln>
        </p:spPr>
        <p:txBody>
          <a:bodyPr/>
          <a:lstStyle/>
          <a:p>
            <a:endParaRPr lang="en-US"/>
          </a:p>
        </p:txBody>
      </p:sp>
      <p:sp>
        <p:nvSpPr>
          <p:cNvPr id="73744" name="Line 17"/>
          <p:cNvSpPr>
            <a:spLocks noChangeShapeType="1"/>
          </p:cNvSpPr>
          <p:nvPr/>
        </p:nvSpPr>
        <p:spPr bwMode="auto">
          <a:xfrm flipH="1" flipV="1">
            <a:off x="2414588" y="3359150"/>
            <a:ext cx="5048250" cy="68263"/>
          </a:xfrm>
          <a:prstGeom prst="line">
            <a:avLst/>
          </a:prstGeom>
          <a:noFill/>
          <a:ln w="36000">
            <a:solidFill>
              <a:srgbClr val="000000"/>
            </a:solidFill>
            <a:round/>
            <a:headEnd/>
            <a:tailEnd/>
          </a:ln>
        </p:spPr>
        <p:txBody>
          <a:bodyPr/>
          <a:lstStyle/>
          <a:p>
            <a:endParaRPr lang="en-US"/>
          </a:p>
        </p:txBody>
      </p:sp>
      <p:sp>
        <p:nvSpPr>
          <p:cNvPr id="73745" name="Line 18"/>
          <p:cNvSpPr>
            <a:spLocks noChangeShapeType="1"/>
          </p:cNvSpPr>
          <p:nvPr/>
        </p:nvSpPr>
        <p:spPr bwMode="auto">
          <a:xfrm>
            <a:off x="457200" y="3524250"/>
            <a:ext cx="130175" cy="849313"/>
          </a:xfrm>
          <a:prstGeom prst="line">
            <a:avLst/>
          </a:prstGeom>
          <a:noFill/>
          <a:ln w="36000">
            <a:solidFill>
              <a:srgbClr val="000000"/>
            </a:solidFill>
            <a:round/>
            <a:headEnd/>
            <a:tailEnd type="triangle" w="med" len="med"/>
          </a:ln>
        </p:spPr>
        <p:txBody>
          <a:bodyPr/>
          <a:lstStyle/>
          <a:p>
            <a:endParaRPr lang="en-US"/>
          </a:p>
        </p:txBody>
      </p:sp>
      <p:sp>
        <p:nvSpPr>
          <p:cNvPr id="73746" name="Line 19"/>
          <p:cNvSpPr>
            <a:spLocks noChangeShapeType="1"/>
          </p:cNvSpPr>
          <p:nvPr/>
        </p:nvSpPr>
        <p:spPr bwMode="auto">
          <a:xfrm>
            <a:off x="1403350" y="3198813"/>
            <a:ext cx="196850" cy="1173162"/>
          </a:xfrm>
          <a:prstGeom prst="line">
            <a:avLst/>
          </a:prstGeom>
          <a:noFill/>
          <a:ln w="36000">
            <a:solidFill>
              <a:srgbClr val="000000"/>
            </a:solidFill>
            <a:round/>
            <a:headEnd/>
            <a:tailEnd type="triangle" w="med" len="med"/>
          </a:ln>
        </p:spPr>
        <p:txBody>
          <a:bodyPr/>
          <a:lstStyle/>
          <a:p>
            <a:endParaRPr lang="en-US"/>
          </a:p>
        </p:txBody>
      </p:sp>
      <p:sp>
        <p:nvSpPr>
          <p:cNvPr id="73747" name="Line 20"/>
          <p:cNvSpPr>
            <a:spLocks noChangeShapeType="1"/>
          </p:cNvSpPr>
          <p:nvPr/>
        </p:nvSpPr>
        <p:spPr bwMode="auto">
          <a:xfrm>
            <a:off x="2416175" y="3359150"/>
            <a:ext cx="131763" cy="1012825"/>
          </a:xfrm>
          <a:prstGeom prst="line">
            <a:avLst/>
          </a:prstGeom>
          <a:noFill/>
          <a:ln w="36000">
            <a:solidFill>
              <a:srgbClr val="000000"/>
            </a:solidFill>
            <a:round/>
            <a:headEnd/>
            <a:tailEnd type="triangle" w="med" len="med"/>
          </a:ln>
        </p:spPr>
        <p:txBody>
          <a:bodyPr/>
          <a:lstStyle/>
          <a:p>
            <a:endParaRPr lang="en-US"/>
          </a:p>
        </p:txBody>
      </p:sp>
      <p:sp>
        <p:nvSpPr>
          <p:cNvPr id="73748" name="Text Box 21"/>
          <p:cNvSpPr txBox="1">
            <a:spLocks noChangeArrowheads="1"/>
          </p:cNvSpPr>
          <p:nvPr/>
        </p:nvSpPr>
        <p:spPr bwMode="auto">
          <a:xfrm>
            <a:off x="5257800" y="1465263"/>
            <a:ext cx="3135313" cy="849312"/>
          </a:xfrm>
          <a:prstGeom prst="rect">
            <a:avLst/>
          </a:prstGeom>
          <a:noFill/>
          <a:ln w="9525">
            <a:noFill/>
            <a:round/>
            <a:headEnd/>
            <a:tailEnd/>
          </a:ln>
        </p:spPr>
        <p:txBody>
          <a:bodyPr lIns="81639" tIns="55221" rIns="81639" bIns="40820"/>
          <a:lstStyle/>
          <a:p>
            <a:pPr defTabSz="407988" hangingPunct="0">
              <a:lnSpc>
                <a:spcPct val="93000"/>
              </a:lnSpc>
              <a:buClr>
                <a:srgbClr val="000000"/>
              </a:buClr>
              <a:buSzPct val="100000"/>
              <a:buFont typeface="Times New Roman" pitchFamily="18" charset="0"/>
              <a:buNone/>
              <a:tabLst>
                <a:tab pos="657225" algn="l"/>
                <a:tab pos="1312863" algn="l"/>
                <a:tab pos="1970088" algn="l"/>
                <a:tab pos="2627313" algn="l"/>
              </a:tabLst>
            </a:pPr>
            <a:r>
              <a:rPr lang="en-GB" sz="1600">
                <a:solidFill>
                  <a:srgbClr val="000000"/>
                </a:solidFill>
                <a:ea typeface="Arial Unicode MS" pitchFamily="34" charset="-128"/>
                <a:cs typeface="Arial Unicode MS" pitchFamily="34" charset="-128"/>
              </a:rPr>
              <a:t>Multi-objective evolutionary algorithm creates nondominated models with several different trade-offs.</a:t>
            </a:r>
          </a:p>
        </p:txBody>
      </p:sp>
      <p:sp>
        <p:nvSpPr>
          <p:cNvPr id="73749" name="Text Box 22"/>
          <p:cNvSpPr txBox="1">
            <a:spLocks noChangeArrowheads="1"/>
          </p:cNvSpPr>
          <p:nvPr/>
        </p:nvSpPr>
        <p:spPr bwMode="auto">
          <a:xfrm>
            <a:off x="3984625" y="3652838"/>
            <a:ext cx="3395663" cy="1243012"/>
          </a:xfrm>
          <a:prstGeom prst="rect">
            <a:avLst/>
          </a:prstGeom>
          <a:noFill/>
          <a:ln w="9525">
            <a:noFill/>
            <a:round/>
            <a:headEnd/>
            <a:tailEnd/>
          </a:ln>
        </p:spPr>
        <p:txBody>
          <a:bodyPr lIns="81639" tIns="55221" rIns="81639" bIns="40820"/>
          <a:lstStyle/>
          <a:p>
            <a:pPr defTabSz="407988" hangingPunct="0">
              <a:lnSpc>
                <a:spcPct val="93000"/>
              </a:lnSpc>
              <a:buClr>
                <a:srgbClr val="000000"/>
              </a:buClr>
              <a:buSzPct val="100000"/>
              <a:buFont typeface="Times New Roman" pitchFamily="18" charset="0"/>
              <a:buNone/>
              <a:tabLst>
                <a:tab pos="657225" algn="l"/>
                <a:tab pos="1312863" algn="l"/>
                <a:tab pos="1970088" algn="l"/>
                <a:tab pos="2627313" algn="l"/>
                <a:tab pos="3282950" algn="l"/>
              </a:tabLst>
            </a:pPr>
            <a:r>
              <a:rPr lang="en-GB" sz="1600">
                <a:solidFill>
                  <a:srgbClr val="000000"/>
                </a:solidFill>
                <a:ea typeface="Arial Unicode MS" pitchFamily="34" charset="-128"/>
                <a:cs typeface="Arial Unicode MS" pitchFamily="34" charset="-128"/>
              </a:rPr>
              <a:t>The model with the best performance in terms of each particular measure can be picked to form an ensemble with a good trade-off.</a:t>
            </a:r>
          </a:p>
        </p:txBody>
      </p:sp>
      <p:sp>
        <p:nvSpPr>
          <p:cNvPr id="22" name="Text Box 4"/>
          <p:cNvSpPr/>
          <p:nvPr/>
        </p:nvSpPr>
        <p:spPr>
          <a:xfrm>
            <a:off x="207687" y="6206791"/>
            <a:ext cx="8695013" cy="634815"/>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square" lIns="74127" tIns="48656" rIns="74127" bIns="36900" anchor="ctr" anchorCtr="1" compatLnSpc="0">
            <a:noAutofit/>
          </a:bodyPr>
          <a:lstStyle/>
          <a:p>
            <a:pPr algn="ctr" hangingPunct="0">
              <a:lnSpc>
                <a:spcPct val="93000"/>
              </a:lnSpc>
              <a:tabLst>
                <a:tab pos="596291" algn="l"/>
                <a:tab pos="1190950" algn="l"/>
                <a:tab pos="1786914" algn="l"/>
                <a:tab pos="2383206" algn="l"/>
                <a:tab pos="2977864" algn="l"/>
                <a:tab pos="3574155" algn="l"/>
                <a:tab pos="4168814" algn="l"/>
                <a:tab pos="4765105" algn="l"/>
                <a:tab pos="5361070" algn="l"/>
                <a:tab pos="5956055" algn="l"/>
                <a:tab pos="6552020" algn="l"/>
                <a:tab pos="7148311" algn="l"/>
                <a:tab pos="7742969" algn="l"/>
              </a:tabLst>
              <a:defRPr sz="1800"/>
            </a:pPr>
            <a:r>
              <a:rPr lang="en-GB" sz="1600" dirty="0">
                <a:solidFill>
                  <a:srgbClr val="A6A6A6"/>
                </a:solidFill>
                <a:latin typeface="Calibri" pitchFamily="18"/>
                <a:ea typeface="Arial Unicode MS" pitchFamily="1"/>
                <a:cs typeface="Arial Unicode MS" pitchFamily="34"/>
              </a:rPr>
              <a:t>L. </a:t>
            </a:r>
            <a:r>
              <a:rPr lang="en-GB" sz="1600" dirty="0" err="1">
                <a:solidFill>
                  <a:srgbClr val="A6A6A6"/>
                </a:solidFill>
                <a:latin typeface="Calibri" pitchFamily="18"/>
                <a:ea typeface="Arial Unicode MS" pitchFamily="1"/>
                <a:cs typeface="Arial Unicode MS" pitchFamily="34"/>
              </a:rPr>
              <a:t>Minku</a:t>
            </a:r>
            <a:r>
              <a:rPr lang="en-GB" sz="1600" dirty="0">
                <a:solidFill>
                  <a:srgbClr val="A6A6A6"/>
                </a:solidFill>
                <a:latin typeface="Calibri" pitchFamily="18"/>
                <a:ea typeface="Arial Unicode MS" pitchFamily="1"/>
                <a:cs typeface="Arial Unicode MS" pitchFamily="34"/>
              </a:rPr>
              <a:t>, X. Yao. Software Effort Estimation as a Multi-objective Learning Problem. ACM Transactions on Software Engineering and Methodology, 22(4):35, 2013.</a:t>
            </a:r>
          </a:p>
        </p:txBody>
      </p:sp>
      <p:sp>
        <p:nvSpPr>
          <p:cNvPr id="2" name="Slide Number Placeholder 1"/>
          <p:cNvSpPr>
            <a:spLocks noGrp="1"/>
          </p:cNvSpPr>
          <p:nvPr>
            <p:ph type="sldNum" sz="quarter" idx="12"/>
          </p:nvPr>
        </p:nvSpPr>
        <p:spPr/>
        <p:txBody>
          <a:bodyPr/>
          <a:lstStyle/>
          <a:p>
            <a:fld id="{4F43FBDB-460A-2C4D-8064-C249887F4FCB}" type="slidenum">
              <a:rPr lang="en-US" smtClean="0"/>
              <a:pPr/>
              <a:t>132</a:t>
            </a:fld>
            <a:endParaRPr lang="en-US"/>
          </a:p>
        </p:txBody>
      </p:sp>
    </p:spTree>
    <p:extLst>
      <p:ext uri="{BB962C8B-B14F-4D97-AF65-F5344CB8AC3E}">
        <p14:creationId xmlns:p14="http://schemas.microsoft.com/office/powerpoint/2010/main" val="2541123105"/>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457171" y="461571"/>
            <a:ext cx="8228763" cy="769441"/>
          </a:xfrm>
        </p:spPr>
        <p:txBody>
          <a:bodyPr>
            <a:spAutoFit/>
          </a:bodyPr>
          <a:lstStyle/>
          <a:p>
            <a:pPr lvl="0"/>
            <a:r>
              <a:rPr lang="en-GB"/>
              <a:t>Multi-Objective Ensembles</a:t>
            </a:r>
          </a:p>
        </p:txBody>
      </p:sp>
      <p:sp>
        <p:nvSpPr>
          <p:cNvPr id="4" name="Text Placeholder 3"/>
          <p:cNvSpPr txBox="1">
            <a:spLocks noGrp="1"/>
          </p:cNvSpPr>
          <p:nvPr>
            <p:ph type="body" idx="4294967295"/>
          </p:nvPr>
        </p:nvSpPr>
        <p:spPr>
          <a:xfrm>
            <a:off x="447702" y="1454941"/>
            <a:ext cx="8229600" cy="4525963"/>
          </a:xfrm>
        </p:spPr>
        <p:txBody>
          <a:bodyPr/>
          <a:lstStyle/>
          <a:p>
            <a:pPr>
              <a:lnSpc>
                <a:spcPct val="90000"/>
              </a:lnSpc>
              <a:buClr>
                <a:srgbClr val="000000"/>
              </a:buClr>
              <a:buSzPct val="45000"/>
              <a:buFont typeface="Wingdings"/>
              <a:buChar char=""/>
              <a:tabLst>
                <a:tab pos="656703" algn="l"/>
                <a:tab pos="1313407" algn="l"/>
                <a:tab pos="1970112" algn="l"/>
                <a:tab pos="2626489" algn="l"/>
                <a:tab pos="3283194" algn="l"/>
                <a:tab pos="3939898" algn="l"/>
                <a:tab pos="4596602" algn="l"/>
                <a:tab pos="5253306" algn="l"/>
                <a:tab pos="5910010" algn="l"/>
                <a:tab pos="6566388" algn="l"/>
                <a:tab pos="7223092" algn="l"/>
                <a:tab pos="7879796" algn="l"/>
              </a:tabLst>
            </a:pPr>
            <a:r>
              <a:rPr lang="en-GB" sz="2540" dirty="0">
                <a:solidFill>
                  <a:srgbClr val="000000"/>
                </a:solidFill>
                <a:latin typeface="Calibri" pitchFamily="18"/>
              </a:rPr>
              <a:t>Sample result: Pareto ensemble of MLPs (ISBSG):</a:t>
            </a:r>
          </a:p>
          <a:p>
            <a:pPr>
              <a:lnSpc>
                <a:spcPct val="90000"/>
              </a:lnSpc>
              <a:buClr>
                <a:srgbClr val="000000"/>
              </a:buClr>
              <a:buSzPct val="45000"/>
              <a:buFont typeface="Wingdings"/>
              <a:buChar char=""/>
              <a:tabLst>
                <a:tab pos="656703" algn="l"/>
                <a:tab pos="1313407" algn="l"/>
                <a:tab pos="1970112" algn="l"/>
                <a:tab pos="2626489" algn="l"/>
                <a:tab pos="3283194" algn="l"/>
                <a:tab pos="3939898" algn="l"/>
                <a:tab pos="4596602" algn="l"/>
                <a:tab pos="5253306" algn="l"/>
                <a:tab pos="5910010" algn="l"/>
                <a:tab pos="6566388" algn="l"/>
                <a:tab pos="7223092" algn="l"/>
                <a:tab pos="7879796" algn="l"/>
              </a:tabLst>
            </a:pPr>
            <a:endParaRPr lang="en-GB" sz="2540" dirty="0">
              <a:solidFill>
                <a:srgbClr val="000000"/>
              </a:solidFill>
              <a:latin typeface="Calibri" pitchFamily="18"/>
            </a:endParaRPr>
          </a:p>
          <a:p>
            <a:pPr marL="0" indent="0">
              <a:lnSpc>
                <a:spcPct val="90000"/>
              </a:lnSpc>
              <a:buClr>
                <a:srgbClr val="000000"/>
              </a:buClr>
              <a:buSzPct val="45000"/>
              <a:buNone/>
              <a:tabLst>
                <a:tab pos="656703" algn="l"/>
                <a:tab pos="1313407" algn="l"/>
                <a:tab pos="1970112" algn="l"/>
                <a:tab pos="2626489" algn="l"/>
                <a:tab pos="3283194" algn="l"/>
                <a:tab pos="3939898" algn="l"/>
                <a:tab pos="4596602" algn="l"/>
                <a:tab pos="5253306" algn="l"/>
                <a:tab pos="5910010" algn="l"/>
                <a:tab pos="6566388" algn="l"/>
                <a:tab pos="7223092" algn="l"/>
                <a:tab pos="7879796" algn="l"/>
              </a:tabLst>
            </a:pPr>
            <a:endParaRPr lang="en-US" sz="2540" dirty="0" smtClean="0">
              <a:solidFill>
                <a:srgbClr val="000000"/>
              </a:solidFill>
              <a:latin typeface="Calibri" pitchFamily="18"/>
            </a:endParaRPr>
          </a:p>
          <a:p>
            <a:pPr marL="0" indent="0">
              <a:lnSpc>
                <a:spcPct val="90000"/>
              </a:lnSpc>
              <a:buClr>
                <a:srgbClr val="000000"/>
              </a:buClr>
              <a:buSzPct val="45000"/>
              <a:buNone/>
              <a:tabLst>
                <a:tab pos="656703" algn="l"/>
                <a:tab pos="1313407" algn="l"/>
                <a:tab pos="1970112" algn="l"/>
                <a:tab pos="2626489" algn="l"/>
                <a:tab pos="3283194" algn="l"/>
                <a:tab pos="3939898" algn="l"/>
                <a:tab pos="4596602" algn="l"/>
                <a:tab pos="5253306" algn="l"/>
                <a:tab pos="5910010" algn="l"/>
                <a:tab pos="6566388" algn="l"/>
                <a:tab pos="7223092" algn="l"/>
                <a:tab pos="7879796" algn="l"/>
              </a:tabLst>
            </a:pPr>
            <a:endParaRPr lang="en-GB" sz="2540" dirty="0">
              <a:solidFill>
                <a:srgbClr val="000000"/>
              </a:solidFill>
              <a:latin typeface="Calibri" pitchFamily="18"/>
            </a:endParaRPr>
          </a:p>
          <a:p>
            <a:pPr>
              <a:lnSpc>
                <a:spcPct val="90000"/>
              </a:lnSpc>
              <a:buClr>
                <a:srgbClr val="000000"/>
              </a:buClr>
              <a:buSzPct val="45000"/>
              <a:buFont typeface="Wingdings"/>
              <a:buChar char=""/>
              <a:tabLst>
                <a:tab pos="656703" algn="l"/>
                <a:tab pos="1313407" algn="l"/>
                <a:tab pos="1970112" algn="l"/>
                <a:tab pos="2626489" algn="l"/>
                <a:tab pos="3283194" algn="l"/>
                <a:tab pos="3939898" algn="l"/>
                <a:tab pos="4596602" algn="l"/>
                <a:tab pos="5253306" algn="l"/>
                <a:tab pos="5910010" algn="l"/>
                <a:tab pos="6566388" algn="l"/>
                <a:tab pos="7223092" algn="l"/>
                <a:tab pos="7879796" algn="l"/>
              </a:tabLst>
            </a:pPr>
            <a:r>
              <a:rPr lang="en-GB" sz="2540" dirty="0" smtClean="0">
                <a:solidFill>
                  <a:srgbClr val="000000"/>
                </a:solidFill>
                <a:latin typeface="Calibri" pitchFamily="18"/>
              </a:rPr>
              <a:t>Important</a:t>
            </a:r>
            <a:r>
              <a:rPr lang="en-GB" sz="2540" dirty="0">
                <a:solidFill>
                  <a:srgbClr val="000000"/>
                </a:solidFill>
                <a:latin typeface="Calibri" pitchFamily="18"/>
              </a:rPr>
              <a:t>:</a:t>
            </a:r>
          </a:p>
          <a:p>
            <a:pPr marL="400050" lvl="2" indent="0">
              <a:spcBef>
                <a:spcPts val="0"/>
              </a:spcBef>
              <a:spcAft>
                <a:spcPts val="1285"/>
              </a:spcAft>
              <a:buClr>
                <a:srgbClr val="000000"/>
              </a:buClr>
              <a:buSzPct val="75000"/>
              <a:buFont typeface="Symbol" pitchFamily="16"/>
              <a:buChar char=""/>
              <a:tabLst>
                <a:tab pos="656703" algn="l"/>
                <a:tab pos="1313407" algn="l"/>
                <a:tab pos="1970112" algn="l"/>
                <a:tab pos="2626489" algn="l"/>
                <a:tab pos="3283194" algn="l"/>
                <a:tab pos="3939898" algn="l"/>
                <a:tab pos="4596602" algn="l"/>
                <a:tab pos="5253306" algn="l"/>
                <a:tab pos="5910010" algn="l"/>
                <a:tab pos="6566388" algn="l"/>
                <a:tab pos="7223092" algn="l"/>
                <a:tab pos="7879796" algn="l"/>
              </a:tabLst>
            </a:pPr>
            <a:r>
              <a:rPr lang="en-GB" sz="2140" dirty="0">
                <a:solidFill>
                  <a:srgbClr val="000000"/>
                </a:solidFill>
                <a:latin typeface="Calibri" pitchFamily="18"/>
                <a:ea typeface="Arial Unicode MS" pitchFamily="2"/>
                <a:cs typeface="Arial Unicode MS" pitchFamily="2"/>
              </a:rPr>
              <a:t>Using performance measures that behave differently from each other (low correlation) provide better results than using performance measures that are highly correlated</a:t>
            </a:r>
            <a:r>
              <a:rPr lang="en-GB" sz="2140" dirty="0" smtClean="0">
                <a:solidFill>
                  <a:srgbClr val="000000"/>
                </a:solidFill>
                <a:latin typeface="Calibri" pitchFamily="18"/>
                <a:ea typeface="Arial Unicode MS" pitchFamily="2"/>
                <a:cs typeface="Arial Unicode MS" pitchFamily="2"/>
              </a:rPr>
              <a:t>.</a:t>
            </a:r>
          </a:p>
          <a:p>
            <a:pPr marL="857250" lvl="3" indent="0">
              <a:spcBef>
                <a:spcPts val="0"/>
              </a:spcBef>
              <a:spcAft>
                <a:spcPts val="1285"/>
              </a:spcAft>
              <a:buClr>
                <a:srgbClr val="000000"/>
              </a:buClr>
              <a:buSzPct val="75000"/>
              <a:buFont typeface="Symbol" pitchFamily="16"/>
              <a:buChar char=""/>
              <a:tabLst>
                <a:tab pos="656703" algn="l"/>
                <a:tab pos="1313407" algn="l"/>
                <a:tab pos="1970112" algn="l"/>
                <a:tab pos="2626489" algn="l"/>
                <a:tab pos="3283194" algn="l"/>
                <a:tab pos="3939898" algn="l"/>
                <a:tab pos="4596602" algn="l"/>
                <a:tab pos="5253306" algn="l"/>
                <a:tab pos="5910010" algn="l"/>
                <a:tab pos="6566388" algn="l"/>
                <a:tab pos="7223092" algn="l"/>
                <a:tab pos="7879796" algn="l"/>
              </a:tabLst>
            </a:pPr>
            <a:r>
              <a:rPr lang="en-GB" sz="1740" dirty="0" smtClean="0">
                <a:solidFill>
                  <a:srgbClr val="000000"/>
                </a:solidFill>
                <a:latin typeface="Calibri" pitchFamily="18"/>
                <a:ea typeface="Arial Unicode MS" pitchFamily="2"/>
                <a:cs typeface="Arial Unicode MS" pitchFamily="2"/>
              </a:rPr>
              <a:t>More diversity.</a:t>
            </a:r>
            <a:endParaRPr lang="en-GB" sz="1740" dirty="0">
              <a:solidFill>
                <a:srgbClr val="000000"/>
              </a:solidFill>
              <a:latin typeface="Calibri" pitchFamily="18"/>
              <a:ea typeface="Arial Unicode MS" pitchFamily="2"/>
              <a:cs typeface="Arial Unicode MS" pitchFamily="2"/>
            </a:endParaRPr>
          </a:p>
          <a:p>
            <a:pPr marL="400050" lvl="2" indent="0">
              <a:spcBef>
                <a:spcPts val="0"/>
              </a:spcBef>
              <a:spcAft>
                <a:spcPts val="1285"/>
              </a:spcAft>
              <a:buClr>
                <a:srgbClr val="000000"/>
              </a:buClr>
              <a:buSzPct val="75000"/>
              <a:buFont typeface="Symbol" pitchFamily="16"/>
              <a:buChar char=""/>
              <a:tabLst>
                <a:tab pos="656703" algn="l"/>
                <a:tab pos="1313407" algn="l"/>
                <a:tab pos="1970112" algn="l"/>
                <a:tab pos="2626489" algn="l"/>
                <a:tab pos="3283194" algn="l"/>
                <a:tab pos="3939898" algn="l"/>
                <a:tab pos="4596602" algn="l"/>
                <a:tab pos="5253306" algn="l"/>
                <a:tab pos="5910010" algn="l"/>
                <a:tab pos="6566388" algn="l"/>
                <a:tab pos="7223092" algn="l"/>
                <a:tab pos="7879796" algn="l"/>
              </a:tabLst>
            </a:pPr>
            <a:r>
              <a:rPr lang="en-GB" sz="2140" dirty="0">
                <a:solidFill>
                  <a:srgbClr val="000000"/>
                </a:solidFill>
                <a:latin typeface="Calibri" pitchFamily="18"/>
                <a:ea typeface="Arial Unicode MS" pitchFamily="2"/>
                <a:cs typeface="Arial Unicode MS" pitchFamily="2"/>
              </a:rPr>
              <a:t>This can even improve results in terms of other measure not used for training.</a:t>
            </a:r>
          </a:p>
        </p:txBody>
      </p:sp>
      <p:sp>
        <p:nvSpPr>
          <p:cNvPr id="5" name="Text Box 4"/>
          <p:cNvSpPr/>
          <p:nvPr/>
        </p:nvSpPr>
        <p:spPr>
          <a:xfrm>
            <a:off x="447702" y="6204833"/>
            <a:ext cx="7879353" cy="634815"/>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square" lIns="74127" tIns="48656" rIns="74127" bIns="36900" anchor="ctr" anchorCtr="1" compatLnSpc="0">
            <a:noAutofit/>
          </a:bodyPr>
          <a:lstStyle/>
          <a:p>
            <a:pPr algn="ctr" hangingPunct="0">
              <a:lnSpc>
                <a:spcPct val="93000"/>
              </a:lnSpc>
              <a:tabLst>
                <a:tab pos="596291" algn="l"/>
                <a:tab pos="1190950" algn="l"/>
                <a:tab pos="1786914" algn="l"/>
                <a:tab pos="2383206" algn="l"/>
                <a:tab pos="2977864" algn="l"/>
                <a:tab pos="3574155" algn="l"/>
                <a:tab pos="4168814" algn="l"/>
                <a:tab pos="4765105" algn="l"/>
                <a:tab pos="5361070" algn="l"/>
                <a:tab pos="5956055" algn="l"/>
                <a:tab pos="6552020" algn="l"/>
                <a:tab pos="7148311" algn="l"/>
                <a:tab pos="7742969" algn="l"/>
              </a:tabLst>
              <a:defRPr sz="1800"/>
            </a:pPr>
            <a:r>
              <a:rPr lang="en-GB" sz="1361">
                <a:solidFill>
                  <a:srgbClr val="A6A6A6"/>
                </a:solidFill>
                <a:latin typeface="Calibri" pitchFamily="18"/>
                <a:ea typeface="Arial Unicode MS" pitchFamily="1"/>
                <a:cs typeface="Arial Unicode MS" pitchFamily="34"/>
              </a:rPr>
              <a:t>L. Minku, X. Yao. An Analysis of Multi-objective Evolutionary Algorithms for Training Ensemble Models Based on Different Performance Measures in Software Effort Estimation. PROMISE, 10p, 2013.</a:t>
            </a:r>
          </a:p>
        </p:txBody>
      </p:sp>
      <p:sp>
        <p:nvSpPr>
          <p:cNvPr id="6" name="Text Box 4"/>
          <p:cNvSpPr/>
          <p:nvPr/>
        </p:nvSpPr>
        <p:spPr>
          <a:xfrm>
            <a:off x="447701" y="5458053"/>
            <a:ext cx="7879353" cy="634815"/>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square" lIns="74127" tIns="48656" rIns="74127" bIns="36900" anchor="ctr" anchorCtr="1" compatLnSpc="0">
            <a:noAutofit/>
          </a:bodyPr>
          <a:lstStyle/>
          <a:p>
            <a:pPr algn="ctr" hangingPunct="0">
              <a:lnSpc>
                <a:spcPct val="93000"/>
              </a:lnSpc>
              <a:tabLst>
                <a:tab pos="596291" algn="l"/>
                <a:tab pos="1190950" algn="l"/>
                <a:tab pos="1786914" algn="l"/>
                <a:tab pos="2383206" algn="l"/>
                <a:tab pos="2977864" algn="l"/>
                <a:tab pos="3574155" algn="l"/>
                <a:tab pos="4168814" algn="l"/>
                <a:tab pos="4765105" algn="l"/>
                <a:tab pos="5361070" algn="l"/>
                <a:tab pos="5956055" algn="l"/>
                <a:tab pos="6552020" algn="l"/>
                <a:tab pos="7148311" algn="l"/>
                <a:tab pos="7742969" algn="l"/>
              </a:tabLst>
              <a:defRPr sz="1800"/>
            </a:pPr>
            <a:r>
              <a:rPr lang="en-GB" sz="1361" dirty="0">
                <a:solidFill>
                  <a:srgbClr val="A6A6A6"/>
                </a:solidFill>
                <a:latin typeface="Calibri" pitchFamily="18"/>
                <a:ea typeface="Arial Unicode MS" pitchFamily="1"/>
                <a:cs typeface="Arial Unicode MS" pitchFamily="34"/>
              </a:rPr>
              <a:t>L. </a:t>
            </a:r>
            <a:r>
              <a:rPr lang="en-GB" sz="1361" dirty="0" err="1">
                <a:solidFill>
                  <a:srgbClr val="A6A6A6"/>
                </a:solidFill>
                <a:latin typeface="Calibri" pitchFamily="18"/>
                <a:ea typeface="Arial Unicode MS" pitchFamily="1"/>
                <a:cs typeface="Arial Unicode MS" pitchFamily="34"/>
              </a:rPr>
              <a:t>Minku</a:t>
            </a:r>
            <a:r>
              <a:rPr lang="en-GB" sz="1361" dirty="0">
                <a:solidFill>
                  <a:srgbClr val="A6A6A6"/>
                </a:solidFill>
                <a:latin typeface="Calibri" pitchFamily="18"/>
                <a:ea typeface="Arial Unicode MS" pitchFamily="1"/>
                <a:cs typeface="Arial Unicode MS" pitchFamily="34"/>
              </a:rPr>
              <a:t>, X. Yao. Software Effort Estimation as a Multi-objective Learning Problem. ACM Transactions on Software Engineering and Methodology, 22(4):35, 2013.</a:t>
            </a:r>
          </a:p>
        </p:txBody>
      </p:sp>
      <p:pic>
        <p:nvPicPr>
          <p:cNvPr id="7" name="Picture 5"/>
          <p:cNvPicPr>
            <a:picLocks noChangeAspect="1" noChangeArrowheads="1"/>
          </p:cNvPicPr>
          <p:nvPr/>
        </p:nvPicPr>
        <p:blipFill>
          <a:blip r:embed="rId3"/>
          <a:srcRect/>
          <a:stretch>
            <a:fillRect/>
          </a:stretch>
        </p:blipFill>
        <p:spPr bwMode="auto">
          <a:xfrm>
            <a:off x="841375" y="1895493"/>
            <a:ext cx="6837363" cy="931863"/>
          </a:xfrm>
          <a:prstGeom prst="rect">
            <a:avLst/>
          </a:prstGeom>
          <a:noFill/>
          <a:ln w="9525">
            <a:noFill/>
            <a:round/>
            <a:headEnd/>
            <a:tailEnd/>
          </a:ln>
        </p:spPr>
      </p:pic>
      <p:sp>
        <p:nvSpPr>
          <p:cNvPr id="3" name="Slide Number Placeholder 2"/>
          <p:cNvSpPr>
            <a:spLocks noGrp="1"/>
          </p:cNvSpPr>
          <p:nvPr>
            <p:ph type="sldNum" sz="quarter" idx="12"/>
          </p:nvPr>
        </p:nvSpPr>
        <p:spPr/>
        <p:txBody>
          <a:bodyPr/>
          <a:lstStyle/>
          <a:p>
            <a:fld id="{4F43FBDB-460A-2C4D-8064-C249887F4FCB}" type="slidenum">
              <a:rPr lang="en-US" smtClean="0"/>
              <a:pPr/>
              <a:t>133</a:t>
            </a:fld>
            <a:endParaRPr lang="en-US"/>
          </a:p>
        </p:txBody>
      </p:sp>
    </p:spTree>
    <p:extLst>
      <p:ext uri="{BB962C8B-B14F-4D97-AF65-F5344CB8AC3E}">
        <p14:creationId xmlns:p14="http://schemas.microsoft.com/office/powerpoint/2010/main" val="361051497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2"/>
          <p:cNvSpPr>
            <a:spLocks noGrp="1"/>
          </p:cNvSpPr>
          <p:nvPr>
            <p:ph type="title"/>
          </p:nvPr>
        </p:nvSpPr>
        <p:spPr>
          <a:xfrm>
            <a:off x="457200" y="274638"/>
            <a:ext cx="8231188" cy="1144587"/>
          </a:xfrm>
        </p:spPr>
        <p:txBody>
          <a:bodyPr lIns="0" tIns="35203" rIns="0" bIns="0">
            <a:normAutofit/>
          </a:bodyPr>
          <a:lstStyle/>
          <a:p>
            <a:pPr defTabSz="449263" eaLnBrk="1" hangingPunct="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dirty="0" smtClean="0"/>
              <a:t>Dynamic Adaptive Ensembles</a:t>
            </a:r>
          </a:p>
        </p:txBody>
      </p:sp>
      <p:sp>
        <p:nvSpPr>
          <p:cNvPr id="75778" name="Rectangle 3"/>
          <p:cNvSpPr>
            <a:spLocks noGrp="1"/>
          </p:cNvSpPr>
          <p:nvPr>
            <p:ph type="body" idx="1"/>
          </p:nvPr>
        </p:nvSpPr>
        <p:spPr>
          <a:xfrm>
            <a:off x="103188" y="1604963"/>
            <a:ext cx="4310062" cy="4640262"/>
          </a:xfrm>
        </p:spPr>
        <p:txBody>
          <a:bodyPr lIns="0" tIns="25602" rIns="0" bIns="0">
            <a:normAutofit/>
          </a:bodyPr>
          <a:lstStyle/>
          <a:p>
            <a:pPr marL="431800" indent="-323850" defTabSz="449263" eaLnBrk="1" hangingPunct="1">
              <a:lnSpc>
                <a:spcPct val="90000"/>
              </a:lnSpc>
              <a:buSzPct val="45000"/>
              <a:buFont typeface="Wingdings" pitchFamily="2" charset="2"/>
              <a:buChar char=""/>
              <a:tabLst>
                <a:tab pos="723900" algn="l"/>
                <a:tab pos="1447800" algn="l"/>
                <a:tab pos="2171700" algn="l"/>
                <a:tab pos="2895600" algn="l"/>
                <a:tab pos="3619500" algn="l"/>
                <a:tab pos="4343400" algn="l"/>
              </a:tabLst>
            </a:pPr>
            <a:r>
              <a:rPr lang="en-GB" dirty="0" smtClean="0"/>
              <a:t>Companies are not static entities – they can change with time </a:t>
            </a:r>
            <a:r>
              <a:rPr lang="en-GB" i="1" dirty="0" smtClean="0"/>
              <a:t>(concept drift)</a:t>
            </a:r>
            <a:r>
              <a:rPr lang="en-GB" dirty="0" smtClean="0"/>
              <a:t>.</a:t>
            </a:r>
          </a:p>
          <a:p>
            <a:pPr marL="863600" lvl="1" indent="-323850" defTabSz="449263" eaLnBrk="1" hangingPunct="1">
              <a:lnSpc>
                <a:spcPct val="90000"/>
              </a:lnSpc>
              <a:buSzPct val="75000"/>
              <a:buFont typeface="Symbol" pitchFamily="18" charset="2"/>
              <a:buChar char=""/>
              <a:tabLst>
                <a:tab pos="723900" algn="l"/>
                <a:tab pos="1447800" algn="l"/>
                <a:tab pos="2171700" algn="l"/>
                <a:tab pos="2895600" algn="l"/>
                <a:tab pos="3619500" algn="l"/>
                <a:tab pos="4343400" algn="l"/>
              </a:tabLst>
            </a:pPr>
            <a:r>
              <a:rPr lang="en-GB" sz="2400" dirty="0" smtClean="0"/>
              <a:t>Models need to learn new information and adapt to changes.</a:t>
            </a:r>
          </a:p>
          <a:p>
            <a:pPr marL="863600" lvl="1" indent="-323850" defTabSz="449263" eaLnBrk="1" hangingPunct="1">
              <a:lnSpc>
                <a:spcPct val="90000"/>
              </a:lnSpc>
              <a:buSzPct val="75000"/>
              <a:buFont typeface="Symbol" pitchFamily="18" charset="2"/>
              <a:buChar char=""/>
              <a:tabLst>
                <a:tab pos="723900" algn="l"/>
                <a:tab pos="1447800" algn="l"/>
                <a:tab pos="2171700" algn="l"/>
                <a:tab pos="2895600" algn="l"/>
                <a:tab pos="3619500" algn="l"/>
                <a:tab pos="4343400" algn="l"/>
              </a:tabLst>
            </a:pPr>
            <a:r>
              <a:rPr lang="en-GB" sz="2400" dirty="0" smtClean="0"/>
              <a:t>Companies can start behaving more or less similarly to other companies.</a:t>
            </a:r>
          </a:p>
        </p:txBody>
      </p:sp>
      <p:pic>
        <p:nvPicPr>
          <p:cNvPr id="75780" name="Picture 5"/>
          <p:cNvPicPr>
            <a:picLocks noChangeAspect="1" noChangeArrowheads="1"/>
          </p:cNvPicPr>
          <p:nvPr/>
        </p:nvPicPr>
        <p:blipFill>
          <a:blip r:embed="rId3"/>
          <a:srcRect/>
          <a:stretch>
            <a:fillRect/>
          </a:stretch>
        </p:blipFill>
        <p:spPr bwMode="auto">
          <a:xfrm>
            <a:off x="4297363" y="2024063"/>
            <a:ext cx="4779962" cy="3789362"/>
          </a:xfrm>
          <a:prstGeom prst="rect">
            <a:avLst/>
          </a:prstGeom>
          <a:noFill/>
          <a:ln w="9525">
            <a:noFill/>
            <a:round/>
            <a:headEnd/>
            <a:tailEnd/>
          </a:ln>
        </p:spPr>
      </p:pic>
      <p:sp>
        <p:nvSpPr>
          <p:cNvPr id="75781" name="Text Box 6"/>
          <p:cNvSpPr txBox="1">
            <a:spLocks noChangeArrowheads="1"/>
          </p:cNvSpPr>
          <p:nvPr/>
        </p:nvSpPr>
        <p:spPr bwMode="auto">
          <a:xfrm>
            <a:off x="4767263" y="5748338"/>
            <a:ext cx="4114800" cy="444500"/>
          </a:xfrm>
          <a:prstGeom prst="rect">
            <a:avLst/>
          </a:prstGeom>
          <a:noFill/>
          <a:ln w="9525">
            <a:noFill/>
            <a:round/>
            <a:headEnd/>
            <a:tailEnd/>
          </a:ln>
        </p:spPr>
        <p:txBody>
          <a:bodyPr lIns="81639" tIns="52019" rIns="81639" bIns="40820"/>
          <a:lstStyle/>
          <a:p>
            <a:pPr algn="ctr" defTabSz="407988" hangingPunct="0">
              <a:lnSpc>
                <a:spcPct val="93000"/>
              </a:lnSpc>
              <a:buClr>
                <a:srgbClr val="000000"/>
              </a:buClr>
              <a:buSzPct val="100000"/>
              <a:buFont typeface="Times New Roman" pitchFamily="18" charset="0"/>
              <a:buNone/>
              <a:tabLst>
                <a:tab pos="657225" algn="l"/>
                <a:tab pos="1312863" algn="l"/>
                <a:tab pos="1970088" algn="l"/>
                <a:tab pos="2627313" algn="l"/>
                <a:tab pos="3282950" algn="l"/>
                <a:tab pos="3940175" algn="l"/>
              </a:tabLst>
            </a:pPr>
            <a:r>
              <a:rPr lang="en-GB" sz="1300">
                <a:solidFill>
                  <a:srgbClr val="000000"/>
                </a:solidFill>
                <a:ea typeface="Arial Unicode MS" pitchFamily="34" charset="-128"/>
                <a:cs typeface="Arial Unicode MS" pitchFamily="34" charset="-128"/>
              </a:rPr>
              <a:t>Predicting effort for a single company from ISBSG based on its projects and other companies' projects.</a:t>
            </a:r>
          </a:p>
        </p:txBody>
      </p:sp>
      <p:sp>
        <p:nvSpPr>
          <p:cNvPr id="2" name="Slide Number Placeholder 1"/>
          <p:cNvSpPr>
            <a:spLocks noGrp="1"/>
          </p:cNvSpPr>
          <p:nvPr>
            <p:ph type="sldNum" sz="quarter" idx="12"/>
          </p:nvPr>
        </p:nvSpPr>
        <p:spPr/>
        <p:txBody>
          <a:bodyPr/>
          <a:lstStyle/>
          <a:p>
            <a:fld id="{4F43FBDB-460A-2C4D-8064-C249887F4FCB}" type="slidenum">
              <a:rPr lang="en-US" smtClean="0"/>
              <a:pPr/>
              <a:t>134</a:t>
            </a:fld>
            <a:endParaRPr lang="en-US"/>
          </a:p>
        </p:txBody>
      </p:sp>
    </p:spTree>
    <p:extLst>
      <p:ext uri="{BB962C8B-B14F-4D97-AF65-F5344CB8AC3E}">
        <p14:creationId xmlns:p14="http://schemas.microsoft.com/office/powerpoint/2010/main" val="4196723527"/>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2"/>
          <p:cNvSpPr>
            <a:spLocks noGrp="1"/>
          </p:cNvSpPr>
          <p:nvPr>
            <p:ph type="title"/>
          </p:nvPr>
        </p:nvSpPr>
        <p:spPr>
          <a:xfrm>
            <a:off x="457200" y="274638"/>
            <a:ext cx="8231188" cy="1144587"/>
          </a:xfrm>
        </p:spPr>
        <p:txBody>
          <a:bodyPr lIns="0" tIns="35203" rIns="0" bIns="0">
            <a:normAutofit/>
          </a:bodyPr>
          <a:lstStyle/>
          <a:p>
            <a:pPr defTabSz="449263" eaLnBrk="1" hangingPunct="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dirty="0" smtClean="0"/>
              <a:t>Dynamic Adaptive Ensembles</a:t>
            </a:r>
          </a:p>
        </p:txBody>
      </p:sp>
      <p:sp>
        <p:nvSpPr>
          <p:cNvPr id="77826" name="Rectangle 3"/>
          <p:cNvSpPr>
            <a:spLocks noGrp="1"/>
          </p:cNvSpPr>
          <p:nvPr>
            <p:ph type="body" idx="1"/>
          </p:nvPr>
        </p:nvSpPr>
        <p:spPr>
          <a:xfrm>
            <a:off x="457200" y="1600200"/>
            <a:ext cx="8231188" cy="3757613"/>
          </a:xfrm>
        </p:spPr>
        <p:txBody>
          <a:bodyPr lIns="0" tIns="25602" rIns="0" bIns="0"/>
          <a:lstStyle/>
          <a:p>
            <a:pPr marL="431800" indent="-323850" defTabSz="449263" eaLnBrk="1" hangingPunct="1">
              <a:buSzPct val="45000"/>
              <a:buFont typeface="Wingdings"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smtClean="0"/>
              <a:t>Dynamic Cross-company Learning (DCL)</a:t>
            </a:r>
            <a:r>
              <a:rPr lang="en-GB" baseline="30000" smtClean="0"/>
              <a:t>*</a:t>
            </a:r>
          </a:p>
        </p:txBody>
      </p:sp>
      <p:sp>
        <p:nvSpPr>
          <p:cNvPr id="77827" name="AutoShape 4"/>
          <p:cNvSpPr>
            <a:spLocks noChangeArrowheads="1"/>
          </p:cNvSpPr>
          <p:nvPr/>
        </p:nvSpPr>
        <p:spPr bwMode="auto">
          <a:xfrm>
            <a:off x="228600" y="2220913"/>
            <a:ext cx="1992313" cy="1436687"/>
          </a:xfrm>
          <a:prstGeom prst="flowChartMagneticDisk">
            <a:avLst/>
          </a:prstGeom>
          <a:solidFill>
            <a:srgbClr val="00B8FF"/>
          </a:solidFill>
          <a:ln w="9525">
            <a:solidFill>
              <a:srgbClr val="000000"/>
            </a:solidFill>
            <a:round/>
            <a:headEnd/>
            <a:tailEnd/>
          </a:ln>
        </p:spPr>
        <p:txBody>
          <a:bodyPr wrap="none" lIns="81639" tIns="53620" rIns="81639" bIns="40820" anchor="ctr"/>
          <a:lstStyle/>
          <a:p>
            <a:pPr algn="ctr" defTabSz="407988" hangingPunct="0">
              <a:lnSpc>
                <a:spcPct val="93000"/>
              </a:lnSpc>
              <a:buClr>
                <a:srgbClr val="000000"/>
              </a:buClr>
              <a:buSzPct val="100000"/>
              <a:buFont typeface="Times New Roman" pitchFamily="18" charset="0"/>
              <a:buNone/>
              <a:tabLst>
                <a:tab pos="657225" algn="l"/>
                <a:tab pos="1312863" algn="l"/>
              </a:tabLst>
            </a:pPr>
            <a:r>
              <a:rPr lang="en-GB" sz="1500">
                <a:solidFill>
                  <a:srgbClr val="000000"/>
                </a:solidFill>
                <a:ea typeface="Arial Unicode MS" pitchFamily="34" charset="-128"/>
                <a:cs typeface="Arial Unicode MS" pitchFamily="34" charset="-128"/>
              </a:rPr>
              <a:t>Cross-company </a:t>
            </a:r>
          </a:p>
          <a:p>
            <a:pPr algn="ctr" defTabSz="407988" hangingPunct="0">
              <a:lnSpc>
                <a:spcPct val="93000"/>
              </a:lnSpc>
              <a:buClr>
                <a:srgbClr val="000000"/>
              </a:buClr>
              <a:buSzPct val="100000"/>
              <a:buFont typeface="Times New Roman" pitchFamily="18" charset="0"/>
              <a:buNone/>
              <a:tabLst>
                <a:tab pos="657225" algn="l"/>
                <a:tab pos="1312863" algn="l"/>
              </a:tabLst>
            </a:pPr>
            <a:r>
              <a:rPr lang="en-GB" sz="1500">
                <a:solidFill>
                  <a:srgbClr val="000000"/>
                </a:solidFill>
                <a:ea typeface="Arial Unicode MS" pitchFamily="34" charset="-128"/>
                <a:cs typeface="Arial Unicode MS" pitchFamily="34" charset="-128"/>
              </a:rPr>
              <a:t>Training Set 1</a:t>
            </a:r>
          </a:p>
          <a:p>
            <a:pPr algn="ctr" defTabSz="407988" hangingPunct="0">
              <a:lnSpc>
                <a:spcPct val="93000"/>
              </a:lnSpc>
              <a:buClr>
                <a:srgbClr val="000000"/>
              </a:buClr>
              <a:buSzPct val="100000"/>
              <a:buFont typeface="Times New Roman" pitchFamily="18" charset="0"/>
              <a:buNone/>
              <a:tabLst>
                <a:tab pos="657225" algn="l"/>
                <a:tab pos="1312863" algn="l"/>
              </a:tabLst>
            </a:pPr>
            <a:r>
              <a:rPr lang="en-GB" sz="1500">
                <a:solidFill>
                  <a:srgbClr val="000000"/>
                </a:solidFill>
                <a:ea typeface="Arial Unicode MS" pitchFamily="34" charset="-128"/>
                <a:cs typeface="Arial Unicode MS" pitchFamily="34" charset="-128"/>
              </a:rPr>
              <a:t>(completed projects)</a:t>
            </a:r>
          </a:p>
        </p:txBody>
      </p:sp>
      <p:sp>
        <p:nvSpPr>
          <p:cNvPr id="77828" name="AutoShape 5"/>
          <p:cNvSpPr>
            <a:spLocks noChangeArrowheads="1"/>
          </p:cNvSpPr>
          <p:nvPr/>
        </p:nvSpPr>
        <p:spPr bwMode="auto">
          <a:xfrm>
            <a:off x="228600" y="2416175"/>
            <a:ext cx="1992313" cy="1465263"/>
          </a:xfrm>
          <a:prstGeom prst="flowChartMagneticDisk">
            <a:avLst/>
          </a:prstGeom>
          <a:solidFill>
            <a:srgbClr val="00B8FF"/>
          </a:solidFill>
          <a:ln w="9525">
            <a:solidFill>
              <a:srgbClr val="000000"/>
            </a:solidFill>
            <a:round/>
            <a:headEnd/>
            <a:tailEnd/>
          </a:ln>
        </p:spPr>
        <p:txBody>
          <a:bodyPr wrap="none" lIns="81639" tIns="53620" rIns="81639" bIns="40820" anchor="ctr"/>
          <a:lstStyle/>
          <a:p>
            <a:pPr algn="ctr" defTabSz="407988" hangingPunct="0">
              <a:lnSpc>
                <a:spcPct val="93000"/>
              </a:lnSpc>
              <a:buClr>
                <a:srgbClr val="000000"/>
              </a:buClr>
              <a:buSzPct val="100000"/>
              <a:buFont typeface="Times New Roman" pitchFamily="18" charset="0"/>
              <a:buNone/>
              <a:tabLst>
                <a:tab pos="657225" algn="l"/>
                <a:tab pos="1312863" algn="l"/>
              </a:tabLst>
            </a:pPr>
            <a:r>
              <a:rPr lang="en-GB" sz="1500">
                <a:solidFill>
                  <a:srgbClr val="000000"/>
                </a:solidFill>
                <a:ea typeface="Arial Unicode MS" pitchFamily="34" charset="-128"/>
                <a:cs typeface="Arial Unicode MS" pitchFamily="34" charset="-128"/>
              </a:rPr>
              <a:t>Cross-company </a:t>
            </a:r>
          </a:p>
          <a:p>
            <a:pPr algn="ctr" defTabSz="407988" hangingPunct="0">
              <a:lnSpc>
                <a:spcPct val="93000"/>
              </a:lnSpc>
              <a:buClr>
                <a:srgbClr val="000000"/>
              </a:buClr>
              <a:buSzPct val="100000"/>
              <a:buFont typeface="Times New Roman" pitchFamily="18" charset="0"/>
              <a:buNone/>
              <a:tabLst>
                <a:tab pos="657225" algn="l"/>
                <a:tab pos="1312863" algn="l"/>
              </a:tabLst>
            </a:pPr>
            <a:r>
              <a:rPr lang="en-GB" sz="1500">
                <a:solidFill>
                  <a:srgbClr val="000000"/>
                </a:solidFill>
                <a:ea typeface="Arial Unicode MS" pitchFamily="34" charset="-128"/>
                <a:cs typeface="Arial Unicode MS" pitchFamily="34" charset="-128"/>
              </a:rPr>
              <a:t>Training Set 1</a:t>
            </a:r>
          </a:p>
          <a:p>
            <a:pPr algn="ctr" defTabSz="407988" hangingPunct="0">
              <a:lnSpc>
                <a:spcPct val="93000"/>
              </a:lnSpc>
              <a:buClr>
                <a:srgbClr val="000000"/>
              </a:buClr>
              <a:buSzPct val="100000"/>
              <a:buFont typeface="Times New Roman" pitchFamily="18" charset="0"/>
              <a:buNone/>
              <a:tabLst>
                <a:tab pos="657225" algn="l"/>
                <a:tab pos="1312863" algn="l"/>
              </a:tabLst>
            </a:pPr>
            <a:r>
              <a:rPr lang="en-GB" sz="1500">
                <a:solidFill>
                  <a:srgbClr val="000000"/>
                </a:solidFill>
                <a:ea typeface="Arial Unicode MS" pitchFamily="34" charset="-128"/>
                <a:cs typeface="Arial Unicode MS" pitchFamily="34" charset="-128"/>
              </a:rPr>
              <a:t>(completed projects)</a:t>
            </a:r>
          </a:p>
        </p:txBody>
      </p:sp>
      <p:sp>
        <p:nvSpPr>
          <p:cNvPr id="77829" name="AutoShape 6"/>
          <p:cNvSpPr>
            <a:spLocks noChangeArrowheads="1"/>
          </p:cNvSpPr>
          <p:nvPr/>
        </p:nvSpPr>
        <p:spPr bwMode="auto">
          <a:xfrm>
            <a:off x="228600" y="2613025"/>
            <a:ext cx="1990725" cy="1682750"/>
          </a:xfrm>
          <a:prstGeom prst="flowChartMagneticDisk">
            <a:avLst/>
          </a:prstGeom>
          <a:solidFill>
            <a:srgbClr val="00B8FF"/>
          </a:solidFill>
          <a:ln w="9525">
            <a:solidFill>
              <a:srgbClr val="000000"/>
            </a:solidFill>
            <a:round/>
            <a:headEnd/>
            <a:tailEnd/>
          </a:ln>
        </p:spPr>
        <p:txBody>
          <a:bodyPr wrap="none" lIns="81639" tIns="53620" rIns="81639" bIns="40820" anchor="ctr"/>
          <a:lstStyle/>
          <a:p>
            <a:pPr algn="ctr" defTabSz="407988" hangingPunct="0">
              <a:lnSpc>
                <a:spcPct val="93000"/>
              </a:lnSpc>
              <a:buClr>
                <a:srgbClr val="000000"/>
              </a:buClr>
              <a:buSzPct val="100000"/>
              <a:buFont typeface="Times New Roman" pitchFamily="18" charset="0"/>
              <a:buNone/>
              <a:tabLst>
                <a:tab pos="657225" algn="l"/>
                <a:tab pos="1312863" algn="l"/>
              </a:tabLst>
            </a:pPr>
            <a:r>
              <a:rPr lang="en-GB" sz="1500">
                <a:solidFill>
                  <a:srgbClr val="000000"/>
                </a:solidFill>
                <a:ea typeface="Arial Unicode MS" pitchFamily="34" charset="-128"/>
                <a:cs typeface="Arial Unicode MS" pitchFamily="34" charset="-128"/>
              </a:rPr>
              <a:t>Cross-company (CC) </a:t>
            </a:r>
          </a:p>
          <a:p>
            <a:pPr algn="ctr" defTabSz="407988" hangingPunct="0">
              <a:lnSpc>
                <a:spcPct val="93000"/>
              </a:lnSpc>
              <a:buClr>
                <a:srgbClr val="000000"/>
              </a:buClr>
              <a:buSzPct val="100000"/>
              <a:buFont typeface="Times New Roman" pitchFamily="18" charset="0"/>
              <a:buNone/>
              <a:tabLst>
                <a:tab pos="657225" algn="l"/>
                <a:tab pos="1312863" algn="l"/>
              </a:tabLst>
            </a:pPr>
            <a:r>
              <a:rPr lang="en-GB" sz="1500" i="1">
                <a:solidFill>
                  <a:srgbClr val="000000"/>
                </a:solidFill>
                <a:ea typeface="Arial Unicode MS" pitchFamily="34" charset="-128"/>
                <a:cs typeface="Arial Unicode MS" pitchFamily="34" charset="-128"/>
              </a:rPr>
              <a:t>m</a:t>
            </a:r>
            <a:r>
              <a:rPr lang="en-GB" sz="1500">
                <a:solidFill>
                  <a:srgbClr val="000000"/>
                </a:solidFill>
                <a:ea typeface="Arial Unicode MS" pitchFamily="34" charset="-128"/>
                <a:cs typeface="Arial Unicode MS" pitchFamily="34" charset="-128"/>
              </a:rPr>
              <a:t> training sets with</a:t>
            </a:r>
          </a:p>
          <a:p>
            <a:pPr algn="ctr" defTabSz="407988" hangingPunct="0">
              <a:lnSpc>
                <a:spcPct val="93000"/>
              </a:lnSpc>
              <a:buClr>
                <a:srgbClr val="000000"/>
              </a:buClr>
              <a:buSzPct val="100000"/>
              <a:buFont typeface="Times New Roman" pitchFamily="18" charset="0"/>
              <a:buNone/>
              <a:tabLst>
                <a:tab pos="657225" algn="l"/>
                <a:tab pos="1312863" algn="l"/>
              </a:tabLst>
            </a:pPr>
            <a:r>
              <a:rPr lang="en-GB" sz="1500">
                <a:solidFill>
                  <a:srgbClr val="000000"/>
                </a:solidFill>
                <a:ea typeface="Arial Unicode MS" pitchFamily="34" charset="-128"/>
                <a:cs typeface="Arial Unicode MS" pitchFamily="34" charset="-128"/>
              </a:rPr>
              <a:t>different productivity</a:t>
            </a:r>
          </a:p>
          <a:p>
            <a:pPr algn="ctr" defTabSz="407988" hangingPunct="0">
              <a:lnSpc>
                <a:spcPct val="93000"/>
              </a:lnSpc>
              <a:buClr>
                <a:srgbClr val="000000"/>
              </a:buClr>
              <a:buSzPct val="100000"/>
              <a:buFont typeface="Times New Roman" pitchFamily="18" charset="0"/>
              <a:buNone/>
              <a:tabLst>
                <a:tab pos="657225" algn="l"/>
                <a:tab pos="1312863" algn="l"/>
              </a:tabLst>
            </a:pPr>
            <a:r>
              <a:rPr lang="en-GB" sz="1500">
                <a:solidFill>
                  <a:srgbClr val="000000"/>
                </a:solidFill>
                <a:ea typeface="Arial Unicode MS" pitchFamily="34" charset="-128"/>
                <a:cs typeface="Arial Unicode MS" pitchFamily="34" charset="-128"/>
              </a:rPr>
              <a:t>(completed projects)</a:t>
            </a:r>
          </a:p>
        </p:txBody>
      </p:sp>
      <p:sp>
        <p:nvSpPr>
          <p:cNvPr id="77830" name="AutoShape 7"/>
          <p:cNvSpPr>
            <a:spLocks noChangeArrowheads="1"/>
          </p:cNvSpPr>
          <p:nvPr/>
        </p:nvSpPr>
        <p:spPr bwMode="auto">
          <a:xfrm>
            <a:off x="4054475" y="4295775"/>
            <a:ext cx="1606550" cy="1562100"/>
          </a:xfrm>
          <a:prstGeom prst="roundRect">
            <a:avLst>
              <a:gd name="adj" fmla="val 88"/>
            </a:avLst>
          </a:prstGeom>
          <a:solidFill>
            <a:srgbClr val="FFFFCC"/>
          </a:solidFill>
          <a:ln w="9525">
            <a:solidFill>
              <a:srgbClr val="808080"/>
            </a:solidFill>
            <a:round/>
            <a:headEnd/>
            <a:tailEnd/>
          </a:ln>
        </p:spPr>
        <p:txBody>
          <a:bodyPr wrap="none" anchor="ctr"/>
          <a:lstStyle/>
          <a:p>
            <a:endParaRPr lang="en-GB"/>
          </a:p>
        </p:txBody>
      </p:sp>
      <p:sp>
        <p:nvSpPr>
          <p:cNvPr id="77831" name="AutoShape 8"/>
          <p:cNvSpPr>
            <a:spLocks noChangeArrowheads="1"/>
          </p:cNvSpPr>
          <p:nvPr/>
        </p:nvSpPr>
        <p:spPr bwMode="auto">
          <a:xfrm>
            <a:off x="2455863" y="2911475"/>
            <a:ext cx="1550987" cy="458788"/>
          </a:xfrm>
          <a:prstGeom prst="rightArrow">
            <a:avLst>
              <a:gd name="adj1" fmla="val 50000"/>
              <a:gd name="adj2" fmla="val 84515"/>
            </a:avLst>
          </a:prstGeom>
          <a:solidFill>
            <a:srgbClr val="CFE7F5"/>
          </a:solidFill>
          <a:ln w="9525">
            <a:solidFill>
              <a:srgbClr val="808080"/>
            </a:solidFill>
            <a:round/>
            <a:headEnd/>
            <a:tailEnd/>
          </a:ln>
        </p:spPr>
        <p:txBody>
          <a:bodyPr wrap="none" anchor="ctr"/>
          <a:lstStyle/>
          <a:p>
            <a:endParaRPr lang="en-GB"/>
          </a:p>
        </p:txBody>
      </p:sp>
      <p:sp>
        <p:nvSpPr>
          <p:cNvPr id="77832" name="AutoShape 10"/>
          <p:cNvSpPr>
            <a:spLocks noChangeArrowheads="1"/>
          </p:cNvSpPr>
          <p:nvPr/>
        </p:nvSpPr>
        <p:spPr bwMode="auto">
          <a:xfrm>
            <a:off x="4060825" y="2387600"/>
            <a:ext cx="4405313" cy="1606550"/>
          </a:xfrm>
          <a:prstGeom prst="roundRect">
            <a:avLst>
              <a:gd name="adj" fmla="val 88"/>
            </a:avLst>
          </a:prstGeom>
          <a:solidFill>
            <a:srgbClr val="CFE7F5"/>
          </a:solidFill>
          <a:ln w="9525">
            <a:solidFill>
              <a:srgbClr val="808080"/>
            </a:solidFill>
            <a:round/>
            <a:headEnd/>
            <a:tailEnd/>
          </a:ln>
        </p:spPr>
        <p:txBody>
          <a:bodyPr wrap="none" anchor="ctr"/>
          <a:lstStyle/>
          <a:p>
            <a:endParaRPr lang="en-GB"/>
          </a:p>
        </p:txBody>
      </p:sp>
      <p:sp>
        <p:nvSpPr>
          <p:cNvPr id="77833" name="AutoShape 11"/>
          <p:cNvSpPr>
            <a:spLocks noChangeArrowheads="1"/>
          </p:cNvSpPr>
          <p:nvPr/>
        </p:nvSpPr>
        <p:spPr bwMode="auto">
          <a:xfrm>
            <a:off x="4306888" y="2576513"/>
            <a:ext cx="1138237" cy="692150"/>
          </a:xfrm>
          <a:prstGeom prst="roundRect">
            <a:avLst>
              <a:gd name="adj" fmla="val 16667"/>
            </a:avLst>
          </a:prstGeom>
          <a:solidFill>
            <a:srgbClr val="CFE7F5"/>
          </a:solidFill>
          <a:ln w="9525">
            <a:solidFill>
              <a:srgbClr val="808080"/>
            </a:solidFill>
            <a:round/>
            <a:headEnd/>
            <a:tailEnd/>
          </a:ln>
        </p:spPr>
        <p:txBody>
          <a:bodyPr wrap="none" lIns="81639" tIns="50420" rIns="81639" bIns="40820" anchor="ctr"/>
          <a:lstStyle/>
          <a:p>
            <a:pPr algn="ctr" defTabSz="407988" hangingPunct="0">
              <a:lnSpc>
                <a:spcPct val="93000"/>
              </a:lnSpc>
              <a:buClr>
                <a:srgbClr val="000000"/>
              </a:buClr>
              <a:buSzPct val="100000"/>
              <a:buFont typeface="Times New Roman" pitchFamily="18" charset="0"/>
              <a:buNone/>
              <a:tabLst>
                <a:tab pos="657225" algn="l"/>
              </a:tabLst>
            </a:pPr>
            <a:r>
              <a:rPr lang="en-GB" sz="1100">
                <a:solidFill>
                  <a:srgbClr val="000000"/>
                </a:solidFill>
                <a:ea typeface="Arial Unicode MS" pitchFamily="34" charset="-128"/>
                <a:cs typeface="Arial Unicode MS" pitchFamily="34" charset="-128"/>
              </a:rPr>
              <a:t>CC model 1</a:t>
            </a:r>
          </a:p>
        </p:txBody>
      </p:sp>
      <p:sp>
        <p:nvSpPr>
          <p:cNvPr id="77834" name="AutoShape 12"/>
          <p:cNvSpPr>
            <a:spLocks noChangeArrowheads="1"/>
          </p:cNvSpPr>
          <p:nvPr/>
        </p:nvSpPr>
        <p:spPr bwMode="auto">
          <a:xfrm>
            <a:off x="7094538" y="2576513"/>
            <a:ext cx="1138237" cy="692150"/>
          </a:xfrm>
          <a:prstGeom prst="roundRect">
            <a:avLst>
              <a:gd name="adj" fmla="val 16667"/>
            </a:avLst>
          </a:prstGeom>
          <a:solidFill>
            <a:srgbClr val="CFE7F5"/>
          </a:solidFill>
          <a:ln w="9525">
            <a:solidFill>
              <a:srgbClr val="808080"/>
            </a:solidFill>
            <a:round/>
            <a:headEnd/>
            <a:tailEnd/>
          </a:ln>
        </p:spPr>
        <p:txBody>
          <a:bodyPr wrap="none" lIns="81639" tIns="50420" rIns="81639" bIns="40820" anchor="ctr"/>
          <a:lstStyle/>
          <a:p>
            <a:pPr algn="ctr" defTabSz="407988" hangingPunct="0">
              <a:lnSpc>
                <a:spcPct val="93000"/>
              </a:lnSpc>
              <a:buClr>
                <a:srgbClr val="000000"/>
              </a:buClr>
              <a:buSzPct val="100000"/>
              <a:buFont typeface="Times New Roman" pitchFamily="18" charset="0"/>
              <a:buNone/>
              <a:tabLst>
                <a:tab pos="657225" algn="l"/>
              </a:tabLst>
            </a:pPr>
            <a:r>
              <a:rPr lang="en-GB" sz="1100">
                <a:solidFill>
                  <a:srgbClr val="000000"/>
                </a:solidFill>
                <a:ea typeface="Arial Unicode MS" pitchFamily="34" charset="-128"/>
                <a:cs typeface="Arial Unicode MS" pitchFamily="34" charset="-128"/>
              </a:rPr>
              <a:t>CC model m</a:t>
            </a:r>
          </a:p>
        </p:txBody>
      </p:sp>
      <p:sp>
        <p:nvSpPr>
          <p:cNvPr id="77835" name="Oval 13"/>
          <p:cNvSpPr>
            <a:spLocks noChangeArrowheads="1"/>
          </p:cNvSpPr>
          <p:nvPr/>
        </p:nvSpPr>
        <p:spPr bwMode="auto">
          <a:xfrm>
            <a:off x="4608513" y="3313113"/>
            <a:ext cx="501650" cy="503237"/>
          </a:xfrm>
          <a:prstGeom prst="ellipse">
            <a:avLst/>
          </a:prstGeom>
          <a:solidFill>
            <a:srgbClr val="FF0000"/>
          </a:solidFill>
          <a:ln w="9525">
            <a:solidFill>
              <a:srgbClr val="808080"/>
            </a:solidFill>
            <a:round/>
            <a:headEnd/>
            <a:tailEnd/>
          </a:ln>
        </p:spPr>
        <p:txBody>
          <a:bodyPr wrap="none" lIns="81639" tIns="50420" rIns="81639" bIns="40820" anchor="ctr"/>
          <a:lstStyle/>
          <a:p>
            <a:pPr algn="ctr" defTabSz="414338" hangingPunct="0">
              <a:lnSpc>
                <a:spcPct val="93000"/>
              </a:lnSpc>
              <a:buClr>
                <a:srgbClr val="000000"/>
              </a:buClr>
              <a:buSzPct val="100000"/>
              <a:buFont typeface="Times New Roman" pitchFamily="18" charset="0"/>
              <a:buNone/>
            </a:pPr>
            <a:r>
              <a:rPr lang="en-GB" sz="1100">
                <a:solidFill>
                  <a:srgbClr val="000000"/>
                </a:solidFill>
                <a:ea typeface="Arial Unicode MS" pitchFamily="34" charset="-128"/>
                <a:cs typeface="Arial Unicode MS" pitchFamily="34" charset="-128"/>
              </a:rPr>
              <a:t>w1</a:t>
            </a:r>
          </a:p>
        </p:txBody>
      </p:sp>
      <p:sp>
        <p:nvSpPr>
          <p:cNvPr id="77836" name="Oval 14"/>
          <p:cNvSpPr>
            <a:spLocks noChangeArrowheads="1"/>
          </p:cNvSpPr>
          <p:nvPr/>
        </p:nvSpPr>
        <p:spPr bwMode="auto">
          <a:xfrm>
            <a:off x="7473950" y="3313113"/>
            <a:ext cx="501650" cy="503237"/>
          </a:xfrm>
          <a:prstGeom prst="ellipse">
            <a:avLst/>
          </a:prstGeom>
          <a:solidFill>
            <a:srgbClr val="FF0000"/>
          </a:solidFill>
          <a:ln w="9525">
            <a:solidFill>
              <a:srgbClr val="808080"/>
            </a:solidFill>
            <a:round/>
            <a:headEnd/>
            <a:tailEnd/>
          </a:ln>
        </p:spPr>
        <p:txBody>
          <a:bodyPr wrap="none" lIns="81639" tIns="50420" rIns="81639" bIns="40820" anchor="ctr"/>
          <a:lstStyle/>
          <a:p>
            <a:pPr algn="ctr" defTabSz="414338" hangingPunct="0">
              <a:lnSpc>
                <a:spcPct val="93000"/>
              </a:lnSpc>
              <a:buClr>
                <a:srgbClr val="000000"/>
              </a:buClr>
              <a:buSzPct val="100000"/>
              <a:buFont typeface="Times New Roman" pitchFamily="18" charset="0"/>
              <a:buNone/>
            </a:pPr>
            <a:r>
              <a:rPr lang="en-GB" sz="1100">
                <a:solidFill>
                  <a:srgbClr val="000000"/>
                </a:solidFill>
                <a:ea typeface="Arial Unicode MS" pitchFamily="34" charset="-128"/>
                <a:cs typeface="Arial Unicode MS" pitchFamily="34" charset="-128"/>
              </a:rPr>
              <a:t>wm</a:t>
            </a:r>
          </a:p>
        </p:txBody>
      </p:sp>
      <p:sp>
        <p:nvSpPr>
          <p:cNvPr id="77837" name="Text Box 16"/>
          <p:cNvSpPr txBox="1">
            <a:spLocks noChangeArrowheads="1"/>
          </p:cNvSpPr>
          <p:nvPr/>
        </p:nvSpPr>
        <p:spPr bwMode="auto">
          <a:xfrm>
            <a:off x="5788025" y="2811463"/>
            <a:ext cx="938213" cy="442912"/>
          </a:xfrm>
          <a:prstGeom prst="rect">
            <a:avLst/>
          </a:prstGeom>
          <a:noFill/>
          <a:ln w="9525">
            <a:noFill/>
            <a:round/>
            <a:headEnd/>
            <a:tailEnd/>
          </a:ln>
        </p:spPr>
        <p:txBody>
          <a:bodyPr lIns="81639" tIns="50420" rIns="81639" bIns="40820"/>
          <a:lstStyle/>
          <a:p>
            <a:pPr algn="ctr" defTabSz="407988" hangingPunct="0">
              <a:lnSpc>
                <a:spcPct val="93000"/>
              </a:lnSpc>
              <a:buClr>
                <a:srgbClr val="000000"/>
              </a:buClr>
              <a:buSzPct val="100000"/>
              <a:buFont typeface="Times New Roman" pitchFamily="18" charset="0"/>
              <a:buNone/>
              <a:tabLst>
                <a:tab pos="657225" algn="l"/>
              </a:tabLst>
            </a:pPr>
            <a:r>
              <a:rPr lang="en-GB" sz="1100">
                <a:solidFill>
                  <a:srgbClr val="000000"/>
                </a:solidFill>
                <a:ea typeface="Arial Unicode MS" pitchFamily="34" charset="-128"/>
                <a:cs typeface="Arial Unicode MS" pitchFamily="34" charset="-128"/>
              </a:rPr>
              <a:t>...</a:t>
            </a:r>
          </a:p>
        </p:txBody>
      </p:sp>
      <p:sp>
        <p:nvSpPr>
          <p:cNvPr id="77838" name="AutoShape 17"/>
          <p:cNvSpPr>
            <a:spLocks noChangeArrowheads="1"/>
          </p:cNvSpPr>
          <p:nvPr/>
        </p:nvSpPr>
        <p:spPr bwMode="auto">
          <a:xfrm>
            <a:off x="2455863" y="2911475"/>
            <a:ext cx="1550987" cy="458788"/>
          </a:xfrm>
          <a:prstGeom prst="rightArrow">
            <a:avLst>
              <a:gd name="adj1" fmla="val 50000"/>
              <a:gd name="adj2" fmla="val 84515"/>
            </a:avLst>
          </a:prstGeom>
          <a:solidFill>
            <a:srgbClr val="CFE7F5"/>
          </a:solidFill>
          <a:ln w="9525">
            <a:solidFill>
              <a:srgbClr val="808080"/>
            </a:solidFill>
            <a:round/>
            <a:headEnd/>
            <a:tailEnd/>
          </a:ln>
        </p:spPr>
        <p:txBody>
          <a:bodyPr wrap="none" anchor="ctr"/>
          <a:lstStyle/>
          <a:p>
            <a:endParaRPr lang="en-GB"/>
          </a:p>
        </p:txBody>
      </p:sp>
      <p:sp>
        <p:nvSpPr>
          <p:cNvPr id="77839" name="AutoShape 19"/>
          <p:cNvSpPr>
            <a:spLocks noChangeArrowheads="1"/>
          </p:cNvSpPr>
          <p:nvPr/>
        </p:nvSpPr>
        <p:spPr bwMode="auto">
          <a:xfrm>
            <a:off x="4060825" y="2387600"/>
            <a:ext cx="4405313" cy="1606550"/>
          </a:xfrm>
          <a:prstGeom prst="roundRect">
            <a:avLst>
              <a:gd name="adj" fmla="val 88"/>
            </a:avLst>
          </a:prstGeom>
          <a:solidFill>
            <a:srgbClr val="FFFFCC"/>
          </a:solidFill>
          <a:ln w="9525">
            <a:solidFill>
              <a:srgbClr val="808080"/>
            </a:solidFill>
            <a:round/>
            <a:headEnd/>
            <a:tailEnd/>
          </a:ln>
        </p:spPr>
        <p:txBody>
          <a:bodyPr wrap="none" anchor="ctr"/>
          <a:lstStyle/>
          <a:p>
            <a:endParaRPr lang="en-GB"/>
          </a:p>
        </p:txBody>
      </p:sp>
      <p:sp>
        <p:nvSpPr>
          <p:cNvPr id="77840" name="AutoShape 21"/>
          <p:cNvSpPr>
            <a:spLocks noChangeArrowheads="1"/>
          </p:cNvSpPr>
          <p:nvPr/>
        </p:nvSpPr>
        <p:spPr bwMode="auto">
          <a:xfrm>
            <a:off x="2455863" y="2911475"/>
            <a:ext cx="1550987" cy="458788"/>
          </a:xfrm>
          <a:prstGeom prst="rightArrow">
            <a:avLst>
              <a:gd name="adj1" fmla="val 50000"/>
              <a:gd name="adj2" fmla="val 84515"/>
            </a:avLst>
          </a:prstGeom>
          <a:solidFill>
            <a:srgbClr val="CFE7F5"/>
          </a:solidFill>
          <a:ln w="9525">
            <a:solidFill>
              <a:srgbClr val="808080"/>
            </a:solidFill>
            <a:round/>
            <a:headEnd/>
            <a:tailEnd/>
          </a:ln>
        </p:spPr>
        <p:txBody>
          <a:bodyPr wrap="none" anchor="ctr"/>
          <a:lstStyle/>
          <a:p>
            <a:endParaRPr lang="en-GB"/>
          </a:p>
        </p:txBody>
      </p:sp>
      <p:sp>
        <p:nvSpPr>
          <p:cNvPr id="77841" name="AutoShape 22"/>
          <p:cNvSpPr>
            <a:spLocks noChangeArrowheads="1"/>
          </p:cNvSpPr>
          <p:nvPr/>
        </p:nvSpPr>
        <p:spPr bwMode="auto">
          <a:xfrm>
            <a:off x="2444750" y="4892675"/>
            <a:ext cx="1193800" cy="468313"/>
          </a:xfrm>
          <a:custGeom>
            <a:avLst/>
            <a:gdLst>
              <a:gd name="T0" fmla="*/ 0 w 21600"/>
              <a:gd name="T1" fmla="*/ 5076794 h 21600"/>
              <a:gd name="T2" fmla="*/ 65979561 w 21600"/>
              <a:gd name="T3" fmla="*/ 5076794 h 21600"/>
              <a:gd name="T4" fmla="*/ 40320815 w 21600"/>
              <a:gd name="T5" fmla="*/ 0 h 21600"/>
              <a:gd name="T6" fmla="*/ 40320815 w 21600"/>
              <a:gd name="T7" fmla="*/ 10153567 h 21600"/>
              <a:gd name="T8" fmla="*/ 0 60000 65536"/>
              <a:gd name="T9" fmla="*/ 0 60000 65536"/>
              <a:gd name="T10" fmla="*/ 0 60000 65536"/>
              <a:gd name="T11" fmla="*/ 0 60000 65536"/>
              <a:gd name="T12" fmla="*/ 4000 w 21600"/>
              <a:gd name="T13" fmla="*/ 6400 h 21600"/>
              <a:gd name="T14" fmla="*/ 18178 w 21600"/>
              <a:gd name="T15" fmla="*/ 15200 h 21600"/>
            </a:gdLst>
            <a:ahLst/>
            <a:cxnLst>
              <a:cxn ang="T8">
                <a:pos x="T0" y="T1"/>
              </a:cxn>
              <a:cxn ang="T9">
                <a:pos x="T2" y="T3"/>
              </a:cxn>
              <a:cxn ang="T10">
                <a:pos x="T4" y="T5"/>
              </a:cxn>
              <a:cxn ang="T11">
                <a:pos x="T6" y="T7"/>
              </a:cxn>
            </a:cxnLst>
            <a:rect l="T12" t="T13" r="T14" b="T15"/>
            <a:pathLst>
              <a:path w="21600" h="21600">
                <a:moveTo>
                  <a:pt x="13200" y="0"/>
                </a:moveTo>
                <a:lnTo>
                  <a:pt x="21600" y="10800"/>
                </a:lnTo>
                <a:lnTo>
                  <a:pt x="13200" y="21800"/>
                </a:lnTo>
                <a:lnTo>
                  <a:pt x="13200" y="15200"/>
                </a:lnTo>
                <a:lnTo>
                  <a:pt x="4000" y="15200"/>
                </a:lnTo>
                <a:lnTo>
                  <a:pt x="4000" y="6400"/>
                </a:lnTo>
                <a:lnTo>
                  <a:pt x="13200" y="6400"/>
                </a:lnTo>
                <a:lnTo>
                  <a:pt x="13200" y="0"/>
                </a:lnTo>
                <a:moveTo>
                  <a:pt x="0" y="6400"/>
                </a:moveTo>
                <a:lnTo>
                  <a:pt x="0" y="15200"/>
                </a:lnTo>
                <a:lnTo>
                  <a:pt x="1000" y="15200"/>
                </a:lnTo>
                <a:lnTo>
                  <a:pt x="1000" y="6400"/>
                </a:lnTo>
                <a:lnTo>
                  <a:pt x="0" y="6400"/>
                </a:lnTo>
                <a:moveTo>
                  <a:pt x="2000" y="6400"/>
                </a:moveTo>
                <a:lnTo>
                  <a:pt x="2000" y="15200"/>
                </a:lnTo>
                <a:lnTo>
                  <a:pt x="3000" y="15200"/>
                </a:lnTo>
                <a:lnTo>
                  <a:pt x="3000" y="6400"/>
                </a:lnTo>
                <a:lnTo>
                  <a:pt x="2000" y="6400"/>
                </a:lnTo>
                <a:close/>
              </a:path>
            </a:pathLst>
          </a:custGeom>
          <a:solidFill>
            <a:srgbClr val="FF0000"/>
          </a:solidFill>
          <a:ln w="9525">
            <a:solidFill>
              <a:srgbClr val="808080"/>
            </a:solidFill>
            <a:round/>
            <a:headEnd/>
            <a:tailEnd/>
          </a:ln>
        </p:spPr>
        <p:txBody>
          <a:bodyPr wrap="none" anchor="ctr"/>
          <a:lstStyle/>
          <a:p>
            <a:endParaRPr lang="en-US"/>
          </a:p>
        </p:txBody>
      </p:sp>
      <p:sp>
        <p:nvSpPr>
          <p:cNvPr id="77842" name="AutoShape 23"/>
          <p:cNvSpPr>
            <a:spLocks noChangeArrowheads="1"/>
          </p:cNvSpPr>
          <p:nvPr/>
        </p:nvSpPr>
        <p:spPr bwMode="auto">
          <a:xfrm>
            <a:off x="4060825" y="2387600"/>
            <a:ext cx="4405313" cy="1606550"/>
          </a:xfrm>
          <a:prstGeom prst="roundRect">
            <a:avLst>
              <a:gd name="adj" fmla="val 88"/>
            </a:avLst>
          </a:prstGeom>
          <a:noFill/>
          <a:ln w="9525">
            <a:solidFill>
              <a:srgbClr val="808080"/>
            </a:solidFill>
            <a:round/>
            <a:headEnd/>
            <a:tailEnd/>
          </a:ln>
        </p:spPr>
        <p:txBody>
          <a:bodyPr wrap="none" anchor="ctr"/>
          <a:lstStyle/>
          <a:p>
            <a:endParaRPr lang="en-GB"/>
          </a:p>
        </p:txBody>
      </p:sp>
      <p:sp>
        <p:nvSpPr>
          <p:cNvPr id="77843" name="Line 24"/>
          <p:cNvSpPr>
            <a:spLocks noChangeShapeType="1"/>
          </p:cNvSpPr>
          <p:nvPr/>
        </p:nvSpPr>
        <p:spPr bwMode="auto">
          <a:xfrm>
            <a:off x="2890838" y="3687763"/>
            <a:ext cx="1614487" cy="0"/>
          </a:xfrm>
          <a:prstGeom prst="line">
            <a:avLst/>
          </a:prstGeom>
          <a:noFill/>
          <a:ln w="108000">
            <a:solidFill>
              <a:srgbClr val="FF0000"/>
            </a:solidFill>
            <a:round/>
            <a:headEnd/>
            <a:tailEnd type="triangle" w="med" len="med"/>
          </a:ln>
        </p:spPr>
        <p:txBody>
          <a:bodyPr/>
          <a:lstStyle/>
          <a:p>
            <a:endParaRPr lang="en-US"/>
          </a:p>
        </p:txBody>
      </p:sp>
      <p:sp>
        <p:nvSpPr>
          <p:cNvPr id="77844" name="Text Box 25"/>
          <p:cNvSpPr txBox="1">
            <a:spLocks noChangeArrowheads="1"/>
          </p:cNvSpPr>
          <p:nvPr/>
        </p:nvSpPr>
        <p:spPr bwMode="auto">
          <a:xfrm>
            <a:off x="5813425" y="2733675"/>
            <a:ext cx="914400" cy="522288"/>
          </a:xfrm>
          <a:prstGeom prst="rect">
            <a:avLst/>
          </a:prstGeom>
          <a:noFill/>
          <a:ln w="9525">
            <a:noFill/>
            <a:round/>
            <a:headEnd/>
            <a:tailEnd/>
          </a:ln>
        </p:spPr>
        <p:txBody>
          <a:bodyPr lIns="81639" tIns="50420" rIns="81639" bIns="40820"/>
          <a:lstStyle/>
          <a:p>
            <a:pPr algn="ctr" defTabSz="407988" hangingPunct="0">
              <a:lnSpc>
                <a:spcPct val="93000"/>
              </a:lnSpc>
              <a:buClr>
                <a:srgbClr val="000000"/>
              </a:buClr>
              <a:buSzPct val="100000"/>
              <a:buFont typeface="Times New Roman" pitchFamily="18" charset="0"/>
              <a:buNone/>
              <a:tabLst>
                <a:tab pos="657225" algn="l"/>
              </a:tabLst>
            </a:pPr>
            <a:r>
              <a:rPr lang="en-GB" sz="1100">
                <a:solidFill>
                  <a:srgbClr val="000000"/>
                </a:solidFill>
                <a:ea typeface="Arial Unicode MS" pitchFamily="34" charset="-128"/>
                <a:cs typeface="Arial Unicode MS" pitchFamily="34" charset="-128"/>
              </a:rPr>
              <a:t>...</a:t>
            </a:r>
          </a:p>
        </p:txBody>
      </p:sp>
      <p:sp>
        <p:nvSpPr>
          <p:cNvPr id="77845" name="Text Box 26"/>
          <p:cNvSpPr txBox="1">
            <a:spLocks noChangeArrowheads="1"/>
          </p:cNvSpPr>
          <p:nvPr/>
        </p:nvSpPr>
        <p:spPr bwMode="auto">
          <a:xfrm>
            <a:off x="5813425" y="3371850"/>
            <a:ext cx="914400" cy="522288"/>
          </a:xfrm>
          <a:prstGeom prst="rect">
            <a:avLst/>
          </a:prstGeom>
          <a:noFill/>
          <a:ln w="9525">
            <a:noFill/>
            <a:round/>
            <a:headEnd/>
            <a:tailEnd/>
          </a:ln>
        </p:spPr>
        <p:txBody>
          <a:bodyPr lIns="81639" tIns="50420" rIns="81639" bIns="40820"/>
          <a:lstStyle/>
          <a:p>
            <a:pPr algn="ctr" defTabSz="407988" hangingPunct="0">
              <a:lnSpc>
                <a:spcPct val="93000"/>
              </a:lnSpc>
              <a:buClr>
                <a:srgbClr val="000000"/>
              </a:buClr>
              <a:buSzPct val="100000"/>
              <a:buFont typeface="Times New Roman" pitchFamily="18" charset="0"/>
              <a:buNone/>
              <a:tabLst>
                <a:tab pos="657225" algn="l"/>
              </a:tabLst>
            </a:pPr>
            <a:r>
              <a:rPr lang="en-GB" sz="1100">
                <a:solidFill>
                  <a:srgbClr val="000000"/>
                </a:solidFill>
                <a:ea typeface="Arial Unicode MS" pitchFamily="34" charset="-128"/>
                <a:cs typeface="Arial Unicode MS" pitchFamily="34" charset="-128"/>
              </a:rPr>
              <a:t>...</a:t>
            </a:r>
          </a:p>
        </p:txBody>
      </p:sp>
      <p:sp>
        <p:nvSpPr>
          <p:cNvPr id="77846" name="Text Box 27"/>
          <p:cNvSpPr txBox="1">
            <a:spLocks noChangeArrowheads="1"/>
          </p:cNvSpPr>
          <p:nvPr/>
        </p:nvSpPr>
        <p:spPr bwMode="auto">
          <a:xfrm>
            <a:off x="331788" y="4527550"/>
            <a:ext cx="1987550" cy="1011238"/>
          </a:xfrm>
          <a:prstGeom prst="rect">
            <a:avLst/>
          </a:prstGeom>
          <a:noFill/>
          <a:ln w="9525">
            <a:noFill/>
            <a:round/>
            <a:headEnd/>
            <a:tailEnd/>
          </a:ln>
        </p:spPr>
        <p:txBody>
          <a:bodyPr lIns="81639" tIns="55221" rIns="81639" bIns="40820"/>
          <a:lstStyle/>
          <a:p>
            <a:pPr algn="ctr" defTabSz="407988" hangingPunct="0">
              <a:lnSpc>
                <a:spcPct val="93000"/>
              </a:lnSpc>
              <a:buClr>
                <a:srgbClr val="000000"/>
              </a:buClr>
              <a:buSzPct val="100000"/>
              <a:buFont typeface="Times New Roman" pitchFamily="18" charset="0"/>
              <a:buNone/>
              <a:tabLst>
                <a:tab pos="657225" algn="l"/>
                <a:tab pos="1312863" algn="l"/>
                <a:tab pos="1970088" algn="l"/>
              </a:tabLst>
            </a:pPr>
            <a:r>
              <a:rPr lang="en-GB" sz="1600">
                <a:solidFill>
                  <a:srgbClr val="000000"/>
                </a:solidFill>
                <a:ea typeface="Arial Unicode MS" pitchFamily="34" charset="-128"/>
                <a:cs typeface="Arial Unicode MS" pitchFamily="34" charset="-128"/>
              </a:rPr>
              <a:t>Within-company (WC) training data</a:t>
            </a:r>
          </a:p>
          <a:p>
            <a:pPr algn="ctr" defTabSz="407988" hangingPunct="0">
              <a:lnSpc>
                <a:spcPct val="93000"/>
              </a:lnSpc>
              <a:buClr>
                <a:srgbClr val="000000"/>
              </a:buClr>
              <a:buSzPct val="100000"/>
              <a:buFont typeface="Times New Roman" pitchFamily="18" charset="0"/>
              <a:buNone/>
              <a:tabLst>
                <a:tab pos="657225" algn="l"/>
                <a:tab pos="1312863" algn="l"/>
                <a:tab pos="1970088" algn="l"/>
              </a:tabLst>
            </a:pPr>
            <a:r>
              <a:rPr lang="en-GB" sz="1600">
                <a:solidFill>
                  <a:srgbClr val="000000"/>
                </a:solidFill>
                <a:ea typeface="Arial Unicode MS" pitchFamily="34" charset="-128"/>
                <a:cs typeface="Arial Unicode MS" pitchFamily="34" charset="-128"/>
              </a:rPr>
              <a:t>(projects arriving with time)</a:t>
            </a:r>
          </a:p>
        </p:txBody>
      </p:sp>
      <p:sp>
        <p:nvSpPr>
          <p:cNvPr id="77847" name="Line 28"/>
          <p:cNvSpPr>
            <a:spLocks noChangeShapeType="1"/>
          </p:cNvSpPr>
          <p:nvPr/>
        </p:nvSpPr>
        <p:spPr bwMode="auto">
          <a:xfrm flipV="1">
            <a:off x="2921000" y="3657600"/>
            <a:ext cx="0" cy="1363663"/>
          </a:xfrm>
          <a:prstGeom prst="line">
            <a:avLst/>
          </a:prstGeom>
          <a:noFill/>
          <a:ln w="108000">
            <a:solidFill>
              <a:srgbClr val="FF0000"/>
            </a:solidFill>
            <a:round/>
            <a:headEnd/>
            <a:tailEnd/>
          </a:ln>
        </p:spPr>
        <p:txBody>
          <a:bodyPr/>
          <a:lstStyle/>
          <a:p>
            <a:endParaRPr lang="en-US"/>
          </a:p>
        </p:txBody>
      </p:sp>
      <p:sp>
        <p:nvSpPr>
          <p:cNvPr id="77848" name="Oval 29"/>
          <p:cNvSpPr>
            <a:spLocks noChangeArrowheads="1"/>
          </p:cNvSpPr>
          <p:nvPr/>
        </p:nvSpPr>
        <p:spPr bwMode="auto">
          <a:xfrm>
            <a:off x="4376738" y="2557463"/>
            <a:ext cx="1044575" cy="979487"/>
          </a:xfrm>
          <a:prstGeom prst="ellipse">
            <a:avLst/>
          </a:prstGeom>
          <a:solidFill>
            <a:srgbClr val="CFE7F5"/>
          </a:solidFill>
          <a:ln w="9525">
            <a:solidFill>
              <a:srgbClr val="808080"/>
            </a:solidFill>
            <a:round/>
            <a:headEnd/>
            <a:tailEnd/>
          </a:ln>
        </p:spPr>
        <p:txBody>
          <a:bodyPr lIns="81639" tIns="55221" rIns="81639" bIns="40820" anchor="ctr"/>
          <a:lstStyle/>
          <a:p>
            <a:pPr algn="ctr" defTabSz="407988" hangingPunct="0">
              <a:lnSpc>
                <a:spcPct val="93000"/>
              </a:lnSpc>
              <a:buClr>
                <a:srgbClr val="000000"/>
              </a:buClr>
              <a:buSzPct val="100000"/>
              <a:buFont typeface="Times New Roman" pitchFamily="18" charset="0"/>
              <a:buNone/>
              <a:tabLst>
                <a:tab pos="657225" algn="l"/>
              </a:tabLst>
            </a:pPr>
            <a:r>
              <a:rPr lang="en-GB" sz="1600">
                <a:solidFill>
                  <a:srgbClr val="000000"/>
                </a:solidFill>
                <a:ea typeface="Arial Unicode MS" pitchFamily="34" charset="-128"/>
                <a:cs typeface="Arial Unicode MS" pitchFamily="34" charset="-128"/>
              </a:rPr>
              <a:t>CC </a:t>
            </a:r>
          </a:p>
          <a:p>
            <a:pPr algn="ctr" defTabSz="407988" hangingPunct="0">
              <a:lnSpc>
                <a:spcPct val="93000"/>
              </a:lnSpc>
              <a:buClr>
                <a:srgbClr val="000000"/>
              </a:buClr>
              <a:buSzPct val="100000"/>
              <a:buFont typeface="Times New Roman" pitchFamily="18" charset="0"/>
              <a:buNone/>
              <a:tabLst>
                <a:tab pos="657225" algn="l"/>
              </a:tabLst>
            </a:pPr>
            <a:r>
              <a:rPr lang="en-GB" sz="1600">
                <a:solidFill>
                  <a:srgbClr val="000000"/>
                </a:solidFill>
                <a:ea typeface="Arial Unicode MS" pitchFamily="34" charset="-128"/>
                <a:cs typeface="Arial Unicode MS" pitchFamily="34" charset="-128"/>
              </a:rPr>
              <a:t>model 1</a:t>
            </a:r>
          </a:p>
        </p:txBody>
      </p:sp>
      <p:sp>
        <p:nvSpPr>
          <p:cNvPr id="77849" name="Oval 30"/>
          <p:cNvSpPr>
            <a:spLocks noChangeArrowheads="1"/>
          </p:cNvSpPr>
          <p:nvPr/>
        </p:nvSpPr>
        <p:spPr bwMode="auto">
          <a:xfrm>
            <a:off x="7183438" y="2541588"/>
            <a:ext cx="1046162" cy="979487"/>
          </a:xfrm>
          <a:prstGeom prst="ellipse">
            <a:avLst/>
          </a:prstGeom>
          <a:solidFill>
            <a:srgbClr val="CFE7F5"/>
          </a:solidFill>
          <a:ln w="9525">
            <a:solidFill>
              <a:srgbClr val="808080"/>
            </a:solidFill>
            <a:round/>
            <a:headEnd/>
            <a:tailEnd/>
          </a:ln>
        </p:spPr>
        <p:txBody>
          <a:bodyPr lIns="81639" tIns="55221" rIns="81639" bIns="40820" anchor="ctr"/>
          <a:lstStyle/>
          <a:p>
            <a:pPr algn="ctr" defTabSz="407988" hangingPunct="0">
              <a:lnSpc>
                <a:spcPct val="93000"/>
              </a:lnSpc>
              <a:buClr>
                <a:srgbClr val="000000"/>
              </a:buClr>
              <a:buSzPct val="100000"/>
              <a:buFont typeface="Times New Roman" pitchFamily="18" charset="0"/>
              <a:buNone/>
              <a:tabLst>
                <a:tab pos="657225" algn="l"/>
              </a:tabLst>
            </a:pPr>
            <a:r>
              <a:rPr lang="en-GB" sz="1600">
                <a:solidFill>
                  <a:srgbClr val="000000"/>
                </a:solidFill>
                <a:ea typeface="Arial Unicode MS" pitchFamily="34" charset="-128"/>
                <a:cs typeface="Arial Unicode MS" pitchFamily="34" charset="-128"/>
              </a:rPr>
              <a:t>CC </a:t>
            </a:r>
          </a:p>
          <a:p>
            <a:pPr algn="ctr" defTabSz="407988" hangingPunct="0">
              <a:lnSpc>
                <a:spcPct val="93000"/>
              </a:lnSpc>
              <a:buClr>
                <a:srgbClr val="000000"/>
              </a:buClr>
              <a:buSzPct val="100000"/>
              <a:buFont typeface="Times New Roman" pitchFamily="18" charset="0"/>
              <a:buNone/>
              <a:tabLst>
                <a:tab pos="657225" algn="l"/>
              </a:tabLst>
            </a:pPr>
            <a:r>
              <a:rPr lang="en-GB" sz="1600">
                <a:solidFill>
                  <a:srgbClr val="000000"/>
                </a:solidFill>
                <a:ea typeface="Arial Unicode MS" pitchFamily="34" charset="-128"/>
                <a:cs typeface="Arial Unicode MS" pitchFamily="34" charset="-128"/>
              </a:rPr>
              <a:t>model m</a:t>
            </a:r>
          </a:p>
        </p:txBody>
      </p:sp>
      <p:sp>
        <p:nvSpPr>
          <p:cNvPr id="77850" name="Text Box 31"/>
          <p:cNvSpPr txBox="1">
            <a:spLocks noChangeArrowheads="1"/>
          </p:cNvSpPr>
          <p:nvPr/>
        </p:nvSpPr>
        <p:spPr bwMode="auto">
          <a:xfrm>
            <a:off x="1050925" y="2298700"/>
            <a:ext cx="654050" cy="314325"/>
          </a:xfrm>
          <a:prstGeom prst="rect">
            <a:avLst/>
          </a:prstGeom>
          <a:noFill/>
          <a:ln w="9525">
            <a:noFill/>
            <a:round/>
            <a:headEnd/>
            <a:tailEnd/>
          </a:ln>
        </p:spPr>
        <p:txBody>
          <a:bodyPr lIns="81639" tIns="55221" rIns="81639" bIns="40820"/>
          <a:lstStyle/>
          <a:p>
            <a:pPr defTabSz="414338" hangingPunct="0">
              <a:lnSpc>
                <a:spcPct val="93000"/>
              </a:lnSpc>
              <a:buClr>
                <a:srgbClr val="000000"/>
              </a:buClr>
              <a:buSzPct val="100000"/>
              <a:buFont typeface="Times New Roman" pitchFamily="18" charset="0"/>
              <a:buNone/>
            </a:pPr>
            <a:r>
              <a:rPr lang="en-GB" sz="1600">
                <a:solidFill>
                  <a:srgbClr val="000000"/>
                </a:solidFill>
                <a:ea typeface="Arial Unicode MS" pitchFamily="34" charset="-128"/>
                <a:cs typeface="Arial Unicode MS" pitchFamily="34" charset="-128"/>
              </a:rPr>
              <a:t>...</a:t>
            </a:r>
          </a:p>
        </p:txBody>
      </p:sp>
      <p:sp>
        <p:nvSpPr>
          <p:cNvPr id="77851" name="Oval 32"/>
          <p:cNvSpPr>
            <a:spLocks noChangeArrowheads="1"/>
          </p:cNvSpPr>
          <p:nvPr/>
        </p:nvSpPr>
        <p:spPr bwMode="auto">
          <a:xfrm>
            <a:off x="4376738" y="4459288"/>
            <a:ext cx="1044575" cy="977900"/>
          </a:xfrm>
          <a:prstGeom prst="ellipse">
            <a:avLst/>
          </a:prstGeom>
          <a:solidFill>
            <a:srgbClr val="FF0000"/>
          </a:solidFill>
          <a:ln w="9525">
            <a:solidFill>
              <a:srgbClr val="000000"/>
            </a:solidFill>
            <a:round/>
            <a:headEnd/>
            <a:tailEnd/>
          </a:ln>
        </p:spPr>
        <p:txBody>
          <a:bodyPr lIns="81639" tIns="55221" rIns="81639" bIns="40820" anchor="ctr"/>
          <a:lstStyle/>
          <a:p>
            <a:pPr algn="ctr" defTabSz="407988" hangingPunct="0">
              <a:lnSpc>
                <a:spcPct val="93000"/>
              </a:lnSpc>
              <a:buClr>
                <a:srgbClr val="000000"/>
              </a:buClr>
              <a:buSzPct val="100000"/>
              <a:buFont typeface="Times New Roman" pitchFamily="18" charset="0"/>
              <a:buNone/>
              <a:tabLst>
                <a:tab pos="657225" algn="l"/>
              </a:tabLst>
            </a:pPr>
            <a:r>
              <a:rPr lang="en-GB" sz="1600" dirty="0">
                <a:solidFill>
                  <a:srgbClr val="000000"/>
                </a:solidFill>
                <a:ea typeface="Arial Unicode MS" pitchFamily="34" charset="-128"/>
                <a:cs typeface="Arial Unicode MS" pitchFamily="34" charset="-128"/>
              </a:rPr>
              <a:t>W</a:t>
            </a:r>
            <a:r>
              <a:rPr lang="en-GB" sz="1600" dirty="0" smtClean="0">
                <a:solidFill>
                  <a:srgbClr val="000000"/>
                </a:solidFill>
                <a:ea typeface="Arial Unicode MS" pitchFamily="34" charset="-128"/>
                <a:cs typeface="Arial Unicode MS" pitchFamily="34" charset="-128"/>
              </a:rPr>
              <a:t>C </a:t>
            </a:r>
            <a:endParaRPr lang="en-GB" sz="1600" dirty="0">
              <a:solidFill>
                <a:srgbClr val="000000"/>
              </a:solidFill>
              <a:ea typeface="Arial Unicode MS" pitchFamily="34" charset="-128"/>
              <a:cs typeface="Arial Unicode MS" pitchFamily="34" charset="-128"/>
            </a:endParaRPr>
          </a:p>
          <a:p>
            <a:pPr algn="ctr" defTabSz="407988" hangingPunct="0">
              <a:lnSpc>
                <a:spcPct val="93000"/>
              </a:lnSpc>
              <a:buClr>
                <a:srgbClr val="000000"/>
              </a:buClr>
              <a:buSzPct val="100000"/>
              <a:buFont typeface="Times New Roman" pitchFamily="18" charset="0"/>
              <a:buNone/>
              <a:tabLst>
                <a:tab pos="657225" algn="l"/>
              </a:tabLst>
            </a:pPr>
            <a:r>
              <a:rPr lang="en-GB" sz="1600" dirty="0">
                <a:solidFill>
                  <a:srgbClr val="000000"/>
                </a:solidFill>
                <a:ea typeface="Arial Unicode MS" pitchFamily="34" charset="-128"/>
                <a:cs typeface="Arial Unicode MS" pitchFamily="34" charset="-128"/>
              </a:rPr>
              <a:t>model 1</a:t>
            </a:r>
          </a:p>
        </p:txBody>
      </p:sp>
      <p:sp>
        <p:nvSpPr>
          <p:cNvPr id="77852" name="Oval 33"/>
          <p:cNvSpPr>
            <a:spLocks noChangeArrowheads="1"/>
          </p:cNvSpPr>
          <p:nvPr/>
        </p:nvSpPr>
        <p:spPr bwMode="auto">
          <a:xfrm>
            <a:off x="4637088" y="3416300"/>
            <a:ext cx="501650" cy="501650"/>
          </a:xfrm>
          <a:prstGeom prst="ellipse">
            <a:avLst/>
          </a:prstGeom>
          <a:solidFill>
            <a:srgbClr val="FF0000"/>
          </a:solidFill>
          <a:ln w="9525">
            <a:solidFill>
              <a:srgbClr val="000000"/>
            </a:solidFill>
            <a:round/>
            <a:headEnd/>
            <a:tailEnd/>
          </a:ln>
        </p:spPr>
        <p:txBody>
          <a:bodyPr wrap="none" lIns="81639" tIns="55221" rIns="81639" bIns="40820" anchor="ctr"/>
          <a:lstStyle/>
          <a:p>
            <a:pPr algn="ctr" defTabSz="414338" hangingPunct="0">
              <a:lnSpc>
                <a:spcPct val="93000"/>
              </a:lnSpc>
              <a:buClr>
                <a:srgbClr val="000000"/>
              </a:buClr>
              <a:buSzPct val="100000"/>
              <a:buFont typeface="Times New Roman" pitchFamily="18" charset="0"/>
              <a:buNone/>
            </a:pPr>
            <a:r>
              <a:rPr lang="en-GB" sz="1600">
                <a:solidFill>
                  <a:srgbClr val="000000"/>
                </a:solidFill>
                <a:ea typeface="Arial Unicode MS" pitchFamily="34" charset="-128"/>
                <a:cs typeface="Arial Unicode MS" pitchFamily="34" charset="-128"/>
              </a:rPr>
              <a:t>w</a:t>
            </a:r>
            <a:r>
              <a:rPr lang="en-GB" sz="1600" baseline="-33000">
                <a:solidFill>
                  <a:srgbClr val="000000"/>
                </a:solidFill>
                <a:ea typeface="Arial Unicode MS" pitchFamily="34" charset="-128"/>
                <a:cs typeface="Arial Unicode MS" pitchFamily="34" charset="-128"/>
              </a:rPr>
              <a:t>1</a:t>
            </a:r>
          </a:p>
        </p:txBody>
      </p:sp>
      <p:sp>
        <p:nvSpPr>
          <p:cNvPr id="77853" name="Oval 34"/>
          <p:cNvSpPr>
            <a:spLocks noChangeArrowheads="1"/>
          </p:cNvSpPr>
          <p:nvPr/>
        </p:nvSpPr>
        <p:spPr bwMode="auto">
          <a:xfrm>
            <a:off x="7472363" y="3425825"/>
            <a:ext cx="501650" cy="503238"/>
          </a:xfrm>
          <a:prstGeom prst="ellipse">
            <a:avLst/>
          </a:prstGeom>
          <a:solidFill>
            <a:srgbClr val="FF0000"/>
          </a:solidFill>
          <a:ln w="9525">
            <a:solidFill>
              <a:srgbClr val="000000"/>
            </a:solidFill>
            <a:round/>
            <a:headEnd/>
            <a:tailEnd/>
          </a:ln>
        </p:spPr>
        <p:txBody>
          <a:bodyPr wrap="none" lIns="81639" tIns="55221" rIns="81639" bIns="40820" anchor="ctr"/>
          <a:lstStyle/>
          <a:p>
            <a:pPr algn="ctr" defTabSz="414338" hangingPunct="0">
              <a:lnSpc>
                <a:spcPct val="93000"/>
              </a:lnSpc>
              <a:buClr>
                <a:srgbClr val="000000"/>
              </a:buClr>
              <a:buSzPct val="100000"/>
              <a:buFont typeface="Times New Roman" pitchFamily="18" charset="0"/>
              <a:buNone/>
            </a:pPr>
            <a:r>
              <a:rPr lang="en-GB" sz="1600">
                <a:solidFill>
                  <a:srgbClr val="000000"/>
                </a:solidFill>
                <a:ea typeface="Arial Unicode MS" pitchFamily="34" charset="-128"/>
                <a:cs typeface="Arial Unicode MS" pitchFamily="34" charset="-128"/>
              </a:rPr>
              <a:t>w</a:t>
            </a:r>
            <a:r>
              <a:rPr lang="en-GB" sz="1600" baseline="-33000">
                <a:solidFill>
                  <a:srgbClr val="000000"/>
                </a:solidFill>
                <a:ea typeface="Arial Unicode MS" pitchFamily="34" charset="-128"/>
                <a:cs typeface="Arial Unicode MS" pitchFamily="34" charset="-128"/>
              </a:rPr>
              <a:t>m</a:t>
            </a:r>
          </a:p>
        </p:txBody>
      </p:sp>
      <p:sp>
        <p:nvSpPr>
          <p:cNvPr id="77854" name="Oval 35"/>
          <p:cNvSpPr>
            <a:spLocks noChangeArrowheads="1"/>
          </p:cNvSpPr>
          <p:nvPr/>
        </p:nvSpPr>
        <p:spPr bwMode="auto">
          <a:xfrm>
            <a:off x="4640263" y="5291138"/>
            <a:ext cx="501650" cy="501650"/>
          </a:xfrm>
          <a:prstGeom prst="ellipse">
            <a:avLst/>
          </a:prstGeom>
          <a:solidFill>
            <a:srgbClr val="FF0000"/>
          </a:solidFill>
          <a:ln w="9525">
            <a:solidFill>
              <a:srgbClr val="000000"/>
            </a:solidFill>
            <a:round/>
            <a:headEnd/>
            <a:tailEnd/>
          </a:ln>
        </p:spPr>
        <p:txBody>
          <a:bodyPr wrap="none" lIns="81639" tIns="55221" rIns="81639" bIns="40820" anchor="ctr"/>
          <a:lstStyle/>
          <a:p>
            <a:pPr algn="ctr" defTabSz="414338" hangingPunct="0">
              <a:lnSpc>
                <a:spcPct val="93000"/>
              </a:lnSpc>
              <a:buClr>
                <a:srgbClr val="000000"/>
              </a:buClr>
              <a:buSzPct val="100000"/>
              <a:buFont typeface="Times New Roman" pitchFamily="18" charset="0"/>
              <a:buNone/>
            </a:pPr>
            <a:r>
              <a:rPr lang="en-GB" sz="1600">
                <a:solidFill>
                  <a:srgbClr val="000000"/>
                </a:solidFill>
                <a:ea typeface="Arial Unicode MS" pitchFamily="34" charset="-128"/>
                <a:cs typeface="Arial Unicode MS" pitchFamily="34" charset="-128"/>
              </a:rPr>
              <a:t>w</a:t>
            </a:r>
            <a:r>
              <a:rPr lang="en-GB" sz="1600" baseline="-33000">
                <a:solidFill>
                  <a:srgbClr val="000000"/>
                </a:solidFill>
                <a:ea typeface="Arial Unicode MS" pitchFamily="34" charset="-128"/>
                <a:cs typeface="Arial Unicode MS" pitchFamily="34" charset="-128"/>
              </a:rPr>
              <a:t>m+1</a:t>
            </a:r>
          </a:p>
        </p:txBody>
      </p:sp>
      <p:sp>
        <p:nvSpPr>
          <p:cNvPr id="77855" name="Text Box 36"/>
          <p:cNvSpPr txBox="1">
            <a:spLocks noChangeArrowheads="1"/>
          </p:cNvSpPr>
          <p:nvPr/>
        </p:nvSpPr>
        <p:spPr bwMode="auto">
          <a:xfrm>
            <a:off x="228600" y="6143625"/>
            <a:ext cx="8686800" cy="700088"/>
          </a:xfrm>
          <a:prstGeom prst="rect">
            <a:avLst/>
          </a:prstGeom>
          <a:solidFill>
            <a:srgbClr val="FFFFFF"/>
          </a:solidFill>
          <a:ln w="9525">
            <a:noFill/>
            <a:round/>
            <a:headEnd/>
            <a:tailEnd/>
          </a:ln>
        </p:spPr>
        <p:txBody>
          <a:bodyPr lIns="81639" tIns="53620" rIns="81639" bIns="40820" anchor="ctr" anchorCtr="1"/>
          <a:lstStyle/>
          <a:p>
            <a:pPr algn="ctr" defTabSz="407988" hangingPunct="0">
              <a:lnSpc>
                <a:spcPct val="93000"/>
              </a:lnSpc>
              <a:buClr>
                <a:srgbClr val="000000"/>
              </a:buClr>
              <a:buSzPct val="100000"/>
              <a:buFont typeface="Times New Roman" pitchFamily="18" charset="0"/>
              <a:buNone/>
              <a:tabLst>
                <a:tab pos="657225" algn="l"/>
                <a:tab pos="1312863" algn="l"/>
                <a:tab pos="1970088" algn="l"/>
                <a:tab pos="2627313" algn="l"/>
                <a:tab pos="3282950" algn="l"/>
                <a:tab pos="3940175" algn="l"/>
                <a:tab pos="4595813" algn="l"/>
                <a:tab pos="5253038" algn="l"/>
                <a:tab pos="5910263" algn="l"/>
                <a:tab pos="6565900" algn="l"/>
                <a:tab pos="7223125" algn="l"/>
                <a:tab pos="7880350" algn="l"/>
                <a:tab pos="8535988" algn="l"/>
              </a:tabLst>
            </a:pPr>
            <a:r>
              <a:rPr lang="en-GB" sz="1600" dirty="0" smtClean="0">
                <a:solidFill>
                  <a:srgbClr val="A6A6A6"/>
                </a:solidFill>
              </a:rPr>
              <a:t> </a:t>
            </a:r>
            <a:r>
              <a:rPr lang="en-GB" sz="1600" dirty="0">
                <a:solidFill>
                  <a:srgbClr val="A6A6A6"/>
                </a:solidFill>
                <a:ea typeface="Arial Unicode MS" pitchFamily="34" charset="-128"/>
                <a:cs typeface="Arial Unicode MS" pitchFamily="34" charset="-128"/>
              </a:rPr>
              <a:t>L. </a:t>
            </a:r>
            <a:r>
              <a:rPr lang="en-GB" sz="1600" dirty="0" err="1">
                <a:solidFill>
                  <a:srgbClr val="A6A6A6"/>
                </a:solidFill>
                <a:ea typeface="Arial Unicode MS" pitchFamily="34" charset="-128"/>
                <a:cs typeface="Arial Unicode MS" pitchFamily="34" charset="-128"/>
              </a:rPr>
              <a:t>Minku</a:t>
            </a:r>
            <a:r>
              <a:rPr lang="en-GB" sz="1600" dirty="0">
                <a:solidFill>
                  <a:srgbClr val="A6A6A6"/>
                </a:solidFill>
                <a:ea typeface="Arial Unicode MS" pitchFamily="34" charset="-128"/>
                <a:cs typeface="Arial Unicode MS" pitchFamily="34" charset="-128"/>
              </a:rPr>
              <a:t>, X. Yao. Can Cross-company Data Improve Performance in Software Effort Estimation? Proceedings of the 8th International Conference on Predictive Models in Software Engineering, p. 69-78, 2012. </a:t>
            </a:r>
          </a:p>
        </p:txBody>
      </p:sp>
      <p:sp>
        <p:nvSpPr>
          <p:cNvPr id="77856" name="Text Box 37"/>
          <p:cNvSpPr txBox="1">
            <a:spLocks noChangeArrowheads="1"/>
          </p:cNvSpPr>
          <p:nvPr/>
        </p:nvSpPr>
        <p:spPr bwMode="auto">
          <a:xfrm>
            <a:off x="5842000" y="4325938"/>
            <a:ext cx="3206750" cy="1625600"/>
          </a:xfrm>
          <a:prstGeom prst="rect">
            <a:avLst/>
          </a:prstGeom>
          <a:noFill/>
          <a:ln w="9525">
            <a:noFill/>
            <a:round/>
            <a:headEnd/>
            <a:tailEnd/>
          </a:ln>
        </p:spPr>
        <p:txBody>
          <a:bodyPr lIns="81639" tIns="55221" rIns="81639" bIns="40820"/>
          <a:lstStyle/>
          <a:p>
            <a:pPr defTabSz="407988" hangingPunct="0">
              <a:lnSpc>
                <a:spcPct val="93000"/>
              </a:lnSpc>
              <a:spcAft>
                <a:spcPct val="20000"/>
              </a:spcAft>
              <a:buClr>
                <a:srgbClr val="000000"/>
              </a:buClr>
              <a:buSzPct val="100000"/>
              <a:buFont typeface="Times New Roman" pitchFamily="18" charset="0"/>
              <a:buChar char="•"/>
              <a:tabLst>
                <a:tab pos="657225" algn="l"/>
                <a:tab pos="1312863" algn="l"/>
                <a:tab pos="1970088" algn="l"/>
                <a:tab pos="2627313" algn="l"/>
              </a:tabLst>
            </a:pPr>
            <a:r>
              <a:rPr lang="en-GB" sz="1400">
                <a:solidFill>
                  <a:srgbClr val="000000"/>
                </a:solidFill>
                <a:latin typeface="Calibri" pitchFamily="34" charset="0"/>
                <a:ea typeface="Arial Unicode MS" pitchFamily="34" charset="-128"/>
                <a:cs typeface="Arial Unicode MS" pitchFamily="34" charset="-128"/>
              </a:rPr>
              <a:t> Dynamic weights control how much a certain model contributes to predictions:</a:t>
            </a:r>
          </a:p>
          <a:p>
            <a:pPr marL="392113" lvl="1" indent="-196850" defTabSz="407988" hangingPunct="0">
              <a:lnSpc>
                <a:spcPct val="93000"/>
              </a:lnSpc>
              <a:spcAft>
                <a:spcPct val="20000"/>
              </a:spcAft>
              <a:buClr>
                <a:srgbClr val="000000"/>
              </a:buClr>
              <a:buSzPct val="45000"/>
              <a:buFont typeface="Wingdings" pitchFamily="2" charset="2"/>
              <a:buChar char=""/>
              <a:tabLst>
                <a:tab pos="657225" algn="l"/>
                <a:tab pos="1312863" algn="l"/>
                <a:tab pos="1970088" algn="l"/>
                <a:tab pos="2627313" algn="l"/>
              </a:tabLst>
            </a:pPr>
            <a:r>
              <a:rPr lang="en-GB" sz="1400">
                <a:solidFill>
                  <a:srgbClr val="000000"/>
                </a:solidFill>
                <a:latin typeface="Calibri" pitchFamily="34" charset="0"/>
                <a:ea typeface="Arial Unicode MS" pitchFamily="34" charset="-128"/>
                <a:cs typeface="Arial Unicode MS" pitchFamily="34" charset="-128"/>
              </a:rPr>
              <a:t>At each time step, “loser” models have weight multiplied by </a:t>
            </a:r>
            <a:r>
              <a:rPr lang="en-GB" sz="1400" i="1">
                <a:solidFill>
                  <a:srgbClr val="000000"/>
                </a:solidFill>
                <a:latin typeface="Calibri" pitchFamily="34" charset="0"/>
                <a:ea typeface="Arial Unicode MS" pitchFamily="34" charset="-128"/>
                <a:cs typeface="Arial Unicode MS" pitchFamily="34" charset="-128"/>
              </a:rPr>
              <a:t>Beta</a:t>
            </a:r>
            <a:r>
              <a:rPr lang="en-GB" sz="1400">
                <a:solidFill>
                  <a:srgbClr val="000000"/>
                </a:solidFill>
                <a:latin typeface="Calibri" pitchFamily="34" charset="0"/>
                <a:ea typeface="Arial Unicode MS" pitchFamily="34" charset="-128"/>
                <a:cs typeface="Arial Unicode MS" pitchFamily="34" charset="-128"/>
              </a:rPr>
              <a:t>.</a:t>
            </a:r>
          </a:p>
          <a:p>
            <a:pPr defTabSz="407988" hangingPunct="0">
              <a:lnSpc>
                <a:spcPct val="93000"/>
              </a:lnSpc>
              <a:spcAft>
                <a:spcPct val="20000"/>
              </a:spcAft>
              <a:buClr>
                <a:srgbClr val="000000"/>
              </a:buClr>
              <a:buSzPct val="45000"/>
              <a:buFont typeface="Wingdings" pitchFamily="2" charset="2"/>
              <a:buChar char=""/>
              <a:tabLst>
                <a:tab pos="657225" algn="l"/>
                <a:tab pos="1312863" algn="l"/>
                <a:tab pos="1970088" algn="l"/>
                <a:tab pos="2627313" algn="l"/>
              </a:tabLst>
            </a:pPr>
            <a:r>
              <a:rPr lang="en-GB" sz="1400">
                <a:solidFill>
                  <a:srgbClr val="000000"/>
                </a:solidFill>
                <a:latin typeface="Calibri" pitchFamily="34" charset="0"/>
                <a:ea typeface="Arial Unicode MS" pitchFamily="34" charset="-128"/>
                <a:cs typeface="Arial Unicode MS" pitchFamily="34" charset="-128"/>
              </a:rPr>
              <a:t> Models trained with “very different” projects from the one to be predicted can be filtered out.</a:t>
            </a:r>
          </a:p>
        </p:txBody>
      </p:sp>
      <p:sp>
        <p:nvSpPr>
          <p:cNvPr id="2" name="Slide Number Placeholder 1"/>
          <p:cNvSpPr>
            <a:spLocks noGrp="1"/>
          </p:cNvSpPr>
          <p:nvPr>
            <p:ph type="sldNum" sz="quarter" idx="12"/>
          </p:nvPr>
        </p:nvSpPr>
        <p:spPr/>
        <p:txBody>
          <a:bodyPr/>
          <a:lstStyle/>
          <a:p>
            <a:fld id="{4F43FBDB-460A-2C4D-8064-C249887F4FCB}" type="slidenum">
              <a:rPr lang="en-US" smtClean="0"/>
              <a:pPr/>
              <a:t>135</a:t>
            </a:fld>
            <a:endParaRPr lang="en-US"/>
          </a:p>
        </p:txBody>
      </p:sp>
    </p:spTree>
    <p:extLst>
      <p:ext uri="{BB962C8B-B14F-4D97-AF65-F5344CB8AC3E}">
        <p14:creationId xmlns:p14="http://schemas.microsoft.com/office/powerpoint/2010/main" val="3335437903"/>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2"/>
          <p:cNvSpPr>
            <a:spLocks noGrp="1"/>
          </p:cNvSpPr>
          <p:nvPr>
            <p:ph type="title"/>
          </p:nvPr>
        </p:nvSpPr>
        <p:spPr>
          <a:xfrm>
            <a:off x="454025" y="-116680"/>
            <a:ext cx="8231188" cy="1144587"/>
          </a:xfrm>
        </p:spPr>
        <p:txBody>
          <a:bodyPr lIns="0" tIns="35203" rIns="0" bIns="0">
            <a:normAutofit/>
          </a:bodyPr>
          <a:lstStyle/>
          <a:p>
            <a:pPr defTabSz="449263" eaLnBrk="1" hangingPunct="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dirty="0" smtClean="0"/>
              <a:t>Dynamic Adaptive Ensembles</a:t>
            </a:r>
          </a:p>
        </p:txBody>
      </p:sp>
      <p:sp>
        <p:nvSpPr>
          <p:cNvPr id="79874" name="Rectangle 3"/>
          <p:cNvSpPr>
            <a:spLocks noGrp="1"/>
          </p:cNvSpPr>
          <p:nvPr>
            <p:ph type="body" idx="1"/>
          </p:nvPr>
        </p:nvSpPr>
        <p:spPr>
          <a:xfrm>
            <a:off x="457200" y="863600"/>
            <a:ext cx="8228013" cy="5953125"/>
          </a:xfrm>
        </p:spPr>
        <p:txBody>
          <a:bodyPr lIns="0" tIns="25602" rIns="0" bIns="0"/>
          <a:lstStyle/>
          <a:p>
            <a:pPr marL="431800" indent="-323850" defTabSz="449263" eaLnBrk="1" hangingPunct="1">
              <a:buSzPct val="45000"/>
              <a:buFont typeface="Wingdings"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dirty="0" smtClean="0"/>
              <a:t>Dynamic Cross-company Learning (DCL)</a:t>
            </a:r>
          </a:p>
          <a:p>
            <a:pPr marL="863600" lvl="1" indent="-323850" defTabSz="449263" eaLnBrk="1" hangingPunct="1">
              <a:spcBef>
                <a:spcPct val="10000"/>
              </a:spcBef>
              <a:buSzPct val="75000"/>
              <a:buFont typeface="Symbol"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sz="2400" dirty="0" smtClean="0"/>
              <a:t>DCL uses new completed projects that arrive with time.</a:t>
            </a:r>
          </a:p>
          <a:p>
            <a:pPr marL="863600" lvl="1" indent="-323850" defTabSz="449263" eaLnBrk="1" hangingPunct="1">
              <a:spcBef>
                <a:spcPct val="10000"/>
              </a:spcBef>
              <a:buSzPct val="75000"/>
              <a:buFont typeface="Symbol"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sz="2400" dirty="0" smtClean="0"/>
              <a:t>DCL determines when CC data is useful.</a:t>
            </a:r>
          </a:p>
          <a:p>
            <a:pPr marL="863600" lvl="1" indent="-323850" defTabSz="449263" eaLnBrk="1" hangingPunct="1">
              <a:spcBef>
                <a:spcPct val="10000"/>
              </a:spcBef>
              <a:buSzPct val="75000"/>
              <a:buFont typeface="Symbol"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sz="2400" dirty="0" smtClean="0"/>
              <a:t>DCL adapts to changes by using CC data.</a:t>
            </a:r>
          </a:p>
          <a:p>
            <a:pPr marL="863600" lvl="1" indent="-323850" defTabSz="449263" eaLnBrk="1" hangingPunct="1">
              <a:spcBef>
                <a:spcPct val="10000"/>
              </a:spcBef>
              <a:buSzPct val="75000"/>
              <a:buFont typeface="Symbol"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sz="2400" dirty="0" smtClean="0"/>
              <a:t>DCL manages to use CC data to improve performance over WC models.</a:t>
            </a:r>
            <a:endParaRPr lang="en-GB" sz="2400" dirty="0" smtClean="0"/>
          </a:p>
        </p:txBody>
      </p:sp>
      <p:pic>
        <p:nvPicPr>
          <p:cNvPr id="79875" name="Picture 4"/>
          <p:cNvPicPr>
            <a:picLocks noChangeAspect="1" noChangeArrowheads="1"/>
          </p:cNvPicPr>
          <p:nvPr/>
        </p:nvPicPr>
        <p:blipFill>
          <a:blip r:embed="rId3"/>
          <a:srcRect/>
          <a:stretch>
            <a:fillRect/>
          </a:stretch>
        </p:blipFill>
        <p:spPr bwMode="auto">
          <a:xfrm>
            <a:off x="4572000" y="3468688"/>
            <a:ext cx="4310063" cy="3070225"/>
          </a:xfrm>
          <a:prstGeom prst="rect">
            <a:avLst/>
          </a:prstGeom>
          <a:noFill/>
          <a:ln w="9525">
            <a:noFill/>
            <a:round/>
            <a:headEnd/>
            <a:tailEnd/>
          </a:ln>
        </p:spPr>
      </p:pic>
      <p:pic>
        <p:nvPicPr>
          <p:cNvPr id="79876" name="Picture 5"/>
          <p:cNvPicPr>
            <a:picLocks noChangeAspect="1" noChangeArrowheads="1"/>
          </p:cNvPicPr>
          <p:nvPr/>
        </p:nvPicPr>
        <p:blipFill>
          <a:blip r:embed="rId4"/>
          <a:srcRect/>
          <a:stretch>
            <a:fillRect/>
          </a:stretch>
        </p:blipFill>
        <p:spPr bwMode="auto">
          <a:xfrm>
            <a:off x="354013" y="3338513"/>
            <a:ext cx="4021137" cy="3233737"/>
          </a:xfrm>
          <a:prstGeom prst="rect">
            <a:avLst/>
          </a:prstGeom>
          <a:noFill/>
          <a:ln w="9525">
            <a:noFill/>
            <a:round/>
            <a:headEnd/>
            <a:tailEnd/>
          </a:ln>
        </p:spPr>
      </p:pic>
      <p:sp>
        <p:nvSpPr>
          <p:cNvPr id="79877" name="Text Box 6"/>
          <p:cNvSpPr txBox="1">
            <a:spLocks noChangeArrowheads="1"/>
          </p:cNvSpPr>
          <p:nvPr/>
        </p:nvSpPr>
        <p:spPr bwMode="auto">
          <a:xfrm>
            <a:off x="719138" y="6486525"/>
            <a:ext cx="8162925" cy="263525"/>
          </a:xfrm>
          <a:prstGeom prst="rect">
            <a:avLst/>
          </a:prstGeom>
          <a:noFill/>
          <a:ln w="9525">
            <a:noFill/>
            <a:round/>
            <a:headEnd/>
            <a:tailEnd/>
          </a:ln>
        </p:spPr>
        <p:txBody>
          <a:bodyPr lIns="81639" tIns="52019" rIns="81639" bIns="40820"/>
          <a:lstStyle/>
          <a:p>
            <a:pPr algn="ctr" defTabSz="407988" hangingPunct="0">
              <a:lnSpc>
                <a:spcPct val="93000"/>
              </a:lnSpc>
              <a:buClr>
                <a:srgbClr val="000000"/>
              </a:buClr>
              <a:buSzPct val="100000"/>
              <a:buFont typeface="Times New Roman" pitchFamily="18" charset="0"/>
              <a:buNone/>
              <a:tabLst>
                <a:tab pos="657225" algn="l"/>
                <a:tab pos="1312863" algn="l"/>
                <a:tab pos="1970088" algn="l"/>
                <a:tab pos="2627313" algn="l"/>
                <a:tab pos="3282950" algn="l"/>
                <a:tab pos="3940175" algn="l"/>
                <a:tab pos="4595813" algn="l"/>
                <a:tab pos="5253038" algn="l"/>
                <a:tab pos="5910263" algn="l"/>
                <a:tab pos="6565900" algn="l"/>
                <a:tab pos="7223125" algn="l"/>
                <a:tab pos="7880350" algn="l"/>
              </a:tabLst>
            </a:pPr>
            <a:r>
              <a:rPr lang="en-GB" sz="1300">
                <a:solidFill>
                  <a:srgbClr val="000000"/>
                </a:solidFill>
                <a:ea typeface="Arial Unicode MS" pitchFamily="34" charset="-128"/>
                <a:cs typeface="Arial Unicode MS" pitchFamily="34" charset="-128"/>
              </a:rPr>
              <a:t>Predicting effort for a single company from ISBSG based on its projects and other companies' projects.</a:t>
            </a:r>
          </a:p>
        </p:txBody>
      </p:sp>
      <p:sp>
        <p:nvSpPr>
          <p:cNvPr id="2" name="Slide Number Placeholder 1"/>
          <p:cNvSpPr>
            <a:spLocks noGrp="1"/>
          </p:cNvSpPr>
          <p:nvPr>
            <p:ph type="sldNum" sz="quarter" idx="12"/>
          </p:nvPr>
        </p:nvSpPr>
        <p:spPr/>
        <p:txBody>
          <a:bodyPr/>
          <a:lstStyle/>
          <a:p>
            <a:fld id="{4F43FBDB-460A-2C4D-8064-C249887F4FCB}" type="slidenum">
              <a:rPr lang="en-US" smtClean="0"/>
              <a:pPr/>
              <a:t>136</a:t>
            </a:fld>
            <a:endParaRPr lang="en-US"/>
          </a:p>
        </p:txBody>
      </p:sp>
    </p:spTree>
    <p:extLst>
      <p:ext uri="{BB962C8B-B14F-4D97-AF65-F5344CB8AC3E}">
        <p14:creationId xmlns:p14="http://schemas.microsoft.com/office/powerpoint/2010/main" val="4030990918"/>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Mapping the CC Context to the WC context</a:t>
            </a:r>
            <a:endParaRPr lang="en-US" dirty="0"/>
          </a:p>
        </p:txBody>
      </p:sp>
      <p:sp>
        <p:nvSpPr>
          <p:cNvPr id="4" name="Slide Number Placeholder 3"/>
          <p:cNvSpPr>
            <a:spLocks noGrp="1"/>
          </p:cNvSpPr>
          <p:nvPr>
            <p:ph type="sldNum" sz="quarter" idx="12"/>
          </p:nvPr>
        </p:nvSpPr>
        <p:spPr/>
        <p:txBody>
          <a:bodyPr/>
          <a:lstStyle/>
          <a:p>
            <a:fld id="{4F43FBDB-460A-2C4D-8064-C249887F4FCB}" type="slidenum">
              <a:rPr lang="en-US" smtClean="0"/>
              <a:pPr/>
              <a:t>137</a:t>
            </a:fld>
            <a:endParaRPr lang="en-US"/>
          </a:p>
        </p:txBody>
      </p:sp>
      <p:sp>
        <p:nvSpPr>
          <p:cNvPr id="5" name="Text Box 36"/>
          <p:cNvSpPr txBox="1">
            <a:spLocks noChangeArrowheads="1"/>
          </p:cNvSpPr>
          <p:nvPr/>
        </p:nvSpPr>
        <p:spPr bwMode="auto">
          <a:xfrm>
            <a:off x="296944" y="2619260"/>
            <a:ext cx="8686800" cy="700088"/>
          </a:xfrm>
          <a:prstGeom prst="rect">
            <a:avLst/>
          </a:prstGeom>
          <a:solidFill>
            <a:srgbClr val="FFFFFF"/>
          </a:solidFill>
          <a:ln w="9525">
            <a:noFill/>
            <a:round/>
            <a:headEnd/>
            <a:tailEnd/>
          </a:ln>
        </p:spPr>
        <p:txBody>
          <a:bodyPr lIns="81639" tIns="53620" rIns="81639" bIns="40820" anchor="ctr" anchorCtr="1"/>
          <a:lstStyle/>
          <a:p>
            <a:pPr algn="ctr" defTabSz="407988" hangingPunct="0">
              <a:lnSpc>
                <a:spcPct val="93000"/>
              </a:lnSpc>
              <a:buClr>
                <a:srgbClr val="000000"/>
              </a:buClr>
              <a:buSzPct val="100000"/>
              <a:buFont typeface="Times New Roman" pitchFamily="18" charset="0"/>
              <a:buNone/>
              <a:tabLst>
                <a:tab pos="657225" algn="l"/>
                <a:tab pos="1312863" algn="l"/>
                <a:tab pos="1970088" algn="l"/>
                <a:tab pos="2627313" algn="l"/>
                <a:tab pos="3282950" algn="l"/>
                <a:tab pos="3940175" algn="l"/>
                <a:tab pos="4595813" algn="l"/>
                <a:tab pos="5253038" algn="l"/>
                <a:tab pos="5910263" algn="l"/>
                <a:tab pos="6565900" algn="l"/>
                <a:tab pos="7223125" algn="l"/>
                <a:tab pos="7880350" algn="l"/>
                <a:tab pos="8535988" algn="l"/>
              </a:tabLst>
            </a:pPr>
            <a:r>
              <a:rPr lang="en-GB" sz="2000" dirty="0" smtClean="0"/>
              <a:t> </a:t>
            </a:r>
            <a:r>
              <a:rPr lang="en-GB" sz="2000" dirty="0">
                <a:ea typeface="Arial Unicode MS" pitchFamily="34" charset="-128"/>
                <a:cs typeface="Arial Unicode MS" pitchFamily="34" charset="-128"/>
              </a:rPr>
              <a:t>L. </a:t>
            </a:r>
            <a:r>
              <a:rPr lang="en-GB" sz="2000" dirty="0" err="1">
                <a:ea typeface="Arial Unicode MS" pitchFamily="34" charset="-128"/>
                <a:cs typeface="Arial Unicode MS" pitchFamily="34" charset="-128"/>
              </a:rPr>
              <a:t>Minku</a:t>
            </a:r>
            <a:r>
              <a:rPr lang="en-GB" sz="2000" dirty="0">
                <a:ea typeface="Arial Unicode MS" pitchFamily="34" charset="-128"/>
                <a:cs typeface="Arial Unicode MS" pitchFamily="34" charset="-128"/>
              </a:rPr>
              <a:t>, X. Yao. </a:t>
            </a:r>
            <a:r>
              <a:rPr lang="en-GB" sz="2000" dirty="0" smtClean="0">
                <a:ea typeface="Arial Unicode MS" pitchFamily="34" charset="-128"/>
                <a:cs typeface="Arial Unicode MS" pitchFamily="34" charset="-128"/>
              </a:rPr>
              <a:t>How to Make Best Use of Cross-Company Data in Software Effort Estimation? ICSE 2014. </a:t>
            </a:r>
            <a:endParaRPr lang="en-GB" sz="2000" dirty="0">
              <a:ea typeface="Arial Unicode MS" pitchFamily="34" charset="-128"/>
              <a:cs typeface="Arial Unicode MS" pitchFamily="34" charset="-128"/>
            </a:endParaRPr>
          </a:p>
        </p:txBody>
      </p:sp>
      <p:sp>
        <p:nvSpPr>
          <p:cNvPr id="7" name="Text Box 36"/>
          <p:cNvSpPr txBox="1">
            <a:spLocks noChangeArrowheads="1"/>
          </p:cNvSpPr>
          <p:nvPr/>
        </p:nvSpPr>
        <p:spPr bwMode="auto">
          <a:xfrm>
            <a:off x="296944" y="3742441"/>
            <a:ext cx="8686800" cy="700088"/>
          </a:xfrm>
          <a:prstGeom prst="rect">
            <a:avLst/>
          </a:prstGeom>
          <a:solidFill>
            <a:srgbClr val="FFFFFF"/>
          </a:solidFill>
          <a:ln w="9525">
            <a:noFill/>
            <a:round/>
            <a:headEnd/>
            <a:tailEnd/>
          </a:ln>
        </p:spPr>
        <p:txBody>
          <a:bodyPr lIns="81639" tIns="53620" rIns="81639" bIns="40820" anchor="ctr" anchorCtr="1"/>
          <a:lstStyle/>
          <a:p>
            <a:pPr algn="ctr" defTabSz="407988" hangingPunct="0">
              <a:lnSpc>
                <a:spcPct val="93000"/>
              </a:lnSpc>
              <a:buClr>
                <a:srgbClr val="000000"/>
              </a:buClr>
              <a:buSzPct val="100000"/>
              <a:buFont typeface="Times New Roman" pitchFamily="18" charset="0"/>
              <a:buNone/>
              <a:tabLst>
                <a:tab pos="657225" algn="l"/>
                <a:tab pos="1312863" algn="l"/>
                <a:tab pos="1970088" algn="l"/>
                <a:tab pos="2627313" algn="l"/>
                <a:tab pos="3282950" algn="l"/>
                <a:tab pos="3940175" algn="l"/>
                <a:tab pos="4595813" algn="l"/>
                <a:tab pos="5253038" algn="l"/>
                <a:tab pos="5910263" algn="l"/>
                <a:tab pos="6565900" algn="l"/>
                <a:tab pos="7223125" algn="l"/>
                <a:tab pos="7880350" algn="l"/>
                <a:tab pos="8535988" algn="l"/>
              </a:tabLst>
            </a:pPr>
            <a:r>
              <a:rPr lang="en-GB" sz="2000" dirty="0" smtClean="0"/>
              <a:t>Presentation on 3</a:t>
            </a:r>
            <a:r>
              <a:rPr lang="en-GB" sz="2000" baseline="30000" dirty="0" smtClean="0"/>
              <a:t>rd</a:t>
            </a:r>
            <a:r>
              <a:rPr lang="en-GB" sz="2000" dirty="0" smtClean="0"/>
              <a:t> June -- afternoon</a:t>
            </a:r>
            <a:endParaRPr lang="en-GB" sz="2000" dirty="0">
              <a:ea typeface="Arial Unicode MS" pitchFamily="34" charset="-128"/>
              <a:cs typeface="Arial Unicode MS" pitchFamily="34" charset="-128"/>
            </a:endParaRPr>
          </a:p>
        </p:txBody>
      </p:sp>
    </p:spTree>
  </p:cSld>
  <p:clrMapOvr>
    <a:masterClrMapping/>
  </p:clrMapOvr>
  <p:timing>
    <p:tnLst>
      <p:par>
        <p:cTn xmlns:p14="http://schemas.microsoft.com/office/powerpoint/2010/mai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Roadmap</a:t>
            </a:r>
            <a:endParaRPr lang="en-US" dirty="0"/>
          </a:p>
        </p:txBody>
      </p:sp>
      <p:sp>
        <p:nvSpPr>
          <p:cNvPr id="5" name="Content Placeholder 2"/>
          <p:cNvSpPr>
            <a:spLocks noGrp="1"/>
          </p:cNvSpPr>
          <p:nvPr>
            <p:ph sz="half" idx="1"/>
          </p:nvPr>
        </p:nvSpPr>
        <p:spPr>
          <a:xfrm>
            <a:off x="457200" y="1674281"/>
            <a:ext cx="4038600" cy="4525963"/>
          </a:xfrm>
        </p:spPr>
        <p:txBody>
          <a:bodyPr>
            <a:normAutofit fontScale="62500" lnSpcReduction="20000"/>
          </a:bodyPr>
          <a:lstStyle/>
          <a:p>
            <a:pPr marL="0" indent="0">
              <a:buNone/>
            </a:pPr>
            <a:r>
              <a:rPr lang="en-US" b="1" dirty="0" smtClean="0">
                <a:solidFill>
                  <a:srgbClr val="FF0000"/>
                </a:solidFill>
              </a:rPr>
              <a:t>0) In </a:t>
            </a:r>
            <a:r>
              <a:rPr lang="en-US" b="1" dirty="0">
                <a:solidFill>
                  <a:srgbClr val="FF0000"/>
                </a:solidFill>
              </a:rPr>
              <a:t>a </a:t>
            </a:r>
            <a:r>
              <a:rPr lang="en-US" b="1" dirty="0" smtClean="0">
                <a:solidFill>
                  <a:srgbClr val="FF0000"/>
                </a:solidFill>
              </a:rPr>
              <a:t>nutshell </a:t>
            </a:r>
            <a:r>
              <a:rPr lang="en-US" dirty="0">
                <a:solidFill>
                  <a:schemeClr val="bg1">
                    <a:lumMod val="65000"/>
                  </a:schemeClr>
                </a:solidFill>
              </a:rPr>
              <a:t>[9:00] </a:t>
            </a:r>
            <a:r>
              <a:rPr lang="en-US" dirty="0" smtClean="0"/>
              <a:t/>
            </a:r>
            <a:br>
              <a:rPr lang="en-US" dirty="0" smtClean="0"/>
            </a:br>
            <a:r>
              <a:rPr lang="en-US" dirty="0" smtClean="0">
                <a:solidFill>
                  <a:schemeClr val="bg1">
                    <a:lumMod val="65000"/>
                  </a:schemeClr>
                </a:solidFill>
              </a:rPr>
              <a:t> </a:t>
            </a:r>
            <a:r>
              <a:rPr lang="en-US" dirty="0" smtClean="0"/>
              <a:t>(Menzies + Zimmermann)</a:t>
            </a:r>
            <a:br>
              <a:rPr lang="en-US" dirty="0" smtClean="0"/>
            </a:br>
            <a:r>
              <a:rPr lang="en-US" dirty="0" smtClean="0"/>
              <a:t/>
            </a:r>
            <a:br>
              <a:rPr lang="en-US" dirty="0" smtClean="0"/>
            </a:br>
            <a:endParaRPr lang="en-US" dirty="0"/>
          </a:p>
          <a:p>
            <a:pPr marL="0" indent="0">
              <a:buNone/>
            </a:pPr>
            <a:r>
              <a:rPr lang="en-US" b="1" dirty="0" smtClean="0">
                <a:solidFill>
                  <a:srgbClr val="FF0000"/>
                </a:solidFill>
              </a:rPr>
              <a:t>1) Organization Issues </a:t>
            </a:r>
            <a:r>
              <a:rPr lang="en-US" dirty="0">
                <a:solidFill>
                  <a:schemeClr val="bg1">
                    <a:lumMod val="65000"/>
                  </a:schemeClr>
                </a:solidFill>
              </a:rPr>
              <a:t>[9:15] </a:t>
            </a:r>
            <a:r>
              <a:rPr lang="en-US" dirty="0" smtClean="0">
                <a:solidFill>
                  <a:schemeClr val="bg1">
                    <a:lumMod val="65000"/>
                  </a:schemeClr>
                </a:solidFill>
              </a:rPr>
              <a:t/>
            </a:r>
            <a:br>
              <a:rPr lang="en-US" dirty="0" smtClean="0">
                <a:solidFill>
                  <a:schemeClr val="bg1">
                    <a:lumMod val="65000"/>
                  </a:schemeClr>
                </a:solidFill>
              </a:rPr>
            </a:br>
            <a:r>
              <a:rPr lang="en-US" dirty="0" smtClean="0"/>
              <a:t>(Menzies)</a:t>
            </a:r>
            <a:endParaRPr lang="en-US" dirty="0"/>
          </a:p>
          <a:p>
            <a:r>
              <a:rPr lang="en-US" dirty="0" smtClean="0"/>
              <a:t>Rule </a:t>
            </a:r>
            <a:r>
              <a:rPr lang="en-US" dirty="0"/>
              <a:t>#1: Talk to the users </a:t>
            </a:r>
            <a:r>
              <a:rPr lang="en-US" dirty="0" smtClean="0"/>
              <a:t>  </a:t>
            </a:r>
            <a:endParaRPr lang="en-US" dirty="0"/>
          </a:p>
          <a:p>
            <a:r>
              <a:rPr lang="en-US" dirty="0" smtClean="0"/>
              <a:t>Rule </a:t>
            </a:r>
            <a:r>
              <a:rPr lang="en-US" dirty="0"/>
              <a:t>#2: Know your </a:t>
            </a:r>
            <a:r>
              <a:rPr lang="en-US" dirty="0" smtClean="0"/>
              <a:t>domain  </a:t>
            </a:r>
            <a:endParaRPr lang="en-US" dirty="0"/>
          </a:p>
          <a:p>
            <a:r>
              <a:rPr lang="en-US" dirty="0" smtClean="0"/>
              <a:t>Rule </a:t>
            </a:r>
            <a:r>
              <a:rPr lang="en-US" dirty="0"/>
              <a:t>#3: Suspect your </a:t>
            </a:r>
            <a:r>
              <a:rPr lang="en-US" dirty="0" smtClean="0"/>
              <a:t>data </a:t>
            </a:r>
            <a:endParaRPr lang="en-US" dirty="0"/>
          </a:p>
          <a:p>
            <a:r>
              <a:rPr lang="en-US" dirty="0" smtClean="0"/>
              <a:t>Rule </a:t>
            </a:r>
            <a:r>
              <a:rPr lang="en-US" dirty="0"/>
              <a:t>#4: Data science is </a:t>
            </a:r>
            <a:r>
              <a:rPr lang="en-US" dirty="0" smtClean="0"/>
              <a:t>cyclic  </a:t>
            </a:r>
          </a:p>
          <a:p>
            <a:pPr marL="0" indent="0">
              <a:buNone/>
            </a:pPr>
            <a:endParaRPr lang="en-US" dirty="0"/>
          </a:p>
          <a:p>
            <a:pPr marL="0" indent="0">
              <a:buNone/>
            </a:pPr>
            <a:endParaRPr lang="en-US" dirty="0"/>
          </a:p>
          <a:p>
            <a:pPr marL="0" indent="0">
              <a:buNone/>
            </a:pPr>
            <a:r>
              <a:rPr lang="en-US" b="1" dirty="0" smtClean="0">
                <a:solidFill>
                  <a:srgbClr val="FF0000"/>
                </a:solidFill>
              </a:rPr>
              <a:t>2) Qualitative methods </a:t>
            </a:r>
            <a:r>
              <a:rPr lang="en-US" dirty="0" smtClean="0">
                <a:solidFill>
                  <a:schemeClr val="bg1">
                    <a:lumMod val="65000"/>
                  </a:schemeClr>
                </a:solidFill>
              </a:rPr>
              <a:t>[</a:t>
            </a:r>
            <a:r>
              <a:rPr lang="en-US" dirty="0">
                <a:solidFill>
                  <a:schemeClr val="bg1">
                    <a:lumMod val="65000"/>
                  </a:schemeClr>
                </a:solidFill>
              </a:rPr>
              <a:t>9:45] </a:t>
            </a:r>
            <a:r>
              <a:rPr lang="en-US" dirty="0" smtClean="0">
                <a:solidFill>
                  <a:schemeClr val="bg1">
                    <a:lumMod val="65000"/>
                  </a:schemeClr>
                </a:solidFill>
              </a:rPr>
              <a:t/>
            </a:r>
            <a:br>
              <a:rPr lang="en-US" dirty="0" smtClean="0">
                <a:solidFill>
                  <a:schemeClr val="bg1">
                    <a:lumMod val="65000"/>
                  </a:schemeClr>
                </a:solidFill>
              </a:rPr>
            </a:br>
            <a:r>
              <a:rPr lang="en-US" dirty="0" smtClean="0"/>
              <a:t>(Bird + Zimmermann)</a:t>
            </a:r>
            <a:endParaRPr lang="en-US" dirty="0"/>
          </a:p>
          <a:p>
            <a:r>
              <a:rPr lang="en-US" dirty="0" smtClean="0"/>
              <a:t>Discovering </a:t>
            </a:r>
            <a:r>
              <a:rPr lang="en-US" dirty="0"/>
              <a:t>information </a:t>
            </a:r>
            <a:r>
              <a:rPr lang="en-US" dirty="0" smtClean="0"/>
              <a:t>needs </a:t>
            </a:r>
            <a:endParaRPr lang="en-US" dirty="0"/>
          </a:p>
          <a:p>
            <a:r>
              <a:rPr lang="en-US" dirty="0" smtClean="0"/>
              <a:t>On </a:t>
            </a:r>
            <a:r>
              <a:rPr lang="en-US" dirty="0"/>
              <a:t>the role of surveys and interviews in data </a:t>
            </a:r>
            <a:r>
              <a:rPr lang="en-US" dirty="0" smtClean="0"/>
              <a:t>analysis</a:t>
            </a:r>
            <a:endParaRPr lang="en-US" dirty="0"/>
          </a:p>
          <a:p>
            <a:endParaRPr lang="en-US" dirty="0"/>
          </a:p>
        </p:txBody>
      </p:sp>
      <p:sp>
        <p:nvSpPr>
          <p:cNvPr id="3" name="Content Placeholder 2"/>
          <p:cNvSpPr>
            <a:spLocks noGrp="1"/>
          </p:cNvSpPr>
          <p:nvPr>
            <p:ph sz="half" idx="2"/>
          </p:nvPr>
        </p:nvSpPr>
        <p:spPr>
          <a:xfrm>
            <a:off x="4785779" y="1663698"/>
            <a:ext cx="4038600" cy="4525963"/>
          </a:xfrm>
        </p:spPr>
        <p:txBody>
          <a:bodyPr>
            <a:normAutofit fontScale="62500" lnSpcReduction="20000"/>
          </a:bodyPr>
          <a:lstStyle/>
          <a:p>
            <a:pPr marL="0" indent="0">
              <a:buNone/>
            </a:pPr>
            <a:r>
              <a:rPr lang="en-US" dirty="0" smtClean="0"/>
              <a:t>Break</a:t>
            </a:r>
            <a:r>
              <a:rPr lang="en-US" dirty="0"/>
              <a:t> </a:t>
            </a:r>
            <a:r>
              <a:rPr lang="en-US" dirty="0" smtClean="0">
                <a:solidFill>
                  <a:schemeClr val="bg1">
                    <a:lumMod val="65000"/>
                  </a:schemeClr>
                </a:solidFill>
              </a:rPr>
              <a:t>[</a:t>
            </a:r>
            <a:r>
              <a:rPr lang="en-US" dirty="0">
                <a:solidFill>
                  <a:schemeClr val="bg1">
                    <a:lumMod val="65000"/>
                  </a:schemeClr>
                </a:solidFill>
              </a:rPr>
              <a:t>10:30]</a:t>
            </a:r>
            <a:r>
              <a:rPr lang="en-US" dirty="0"/>
              <a:t> </a:t>
            </a:r>
            <a:r>
              <a:rPr lang="en-US" dirty="0" smtClean="0"/>
              <a:t/>
            </a:r>
            <a:br>
              <a:rPr lang="en-US" dirty="0" smtClean="0"/>
            </a:br>
            <a:endParaRPr lang="en-US" dirty="0" smtClean="0"/>
          </a:p>
          <a:p>
            <a:pPr marL="0" indent="0">
              <a:buNone/>
            </a:pPr>
            <a:endParaRPr lang="en-US" sz="2900" dirty="0">
              <a:solidFill>
                <a:schemeClr val="bg1">
                  <a:lumMod val="65000"/>
                </a:schemeClr>
              </a:solidFill>
            </a:endParaRPr>
          </a:p>
          <a:p>
            <a:pPr marL="0" indent="0">
              <a:buNone/>
            </a:pPr>
            <a:r>
              <a:rPr lang="en-US" b="1" dirty="0">
                <a:solidFill>
                  <a:srgbClr val="FF0000"/>
                </a:solidFill>
              </a:rPr>
              <a:t>3) Quantitative Methods </a:t>
            </a:r>
            <a:r>
              <a:rPr lang="en-US" dirty="0">
                <a:solidFill>
                  <a:srgbClr val="FF0000"/>
                </a:solidFill>
              </a:rPr>
              <a:t> </a:t>
            </a:r>
            <a:r>
              <a:rPr lang="en-US" dirty="0">
                <a:solidFill>
                  <a:schemeClr val="bg1">
                    <a:lumMod val="65000"/>
                  </a:schemeClr>
                </a:solidFill>
              </a:rPr>
              <a:t>[11:00] </a:t>
            </a:r>
          </a:p>
          <a:p>
            <a:pPr marL="0" indent="0">
              <a:buNone/>
            </a:pPr>
            <a:r>
              <a:rPr lang="en-US" dirty="0">
                <a:solidFill>
                  <a:schemeClr val="tx1">
                    <a:lumMod val="95000"/>
                    <a:lumOff val="5000"/>
                  </a:schemeClr>
                </a:solidFill>
              </a:rPr>
              <a:t>(</a:t>
            </a:r>
            <a:r>
              <a:rPr lang="en-US" dirty="0" err="1">
                <a:solidFill>
                  <a:schemeClr val="tx1">
                    <a:lumMod val="95000"/>
                    <a:lumOff val="5000"/>
                  </a:schemeClr>
                </a:solidFill>
              </a:rPr>
              <a:t>Turhan</a:t>
            </a:r>
            <a:r>
              <a:rPr lang="en-US" dirty="0">
                <a:solidFill>
                  <a:schemeClr val="tx1">
                    <a:lumMod val="95000"/>
                    <a:lumOff val="5000"/>
                  </a:schemeClr>
                </a:solidFill>
              </a:rPr>
              <a:t>)</a:t>
            </a:r>
          </a:p>
          <a:p>
            <a:r>
              <a:rPr lang="en-US" dirty="0">
                <a:solidFill>
                  <a:schemeClr val="tx1">
                    <a:lumMod val="95000"/>
                    <a:lumOff val="5000"/>
                  </a:schemeClr>
                </a:solidFill>
              </a:rPr>
              <a:t>Do we need all the data?</a:t>
            </a:r>
          </a:p>
          <a:p>
            <a:pPr lvl="1"/>
            <a:r>
              <a:rPr lang="en-US" dirty="0">
                <a:solidFill>
                  <a:schemeClr val="tx1">
                    <a:lumMod val="95000"/>
                    <a:lumOff val="5000"/>
                  </a:schemeClr>
                </a:solidFill>
              </a:rPr>
              <a:t>     row + column + range pruning</a:t>
            </a:r>
          </a:p>
          <a:p>
            <a:r>
              <a:rPr lang="en-US" dirty="0">
                <a:solidFill>
                  <a:schemeClr val="tx1">
                    <a:lumMod val="95000"/>
                    <a:lumOff val="5000"/>
                  </a:schemeClr>
                </a:solidFill>
              </a:rPr>
              <a:t>How to keep your data private </a:t>
            </a:r>
            <a:r>
              <a:rPr lang="en-US" dirty="0" smtClean="0">
                <a:solidFill>
                  <a:schemeClr val="tx1">
                    <a:lumMod val="95000"/>
                    <a:lumOff val="5000"/>
                  </a:schemeClr>
                </a:solidFill>
              </a:rPr>
              <a:t/>
            </a:r>
            <a:br>
              <a:rPr lang="en-US" dirty="0" smtClean="0">
                <a:solidFill>
                  <a:schemeClr val="tx1">
                    <a:lumMod val="95000"/>
                    <a:lumOff val="5000"/>
                  </a:schemeClr>
                </a:solidFill>
              </a:rPr>
            </a:br>
            <a:r>
              <a:rPr lang="en-US" dirty="0" smtClean="0">
                <a:solidFill>
                  <a:schemeClr val="tx1">
                    <a:lumMod val="95000"/>
                    <a:lumOff val="5000"/>
                  </a:schemeClr>
                </a:solidFill>
              </a:rPr>
              <a:t/>
            </a:r>
            <a:br>
              <a:rPr lang="en-US" dirty="0" smtClean="0">
                <a:solidFill>
                  <a:schemeClr val="tx1">
                    <a:lumMod val="95000"/>
                    <a:lumOff val="5000"/>
                  </a:schemeClr>
                </a:solidFill>
              </a:rPr>
            </a:br>
            <a:endParaRPr lang="en-US" dirty="0" smtClean="0">
              <a:solidFill>
                <a:schemeClr val="tx1">
                  <a:lumMod val="95000"/>
                  <a:lumOff val="5000"/>
                </a:schemeClr>
              </a:solidFill>
            </a:endParaRPr>
          </a:p>
          <a:p>
            <a:pPr marL="0" indent="0">
              <a:buNone/>
            </a:pPr>
            <a:endParaRPr lang="en-US" dirty="0"/>
          </a:p>
          <a:p>
            <a:pPr marL="0" indent="0">
              <a:buNone/>
            </a:pPr>
            <a:r>
              <a:rPr lang="en-US" b="1" dirty="0" smtClean="0">
                <a:solidFill>
                  <a:srgbClr val="FF0000"/>
                </a:solidFill>
              </a:rPr>
              <a:t>4) Open </a:t>
            </a:r>
            <a:r>
              <a:rPr lang="en-US" b="1" dirty="0">
                <a:solidFill>
                  <a:srgbClr val="FF0000"/>
                </a:solidFill>
              </a:rPr>
              <a:t>Issues, new </a:t>
            </a:r>
            <a:r>
              <a:rPr lang="en-US" b="1" dirty="0" smtClean="0">
                <a:solidFill>
                  <a:srgbClr val="FF0000"/>
                </a:solidFill>
              </a:rPr>
              <a:t>solutions </a:t>
            </a:r>
            <a:r>
              <a:rPr lang="en-US" dirty="0">
                <a:solidFill>
                  <a:schemeClr val="bg1">
                    <a:lumMod val="65000"/>
                  </a:schemeClr>
                </a:solidFill>
              </a:rPr>
              <a:t>[11:45] </a:t>
            </a:r>
            <a:r>
              <a:rPr lang="en-US" b="1" dirty="0" smtClean="0">
                <a:solidFill>
                  <a:srgbClr val="FF0000"/>
                </a:solidFill>
              </a:rPr>
              <a:t> </a:t>
            </a:r>
            <a:r>
              <a:rPr lang="en-US" dirty="0"/>
              <a:t>(</a:t>
            </a:r>
            <a:r>
              <a:rPr lang="en-US" dirty="0" err="1"/>
              <a:t>Minku</a:t>
            </a:r>
            <a:r>
              <a:rPr lang="en-US" dirty="0"/>
              <a:t>)</a:t>
            </a:r>
          </a:p>
          <a:p>
            <a:r>
              <a:rPr lang="en-US" dirty="0"/>
              <a:t>Instabilities; </a:t>
            </a:r>
          </a:p>
          <a:p>
            <a:r>
              <a:rPr lang="en-US" dirty="0" smtClean="0"/>
              <a:t>Envy;</a:t>
            </a:r>
            <a:endParaRPr lang="en-US" dirty="0"/>
          </a:p>
          <a:p>
            <a:r>
              <a:rPr lang="en-US" dirty="0" smtClean="0"/>
              <a:t>Ensembles</a:t>
            </a:r>
            <a:endParaRPr lang="en-US" dirty="0"/>
          </a:p>
        </p:txBody>
      </p:sp>
      <p:sp>
        <p:nvSpPr>
          <p:cNvPr id="4" name="Slide Number Placeholder 3"/>
          <p:cNvSpPr>
            <a:spLocks noGrp="1"/>
          </p:cNvSpPr>
          <p:nvPr>
            <p:ph type="sldNum" sz="quarter" idx="12"/>
          </p:nvPr>
        </p:nvSpPr>
        <p:spPr/>
        <p:txBody>
          <a:bodyPr/>
          <a:lstStyle/>
          <a:p>
            <a:fld id="{4F43FBDB-460A-2C4D-8064-C249887F4FCB}" type="slidenum">
              <a:rPr lang="en-US" smtClean="0"/>
              <a:pPr/>
              <a:t>138</a:t>
            </a:fld>
            <a:endParaRPr lang="en-US"/>
          </a:p>
        </p:txBody>
      </p:sp>
      <p:cxnSp>
        <p:nvCxnSpPr>
          <p:cNvPr id="6" name="Straight Connector 5"/>
          <p:cNvCxnSpPr/>
          <p:nvPr/>
        </p:nvCxnSpPr>
        <p:spPr>
          <a:xfrm>
            <a:off x="4601630" y="1748362"/>
            <a:ext cx="0" cy="4565656"/>
          </a:xfrm>
          <a:prstGeom prst="line">
            <a:avLst/>
          </a:prstGeom>
          <a:ln w="3175" cmpd="sng"/>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67324415"/>
      </p:ext>
    </p:extLst>
  </p:cSld>
  <p:clrMapOvr>
    <a:masterClrMapping/>
  </p:clrMapOvr>
  <p:timing>
    <p:tnLst>
      <p:par>
        <p:cTn xmlns:p14="http://schemas.microsoft.com/office/powerpoint/2010/mai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cover1.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2697" y="1270000"/>
            <a:ext cx="3689865" cy="4550833"/>
          </a:xfrm>
          <a:prstGeom prst="rect">
            <a:avLst/>
          </a:prstGeom>
        </p:spPr>
      </p:pic>
      <p:pic>
        <p:nvPicPr>
          <p:cNvPr id="9" name="Picture 8" descr="Cover2.pd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08275" y="863301"/>
            <a:ext cx="4017762" cy="5199456"/>
          </a:xfrm>
          <a:prstGeom prst="rect">
            <a:avLst/>
          </a:prstGeom>
        </p:spPr>
      </p:pic>
      <p:sp>
        <p:nvSpPr>
          <p:cNvPr id="11" name="Subtitle 2"/>
          <p:cNvSpPr txBox="1">
            <a:spLocks/>
          </p:cNvSpPr>
          <p:nvPr/>
        </p:nvSpPr>
        <p:spPr>
          <a:xfrm>
            <a:off x="1386418" y="6027704"/>
            <a:ext cx="1818990" cy="588132"/>
          </a:xfrm>
          <a:prstGeom prst="rect">
            <a:avLst/>
          </a:prstGeom>
          <a:solidFill>
            <a:srgbClr val="345525"/>
          </a:solidFill>
          <a:ln>
            <a:noFill/>
          </a:ln>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2800" dirty="0" smtClean="0">
                <a:solidFill>
                  <a:schemeClr val="bg1"/>
                </a:solidFill>
              </a:rPr>
              <a:t>Late 2014</a:t>
            </a:r>
            <a:endParaRPr lang="en-US" sz="2800" dirty="0">
              <a:solidFill>
                <a:schemeClr val="bg1"/>
              </a:solidFill>
            </a:endParaRPr>
          </a:p>
        </p:txBody>
      </p:sp>
      <p:sp>
        <p:nvSpPr>
          <p:cNvPr id="13" name="Subtitle 2"/>
          <p:cNvSpPr txBox="1">
            <a:spLocks/>
          </p:cNvSpPr>
          <p:nvPr/>
        </p:nvSpPr>
        <p:spPr>
          <a:xfrm>
            <a:off x="5730613" y="6040098"/>
            <a:ext cx="1818990" cy="588132"/>
          </a:xfrm>
          <a:prstGeom prst="rect">
            <a:avLst/>
          </a:prstGeom>
          <a:solidFill>
            <a:srgbClr val="626A66"/>
          </a:solidFill>
          <a:ln>
            <a:noFill/>
          </a:ln>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2800" dirty="0" smtClean="0">
                <a:solidFill>
                  <a:schemeClr val="bg1"/>
                </a:solidFill>
              </a:rPr>
              <a:t>Late 2015</a:t>
            </a:r>
            <a:endParaRPr lang="en-US" sz="2800" dirty="0">
              <a:solidFill>
                <a:schemeClr val="bg1"/>
              </a:solidFill>
            </a:endParaRPr>
          </a:p>
        </p:txBody>
      </p:sp>
      <p:sp>
        <p:nvSpPr>
          <p:cNvPr id="14" name="Title 1"/>
          <p:cNvSpPr txBox="1">
            <a:spLocks/>
          </p:cNvSpPr>
          <p:nvPr/>
        </p:nvSpPr>
        <p:spPr>
          <a:xfrm>
            <a:off x="457200" y="147642"/>
            <a:ext cx="8229600" cy="1143000"/>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dirty="0" smtClean="0"/>
              <a:t>For more…</a:t>
            </a:r>
            <a:endParaRPr lang="en-US" dirty="0"/>
          </a:p>
        </p:txBody>
      </p:sp>
      <p:sp>
        <p:nvSpPr>
          <p:cNvPr id="2" name="Slide Number Placeholder 1"/>
          <p:cNvSpPr>
            <a:spLocks noGrp="1"/>
          </p:cNvSpPr>
          <p:nvPr>
            <p:ph type="sldNum" sz="quarter" idx="12"/>
          </p:nvPr>
        </p:nvSpPr>
        <p:spPr/>
        <p:txBody>
          <a:bodyPr/>
          <a:lstStyle/>
          <a:p>
            <a:fld id="{4F43FBDB-460A-2C4D-8064-C249887F4FCB}" type="slidenum">
              <a:rPr lang="en-US" smtClean="0"/>
              <a:pPr/>
              <a:t>139</a:t>
            </a:fld>
            <a:endParaRPr lang="en-US"/>
          </a:p>
        </p:txBody>
      </p:sp>
    </p:spTree>
    <p:extLst>
      <p:ext uri="{BB962C8B-B14F-4D97-AF65-F5344CB8AC3E}">
        <p14:creationId xmlns:p14="http://schemas.microsoft.com/office/powerpoint/2010/main" val="337615115"/>
      </p:ext>
    </p:extLst>
  </p:cSld>
  <p:clrMapOvr>
    <a:masterClrMapping/>
  </p:clrMapOvr>
  <p:timing>
    <p:tnLst>
      <p:par>
        <p:cTn xmlns:p14="http://schemas.microsoft.com/office/powerpoint/2010/mai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D347DA5-B333-9E4B-A6B4-9D9DDC8D6D93}" type="slidenum">
              <a:rPr lang="en-US" smtClean="0"/>
              <a:pPr/>
              <a:t>140</a:t>
            </a:fld>
            <a:endParaRPr lang="en-US"/>
          </a:p>
        </p:txBody>
      </p:sp>
      <p:pic>
        <p:nvPicPr>
          <p:cNvPr id="4" name="Picture 3" descr="14525_1_v12_tp.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5390" y="-101888"/>
            <a:ext cx="5481243" cy="6189123"/>
          </a:xfrm>
          <a:prstGeom prst="rect">
            <a:avLst/>
          </a:prstGeom>
        </p:spPr>
      </p:pic>
      <p:pic>
        <p:nvPicPr>
          <p:cNvPr id="5" name="Picture 4" descr="QuestionsCommentsConcerns.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81242" y="2648753"/>
            <a:ext cx="3398167" cy="3670663"/>
          </a:xfrm>
          <a:prstGeom prst="rect">
            <a:avLst/>
          </a:prstGeom>
        </p:spPr>
      </p:pic>
      <p:cxnSp>
        <p:nvCxnSpPr>
          <p:cNvPr id="7" name="Straight Arrow Connector 6"/>
          <p:cNvCxnSpPr/>
          <p:nvPr/>
        </p:nvCxnSpPr>
        <p:spPr>
          <a:xfrm flipH="1">
            <a:off x="5676633" y="1356945"/>
            <a:ext cx="876568" cy="5862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6553200" y="1172279"/>
            <a:ext cx="1567857" cy="369332"/>
          </a:xfrm>
          <a:prstGeom prst="rect">
            <a:avLst/>
          </a:prstGeom>
          <a:noFill/>
        </p:spPr>
        <p:txBody>
          <a:bodyPr wrap="none" rtlCol="0">
            <a:spAutoFit/>
          </a:bodyPr>
          <a:lstStyle/>
          <a:p>
            <a:r>
              <a:rPr lang="en-US" dirty="0" smtClean="0"/>
              <a:t>End of our tale</a:t>
            </a:r>
            <a:endParaRPr lang="en-US" dirty="0"/>
          </a:p>
        </p:txBody>
      </p:sp>
    </p:spTree>
    <p:extLst>
      <p:ext uri="{BB962C8B-B14F-4D97-AF65-F5344CB8AC3E}">
        <p14:creationId xmlns:p14="http://schemas.microsoft.com/office/powerpoint/2010/main" val="469541930"/>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5064</TotalTime>
  <Words>8663</Words>
  <Application>Microsoft Macintosh PowerPoint</Application>
  <PresentationFormat>On-screen Show (4:3)</PresentationFormat>
  <Paragraphs>1549</Paragraphs>
  <Slides>140</Slides>
  <Notes>32</Notes>
  <HiddenSlides>1</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140</vt:i4>
      </vt:variant>
    </vt:vector>
  </HeadingPairs>
  <TitlesOfParts>
    <vt:vector size="142" baseType="lpstr">
      <vt:lpstr>Office Theme</vt:lpstr>
      <vt:lpstr>Visio</vt:lpstr>
      <vt:lpstr>ICSE’14 Tutorial:  The Art and Science  of  Analyzing Software Data</vt:lpstr>
      <vt:lpstr>Who are we?</vt:lpstr>
      <vt:lpstr>Roadmap</vt:lpstr>
      <vt:lpstr>PowerPoint Presentation</vt:lpstr>
      <vt:lpstr>Roadmap</vt:lpstr>
      <vt:lpstr>Definition:  SE Data Science</vt:lpstr>
      <vt:lpstr>Q: Why Study Data Science? A: So Much Data, so Little Time</vt:lpstr>
      <vt:lpstr>PowerPoint Presentation</vt:lpstr>
      <vt:lpstr>How to  share insight?</vt:lpstr>
      <vt:lpstr>“A conclusion is simply the place  where you got tired of thinking.” : Dan Chaon </vt:lpstr>
      <vt:lpstr>How to share methods?</vt:lpstr>
      <vt:lpstr>How to share models?</vt:lpstr>
      <vt:lpstr>How to share data? (maybe not)</vt:lpstr>
      <vt:lpstr>How to share data?</vt:lpstr>
      <vt:lpstr>How to share data?</vt:lpstr>
      <vt:lpstr>Topics (in this talk)</vt:lpstr>
      <vt:lpstr>Talk to the users</vt:lpstr>
      <vt:lpstr>From The Inductive  Engineering Manifesto</vt:lpstr>
      <vt:lpstr>Users = The folks funding the work</vt:lpstr>
      <vt:lpstr>Expert data scientists spend more time with users than algorithms</vt:lpstr>
      <vt:lpstr>Know Your domain</vt:lpstr>
      <vt:lpstr>Algorithms is only part of the story</vt:lpstr>
      <vt:lpstr>Case Study #1: NASA</vt:lpstr>
      <vt:lpstr>Case Study #2: Microsoft</vt:lpstr>
      <vt:lpstr>Suspect your data</vt:lpstr>
      <vt:lpstr>You go mining with the data you have—not the data you might want</vt:lpstr>
      <vt:lpstr>Rinse before use</vt:lpstr>
      <vt:lpstr>e.g. NASA effort data</vt:lpstr>
      <vt:lpstr>Data mining is cyclic</vt:lpstr>
      <vt:lpstr>Do it again, and again,  and again, and …</vt:lpstr>
      <vt:lpstr>Thou shall not click</vt:lpstr>
      <vt:lpstr>The feedback process</vt:lpstr>
      <vt:lpstr>The feedback process</vt:lpstr>
      <vt:lpstr>The other Rules</vt:lpstr>
      <vt:lpstr>Roadmap</vt:lpstr>
      <vt:lpstr>In this section</vt:lpstr>
      <vt:lpstr>Measurement alone  doesn’t tell you much…</vt:lpstr>
      <vt:lpstr>Qualitative analysis can help you to answer the “Why?” question</vt:lpstr>
      <vt:lpstr>Surveys are a lightweight way to get more insight into the “Why?”</vt:lpstr>
      <vt:lpstr>Two of my most successful surveys are about bug reports</vt:lpstr>
      <vt:lpstr>What makes a good bug report?</vt:lpstr>
      <vt:lpstr>PowerPoint Presentation</vt:lpstr>
      <vt:lpstr>Which bugs are fixed?</vt:lpstr>
      <vt:lpstr>PowerPoint Presentation</vt:lpstr>
      <vt:lpstr>What makes a good survey?</vt:lpstr>
      <vt:lpstr>My (incomplete) advice for  survey design</vt:lpstr>
      <vt:lpstr>Example of an email invite</vt:lpstr>
      <vt:lpstr>Analyzing survey data</vt:lpstr>
      <vt:lpstr>Visualizing Likert responses</vt:lpstr>
      <vt:lpstr>Analyzing survey data</vt:lpstr>
      <vt:lpstr>Analyzing survey data</vt:lpstr>
      <vt:lpstr>Analyzing survey data</vt:lpstr>
      <vt:lpstr>Example of a card for a card sort</vt:lpstr>
      <vt:lpstr>PowerPoint Presentation</vt:lpstr>
      <vt:lpstr>PowerPoint Presentation</vt:lpstr>
      <vt:lpstr>PowerPoint Presentation</vt:lpstr>
      <vt:lpstr>PowerPoint Presentation</vt:lpstr>
      <vt:lpstr>PowerPoint Presentation</vt:lpstr>
      <vt:lpstr>PowerPoint Presentation</vt:lpstr>
      <vt:lpstr>Why conduct interviews?</vt:lpstr>
      <vt:lpstr>Types of interviews</vt:lpstr>
      <vt:lpstr>Interview Workflow</vt:lpstr>
      <vt:lpstr>Preparation: Interview Guide</vt:lpstr>
      <vt:lpstr>PowerPoint Presentation</vt:lpstr>
      <vt:lpstr>Preparation: Identify Subjects</vt:lpstr>
      <vt:lpstr>Preparation: Data collection</vt:lpstr>
      <vt:lpstr>Preparation: Contacting</vt:lpstr>
      <vt:lpstr>PowerPoint Presentation</vt:lpstr>
      <vt:lpstr>During: Two people is best</vt:lpstr>
      <vt:lpstr>During: General Tips</vt:lpstr>
      <vt:lpstr>After</vt:lpstr>
      <vt:lpstr>Analysis: transcription</vt:lpstr>
      <vt:lpstr>PowerPoint Presentation</vt:lpstr>
      <vt:lpstr>PowerPoint Presentation</vt:lpstr>
      <vt:lpstr>Reporting</vt:lpstr>
      <vt:lpstr>Quotes</vt:lpstr>
      <vt:lpstr>Additional References</vt:lpstr>
      <vt:lpstr>Roadmap</vt:lpstr>
      <vt:lpstr>In this section</vt:lpstr>
      <vt:lpstr>The uncarved block</vt:lpstr>
      <vt:lpstr>Data mining  = Data Carving</vt:lpstr>
      <vt:lpstr> INFOGAIN: (the Fayyad and Irani MDL discretizer) in 55 lines https://raw.githubusercontent.com/timm/axe/master/old/ediv.py Input: [ (1,X), (2,X), (3,X), (4,X), (11,Y), (12,Y), (13,Y), (14,Y) ]  Output: 1, 11                      dsfdsdssdsdsddsdsdsfsdfsdsdfsdsdf   </vt:lpstr>
      <vt:lpstr>Example output of INFOGAIN: data set = diabetes.arff</vt:lpstr>
      <vt:lpstr>By Why  Prune?  </vt:lpstr>
      <vt:lpstr>But Why Prune? (again)</vt:lpstr>
      <vt:lpstr>From column pruning to row pruning (Prune the rows in a table back to just the prototypes) </vt:lpstr>
      <vt:lpstr>Combining column  and row pruning</vt:lpstr>
      <vt:lpstr>Q: What does that look like? A: Empty out the “billard table”</vt:lpstr>
      <vt:lpstr>Applications of row pruning  (other than outliers, privacy)</vt:lpstr>
      <vt:lpstr>Applications of row pruning  (other than outliers, privacy, anomaly detection, incremental learning, handling missing values)</vt:lpstr>
      <vt:lpstr>Applications of row pruning  (other than outliers, privacy, anomaly detection, incremental learning, handling missing values, cross-company learning)</vt:lpstr>
      <vt:lpstr>Applications of range pruning </vt:lpstr>
      <vt:lpstr>PowerPoint Presentation</vt:lpstr>
      <vt:lpstr>Applications of range pruning </vt:lpstr>
      <vt:lpstr>The uncarved block</vt:lpstr>
      <vt:lpstr>Carving = Pruning =  A very good thing to do</vt:lpstr>
      <vt:lpstr>Roadmap</vt:lpstr>
      <vt:lpstr>Roadmap</vt:lpstr>
      <vt:lpstr>Conclusion Instability</vt:lpstr>
      <vt:lpstr>Two Examples of Conclusion Instability</vt:lpstr>
      <vt:lpstr>Why does Conclusion Instability Occur?</vt:lpstr>
      <vt:lpstr>PowerPoint Presentation</vt:lpstr>
      <vt:lpstr>PowerPoint Presentation</vt:lpstr>
      <vt:lpstr>PowerPoint Presentation</vt:lpstr>
      <vt:lpstr>Concept Drift / Dataset Shift</vt:lpstr>
      <vt:lpstr>Concept Drift / Dataset Shift</vt:lpstr>
      <vt:lpstr>Concept Drift – Unconditional Pdf</vt:lpstr>
      <vt:lpstr>Concept Drift – Posterior Probability</vt:lpstr>
      <vt:lpstr>Concept Drift / Dataset Shift</vt:lpstr>
      <vt:lpstr>Roadmap</vt:lpstr>
      <vt:lpstr>Envy = The WisDOM Of the    COWs</vt:lpstr>
      <vt:lpstr>Hierarchical partitioning</vt:lpstr>
      <vt:lpstr>Hierarchical partitioning</vt:lpstr>
      <vt:lpstr>Learning via “envy”   </vt:lpstr>
      <vt:lpstr>By any measure,  Local BETTER THAN GLOBAL</vt:lpstr>
      <vt:lpstr>Rules learned in each cluster</vt:lpstr>
      <vt:lpstr>Roadmap</vt:lpstr>
      <vt:lpstr>Ensembles of Learning Machines</vt:lpstr>
      <vt:lpstr>Ensembles of Learning Machines</vt:lpstr>
      <vt:lpstr>Ensembles of Learning Machines</vt:lpstr>
      <vt:lpstr>Creating Ensembles</vt:lpstr>
      <vt:lpstr>Bagging Ensembles of Regression Trees</vt:lpstr>
      <vt:lpstr> Regression Trees</vt:lpstr>
      <vt:lpstr>WEKA</vt:lpstr>
      <vt:lpstr>Bagging Ensembles of Regression Trees (Bag+RTs)</vt:lpstr>
      <vt:lpstr>Multi-Method Ensembles</vt:lpstr>
      <vt:lpstr>Multi-Method Ensembles</vt:lpstr>
      <vt:lpstr>Multi-Method Ensembles</vt:lpstr>
      <vt:lpstr>Multi-Method Ensembles</vt:lpstr>
      <vt:lpstr>Multi-objective Ensembles</vt:lpstr>
      <vt:lpstr>Multi-objective Ensembles</vt:lpstr>
      <vt:lpstr>Multi-objective Ensembles</vt:lpstr>
      <vt:lpstr>Multi-Objective Ensembles</vt:lpstr>
      <vt:lpstr>Dynamic Adaptive Ensembles</vt:lpstr>
      <vt:lpstr>Dynamic Adaptive Ensembles</vt:lpstr>
      <vt:lpstr>Dynamic Adaptive Ensembles</vt:lpstr>
      <vt:lpstr>Mapping the CC Context to the WC context</vt:lpstr>
      <vt:lpstr>Roadmap</vt:lpstr>
      <vt:lpstr>PowerPoint Presentation</vt:lpstr>
      <vt:lpstr>PowerPoint Presentation</vt:lpstr>
    </vt:vector>
  </TitlesOfParts>
  <Company>wvu/lcsee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Data Science for Software Engineering</dc:title>
  <dc:creator>Ekrem Kocaguneli</dc:creator>
  <cp:lastModifiedBy>Tim Menzies</cp:lastModifiedBy>
  <cp:revision>301</cp:revision>
  <cp:lastPrinted>2014-06-01T15:48:34Z</cp:lastPrinted>
  <dcterms:created xsi:type="dcterms:W3CDTF">2013-02-06T20:18:36Z</dcterms:created>
  <dcterms:modified xsi:type="dcterms:W3CDTF">2014-06-02T09:47:07Z</dcterms:modified>
</cp:coreProperties>
</file>