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0"/>
  </p:notesMasterIdLst>
  <p:handoutMasterIdLst>
    <p:handoutMasterId r:id="rId21"/>
  </p:handoutMasterIdLst>
  <p:sldIdLst>
    <p:sldId id="257" r:id="rId2"/>
    <p:sldId id="258" r:id="rId3"/>
    <p:sldId id="357" r:id="rId4"/>
    <p:sldId id="469" r:id="rId5"/>
    <p:sldId id="504" r:id="rId6"/>
    <p:sldId id="503" r:id="rId7"/>
    <p:sldId id="505" r:id="rId8"/>
    <p:sldId id="506" r:id="rId9"/>
    <p:sldId id="509" r:id="rId10"/>
    <p:sldId id="513" r:id="rId11"/>
    <p:sldId id="514" r:id="rId12"/>
    <p:sldId id="511" r:id="rId13"/>
    <p:sldId id="512" r:id="rId14"/>
    <p:sldId id="467" r:id="rId15"/>
    <p:sldId id="461" r:id="rId16"/>
    <p:sldId id="462" r:id="rId17"/>
    <p:sldId id="446" r:id="rId18"/>
    <p:sldId id="500" r:id="rId19"/>
  </p:sldIdLst>
  <p:sldSz cx="9144000" cy="6858000" type="screen4x3"/>
  <p:notesSz cx="6997700" cy="9283700"/>
  <p:defaultTextStyle>
    <a:defPPr>
      <a:defRPr lang="en-US"/>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3399"/>
    <a:srgbClr val="000099"/>
    <a:srgbClr val="6600CC"/>
    <a:srgbClr val="B2B2B2"/>
    <a:srgbClr val="CCCCFF"/>
    <a:srgbClr val="66FFFF"/>
    <a:srgbClr val="33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30" autoAdjust="0"/>
  </p:normalViewPr>
  <p:slideViewPr>
    <p:cSldViewPr>
      <p:cViewPr varScale="1">
        <p:scale>
          <a:sx n="63" d="100"/>
          <a:sy n="63" d="100"/>
        </p:scale>
        <p:origin x="-648" y="-96"/>
      </p:cViewPr>
      <p:guideLst>
        <p:guide orient="horz" pos="168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738" y="1086"/>
      </p:cViewPr>
      <p:guideLst>
        <p:guide orient="horz" pos="2923"/>
        <p:guide pos="22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slide" Target="slides/slide1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3032125" cy="466725"/>
          </a:xfrm>
          <a:prstGeom prst="rect">
            <a:avLst/>
          </a:prstGeom>
          <a:noFill/>
          <a:ln w="9525">
            <a:noFill/>
            <a:miter lim="800000"/>
            <a:headEnd/>
            <a:tailEnd/>
          </a:ln>
          <a:effectLst/>
        </p:spPr>
        <p:txBody>
          <a:bodyPr vert="horz" wrap="square" lIns="91402" tIns="45701" rIns="91402" bIns="45701" numCol="1" anchor="t" anchorCtr="0" compatLnSpc="1">
            <a:prstTxWarp prst="textNoShape">
              <a:avLst/>
            </a:prstTxWarp>
          </a:bodyPr>
          <a:lstStyle>
            <a:lvl1pPr eaLnBrk="0" hangingPunct="0">
              <a:defRPr sz="1200"/>
            </a:lvl1pPr>
          </a:lstStyle>
          <a:p>
            <a:pPr>
              <a:defRPr/>
            </a:pPr>
            <a:endParaRPr lang="en-US"/>
          </a:p>
        </p:txBody>
      </p:sp>
      <p:sp>
        <p:nvSpPr>
          <p:cNvPr id="99331" name="Rectangle 3"/>
          <p:cNvSpPr>
            <a:spLocks noGrp="1" noChangeArrowheads="1"/>
          </p:cNvSpPr>
          <p:nvPr>
            <p:ph type="dt" sz="quarter" idx="1"/>
          </p:nvPr>
        </p:nvSpPr>
        <p:spPr bwMode="auto">
          <a:xfrm>
            <a:off x="3965575" y="0"/>
            <a:ext cx="3032125" cy="466725"/>
          </a:xfrm>
          <a:prstGeom prst="rect">
            <a:avLst/>
          </a:prstGeom>
          <a:noFill/>
          <a:ln w="9525">
            <a:noFill/>
            <a:miter lim="800000"/>
            <a:headEnd/>
            <a:tailEnd/>
          </a:ln>
          <a:effectLst/>
        </p:spPr>
        <p:txBody>
          <a:bodyPr vert="horz" wrap="square" lIns="91402" tIns="45701" rIns="91402" bIns="45701" numCol="1" anchor="t" anchorCtr="0" compatLnSpc="1">
            <a:prstTxWarp prst="textNoShape">
              <a:avLst/>
            </a:prstTxWarp>
          </a:bodyPr>
          <a:lstStyle>
            <a:lvl1pPr algn="r" eaLnBrk="0" hangingPunct="0">
              <a:defRPr sz="1200"/>
            </a:lvl1pPr>
          </a:lstStyle>
          <a:p>
            <a:pPr>
              <a:defRPr/>
            </a:pPr>
            <a:endParaRPr lang="en-US"/>
          </a:p>
        </p:txBody>
      </p:sp>
      <p:sp>
        <p:nvSpPr>
          <p:cNvPr id="99332" name="Rectangle 4"/>
          <p:cNvSpPr>
            <a:spLocks noGrp="1" noChangeArrowheads="1"/>
          </p:cNvSpPr>
          <p:nvPr>
            <p:ph type="ftr" sz="quarter" idx="2"/>
          </p:nvPr>
        </p:nvSpPr>
        <p:spPr bwMode="auto">
          <a:xfrm>
            <a:off x="0" y="8816975"/>
            <a:ext cx="3032125" cy="466725"/>
          </a:xfrm>
          <a:prstGeom prst="rect">
            <a:avLst/>
          </a:prstGeom>
          <a:noFill/>
          <a:ln w="9525">
            <a:noFill/>
            <a:miter lim="800000"/>
            <a:headEnd/>
            <a:tailEnd/>
          </a:ln>
          <a:effectLst/>
        </p:spPr>
        <p:txBody>
          <a:bodyPr vert="horz" wrap="square" lIns="91402" tIns="45701" rIns="91402" bIns="45701" numCol="1" anchor="b" anchorCtr="0" compatLnSpc="1">
            <a:prstTxWarp prst="textNoShape">
              <a:avLst/>
            </a:prstTxWarp>
          </a:bodyPr>
          <a:lstStyle>
            <a:lvl1pPr eaLnBrk="0" hangingPunct="0">
              <a:defRPr sz="1200"/>
            </a:lvl1pPr>
          </a:lstStyle>
          <a:p>
            <a:pPr>
              <a:defRPr/>
            </a:pPr>
            <a:endParaRPr lang="en-US"/>
          </a:p>
        </p:txBody>
      </p:sp>
      <p:sp>
        <p:nvSpPr>
          <p:cNvPr id="99333" name="Rectangle 5"/>
          <p:cNvSpPr>
            <a:spLocks noGrp="1" noChangeArrowheads="1"/>
          </p:cNvSpPr>
          <p:nvPr>
            <p:ph type="sldNum" sz="quarter" idx="3"/>
          </p:nvPr>
        </p:nvSpPr>
        <p:spPr bwMode="auto">
          <a:xfrm>
            <a:off x="3965575" y="8816975"/>
            <a:ext cx="3032125" cy="466725"/>
          </a:xfrm>
          <a:prstGeom prst="rect">
            <a:avLst/>
          </a:prstGeom>
          <a:noFill/>
          <a:ln w="9525">
            <a:noFill/>
            <a:miter lim="800000"/>
            <a:headEnd/>
            <a:tailEnd/>
          </a:ln>
          <a:effectLst/>
        </p:spPr>
        <p:txBody>
          <a:bodyPr vert="horz" wrap="square" lIns="91402" tIns="45701" rIns="91402" bIns="45701" numCol="1" anchor="b" anchorCtr="0" compatLnSpc="1">
            <a:prstTxWarp prst="textNoShape">
              <a:avLst/>
            </a:prstTxWarp>
          </a:bodyPr>
          <a:lstStyle>
            <a:lvl1pPr algn="r" eaLnBrk="0" hangingPunct="0">
              <a:defRPr sz="1200"/>
            </a:lvl1pPr>
          </a:lstStyle>
          <a:p>
            <a:pPr>
              <a:defRPr/>
            </a:pPr>
            <a:fld id="{981B07BF-9BCD-4A11-B09D-6C493C93B0DD}"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2125" cy="466725"/>
          </a:xfrm>
          <a:prstGeom prst="rect">
            <a:avLst/>
          </a:prstGeom>
          <a:noFill/>
          <a:ln w="9525">
            <a:noFill/>
            <a:miter lim="800000"/>
            <a:headEnd/>
            <a:tailEnd/>
          </a:ln>
          <a:effectLst/>
        </p:spPr>
        <p:txBody>
          <a:bodyPr vert="horz" wrap="square" lIns="91402" tIns="45701" rIns="91402" bIns="45701" numCol="1" anchor="t" anchorCtr="0" compatLnSpc="1">
            <a:prstTxWarp prst="textNoShape">
              <a:avLst/>
            </a:prstTxWarp>
          </a:bodyPr>
          <a:lstStyle>
            <a:lvl1pPr eaLnBrk="0" hangingPunct="0">
              <a:defRPr sz="1200"/>
            </a:lvl1pPr>
          </a:lstStyle>
          <a:p>
            <a:pPr>
              <a:defRPr/>
            </a:pPr>
            <a:endParaRPr lang="en-US" altLang="en-US"/>
          </a:p>
        </p:txBody>
      </p:sp>
      <p:sp>
        <p:nvSpPr>
          <p:cNvPr id="6147" name="Rectangle 3"/>
          <p:cNvSpPr>
            <a:spLocks noGrp="1" noChangeArrowheads="1"/>
          </p:cNvSpPr>
          <p:nvPr>
            <p:ph type="dt" idx="1"/>
          </p:nvPr>
        </p:nvSpPr>
        <p:spPr bwMode="auto">
          <a:xfrm>
            <a:off x="3965575" y="0"/>
            <a:ext cx="3032125" cy="466725"/>
          </a:xfrm>
          <a:prstGeom prst="rect">
            <a:avLst/>
          </a:prstGeom>
          <a:noFill/>
          <a:ln w="9525">
            <a:noFill/>
            <a:miter lim="800000"/>
            <a:headEnd/>
            <a:tailEnd/>
          </a:ln>
          <a:effectLst/>
        </p:spPr>
        <p:txBody>
          <a:bodyPr vert="horz" wrap="square" lIns="91402" tIns="45701" rIns="91402" bIns="45701" numCol="1" anchor="t" anchorCtr="0" compatLnSpc="1">
            <a:prstTxWarp prst="textNoShape">
              <a:avLst/>
            </a:prstTxWarp>
          </a:bodyPr>
          <a:lstStyle>
            <a:lvl1pPr algn="r" eaLnBrk="0" hangingPunct="0">
              <a:defRPr sz="1200"/>
            </a:lvl1pPr>
          </a:lstStyle>
          <a:p>
            <a:pPr>
              <a:defRPr/>
            </a:pPr>
            <a:endParaRPr lang="en-US" altLang="en-US"/>
          </a:p>
        </p:txBody>
      </p:sp>
      <p:sp>
        <p:nvSpPr>
          <p:cNvPr id="15364" name="Rectangle 4"/>
          <p:cNvSpPr>
            <a:spLocks noGrp="1" noRot="1" noChangeArrowheads="1" noTextEdit="1"/>
          </p:cNvSpPr>
          <p:nvPr>
            <p:ph type="sldImg" idx="2"/>
          </p:nvPr>
        </p:nvSpPr>
        <p:spPr bwMode="auto">
          <a:xfrm>
            <a:off x="871538" y="542925"/>
            <a:ext cx="5256212" cy="3941763"/>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466725" y="4640263"/>
            <a:ext cx="6064250" cy="4100512"/>
          </a:xfrm>
          <a:prstGeom prst="rect">
            <a:avLst/>
          </a:prstGeom>
          <a:noFill/>
          <a:ln w="9525">
            <a:noFill/>
            <a:miter lim="800000"/>
            <a:headEnd/>
            <a:tailEnd/>
          </a:ln>
          <a:effectLst/>
        </p:spPr>
        <p:txBody>
          <a:bodyPr vert="horz" wrap="square" lIns="91402" tIns="45701" rIns="91402" bIns="45701"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6150" name="Rectangle 6"/>
          <p:cNvSpPr>
            <a:spLocks noGrp="1" noChangeArrowheads="1"/>
          </p:cNvSpPr>
          <p:nvPr>
            <p:ph type="ftr" sz="quarter" idx="4"/>
          </p:nvPr>
        </p:nvSpPr>
        <p:spPr bwMode="auto">
          <a:xfrm>
            <a:off x="0" y="8816975"/>
            <a:ext cx="3032125" cy="466725"/>
          </a:xfrm>
          <a:prstGeom prst="rect">
            <a:avLst/>
          </a:prstGeom>
          <a:noFill/>
          <a:ln w="9525">
            <a:noFill/>
            <a:miter lim="800000"/>
            <a:headEnd/>
            <a:tailEnd/>
          </a:ln>
          <a:effectLst/>
        </p:spPr>
        <p:txBody>
          <a:bodyPr vert="horz" wrap="square" lIns="91402" tIns="45701" rIns="91402" bIns="45701" numCol="1" anchor="b" anchorCtr="0" compatLnSpc="1">
            <a:prstTxWarp prst="textNoShape">
              <a:avLst/>
            </a:prstTxWarp>
          </a:bodyPr>
          <a:lstStyle>
            <a:lvl1pPr eaLnBrk="0" hangingPunct="0">
              <a:defRPr sz="1200"/>
            </a:lvl1pPr>
          </a:lstStyle>
          <a:p>
            <a:pPr>
              <a:defRPr/>
            </a:pPr>
            <a:endParaRPr lang="en-US" altLang="en-US"/>
          </a:p>
        </p:txBody>
      </p:sp>
      <p:sp>
        <p:nvSpPr>
          <p:cNvPr id="6151" name="Rectangle 7"/>
          <p:cNvSpPr>
            <a:spLocks noGrp="1" noChangeArrowheads="1"/>
          </p:cNvSpPr>
          <p:nvPr>
            <p:ph type="sldNum" sz="quarter" idx="5"/>
          </p:nvPr>
        </p:nvSpPr>
        <p:spPr bwMode="auto">
          <a:xfrm>
            <a:off x="3965575" y="8816975"/>
            <a:ext cx="3032125" cy="466725"/>
          </a:xfrm>
          <a:prstGeom prst="rect">
            <a:avLst/>
          </a:prstGeom>
          <a:noFill/>
          <a:ln w="9525">
            <a:noFill/>
            <a:miter lim="800000"/>
            <a:headEnd/>
            <a:tailEnd/>
          </a:ln>
          <a:effectLst/>
        </p:spPr>
        <p:txBody>
          <a:bodyPr vert="horz" wrap="square" lIns="91402" tIns="45701" rIns="91402" bIns="45701" numCol="1" anchor="b" anchorCtr="0" compatLnSpc="1">
            <a:prstTxWarp prst="textNoShape">
              <a:avLst/>
            </a:prstTxWarp>
          </a:bodyPr>
          <a:lstStyle>
            <a:lvl1pPr algn="r" eaLnBrk="0" hangingPunct="0">
              <a:defRPr sz="1200"/>
            </a:lvl1pPr>
          </a:lstStyle>
          <a:p>
            <a:pPr>
              <a:defRPr/>
            </a:pPr>
            <a:fld id="{04E46E9E-9DEA-4F67-A865-9843D31B0C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indent="112713" algn="l" rtl="0" eaLnBrk="0" fontAlgn="base" hangingPunct="0">
      <a:spcBef>
        <a:spcPct val="30000"/>
      </a:spcBef>
      <a:spcAft>
        <a:spcPct val="0"/>
      </a:spcAft>
      <a:buChar char="•"/>
      <a:defRPr sz="1200" kern="1200">
        <a:solidFill>
          <a:schemeClr val="tx1"/>
        </a:solidFill>
        <a:latin typeface="Times" pitchFamily="18" charset="0"/>
        <a:ea typeface="+mn-ea"/>
        <a:cs typeface="+mn-cs"/>
      </a:defRPr>
    </a:lvl1pPr>
    <a:lvl2pPr marL="338138" indent="119063" algn="l" rtl="0" eaLnBrk="0" fontAlgn="base" hangingPunct="0">
      <a:spcBef>
        <a:spcPct val="30000"/>
      </a:spcBef>
      <a:spcAft>
        <a:spcPct val="0"/>
      </a:spcAft>
      <a:buChar char="-"/>
      <a:defRPr sz="1200" kern="1200">
        <a:solidFill>
          <a:schemeClr val="tx1"/>
        </a:solidFill>
        <a:latin typeface="Times" pitchFamily="18" charset="0"/>
        <a:ea typeface="+mn-ea"/>
        <a:cs typeface="+mn-cs"/>
      </a:defRPr>
    </a:lvl2pPr>
    <a:lvl3pPr marL="692150" indent="112713" algn="l" rtl="0" eaLnBrk="0" fontAlgn="base" hangingPunct="0">
      <a:spcBef>
        <a:spcPct val="30000"/>
      </a:spcBef>
      <a:spcAft>
        <a:spcPct val="0"/>
      </a:spcAft>
      <a:buChar char="•"/>
      <a:defRPr sz="1200" kern="1200">
        <a:solidFill>
          <a:schemeClr val="tx1"/>
        </a:solidFill>
        <a:latin typeface="Times" pitchFamily="18" charset="0"/>
        <a:ea typeface="+mn-ea"/>
        <a:cs typeface="+mn-cs"/>
      </a:defRPr>
    </a:lvl3pPr>
    <a:lvl4pPr marL="1030288" indent="112713" algn="l" rtl="0" eaLnBrk="0" fontAlgn="base" hangingPunct="0">
      <a:spcBef>
        <a:spcPct val="30000"/>
      </a:spcBef>
      <a:spcAft>
        <a:spcPct val="0"/>
      </a:spcAft>
      <a:buChar char="-"/>
      <a:defRPr sz="1200" kern="1200">
        <a:solidFill>
          <a:schemeClr val="tx1"/>
        </a:solidFill>
        <a:latin typeface="Times" pitchFamily="18" charset="0"/>
        <a:ea typeface="+mn-ea"/>
        <a:cs typeface="+mn-cs"/>
      </a:defRPr>
    </a:lvl4pPr>
    <a:lvl5pPr marL="1368425" indent="169863" algn="l" rtl="0" eaLnBrk="0" fontAlgn="base" hangingPunct="0">
      <a:spcBef>
        <a:spcPct val="30000"/>
      </a:spcBef>
      <a:spcAft>
        <a:spcPct val="0"/>
      </a:spcAft>
      <a:buChar char="o"/>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686C60FF-DBDB-4219-8353-35AC33E0A5E1}" type="slidenum">
              <a:rPr lang="en-US" altLang="en-US" smtClean="0"/>
              <a:pPr/>
              <a:t>1</a:t>
            </a:fld>
            <a:endParaRPr lang="en-US" altLang="en-US" smtClean="0"/>
          </a:p>
        </p:txBody>
      </p:sp>
      <p:sp>
        <p:nvSpPr>
          <p:cNvPr id="18434" name="Rectangle 2"/>
          <p:cNvSpPr>
            <a:spLocks noGrp="1" noRo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DA085940-89BB-47E6-91DE-161AD9A413A1}" type="slidenum">
              <a:rPr lang="en-US" altLang="en-US" smtClean="0"/>
              <a:pPr/>
              <a:t>2</a:t>
            </a:fld>
            <a:endParaRPr lang="en-US" altLang="en-US" smtClean="0"/>
          </a:p>
        </p:txBody>
      </p:sp>
      <p:sp>
        <p:nvSpPr>
          <p:cNvPr id="20482" name="Rectangle 2"/>
          <p:cNvSpPr>
            <a:spLocks noGrp="1" noRo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D8C60563-2D33-4EFD-8C8A-0474EACB5B28}" type="slidenum">
              <a:rPr lang="en-US" altLang="en-US" smtClean="0"/>
              <a:pPr/>
              <a:t>3</a:t>
            </a:fld>
            <a:endParaRPr lang="en-US" altLang="en-US" smtClean="0"/>
          </a:p>
        </p:txBody>
      </p:sp>
      <p:sp>
        <p:nvSpPr>
          <p:cNvPr id="22530" name="Rectangle 2"/>
          <p:cNvSpPr>
            <a:spLocks noGrp="1" noRo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a:spcBef>
                <a:spcPct val="0"/>
              </a:spcBef>
              <a:buFontTx/>
              <a:buNone/>
            </a:pPr>
            <a:endParaRPr lang="en-US" sz="1000" u="sng" smtClean="0"/>
          </a:p>
          <a:p>
            <a:pPr>
              <a:spcBef>
                <a:spcPct val="0"/>
              </a:spcBef>
              <a:buFontTx/>
              <a:buNone/>
            </a:pPr>
            <a:endParaRPr lang="en-US" sz="1000" u="sn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A886A280-5D91-46BA-AFDF-DF60CC095C44}" type="slidenum">
              <a:rPr lang="en-US" altLang="en-US" smtClean="0"/>
              <a:pPr/>
              <a:t>4</a:t>
            </a:fld>
            <a:endParaRPr lang="en-US" altLang="en-US" smtClean="0"/>
          </a:p>
        </p:txBody>
      </p:sp>
      <p:sp>
        <p:nvSpPr>
          <p:cNvPr id="24578" name="Rectangle 2"/>
          <p:cNvSpPr>
            <a:spLocks noGrp="1" noRo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9C1690D5-CACA-47C3-9433-7FC961A54A4E}" type="slidenum">
              <a:rPr lang="en-US" altLang="en-US" smtClean="0"/>
              <a:pPr/>
              <a:t>6</a:t>
            </a:fld>
            <a:endParaRPr lang="en-US" altLang="en-US" smtClean="0"/>
          </a:p>
        </p:txBody>
      </p:sp>
      <p:sp>
        <p:nvSpPr>
          <p:cNvPr id="27650" name="Rectangle 2"/>
          <p:cNvSpPr>
            <a:spLocks noGrp="1" noRot="1" noChangeArrowheads="1" noTextEdit="1"/>
          </p:cNvSpPr>
          <p:nvPr>
            <p:ph type="sldImg"/>
          </p:nvPr>
        </p:nvSpPr>
        <p:spPr>
          <a:xfrm>
            <a:off x="509588" y="157163"/>
            <a:ext cx="5980112" cy="4484687"/>
          </a:xfrm>
          <a:ln/>
        </p:spPr>
      </p:sp>
      <p:sp>
        <p:nvSpPr>
          <p:cNvPr id="27651" name="Rectangle 3"/>
          <p:cNvSpPr>
            <a:spLocks noGrp="1" noChangeArrowheads="1"/>
          </p:cNvSpPr>
          <p:nvPr>
            <p:ph type="body" idx="1"/>
          </p:nvPr>
        </p:nvSpPr>
        <p:spPr>
          <a:xfrm>
            <a:off x="468313" y="4640263"/>
            <a:ext cx="6061075" cy="4102100"/>
          </a:xfrm>
          <a:noFill/>
          <a:ln/>
        </p:spPr>
        <p:txBody>
          <a:bodyPr/>
          <a:lstStyle/>
          <a:p>
            <a:r>
              <a:rPr lang="en-US" u="sng" smtClean="0"/>
              <a:t>Acronyms</a:t>
            </a:r>
            <a:endParaRPr lang="en-US" smtClean="0"/>
          </a:p>
          <a:p>
            <a:r>
              <a:rPr lang="en-US" smtClean="0"/>
              <a:t>DOD	Department of Defense</a:t>
            </a:r>
          </a:p>
          <a:p>
            <a:r>
              <a:rPr lang="en-US" smtClean="0"/>
              <a:t>DoDI	Department of Defense Instruction</a:t>
            </a:r>
          </a:p>
          <a:p>
            <a:r>
              <a:rPr lang="en-US" smtClean="0"/>
              <a:t>ICM	Incremental Commitment Model</a:t>
            </a:r>
          </a:p>
          <a:p>
            <a:endParaRPr lang="en-US" smtClean="0"/>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5" name="Rectangle 7"/>
          <p:cNvSpPr>
            <a:spLocks noGrp="1" noChangeArrowheads="1"/>
          </p:cNvSpPr>
          <p:nvPr>
            <p:ph type="sldNum" sz="quarter" idx="5"/>
          </p:nvPr>
        </p:nvSpPr>
        <p:spPr>
          <a:noFill/>
        </p:spPr>
        <p:txBody>
          <a:bodyPr/>
          <a:lstStyle/>
          <a:p>
            <a:fld id="{97485BA8-ACBC-4981-9A6E-B8573DFB5766}" type="slidenum">
              <a:rPr lang="en-US" altLang="en-US" smtClean="0"/>
              <a:pPr/>
              <a:t>14</a:t>
            </a:fld>
            <a:endParaRPr lang="en-US" altLang="en-US" smtClean="0"/>
          </a:p>
        </p:txBody>
      </p:sp>
      <p:sp>
        <p:nvSpPr>
          <p:cNvPr id="712706" name="Rectangle 2"/>
          <p:cNvSpPr>
            <a:spLocks noGrp="1" noRot="1" noChangeArrowheads="1" noTextEdit="1"/>
          </p:cNvSpPr>
          <p:nvPr>
            <p:ph type="sldImg"/>
          </p:nvPr>
        </p:nvSpPr>
        <p:spPr>
          <a:ln/>
        </p:spPr>
      </p:sp>
      <p:sp>
        <p:nvSpPr>
          <p:cNvPr id="71270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3" name="Rectangle 7"/>
          <p:cNvSpPr>
            <a:spLocks noGrp="1" noChangeArrowheads="1"/>
          </p:cNvSpPr>
          <p:nvPr>
            <p:ph type="sldNum" sz="quarter" idx="5"/>
          </p:nvPr>
        </p:nvSpPr>
        <p:spPr>
          <a:noFill/>
        </p:spPr>
        <p:txBody>
          <a:bodyPr/>
          <a:lstStyle/>
          <a:p>
            <a:fld id="{4F3BC67C-882B-436B-9249-1BD6458AFC03}" type="slidenum">
              <a:rPr lang="en-US" altLang="en-US" smtClean="0"/>
              <a:pPr/>
              <a:t>15</a:t>
            </a:fld>
            <a:endParaRPr lang="en-US" altLang="en-US" smtClean="0"/>
          </a:p>
        </p:txBody>
      </p:sp>
      <p:sp>
        <p:nvSpPr>
          <p:cNvPr id="714754" name="Rectangle 2"/>
          <p:cNvSpPr>
            <a:spLocks noGrp="1" noRot="1" noChangeArrowheads="1" noTextEdit="1"/>
          </p:cNvSpPr>
          <p:nvPr>
            <p:ph type="sldImg"/>
          </p:nvPr>
        </p:nvSpPr>
        <p:spPr>
          <a:ln/>
        </p:spPr>
      </p:sp>
      <p:sp>
        <p:nvSpPr>
          <p:cNvPr id="7147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1" name="Rectangle 7"/>
          <p:cNvSpPr>
            <a:spLocks noGrp="1" noChangeArrowheads="1"/>
          </p:cNvSpPr>
          <p:nvPr>
            <p:ph type="sldNum" sz="quarter" idx="5"/>
          </p:nvPr>
        </p:nvSpPr>
        <p:spPr>
          <a:noFill/>
        </p:spPr>
        <p:txBody>
          <a:bodyPr/>
          <a:lstStyle/>
          <a:p>
            <a:fld id="{79E82FEB-ECAD-4099-A195-CB6EF47B19B9}" type="slidenum">
              <a:rPr lang="en-US" altLang="en-US" smtClean="0"/>
              <a:pPr/>
              <a:t>16</a:t>
            </a:fld>
            <a:endParaRPr lang="en-US" altLang="en-US" smtClean="0"/>
          </a:p>
        </p:txBody>
      </p:sp>
      <p:sp>
        <p:nvSpPr>
          <p:cNvPr id="716802" name="Rectangle 2"/>
          <p:cNvSpPr>
            <a:spLocks noGrp="1" noRot="1" noChangeArrowheads="1" noTextEdit="1"/>
          </p:cNvSpPr>
          <p:nvPr>
            <p:ph type="sldImg"/>
          </p:nvPr>
        </p:nvSpPr>
        <p:spPr>
          <a:ln/>
        </p:spPr>
      </p:sp>
      <p:sp>
        <p:nvSpPr>
          <p:cNvPr id="71680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49" name="Rectangle 7"/>
          <p:cNvSpPr>
            <a:spLocks noGrp="1" noChangeArrowheads="1"/>
          </p:cNvSpPr>
          <p:nvPr>
            <p:ph type="sldNum" sz="quarter" idx="5"/>
          </p:nvPr>
        </p:nvSpPr>
        <p:spPr>
          <a:noFill/>
        </p:spPr>
        <p:txBody>
          <a:bodyPr/>
          <a:lstStyle/>
          <a:p>
            <a:fld id="{D0D1FF06-7D5A-4DC4-BBB3-327180F59223}" type="slidenum">
              <a:rPr lang="en-US" altLang="en-US" smtClean="0"/>
              <a:pPr/>
              <a:t>17</a:t>
            </a:fld>
            <a:endParaRPr lang="en-US" altLang="en-US" smtClean="0"/>
          </a:p>
        </p:txBody>
      </p:sp>
      <p:sp>
        <p:nvSpPr>
          <p:cNvPr id="718850" name="Rectangle 2"/>
          <p:cNvSpPr>
            <a:spLocks noGrp="1" noRot="1" noChangeArrowheads="1" noTextEdit="1"/>
          </p:cNvSpPr>
          <p:nvPr>
            <p:ph type="sldImg"/>
          </p:nvPr>
        </p:nvSpPr>
        <p:spPr>
          <a:ln/>
        </p:spPr>
      </p:sp>
      <p:sp>
        <p:nvSpPr>
          <p:cNvPr id="71885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7" name="Rectangle 7"/>
          <p:cNvSpPr>
            <a:spLocks noGrp="1" noChangeArrowheads="1"/>
          </p:cNvSpPr>
          <p:nvPr>
            <p:ph type="sldNum" sz="quarter" idx="5"/>
          </p:nvPr>
        </p:nvSpPr>
        <p:spPr>
          <a:noFill/>
        </p:spPr>
        <p:txBody>
          <a:bodyPr/>
          <a:lstStyle/>
          <a:p>
            <a:fld id="{DE2851C5-BCC9-48F6-82D2-7D8DCA1D3197}" type="slidenum">
              <a:rPr lang="en-US" altLang="en-US" smtClean="0"/>
              <a:pPr/>
              <a:t>18</a:t>
            </a:fld>
            <a:endParaRPr lang="en-US" altLang="en-US" smtClean="0"/>
          </a:p>
        </p:txBody>
      </p:sp>
      <p:sp>
        <p:nvSpPr>
          <p:cNvPr id="720898" name="Rectangle 2"/>
          <p:cNvSpPr>
            <a:spLocks noGrp="1" noRot="1" noChangeArrowheads="1" noTextEdit="1"/>
          </p:cNvSpPr>
          <p:nvPr>
            <p:ph type="sldImg"/>
          </p:nvPr>
        </p:nvSpPr>
        <p:spPr>
          <a:ln/>
        </p:spPr>
      </p:sp>
      <p:sp>
        <p:nvSpPr>
          <p:cNvPr id="72089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Slide </a:t>
            </a:r>
            <a:fld id="{2E6BCB1A-806A-43BC-8A2D-08633D97AA34}"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Slide </a:t>
            </a:r>
            <a:fld id="{5DE59EA7-05FA-4C32-9C51-B0D9DB737169}"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Slide </a:t>
            </a:r>
            <a:fld id="{3186C381-34BD-40BE-B361-1108D97A41F5}"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447800"/>
            <a:ext cx="3619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619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Slide </a:t>
            </a:r>
            <a:fld id="{D51C82CD-8884-4404-B47B-1338F33FA1E4}"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a:t>Slide </a:t>
            </a:r>
            <a:fld id="{531DA105-F922-43C4-875C-DF71890F5089}"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Slide </a:t>
            </a:r>
            <a:fld id="{F33D2D71-37E4-4D15-B0DC-FB807385EE6F}"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a:t>Slide </a:t>
            </a:r>
            <a:fld id="{2F76BE82-243C-4E22-8807-DA1C5135F1C9}"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Slide </a:t>
            </a:r>
            <a:fld id="{28F815C6-E35A-4DD0-850F-A642EB15A759}"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Slide </a:t>
            </a:r>
            <a:fld id="{36E33036-64B8-4E9B-8F16-1689FC95B3A2}"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Slide </a:t>
            </a:r>
            <a:fld id="{419A77B3-A147-49DB-95E3-37665BCF15B2}"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Slide </a:t>
            </a:r>
            <a:fld id="{EEC7A36F-AF7C-4528-A74C-FDE241DD8A22}"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990600"/>
          </a:xfrm>
        </p:spPr>
        <p:txBody>
          <a:bodyPr/>
          <a:lstStyle/>
          <a:p>
            <a:r>
              <a:rPr lang="en-US"/>
              <a:t>Click to edit Master title style</a:t>
            </a:r>
          </a:p>
        </p:txBody>
      </p:sp>
      <p:sp>
        <p:nvSpPr>
          <p:cNvPr id="3" name="Text Placeholder 2"/>
          <p:cNvSpPr>
            <a:spLocks noGrp="1"/>
          </p:cNvSpPr>
          <p:nvPr>
            <p:ph type="body" sz="half" idx="1"/>
          </p:nvPr>
        </p:nvSpPr>
        <p:spPr>
          <a:xfrm>
            <a:off x="914400" y="1447800"/>
            <a:ext cx="36195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6195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Slide </a:t>
            </a:r>
            <a:fld id="{025D69A2-9C80-42B0-92DB-D4941033B004}"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990600"/>
          </a:xfrm>
        </p:spPr>
        <p:txBody>
          <a:bodyPr/>
          <a:lstStyle/>
          <a:p>
            <a:r>
              <a:rPr lang="en-US"/>
              <a:t>Click to edit Master title style</a:t>
            </a:r>
          </a:p>
        </p:txBody>
      </p:sp>
      <p:sp>
        <p:nvSpPr>
          <p:cNvPr id="3" name="Text Placeholder 2"/>
          <p:cNvSpPr>
            <a:spLocks noGrp="1"/>
          </p:cNvSpPr>
          <p:nvPr>
            <p:ph type="body" sz="half" idx="1"/>
          </p:nvPr>
        </p:nvSpPr>
        <p:spPr>
          <a:xfrm>
            <a:off x="914400" y="1447800"/>
            <a:ext cx="73914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14400" y="3924300"/>
            <a:ext cx="73914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a:t>USC/ISSE 2007 – Peter Hantos</a:t>
            </a: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Slide </a:t>
            </a:r>
            <a:fld id="{7C90C211-8EBD-4232-A7C2-F384E2DA6247}"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br>
              <a:rPr lang="en-US" altLang="en-US" smtClean="0"/>
            </a:br>
            <a:r>
              <a:rPr lang="en-US" altLang="en-US" smtClean="0"/>
              <a:t>second row</a:t>
            </a:r>
          </a:p>
        </p:txBody>
      </p:sp>
      <p:sp>
        <p:nvSpPr>
          <p:cNvPr id="1028" name="Rectangle 4"/>
          <p:cNvSpPr>
            <a:spLocks noGrp="1" noChangeArrowheads="1"/>
          </p:cNvSpPr>
          <p:nvPr>
            <p:ph type="dt" sz="half" idx="2"/>
          </p:nvPr>
        </p:nvSpPr>
        <p:spPr bwMode="auto">
          <a:xfrm>
            <a:off x="190500" y="6394450"/>
            <a:ext cx="25527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1">
                <a:solidFill>
                  <a:srgbClr val="000099"/>
                </a:solidFill>
                <a:latin typeface="+mn-lt"/>
              </a:defRPr>
            </a:lvl1pPr>
          </a:lstStyle>
          <a:p>
            <a:pPr>
              <a:defRPr/>
            </a:pPr>
            <a:r>
              <a:rPr lang="en-US" altLang="en-US"/>
              <a:t>USC/ISSE 2007 – Peter Hantos</a:t>
            </a:r>
          </a:p>
        </p:txBody>
      </p:sp>
      <p:sp>
        <p:nvSpPr>
          <p:cNvPr id="1029" name="Rectangle 5"/>
          <p:cNvSpPr>
            <a:spLocks noGrp="1" noChangeArrowheads="1"/>
          </p:cNvSpPr>
          <p:nvPr>
            <p:ph type="ftr" sz="quarter" idx="3"/>
          </p:nvPr>
        </p:nvSpPr>
        <p:spPr bwMode="auto">
          <a:xfrm>
            <a:off x="3195638" y="6402388"/>
            <a:ext cx="2895600" cy="261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200" b="1">
                <a:solidFill>
                  <a:srgbClr val="000099"/>
                </a:solidFill>
                <a:latin typeface="+mn-lt"/>
              </a:defRPr>
            </a:lvl1pPr>
          </a:lstStyle>
          <a:p>
            <a:pPr>
              <a:defRPr/>
            </a:pPr>
            <a:r>
              <a:rPr lang="en-US" altLang="en-US"/>
              <a:t>Slide </a:t>
            </a:r>
            <a:fld id="{8E615A5B-D5CC-40E6-80D1-92DD0C94B70E}" type="slidenum">
              <a:rPr lang="en-US" altLang="en-US"/>
              <a:pPr>
                <a:defRPr/>
              </a:pPr>
              <a:t>‹#›</a:t>
            </a:fld>
            <a:endParaRPr lang="en-US" altLang="en-US"/>
          </a:p>
        </p:txBody>
      </p:sp>
      <p:sp>
        <p:nvSpPr>
          <p:cNvPr id="1031" name="Rectangle 7"/>
          <p:cNvSpPr>
            <a:spLocks noChangeArrowheads="1"/>
          </p:cNvSpPr>
          <p:nvPr/>
        </p:nvSpPr>
        <p:spPr bwMode="auto">
          <a:xfrm>
            <a:off x="0" y="990600"/>
            <a:ext cx="9144000" cy="76200"/>
          </a:xfrm>
          <a:prstGeom prst="rect">
            <a:avLst/>
          </a:prstGeom>
          <a:gradFill rotWithShape="0">
            <a:gsLst>
              <a:gs pos="0">
                <a:srgbClr val="003399"/>
              </a:gs>
              <a:gs pos="50000">
                <a:srgbClr val="003399">
                  <a:gamma/>
                  <a:tint val="73725"/>
                  <a:invGamma/>
                </a:srgbClr>
              </a:gs>
              <a:gs pos="100000">
                <a:srgbClr val="003399"/>
              </a:gs>
            </a:gsLst>
            <a:lin ang="0" scaled="1"/>
          </a:gradFill>
          <a:ln w="9525">
            <a:solidFill>
              <a:schemeClr val="tx1"/>
            </a:solidFill>
            <a:miter lim="800000"/>
            <a:headEnd/>
            <a:tailEnd/>
          </a:ln>
          <a:effectLst/>
        </p:spPr>
        <p:txBody>
          <a:bodyPr wrap="none" anchor="ctr"/>
          <a:lstStyle/>
          <a:p>
            <a:pPr eaLnBrk="0" hangingPunct="0">
              <a:defRPr/>
            </a:pPr>
            <a:endParaRPr lang="en-US"/>
          </a:p>
        </p:txBody>
      </p:sp>
      <p:sp>
        <p:nvSpPr>
          <p:cNvPr id="1032" name="Line 8"/>
          <p:cNvSpPr>
            <a:spLocks noChangeShapeType="1"/>
          </p:cNvSpPr>
          <p:nvPr/>
        </p:nvSpPr>
        <p:spPr bwMode="auto">
          <a:xfrm>
            <a:off x="0" y="1114425"/>
            <a:ext cx="9144000" cy="0"/>
          </a:xfrm>
          <a:prstGeom prst="line">
            <a:avLst/>
          </a:prstGeom>
          <a:noFill/>
          <a:ln w="38100">
            <a:solidFill>
              <a:srgbClr val="9E0647"/>
            </a:solidFill>
            <a:round/>
            <a:headEnd/>
            <a:tailEnd/>
          </a:ln>
          <a:effectLst/>
        </p:spPr>
        <p:txBody>
          <a:bodyPr wrap="none" anchor="ctr"/>
          <a:lstStyle/>
          <a:p>
            <a:pPr eaLnBrk="0" hangingPunct="0">
              <a:defRPr/>
            </a:pPr>
            <a:endParaRPr lang="en-US"/>
          </a:p>
        </p:txBody>
      </p:sp>
      <p:grpSp>
        <p:nvGrpSpPr>
          <p:cNvPr id="2" name="Group 10"/>
          <p:cNvGrpSpPr>
            <a:grpSpLocks/>
          </p:cNvGrpSpPr>
          <p:nvPr/>
        </p:nvGrpSpPr>
        <p:grpSpPr bwMode="auto">
          <a:xfrm>
            <a:off x="7304088" y="6394450"/>
            <a:ext cx="1616075" cy="277813"/>
            <a:chOff x="4566" y="3995"/>
            <a:chExt cx="1018" cy="175"/>
          </a:xfrm>
        </p:grpSpPr>
        <p:sp>
          <p:nvSpPr>
            <p:cNvPr id="1035" name="Freeform 11"/>
            <p:cNvSpPr>
              <a:spLocks/>
            </p:cNvSpPr>
            <p:nvPr/>
          </p:nvSpPr>
          <p:spPr bwMode="auto">
            <a:xfrm>
              <a:off x="4759" y="3997"/>
              <a:ext cx="58" cy="71"/>
            </a:xfrm>
            <a:custGeom>
              <a:avLst/>
              <a:gdLst/>
              <a:ahLst/>
              <a:cxnLst>
                <a:cxn ang="0">
                  <a:pos x="191" y="119"/>
                </a:cxn>
                <a:cxn ang="0">
                  <a:pos x="0" y="119"/>
                </a:cxn>
                <a:cxn ang="0">
                  <a:pos x="0" y="0"/>
                </a:cxn>
                <a:cxn ang="0">
                  <a:pos x="521" y="0"/>
                </a:cxn>
                <a:cxn ang="0">
                  <a:pos x="521" y="119"/>
                </a:cxn>
                <a:cxn ang="0">
                  <a:pos x="330" y="119"/>
                </a:cxn>
                <a:cxn ang="0">
                  <a:pos x="330" y="641"/>
                </a:cxn>
                <a:cxn ang="0">
                  <a:pos x="191" y="641"/>
                </a:cxn>
                <a:cxn ang="0">
                  <a:pos x="191" y="119"/>
                </a:cxn>
              </a:cxnLst>
              <a:rect l="0" t="0" r="r" b="b"/>
              <a:pathLst>
                <a:path w="521" h="641">
                  <a:moveTo>
                    <a:pt x="191" y="119"/>
                  </a:moveTo>
                  <a:lnTo>
                    <a:pt x="0" y="119"/>
                  </a:lnTo>
                  <a:lnTo>
                    <a:pt x="0" y="0"/>
                  </a:lnTo>
                  <a:lnTo>
                    <a:pt x="521" y="0"/>
                  </a:lnTo>
                  <a:lnTo>
                    <a:pt x="521" y="119"/>
                  </a:lnTo>
                  <a:lnTo>
                    <a:pt x="330" y="119"/>
                  </a:lnTo>
                  <a:lnTo>
                    <a:pt x="330" y="641"/>
                  </a:lnTo>
                  <a:lnTo>
                    <a:pt x="191" y="641"/>
                  </a:lnTo>
                  <a:lnTo>
                    <a:pt x="191" y="119"/>
                  </a:lnTo>
                  <a:close/>
                </a:path>
              </a:pathLst>
            </a:custGeom>
            <a:solidFill>
              <a:srgbClr val="981039"/>
            </a:solidFill>
            <a:ln w="9525">
              <a:noFill/>
              <a:round/>
              <a:headEnd/>
              <a:tailEnd/>
            </a:ln>
          </p:spPr>
          <p:txBody>
            <a:bodyPr/>
            <a:lstStyle/>
            <a:p>
              <a:pPr eaLnBrk="0" hangingPunct="0">
                <a:defRPr/>
              </a:pPr>
              <a:endParaRPr lang="en-US"/>
            </a:p>
          </p:txBody>
        </p:sp>
        <p:sp>
          <p:nvSpPr>
            <p:cNvPr id="1036" name="Freeform 12"/>
            <p:cNvSpPr>
              <a:spLocks/>
            </p:cNvSpPr>
            <p:nvPr/>
          </p:nvSpPr>
          <p:spPr bwMode="auto">
            <a:xfrm>
              <a:off x="4825" y="3997"/>
              <a:ext cx="60" cy="71"/>
            </a:xfrm>
            <a:custGeom>
              <a:avLst/>
              <a:gdLst/>
              <a:ahLst/>
              <a:cxnLst>
                <a:cxn ang="0">
                  <a:pos x="0" y="0"/>
                </a:cxn>
                <a:cxn ang="0">
                  <a:pos x="139" y="0"/>
                </a:cxn>
                <a:cxn ang="0">
                  <a:pos x="139" y="246"/>
                </a:cxn>
                <a:cxn ang="0">
                  <a:pos x="397" y="246"/>
                </a:cxn>
                <a:cxn ang="0">
                  <a:pos x="397" y="0"/>
                </a:cxn>
                <a:cxn ang="0">
                  <a:pos x="536" y="0"/>
                </a:cxn>
                <a:cxn ang="0">
                  <a:pos x="536" y="641"/>
                </a:cxn>
                <a:cxn ang="0">
                  <a:pos x="397" y="641"/>
                </a:cxn>
                <a:cxn ang="0">
                  <a:pos x="397" y="365"/>
                </a:cxn>
                <a:cxn ang="0">
                  <a:pos x="139" y="365"/>
                </a:cxn>
                <a:cxn ang="0">
                  <a:pos x="139" y="641"/>
                </a:cxn>
                <a:cxn ang="0">
                  <a:pos x="0" y="641"/>
                </a:cxn>
                <a:cxn ang="0">
                  <a:pos x="0" y="0"/>
                </a:cxn>
              </a:cxnLst>
              <a:rect l="0" t="0" r="r" b="b"/>
              <a:pathLst>
                <a:path w="536" h="641">
                  <a:moveTo>
                    <a:pt x="0" y="0"/>
                  </a:moveTo>
                  <a:lnTo>
                    <a:pt x="139" y="0"/>
                  </a:lnTo>
                  <a:lnTo>
                    <a:pt x="139" y="246"/>
                  </a:lnTo>
                  <a:lnTo>
                    <a:pt x="397" y="246"/>
                  </a:lnTo>
                  <a:lnTo>
                    <a:pt x="397" y="0"/>
                  </a:lnTo>
                  <a:lnTo>
                    <a:pt x="536" y="0"/>
                  </a:lnTo>
                  <a:lnTo>
                    <a:pt x="536" y="641"/>
                  </a:lnTo>
                  <a:lnTo>
                    <a:pt x="397" y="641"/>
                  </a:lnTo>
                  <a:lnTo>
                    <a:pt x="397" y="365"/>
                  </a:lnTo>
                  <a:lnTo>
                    <a:pt x="139" y="365"/>
                  </a:lnTo>
                  <a:lnTo>
                    <a:pt x="139" y="641"/>
                  </a:lnTo>
                  <a:lnTo>
                    <a:pt x="0" y="641"/>
                  </a:lnTo>
                  <a:lnTo>
                    <a:pt x="0" y="0"/>
                  </a:lnTo>
                  <a:close/>
                </a:path>
              </a:pathLst>
            </a:custGeom>
            <a:solidFill>
              <a:srgbClr val="981039"/>
            </a:solidFill>
            <a:ln w="9525">
              <a:noFill/>
              <a:round/>
              <a:headEnd/>
              <a:tailEnd/>
            </a:ln>
          </p:spPr>
          <p:txBody>
            <a:bodyPr/>
            <a:lstStyle/>
            <a:p>
              <a:pPr eaLnBrk="0" hangingPunct="0">
                <a:defRPr/>
              </a:pPr>
              <a:endParaRPr lang="en-US"/>
            </a:p>
          </p:txBody>
        </p:sp>
        <p:sp>
          <p:nvSpPr>
            <p:cNvPr id="1037" name="Freeform 13"/>
            <p:cNvSpPr>
              <a:spLocks/>
            </p:cNvSpPr>
            <p:nvPr/>
          </p:nvSpPr>
          <p:spPr bwMode="auto">
            <a:xfrm>
              <a:off x="4896" y="3997"/>
              <a:ext cx="54" cy="71"/>
            </a:xfrm>
            <a:custGeom>
              <a:avLst/>
              <a:gdLst/>
              <a:ahLst/>
              <a:cxnLst>
                <a:cxn ang="0">
                  <a:pos x="0" y="0"/>
                </a:cxn>
                <a:cxn ang="0">
                  <a:pos x="475" y="0"/>
                </a:cxn>
                <a:cxn ang="0">
                  <a:pos x="475" y="119"/>
                </a:cxn>
                <a:cxn ang="0">
                  <a:pos x="139" y="119"/>
                </a:cxn>
                <a:cxn ang="0">
                  <a:pos x="139" y="256"/>
                </a:cxn>
                <a:cxn ang="0">
                  <a:pos x="447" y="256"/>
                </a:cxn>
                <a:cxn ang="0">
                  <a:pos x="447" y="365"/>
                </a:cxn>
                <a:cxn ang="0">
                  <a:pos x="139" y="365"/>
                </a:cxn>
                <a:cxn ang="0">
                  <a:pos x="139" y="522"/>
                </a:cxn>
                <a:cxn ang="0">
                  <a:pos x="482" y="522"/>
                </a:cxn>
                <a:cxn ang="0">
                  <a:pos x="482" y="641"/>
                </a:cxn>
                <a:cxn ang="0">
                  <a:pos x="0" y="641"/>
                </a:cxn>
                <a:cxn ang="0">
                  <a:pos x="0" y="0"/>
                </a:cxn>
              </a:cxnLst>
              <a:rect l="0" t="0" r="r" b="b"/>
              <a:pathLst>
                <a:path w="482" h="641">
                  <a:moveTo>
                    <a:pt x="0" y="0"/>
                  </a:moveTo>
                  <a:lnTo>
                    <a:pt x="475" y="0"/>
                  </a:lnTo>
                  <a:lnTo>
                    <a:pt x="475" y="119"/>
                  </a:lnTo>
                  <a:lnTo>
                    <a:pt x="139" y="119"/>
                  </a:lnTo>
                  <a:lnTo>
                    <a:pt x="139" y="256"/>
                  </a:lnTo>
                  <a:lnTo>
                    <a:pt x="447" y="256"/>
                  </a:lnTo>
                  <a:lnTo>
                    <a:pt x="447" y="365"/>
                  </a:lnTo>
                  <a:lnTo>
                    <a:pt x="139" y="365"/>
                  </a:lnTo>
                  <a:lnTo>
                    <a:pt x="139" y="522"/>
                  </a:lnTo>
                  <a:lnTo>
                    <a:pt x="482" y="522"/>
                  </a:lnTo>
                  <a:lnTo>
                    <a:pt x="482" y="641"/>
                  </a:lnTo>
                  <a:lnTo>
                    <a:pt x="0" y="641"/>
                  </a:lnTo>
                  <a:lnTo>
                    <a:pt x="0" y="0"/>
                  </a:lnTo>
                  <a:close/>
                </a:path>
              </a:pathLst>
            </a:custGeom>
            <a:solidFill>
              <a:srgbClr val="981039"/>
            </a:solidFill>
            <a:ln w="9525">
              <a:noFill/>
              <a:round/>
              <a:headEnd/>
              <a:tailEnd/>
            </a:ln>
          </p:spPr>
          <p:txBody>
            <a:bodyPr/>
            <a:lstStyle/>
            <a:p>
              <a:pPr eaLnBrk="0" hangingPunct="0">
                <a:defRPr/>
              </a:pPr>
              <a:endParaRPr lang="en-US"/>
            </a:p>
          </p:txBody>
        </p:sp>
        <p:sp>
          <p:nvSpPr>
            <p:cNvPr id="1038" name="Freeform 14"/>
            <p:cNvSpPr>
              <a:spLocks noEditPoints="1"/>
            </p:cNvSpPr>
            <p:nvPr/>
          </p:nvSpPr>
          <p:spPr bwMode="auto">
            <a:xfrm>
              <a:off x="4978" y="3997"/>
              <a:ext cx="70" cy="71"/>
            </a:xfrm>
            <a:custGeom>
              <a:avLst/>
              <a:gdLst/>
              <a:ahLst/>
              <a:cxnLst>
                <a:cxn ang="0">
                  <a:pos x="242" y="0"/>
                </a:cxn>
                <a:cxn ang="0">
                  <a:pos x="385" y="0"/>
                </a:cxn>
                <a:cxn ang="0">
                  <a:pos x="622" y="641"/>
                </a:cxn>
                <a:cxn ang="0">
                  <a:pos x="477" y="641"/>
                </a:cxn>
                <a:cxn ang="0">
                  <a:pos x="429" y="499"/>
                </a:cxn>
                <a:cxn ang="0">
                  <a:pos x="192" y="499"/>
                </a:cxn>
                <a:cxn ang="0">
                  <a:pos x="142" y="641"/>
                </a:cxn>
                <a:cxn ang="0">
                  <a:pos x="0" y="641"/>
                </a:cxn>
                <a:cxn ang="0">
                  <a:pos x="242" y="0"/>
                </a:cxn>
                <a:cxn ang="0">
                  <a:pos x="228" y="394"/>
                </a:cxn>
                <a:cxn ang="0">
                  <a:pos x="393" y="394"/>
                </a:cxn>
                <a:cxn ang="0">
                  <a:pos x="312" y="158"/>
                </a:cxn>
                <a:cxn ang="0">
                  <a:pos x="311" y="158"/>
                </a:cxn>
                <a:cxn ang="0">
                  <a:pos x="228" y="394"/>
                </a:cxn>
              </a:cxnLst>
              <a:rect l="0" t="0" r="r" b="b"/>
              <a:pathLst>
                <a:path w="622" h="641">
                  <a:moveTo>
                    <a:pt x="242" y="0"/>
                  </a:moveTo>
                  <a:lnTo>
                    <a:pt x="385" y="0"/>
                  </a:lnTo>
                  <a:lnTo>
                    <a:pt x="622" y="641"/>
                  </a:lnTo>
                  <a:lnTo>
                    <a:pt x="477" y="641"/>
                  </a:lnTo>
                  <a:lnTo>
                    <a:pt x="429" y="499"/>
                  </a:lnTo>
                  <a:lnTo>
                    <a:pt x="192" y="499"/>
                  </a:lnTo>
                  <a:lnTo>
                    <a:pt x="142" y="641"/>
                  </a:lnTo>
                  <a:lnTo>
                    <a:pt x="0" y="641"/>
                  </a:lnTo>
                  <a:lnTo>
                    <a:pt x="242" y="0"/>
                  </a:lnTo>
                  <a:close/>
                  <a:moveTo>
                    <a:pt x="228" y="394"/>
                  </a:moveTo>
                  <a:lnTo>
                    <a:pt x="393" y="394"/>
                  </a:lnTo>
                  <a:lnTo>
                    <a:pt x="312" y="158"/>
                  </a:lnTo>
                  <a:lnTo>
                    <a:pt x="311" y="158"/>
                  </a:lnTo>
                  <a:lnTo>
                    <a:pt x="228" y="394"/>
                  </a:lnTo>
                  <a:close/>
                </a:path>
              </a:pathLst>
            </a:custGeom>
            <a:solidFill>
              <a:srgbClr val="981039"/>
            </a:solidFill>
            <a:ln w="9525">
              <a:noFill/>
              <a:round/>
              <a:headEnd/>
              <a:tailEnd/>
            </a:ln>
          </p:spPr>
          <p:txBody>
            <a:bodyPr/>
            <a:lstStyle/>
            <a:p>
              <a:pPr eaLnBrk="0" hangingPunct="0">
                <a:defRPr/>
              </a:pPr>
              <a:endParaRPr lang="en-US"/>
            </a:p>
          </p:txBody>
        </p:sp>
        <p:sp>
          <p:nvSpPr>
            <p:cNvPr id="1039" name="Freeform 15"/>
            <p:cNvSpPr>
              <a:spLocks/>
            </p:cNvSpPr>
            <p:nvPr/>
          </p:nvSpPr>
          <p:spPr bwMode="auto">
            <a:xfrm>
              <a:off x="5055" y="3997"/>
              <a:ext cx="53" cy="71"/>
            </a:xfrm>
            <a:custGeom>
              <a:avLst/>
              <a:gdLst/>
              <a:ahLst/>
              <a:cxnLst>
                <a:cxn ang="0">
                  <a:pos x="0" y="0"/>
                </a:cxn>
                <a:cxn ang="0">
                  <a:pos x="474" y="0"/>
                </a:cxn>
                <a:cxn ang="0">
                  <a:pos x="474" y="119"/>
                </a:cxn>
                <a:cxn ang="0">
                  <a:pos x="139" y="119"/>
                </a:cxn>
                <a:cxn ang="0">
                  <a:pos x="139" y="256"/>
                </a:cxn>
                <a:cxn ang="0">
                  <a:pos x="446" y="256"/>
                </a:cxn>
                <a:cxn ang="0">
                  <a:pos x="446" y="365"/>
                </a:cxn>
                <a:cxn ang="0">
                  <a:pos x="139" y="365"/>
                </a:cxn>
                <a:cxn ang="0">
                  <a:pos x="139" y="522"/>
                </a:cxn>
                <a:cxn ang="0">
                  <a:pos x="481" y="522"/>
                </a:cxn>
                <a:cxn ang="0">
                  <a:pos x="481" y="641"/>
                </a:cxn>
                <a:cxn ang="0">
                  <a:pos x="0" y="641"/>
                </a:cxn>
                <a:cxn ang="0">
                  <a:pos x="0" y="0"/>
                </a:cxn>
              </a:cxnLst>
              <a:rect l="0" t="0" r="r" b="b"/>
              <a:pathLst>
                <a:path w="481" h="641">
                  <a:moveTo>
                    <a:pt x="0" y="0"/>
                  </a:moveTo>
                  <a:lnTo>
                    <a:pt x="474" y="0"/>
                  </a:lnTo>
                  <a:lnTo>
                    <a:pt x="474" y="119"/>
                  </a:lnTo>
                  <a:lnTo>
                    <a:pt x="139" y="119"/>
                  </a:lnTo>
                  <a:lnTo>
                    <a:pt x="139" y="256"/>
                  </a:lnTo>
                  <a:lnTo>
                    <a:pt x="446" y="256"/>
                  </a:lnTo>
                  <a:lnTo>
                    <a:pt x="446" y="365"/>
                  </a:lnTo>
                  <a:lnTo>
                    <a:pt x="139" y="365"/>
                  </a:lnTo>
                  <a:lnTo>
                    <a:pt x="139" y="522"/>
                  </a:lnTo>
                  <a:lnTo>
                    <a:pt x="481" y="522"/>
                  </a:lnTo>
                  <a:lnTo>
                    <a:pt x="481" y="641"/>
                  </a:lnTo>
                  <a:lnTo>
                    <a:pt x="0" y="641"/>
                  </a:lnTo>
                  <a:lnTo>
                    <a:pt x="0" y="0"/>
                  </a:lnTo>
                  <a:close/>
                </a:path>
              </a:pathLst>
            </a:custGeom>
            <a:solidFill>
              <a:srgbClr val="981039"/>
            </a:solidFill>
            <a:ln w="9525">
              <a:noFill/>
              <a:round/>
              <a:headEnd/>
              <a:tailEnd/>
            </a:ln>
          </p:spPr>
          <p:txBody>
            <a:bodyPr/>
            <a:lstStyle/>
            <a:p>
              <a:pPr eaLnBrk="0" hangingPunct="0">
                <a:defRPr/>
              </a:pPr>
              <a:endParaRPr lang="en-US"/>
            </a:p>
          </p:txBody>
        </p:sp>
        <p:sp>
          <p:nvSpPr>
            <p:cNvPr id="1040" name="Freeform 16"/>
            <p:cNvSpPr>
              <a:spLocks noEditPoints="1"/>
            </p:cNvSpPr>
            <p:nvPr/>
          </p:nvSpPr>
          <p:spPr bwMode="auto">
            <a:xfrm>
              <a:off x="5119" y="3997"/>
              <a:ext cx="61" cy="71"/>
            </a:xfrm>
            <a:custGeom>
              <a:avLst/>
              <a:gdLst/>
              <a:ahLst/>
              <a:cxnLst>
                <a:cxn ang="0">
                  <a:pos x="14" y="0"/>
                </a:cxn>
                <a:cxn ang="0">
                  <a:pos x="107" y="0"/>
                </a:cxn>
                <a:cxn ang="0">
                  <a:pos x="234" y="0"/>
                </a:cxn>
                <a:cxn ang="0">
                  <a:pos x="328" y="0"/>
                </a:cxn>
                <a:cxn ang="0">
                  <a:pos x="343" y="0"/>
                </a:cxn>
                <a:cxn ang="0">
                  <a:pos x="429" y="18"/>
                </a:cxn>
                <a:cxn ang="0">
                  <a:pos x="490" y="67"/>
                </a:cxn>
                <a:cxn ang="0">
                  <a:pos x="523" y="137"/>
                </a:cxn>
                <a:cxn ang="0">
                  <a:pos x="528" y="177"/>
                </a:cxn>
                <a:cxn ang="0">
                  <a:pos x="504" y="275"/>
                </a:cxn>
                <a:cxn ang="0">
                  <a:pos x="428" y="337"/>
                </a:cxn>
                <a:cxn ang="0">
                  <a:pos x="428" y="338"/>
                </a:cxn>
                <a:cxn ang="0">
                  <a:pos x="428" y="339"/>
                </a:cxn>
                <a:cxn ang="0">
                  <a:pos x="470" y="361"/>
                </a:cxn>
                <a:cxn ang="0">
                  <a:pos x="514" y="441"/>
                </a:cxn>
                <a:cxn ang="0">
                  <a:pos x="520" y="489"/>
                </a:cxn>
                <a:cxn ang="0">
                  <a:pos x="530" y="594"/>
                </a:cxn>
                <a:cxn ang="0">
                  <a:pos x="547" y="641"/>
                </a:cxn>
                <a:cxn ang="0">
                  <a:pos x="444" y="641"/>
                </a:cxn>
                <a:cxn ang="0">
                  <a:pos x="407" y="641"/>
                </a:cxn>
                <a:cxn ang="0">
                  <a:pos x="390" y="541"/>
                </a:cxn>
                <a:cxn ang="0">
                  <a:pos x="385" y="487"/>
                </a:cxn>
                <a:cxn ang="0">
                  <a:pos x="335" y="401"/>
                </a:cxn>
                <a:cxn ang="0">
                  <a:pos x="279" y="390"/>
                </a:cxn>
                <a:cxn ang="0">
                  <a:pos x="175" y="390"/>
                </a:cxn>
                <a:cxn ang="0">
                  <a:pos x="139" y="390"/>
                </a:cxn>
                <a:cxn ang="0">
                  <a:pos x="0" y="641"/>
                </a:cxn>
                <a:cxn ang="0">
                  <a:pos x="139" y="290"/>
                </a:cxn>
                <a:cxn ang="0">
                  <a:pos x="252" y="290"/>
                </a:cxn>
                <a:cxn ang="0">
                  <a:pos x="293" y="290"/>
                </a:cxn>
                <a:cxn ang="0">
                  <a:pos x="378" y="250"/>
                </a:cxn>
                <a:cxn ang="0">
                  <a:pos x="388" y="198"/>
                </a:cxn>
                <a:cxn ang="0">
                  <a:pos x="345" y="119"/>
                </a:cxn>
                <a:cxn ang="0">
                  <a:pos x="293" y="109"/>
                </a:cxn>
                <a:cxn ang="0">
                  <a:pos x="179" y="109"/>
                </a:cxn>
                <a:cxn ang="0">
                  <a:pos x="139" y="109"/>
                </a:cxn>
              </a:cxnLst>
              <a:rect l="0" t="0" r="r" b="b"/>
              <a:pathLst>
                <a:path w="547" h="641">
                  <a:moveTo>
                    <a:pt x="0" y="0"/>
                  </a:moveTo>
                  <a:lnTo>
                    <a:pt x="14" y="0"/>
                  </a:lnTo>
                  <a:lnTo>
                    <a:pt x="53" y="0"/>
                  </a:lnTo>
                  <a:lnTo>
                    <a:pt x="107" y="0"/>
                  </a:lnTo>
                  <a:lnTo>
                    <a:pt x="171" y="0"/>
                  </a:lnTo>
                  <a:lnTo>
                    <a:pt x="234" y="0"/>
                  </a:lnTo>
                  <a:lnTo>
                    <a:pt x="288" y="0"/>
                  </a:lnTo>
                  <a:lnTo>
                    <a:pt x="328" y="0"/>
                  </a:lnTo>
                  <a:lnTo>
                    <a:pt x="343" y="0"/>
                  </a:lnTo>
                  <a:lnTo>
                    <a:pt x="343" y="0"/>
                  </a:lnTo>
                  <a:lnTo>
                    <a:pt x="388" y="4"/>
                  </a:lnTo>
                  <a:lnTo>
                    <a:pt x="429" y="18"/>
                  </a:lnTo>
                  <a:lnTo>
                    <a:pt x="463" y="39"/>
                  </a:lnTo>
                  <a:lnTo>
                    <a:pt x="490" y="67"/>
                  </a:lnTo>
                  <a:lnTo>
                    <a:pt x="511" y="100"/>
                  </a:lnTo>
                  <a:lnTo>
                    <a:pt x="523" y="137"/>
                  </a:lnTo>
                  <a:lnTo>
                    <a:pt x="528" y="177"/>
                  </a:lnTo>
                  <a:lnTo>
                    <a:pt x="528" y="177"/>
                  </a:lnTo>
                  <a:lnTo>
                    <a:pt x="522" y="230"/>
                  </a:lnTo>
                  <a:lnTo>
                    <a:pt x="504" y="275"/>
                  </a:lnTo>
                  <a:lnTo>
                    <a:pt x="473" y="311"/>
                  </a:lnTo>
                  <a:lnTo>
                    <a:pt x="428" y="337"/>
                  </a:lnTo>
                  <a:lnTo>
                    <a:pt x="428" y="337"/>
                  </a:lnTo>
                  <a:lnTo>
                    <a:pt x="428" y="338"/>
                  </a:lnTo>
                  <a:lnTo>
                    <a:pt x="428" y="338"/>
                  </a:lnTo>
                  <a:lnTo>
                    <a:pt x="428" y="339"/>
                  </a:lnTo>
                  <a:lnTo>
                    <a:pt x="428" y="339"/>
                  </a:lnTo>
                  <a:lnTo>
                    <a:pt x="470" y="361"/>
                  </a:lnTo>
                  <a:lnTo>
                    <a:pt x="498" y="397"/>
                  </a:lnTo>
                  <a:lnTo>
                    <a:pt x="514" y="441"/>
                  </a:lnTo>
                  <a:lnTo>
                    <a:pt x="520" y="489"/>
                  </a:lnTo>
                  <a:lnTo>
                    <a:pt x="520" y="489"/>
                  </a:lnTo>
                  <a:lnTo>
                    <a:pt x="522" y="539"/>
                  </a:lnTo>
                  <a:lnTo>
                    <a:pt x="530" y="594"/>
                  </a:lnTo>
                  <a:lnTo>
                    <a:pt x="547" y="641"/>
                  </a:lnTo>
                  <a:lnTo>
                    <a:pt x="547" y="641"/>
                  </a:lnTo>
                  <a:lnTo>
                    <a:pt x="511" y="641"/>
                  </a:lnTo>
                  <a:lnTo>
                    <a:pt x="444" y="641"/>
                  </a:lnTo>
                  <a:lnTo>
                    <a:pt x="407" y="641"/>
                  </a:lnTo>
                  <a:lnTo>
                    <a:pt x="407" y="641"/>
                  </a:lnTo>
                  <a:lnTo>
                    <a:pt x="396" y="594"/>
                  </a:lnTo>
                  <a:lnTo>
                    <a:pt x="390" y="541"/>
                  </a:lnTo>
                  <a:lnTo>
                    <a:pt x="385" y="487"/>
                  </a:lnTo>
                  <a:lnTo>
                    <a:pt x="385" y="487"/>
                  </a:lnTo>
                  <a:lnTo>
                    <a:pt x="369" y="433"/>
                  </a:lnTo>
                  <a:lnTo>
                    <a:pt x="335" y="401"/>
                  </a:lnTo>
                  <a:lnTo>
                    <a:pt x="279" y="390"/>
                  </a:lnTo>
                  <a:lnTo>
                    <a:pt x="279" y="390"/>
                  </a:lnTo>
                  <a:lnTo>
                    <a:pt x="242" y="390"/>
                  </a:lnTo>
                  <a:lnTo>
                    <a:pt x="175" y="390"/>
                  </a:lnTo>
                  <a:lnTo>
                    <a:pt x="139" y="390"/>
                  </a:lnTo>
                  <a:lnTo>
                    <a:pt x="139" y="390"/>
                  </a:lnTo>
                  <a:lnTo>
                    <a:pt x="139" y="641"/>
                  </a:lnTo>
                  <a:lnTo>
                    <a:pt x="0" y="641"/>
                  </a:lnTo>
                  <a:lnTo>
                    <a:pt x="0" y="0"/>
                  </a:lnTo>
                  <a:close/>
                  <a:moveTo>
                    <a:pt x="139" y="290"/>
                  </a:moveTo>
                  <a:lnTo>
                    <a:pt x="179" y="290"/>
                  </a:lnTo>
                  <a:lnTo>
                    <a:pt x="252" y="290"/>
                  </a:lnTo>
                  <a:lnTo>
                    <a:pt x="293" y="290"/>
                  </a:lnTo>
                  <a:lnTo>
                    <a:pt x="293" y="290"/>
                  </a:lnTo>
                  <a:lnTo>
                    <a:pt x="345" y="280"/>
                  </a:lnTo>
                  <a:lnTo>
                    <a:pt x="378" y="250"/>
                  </a:lnTo>
                  <a:lnTo>
                    <a:pt x="388" y="198"/>
                  </a:lnTo>
                  <a:lnTo>
                    <a:pt x="388" y="198"/>
                  </a:lnTo>
                  <a:lnTo>
                    <a:pt x="378" y="147"/>
                  </a:lnTo>
                  <a:lnTo>
                    <a:pt x="345" y="119"/>
                  </a:lnTo>
                  <a:lnTo>
                    <a:pt x="293" y="109"/>
                  </a:lnTo>
                  <a:lnTo>
                    <a:pt x="293" y="109"/>
                  </a:lnTo>
                  <a:lnTo>
                    <a:pt x="252" y="109"/>
                  </a:lnTo>
                  <a:lnTo>
                    <a:pt x="179" y="109"/>
                  </a:lnTo>
                  <a:lnTo>
                    <a:pt x="139" y="109"/>
                  </a:lnTo>
                  <a:lnTo>
                    <a:pt x="139" y="109"/>
                  </a:lnTo>
                  <a:lnTo>
                    <a:pt x="139" y="290"/>
                  </a:lnTo>
                  <a:close/>
                </a:path>
              </a:pathLst>
            </a:custGeom>
            <a:solidFill>
              <a:srgbClr val="981039"/>
            </a:solidFill>
            <a:ln w="9525">
              <a:noFill/>
              <a:round/>
              <a:headEnd/>
              <a:tailEnd/>
            </a:ln>
          </p:spPr>
          <p:txBody>
            <a:bodyPr/>
            <a:lstStyle/>
            <a:p>
              <a:pPr eaLnBrk="0" hangingPunct="0">
                <a:defRPr/>
              </a:pPr>
              <a:endParaRPr lang="en-US"/>
            </a:p>
          </p:txBody>
        </p:sp>
        <p:sp>
          <p:nvSpPr>
            <p:cNvPr id="1041" name="Freeform 17"/>
            <p:cNvSpPr>
              <a:spLocks noEditPoints="1"/>
            </p:cNvSpPr>
            <p:nvPr/>
          </p:nvSpPr>
          <p:spPr bwMode="auto">
            <a:xfrm>
              <a:off x="5186" y="3995"/>
              <a:ext cx="69" cy="75"/>
            </a:xfrm>
            <a:custGeom>
              <a:avLst/>
              <a:gdLst/>
              <a:ahLst/>
              <a:cxnLst>
                <a:cxn ang="0">
                  <a:pos x="354" y="2"/>
                </a:cxn>
                <a:cxn ang="0">
                  <a:pos x="428" y="19"/>
                </a:cxn>
                <a:cxn ang="0">
                  <a:pos x="491" y="51"/>
                </a:cxn>
                <a:cxn ang="0">
                  <a:pos x="543" y="98"/>
                </a:cxn>
                <a:cxn ang="0">
                  <a:pos x="583" y="155"/>
                </a:cxn>
                <a:cxn ang="0">
                  <a:pos x="610" y="223"/>
                </a:cxn>
                <a:cxn ang="0">
                  <a:pos x="624" y="298"/>
                </a:cxn>
                <a:cxn ang="0">
                  <a:pos x="625" y="339"/>
                </a:cxn>
                <a:cxn ang="0">
                  <a:pos x="619" y="415"/>
                </a:cxn>
                <a:cxn ang="0">
                  <a:pos x="598" y="485"/>
                </a:cxn>
                <a:cxn ang="0">
                  <a:pos x="565" y="547"/>
                </a:cxn>
                <a:cxn ang="0">
                  <a:pos x="519" y="599"/>
                </a:cxn>
                <a:cxn ang="0">
                  <a:pos x="461" y="638"/>
                </a:cxn>
                <a:cxn ang="0">
                  <a:pos x="392" y="662"/>
                </a:cxn>
                <a:cxn ang="0">
                  <a:pos x="313" y="672"/>
                </a:cxn>
                <a:cxn ang="0">
                  <a:pos x="272" y="669"/>
                </a:cxn>
                <a:cxn ang="0">
                  <a:pos x="198" y="652"/>
                </a:cxn>
                <a:cxn ang="0">
                  <a:pos x="135" y="620"/>
                </a:cxn>
                <a:cxn ang="0">
                  <a:pos x="83" y="574"/>
                </a:cxn>
                <a:cxn ang="0">
                  <a:pos x="43" y="517"/>
                </a:cxn>
                <a:cxn ang="0">
                  <a:pos x="16" y="451"/>
                </a:cxn>
                <a:cxn ang="0">
                  <a:pos x="3" y="377"/>
                </a:cxn>
                <a:cxn ang="0">
                  <a:pos x="0" y="339"/>
                </a:cxn>
                <a:cxn ang="0">
                  <a:pos x="8" y="259"/>
                </a:cxn>
                <a:cxn ang="0">
                  <a:pos x="28" y="188"/>
                </a:cxn>
                <a:cxn ang="0">
                  <a:pos x="62" y="125"/>
                </a:cxn>
                <a:cxn ang="0">
                  <a:pos x="108" y="73"/>
                </a:cxn>
                <a:cxn ang="0">
                  <a:pos x="165" y="33"/>
                </a:cxn>
                <a:cxn ang="0">
                  <a:pos x="234" y="8"/>
                </a:cxn>
                <a:cxn ang="0">
                  <a:pos x="313" y="0"/>
                </a:cxn>
                <a:cxn ang="0">
                  <a:pos x="313" y="553"/>
                </a:cxn>
                <a:cxn ang="0">
                  <a:pos x="393" y="534"/>
                </a:cxn>
                <a:cxn ang="0">
                  <a:pos x="446" y="485"/>
                </a:cxn>
                <a:cxn ang="0">
                  <a:pos x="476" y="417"/>
                </a:cxn>
                <a:cxn ang="0">
                  <a:pos x="486" y="339"/>
                </a:cxn>
                <a:cxn ang="0">
                  <a:pos x="484" y="296"/>
                </a:cxn>
                <a:cxn ang="0">
                  <a:pos x="464" y="220"/>
                </a:cxn>
                <a:cxn ang="0">
                  <a:pos x="423" y="158"/>
                </a:cxn>
                <a:cxn ang="0">
                  <a:pos x="357" y="123"/>
                </a:cxn>
                <a:cxn ang="0">
                  <a:pos x="313" y="118"/>
                </a:cxn>
                <a:cxn ang="0">
                  <a:pos x="234" y="137"/>
                </a:cxn>
                <a:cxn ang="0">
                  <a:pos x="179" y="186"/>
                </a:cxn>
                <a:cxn ang="0">
                  <a:pos x="149" y="257"/>
                </a:cxn>
                <a:cxn ang="0">
                  <a:pos x="141" y="339"/>
                </a:cxn>
                <a:cxn ang="0">
                  <a:pos x="143" y="378"/>
                </a:cxn>
                <a:cxn ang="0">
                  <a:pos x="162" y="453"/>
                </a:cxn>
                <a:cxn ang="0">
                  <a:pos x="204" y="513"/>
                </a:cxn>
                <a:cxn ang="0">
                  <a:pos x="270" y="548"/>
                </a:cxn>
                <a:cxn ang="0">
                  <a:pos x="313" y="553"/>
                </a:cxn>
              </a:cxnLst>
              <a:rect l="0" t="0" r="r" b="b"/>
              <a:pathLst>
                <a:path w="625" h="672">
                  <a:moveTo>
                    <a:pt x="313" y="0"/>
                  </a:moveTo>
                  <a:lnTo>
                    <a:pt x="354" y="2"/>
                  </a:lnTo>
                  <a:lnTo>
                    <a:pt x="392" y="8"/>
                  </a:lnTo>
                  <a:lnTo>
                    <a:pt x="428" y="19"/>
                  </a:lnTo>
                  <a:lnTo>
                    <a:pt x="461" y="33"/>
                  </a:lnTo>
                  <a:lnTo>
                    <a:pt x="491" y="51"/>
                  </a:lnTo>
                  <a:lnTo>
                    <a:pt x="519" y="73"/>
                  </a:lnTo>
                  <a:lnTo>
                    <a:pt x="543" y="98"/>
                  </a:lnTo>
                  <a:lnTo>
                    <a:pt x="565" y="125"/>
                  </a:lnTo>
                  <a:lnTo>
                    <a:pt x="583" y="155"/>
                  </a:lnTo>
                  <a:lnTo>
                    <a:pt x="598" y="188"/>
                  </a:lnTo>
                  <a:lnTo>
                    <a:pt x="610" y="223"/>
                  </a:lnTo>
                  <a:lnTo>
                    <a:pt x="619" y="259"/>
                  </a:lnTo>
                  <a:lnTo>
                    <a:pt x="624" y="298"/>
                  </a:lnTo>
                  <a:lnTo>
                    <a:pt x="625" y="339"/>
                  </a:lnTo>
                  <a:lnTo>
                    <a:pt x="625" y="339"/>
                  </a:lnTo>
                  <a:lnTo>
                    <a:pt x="624" y="377"/>
                  </a:lnTo>
                  <a:lnTo>
                    <a:pt x="619" y="415"/>
                  </a:lnTo>
                  <a:lnTo>
                    <a:pt x="610" y="451"/>
                  </a:lnTo>
                  <a:lnTo>
                    <a:pt x="598" y="485"/>
                  </a:lnTo>
                  <a:lnTo>
                    <a:pt x="583" y="517"/>
                  </a:lnTo>
                  <a:lnTo>
                    <a:pt x="565" y="547"/>
                  </a:lnTo>
                  <a:lnTo>
                    <a:pt x="543" y="574"/>
                  </a:lnTo>
                  <a:lnTo>
                    <a:pt x="519" y="599"/>
                  </a:lnTo>
                  <a:lnTo>
                    <a:pt x="491" y="620"/>
                  </a:lnTo>
                  <a:lnTo>
                    <a:pt x="461" y="638"/>
                  </a:lnTo>
                  <a:lnTo>
                    <a:pt x="428" y="652"/>
                  </a:lnTo>
                  <a:lnTo>
                    <a:pt x="392" y="662"/>
                  </a:lnTo>
                  <a:lnTo>
                    <a:pt x="354" y="669"/>
                  </a:lnTo>
                  <a:lnTo>
                    <a:pt x="313" y="672"/>
                  </a:lnTo>
                  <a:lnTo>
                    <a:pt x="313" y="672"/>
                  </a:lnTo>
                  <a:lnTo>
                    <a:pt x="272" y="669"/>
                  </a:lnTo>
                  <a:lnTo>
                    <a:pt x="234" y="662"/>
                  </a:lnTo>
                  <a:lnTo>
                    <a:pt x="198" y="652"/>
                  </a:lnTo>
                  <a:lnTo>
                    <a:pt x="165" y="638"/>
                  </a:lnTo>
                  <a:lnTo>
                    <a:pt x="135" y="620"/>
                  </a:lnTo>
                  <a:lnTo>
                    <a:pt x="108" y="599"/>
                  </a:lnTo>
                  <a:lnTo>
                    <a:pt x="83" y="574"/>
                  </a:lnTo>
                  <a:lnTo>
                    <a:pt x="62" y="547"/>
                  </a:lnTo>
                  <a:lnTo>
                    <a:pt x="43" y="517"/>
                  </a:lnTo>
                  <a:lnTo>
                    <a:pt x="28" y="485"/>
                  </a:lnTo>
                  <a:lnTo>
                    <a:pt x="16" y="451"/>
                  </a:lnTo>
                  <a:lnTo>
                    <a:pt x="8" y="415"/>
                  </a:lnTo>
                  <a:lnTo>
                    <a:pt x="3" y="377"/>
                  </a:lnTo>
                  <a:lnTo>
                    <a:pt x="0" y="339"/>
                  </a:lnTo>
                  <a:lnTo>
                    <a:pt x="0" y="339"/>
                  </a:lnTo>
                  <a:lnTo>
                    <a:pt x="3" y="298"/>
                  </a:lnTo>
                  <a:lnTo>
                    <a:pt x="8" y="259"/>
                  </a:lnTo>
                  <a:lnTo>
                    <a:pt x="16" y="223"/>
                  </a:lnTo>
                  <a:lnTo>
                    <a:pt x="28" y="188"/>
                  </a:lnTo>
                  <a:lnTo>
                    <a:pt x="43" y="155"/>
                  </a:lnTo>
                  <a:lnTo>
                    <a:pt x="62" y="125"/>
                  </a:lnTo>
                  <a:lnTo>
                    <a:pt x="83" y="98"/>
                  </a:lnTo>
                  <a:lnTo>
                    <a:pt x="108" y="73"/>
                  </a:lnTo>
                  <a:lnTo>
                    <a:pt x="135" y="51"/>
                  </a:lnTo>
                  <a:lnTo>
                    <a:pt x="165" y="33"/>
                  </a:lnTo>
                  <a:lnTo>
                    <a:pt x="198" y="19"/>
                  </a:lnTo>
                  <a:lnTo>
                    <a:pt x="234" y="8"/>
                  </a:lnTo>
                  <a:lnTo>
                    <a:pt x="272" y="2"/>
                  </a:lnTo>
                  <a:lnTo>
                    <a:pt x="313" y="0"/>
                  </a:lnTo>
                  <a:lnTo>
                    <a:pt x="313" y="0"/>
                  </a:lnTo>
                  <a:close/>
                  <a:moveTo>
                    <a:pt x="313" y="553"/>
                  </a:moveTo>
                  <a:lnTo>
                    <a:pt x="357" y="548"/>
                  </a:lnTo>
                  <a:lnTo>
                    <a:pt x="393" y="534"/>
                  </a:lnTo>
                  <a:lnTo>
                    <a:pt x="423" y="513"/>
                  </a:lnTo>
                  <a:lnTo>
                    <a:pt x="446" y="485"/>
                  </a:lnTo>
                  <a:lnTo>
                    <a:pt x="464" y="453"/>
                  </a:lnTo>
                  <a:lnTo>
                    <a:pt x="476" y="417"/>
                  </a:lnTo>
                  <a:lnTo>
                    <a:pt x="484" y="378"/>
                  </a:lnTo>
                  <a:lnTo>
                    <a:pt x="486" y="339"/>
                  </a:lnTo>
                  <a:lnTo>
                    <a:pt x="486" y="339"/>
                  </a:lnTo>
                  <a:lnTo>
                    <a:pt x="484" y="296"/>
                  </a:lnTo>
                  <a:lnTo>
                    <a:pt x="476" y="257"/>
                  </a:lnTo>
                  <a:lnTo>
                    <a:pt x="464" y="220"/>
                  </a:lnTo>
                  <a:lnTo>
                    <a:pt x="446" y="186"/>
                  </a:lnTo>
                  <a:lnTo>
                    <a:pt x="423" y="158"/>
                  </a:lnTo>
                  <a:lnTo>
                    <a:pt x="393" y="137"/>
                  </a:lnTo>
                  <a:lnTo>
                    <a:pt x="357" y="123"/>
                  </a:lnTo>
                  <a:lnTo>
                    <a:pt x="313" y="118"/>
                  </a:lnTo>
                  <a:lnTo>
                    <a:pt x="313" y="118"/>
                  </a:lnTo>
                  <a:lnTo>
                    <a:pt x="270" y="123"/>
                  </a:lnTo>
                  <a:lnTo>
                    <a:pt x="234" y="137"/>
                  </a:lnTo>
                  <a:lnTo>
                    <a:pt x="204" y="158"/>
                  </a:lnTo>
                  <a:lnTo>
                    <a:pt x="179" y="186"/>
                  </a:lnTo>
                  <a:lnTo>
                    <a:pt x="162" y="220"/>
                  </a:lnTo>
                  <a:lnTo>
                    <a:pt x="149" y="257"/>
                  </a:lnTo>
                  <a:lnTo>
                    <a:pt x="143" y="296"/>
                  </a:lnTo>
                  <a:lnTo>
                    <a:pt x="141" y="339"/>
                  </a:lnTo>
                  <a:lnTo>
                    <a:pt x="141" y="339"/>
                  </a:lnTo>
                  <a:lnTo>
                    <a:pt x="143" y="378"/>
                  </a:lnTo>
                  <a:lnTo>
                    <a:pt x="149" y="417"/>
                  </a:lnTo>
                  <a:lnTo>
                    <a:pt x="162" y="453"/>
                  </a:lnTo>
                  <a:lnTo>
                    <a:pt x="179" y="485"/>
                  </a:lnTo>
                  <a:lnTo>
                    <a:pt x="204" y="513"/>
                  </a:lnTo>
                  <a:lnTo>
                    <a:pt x="234" y="534"/>
                  </a:lnTo>
                  <a:lnTo>
                    <a:pt x="270" y="548"/>
                  </a:lnTo>
                  <a:lnTo>
                    <a:pt x="313" y="553"/>
                  </a:lnTo>
                  <a:lnTo>
                    <a:pt x="313" y="553"/>
                  </a:lnTo>
                  <a:close/>
                </a:path>
              </a:pathLst>
            </a:custGeom>
            <a:solidFill>
              <a:srgbClr val="981039"/>
            </a:solidFill>
            <a:ln w="9525">
              <a:noFill/>
              <a:round/>
              <a:headEnd/>
              <a:tailEnd/>
            </a:ln>
          </p:spPr>
          <p:txBody>
            <a:bodyPr/>
            <a:lstStyle/>
            <a:p>
              <a:pPr eaLnBrk="0" hangingPunct="0">
                <a:defRPr/>
              </a:pPr>
              <a:endParaRPr lang="en-US"/>
            </a:p>
          </p:txBody>
        </p:sp>
        <p:sp>
          <p:nvSpPr>
            <p:cNvPr id="1042" name="Freeform 18"/>
            <p:cNvSpPr>
              <a:spLocks/>
            </p:cNvSpPr>
            <p:nvPr/>
          </p:nvSpPr>
          <p:spPr bwMode="auto">
            <a:xfrm>
              <a:off x="5262" y="3995"/>
              <a:ext cx="59" cy="75"/>
            </a:xfrm>
            <a:custGeom>
              <a:avLst/>
              <a:gdLst/>
              <a:ahLst/>
              <a:cxnLst>
                <a:cxn ang="0">
                  <a:pos x="142" y="488"/>
                </a:cxn>
                <a:cxn ang="0">
                  <a:pos x="194" y="545"/>
                </a:cxn>
                <a:cxn ang="0">
                  <a:pos x="275" y="562"/>
                </a:cxn>
                <a:cxn ang="0">
                  <a:pos x="316" y="558"/>
                </a:cxn>
                <a:cxn ang="0">
                  <a:pos x="387" y="522"/>
                </a:cxn>
                <a:cxn ang="0">
                  <a:pos x="400" y="482"/>
                </a:cxn>
                <a:cxn ang="0">
                  <a:pos x="371" y="429"/>
                </a:cxn>
                <a:cxn ang="0">
                  <a:pos x="301" y="399"/>
                </a:cxn>
                <a:cxn ang="0">
                  <a:pos x="210" y="376"/>
                </a:cxn>
                <a:cxn ang="0">
                  <a:pos x="171" y="364"/>
                </a:cxn>
                <a:cxn ang="0">
                  <a:pos x="96" y="331"/>
                </a:cxn>
                <a:cxn ang="0">
                  <a:pos x="42" y="278"/>
                </a:cxn>
                <a:cxn ang="0">
                  <a:pos x="21" y="193"/>
                </a:cxn>
                <a:cxn ang="0">
                  <a:pos x="25" y="153"/>
                </a:cxn>
                <a:cxn ang="0">
                  <a:pos x="57" y="85"/>
                </a:cxn>
                <a:cxn ang="0">
                  <a:pos x="112" y="37"/>
                </a:cxn>
                <a:cxn ang="0">
                  <a:pos x="183" y="8"/>
                </a:cxn>
                <a:cxn ang="0">
                  <a:pos x="258" y="0"/>
                </a:cxn>
                <a:cxn ang="0">
                  <a:pos x="298" y="1"/>
                </a:cxn>
                <a:cxn ang="0">
                  <a:pos x="372" y="16"/>
                </a:cxn>
                <a:cxn ang="0">
                  <a:pos x="436" y="48"/>
                </a:cxn>
                <a:cxn ang="0">
                  <a:pos x="484" y="97"/>
                </a:cxn>
                <a:cxn ang="0">
                  <a:pos x="509" y="164"/>
                </a:cxn>
                <a:cxn ang="0">
                  <a:pos x="514" y="206"/>
                </a:cxn>
                <a:cxn ang="0">
                  <a:pos x="414" y="206"/>
                </a:cxn>
                <a:cxn ang="0">
                  <a:pos x="378" y="206"/>
                </a:cxn>
                <a:cxn ang="0">
                  <a:pos x="339" y="128"/>
                </a:cxn>
                <a:cxn ang="0">
                  <a:pos x="253" y="109"/>
                </a:cxn>
                <a:cxn ang="0">
                  <a:pos x="208" y="116"/>
                </a:cxn>
                <a:cxn ang="0">
                  <a:pos x="156" y="181"/>
                </a:cxn>
                <a:cxn ang="0">
                  <a:pos x="160" y="207"/>
                </a:cxn>
                <a:cxn ang="0">
                  <a:pos x="210" y="241"/>
                </a:cxn>
                <a:cxn ang="0">
                  <a:pos x="345" y="279"/>
                </a:cxn>
                <a:cxn ang="0">
                  <a:pos x="368" y="284"/>
                </a:cxn>
                <a:cxn ang="0">
                  <a:pos x="426" y="305"/>
                </a:cxn>
                <a:cxn ang="0">
                  <a:pos x="487" y="346"/>
                </a:cxn>
                <a:cxn ang="0">
                  <a:pos x="529" y="416"/>
                </a:cxn>
                <a:cxn ang="0">
                  <a:pos x="535" y="466"/>
                </a:cxn>
                <a:cxn ang="0">
                  <a:pos x="524" y="532"/>
                </a:cxn>
                <a:cxn ang="0">
                  <a:pos x="491" y="589"/>
                </a:cxn>
                <a:cxn ang="0">
                  <a:pos x="438" y="633"/>
                </a:cxn>
                <a:cxn ang="0">
                  <a:pos x="365" y="661"/>
                </a:cxn>
                <a:cxn ang="0">
                  <a:pos x="270" y="672"/>
                </a:cxn>
                <a:cxn ang="0">
                  <a:pos x="233" y="670"/>
                </a:cxn>
                <a:cxn ang="0">
                  <a:pos x="159" y="655"/>
                </a:cxn>
                <a:cxn ang="0">
                  <a:pos x="95" y="626"/>
                </a:cxn>
                <a:cxn ang="0">
                  <a:pos x="44" y="582"/>
                </a:cxn>
                <a:cxn ang="0">
                  <a:pos x="11" y="521"/>
                </a:cxn>
                <a:cxn ang="0">
                  <a:pos x="0" y="444"/>
                </a:cxn>
                <a:cxn ang="0">
                  <a:pos x="35" y="444"/>
                </a:cxn>
                <a:cxn ang="0">
                  <a:pos x="135" y="444"/>
                </a:cxn>
              </a:cxnLst>
              <a:rect l="0" t="0" r="r" b="b"/>
              <a:pathLst>
                <a:path w="535" h="672">
                  <a:moveTo>
                    <a:pt x="135" y="444"/>
                  </a:moveTo>
                  <a:lnTo>
                    <a:pt x="142" y="488"/>
                  </a:lnTo>
                  <a:lnTo>
                    <a:pt x="163" y="522"/>
                  </a:lnTo>
                  <a:lnTo>
                    <a:pt x="194" y="545"/>
                  </a:lnTo>
                  <a:lnTo>
                    <a:pt x="233" y="557"/>
                  </a:lnTo>
                  <a:lnTo>
                    <a:pt x="275" y="562"/>
                  </a:lnTo>
                  <a:lnTo>
                    <a:pt x="275" y="562"/>
                  </a:lnTo>
                  <a:lnTo>
                    <a:pt x="316" y="558"/>
                  </a:lnTo>
                  <a:lnTo>
                    <a:pt x="356" y="547"/>
                  </a:lnTo>
                  <a:lnTo>
                    <a:pt x="387" y="522"/>
                  </a:lnTo>
                  <a:lnTo>
                    <a:pt x="400" y="482"/>
                  </a:lnTo>
                  <a:lnTo>
                    <a:pt x="400" y="482"/>
                  </a:lnTo>
                  <a:lnTo>
                    <a:pt x="392" y="452"/>
                  </a:lnTo>
                  <a:lnTo>
                    <a:pt x="371" y="429"/>
                  </a:lnTo>
                  <a:lnTo>
                    <a:pt x="340" y="413"/>
                  </a:lnTo>
                  <a:lnTo>
                    <a:pt x="301" y="399"/>
                  </a:lnTo>
                  <a:lnTo>
                    <a:pt x="257" y="387"/>
                  </a:lnTo>
                  <a:lnTo>
                    <a:pt x="210" y="376"/>
                  </a:lnTo>
                  <a:lnTo>
                    <a:pt x="210" y="376"/>
                  </a:lnTo>
                  <a:lnTo>
                    <a:pt x="171" y="364"/>
                  </a:lnTo>
                  <a:lnTo>
                    <a:pt x="132" y="350"/>
                  </a:lnTo>
                  <a:lnTo>
                    <a:pt x="96" y="331"/>
                  </a:lnTo>
                  <a:lnTo>
                    <a:pt x="66" y="308"/>
                  </a:lnTo>
                  <a:lnTo>
                    <a:pt x="42" y="278"/>
                  </a:lnTo>
                  <a:lnTo>
                    <a:pt x="26" y="240"/>
                  </a:lnTo>
                  <a:lnTo>
                    <a:pt x="21" y="193"/>
                  </a:lnTo>
                  <a:lnTo>
                    <a:pt x="21" y="193"/>
                  </a:lnTo>
                  <a:lnTo>
                    <a:pt x="25" y="153"/>
                  </a:lnTo>
                  <a:lnTo>
                    <a:pt x="38" y="116"/>
                  </a:lnTo>
                  <a:lnTo>
                    <a:pt x="57" y="85"/>
                  </a:lnTo>
                  <a:lnTo>
                    <a:pt x="83" y="58"/>
                  </a:lnTo>
                  <a:lnTo>
                    <a:pt x="112" y="37"/>
                  </a:lnTo>
                  <a:lnTo>
                    <a:pt x="146" y="21"/>
                  </a:lnTo>
                  <a:lnTo>
                    <a:pt x="183" y="8"/>
                  </a:lnTo>
                  <a:lnTo>
                    <a:pt x="220" y="2"/>
                  </a:lnTo>
                  <a:lnTo>
                    <a:pt x="258" y="0"/>
                  </a:lnTo>
                  <a:lnTo>
                    <a:pt x="258" y="0"/>
                  </a:lnTo>
                  <a:lnTo>
                    <a:pt x="298" y="1"/>
                  </a:lnTo>
                  <a:lnTo>
                    <a:pt x="336" y="6"/>
                  </a:lnTo>
                  <a:lnTo>
                    <a:pt x="372" y="16"/>
                  </a:lnTo>
                  <a:lnTo>
                    <a:pt x="406" y="30"/>
                  </a:lnTo>
                  <a:lnTo>
                    <a:pt x="436" y="48"/>
                  </a:lnTo>
                  <a:lnTo>
                    <a:pt x="461" y="69"/>
                  </a:lnTo>
                  <a:lnTo>
                    <a:pt x="484" y="97"/>
                  </a:lnTo>
                  <a:lnTo>
                    <a:pt x="500" y="127"/>
                  </a:lnTo>
                  <a:lnTo>
                    <a:pt x="509" y="164"/>
                  </a:lnTo>
                  <a:lnTo>
                    <a:pt x="514" y="206"/>
                  </a:lnTo>
                  <a:lnTo>
                    <a:pt x="514" y="206"/>
                  </a:lnTo>
                  <a:lnTo>
                    <a:pt x="478" y="206"/>
                  </a:lnTo>
                  <a:lnTo>
                    <a:pt x="414" y="206"/>
                  </a:lnTo>
                  <a:lnTo>
                    <a:pt x="378" y="206"/>
                  </a:lnTo>
                  <a:lnTo>
                    <a:pt x="378" y="206"/>
                  </a:lnTo>
                  <a:lnTo>
                    <a:pt x="366" y="158"/>
                  </a:lnTo>
                  <a:lnTo>
                    <a:pt x="339" y="128"/>
                  </a:lnTo>
                  <a:lnTo>
                    <a:pt x="300" y="114"/>
                  </a:lnTo>
                  <a:lnTo>
                    <a:pt x="253" y="109"/>
                  </a:lnTo>
                  <a:lnTo>
                    <a:pt x="253" y="109"/>
                  </a:lnTo>
                  <a:lnTo>
                    <a:pt x="208" y="116"/>
                  </a:lnTo>
                  <a:lnTo>
                    <a:pt x="171" y="139"/>
                  </a:lnTo>
                  <a:lnTo>
                    <a:pt x="156" y="181"/>
                  </a:lnTo>
                  <a:lnTo>
                    <a:pt x="156" y="181"/>
                  </a:lnTo>
                  <a:lnTo>
                    <a:pt x="160" y="207"/>
                  </a:lnTo>
                  <a:lnTo>
                    <a:pt x="177" y="225"/>
                  </a:lnTo>
                  <a:lnTo>
                    <a:pt x="210" y="241"/>
                  </a:lnTo>
                  <a:lnTo>
                    <a:pt x="265" y="258"/>
                  </a:lnTo>
                  <a:lnTo>
                    <a:pt x="345" y="279"/>
                  </a:lnTo>
                  <a:lnTo>
                    <a:pt x="345" y="279"/>
                  </a:lnTo>
                  <a:lnTo>
                    <a:pt x="368" y="284"/>
                  </a:lnTo>
                  <a:lnTo>
                    <a:pt x="395" y="293"/>
                  </a:lnTo>
                  <a:lnTo>
                    <a:pt x="426" y="305"/>
                  </a:lnTo>
                  <a:lnTo>
                    <a:pt x="457" y="322"/>
                  </a:lnTo>
                  <a:lnTo>
                    <a:pt x="487" y="346"/>
                  </a:lnTo>
                  <a:lnTo>
                    <a:pt x="511" y="377"/>
                  </a:lnTo>
                  <a:lnTo>
                    <a:pt x="529" y="416"/>
                  </a:lnTo>
                  <a:lnTo>
                    <a:pt x="535" y="466"/>
                  </a:lnTo>
                  <a:lnTo>
                    <a:pt x="535" y="466"/>
                  </a:lnTo>
                  <a:lnTo>
                    <a:pt x="532" y="500"/>
                  </a:lnTo>
                  <a:lnTo>
                    <a:pt x="524" y="532"/>
                  </a:lnTo>
                  <a:lnTo>
                    <a:pt x="510" y="563"/>
                  </a:lnTo>
                  <a:lnTo>
                    <a:pt x="491" y="589"/>
                  </a:lnTo>
                  <a:lnTo>
                    <a:pt x="467" y="612"/>
                  </a:lnTo>
                  <a:lnTo>
                    <a:pt x="438" y="633"/>
                  </a:lnTo>
                  <a:lnTo>
                    <a:pt x="404" y="650"/>
                  </a:lnTo>
                  <a:lnTo>
                    <a:pt x="365" y="661"/>
                  </a:lnTo>
                  <a:lnTo>
                    <a:pt x="320" y="669"/>
                  </a:lnTo>
                  <a:lnTo>
                    <a:pt x="270" y="672"/>
                  </a:lnTo>
                  <a:lnTo>
                    <a:pt x="270" y="672"/>
                  </a:lnTo>
                  <a:lnTo>
                    <a:pt x="233" y="670"/>
                  </a:lnTo>
                  <a:lnTo>
                    <a:pt x="195" y="664"/>
                  </a:lnTo>
                  <a:lnTo>
                    <a:pt x="159" y="655"/>
                  </a:lnTo>
                  <a:lnTo>
                    <a:pt x="126" y="643"/>
                  </a:lnTo>
                  <a:lnTo>
                    <a:pt x="95" y="626"/>
                  </a:lnTo>
                  <a:lnTo>
                    <a:pt x="69" y="606"/>
                  </a:lnTo>
                  <a:lnTo>
                    <a:pt x="44" y="582"/>
                  </a:lnTo>
                  <a:lnTo>
                    <a:pt x="25" y="553"/>
                  </a:lnTo>
                  <a:lnTo>
                    <a:pt x="11" y="521"/>
                  </a:lnTo>
                  <a:lnTo>
                    <a:pt x="3" y="484"/>
                  </a:lnTo>
                  <a:lnTo>
                    <a:pt x="0" y="444"/>
                  </a:lnTo>
                  <a:lnTo>
                    <a:pt x="0" y="444"/>
                  </a:lnTo>
                  <a:lnTo>
                    <a:pt x="35" y="444"/>
                  </a:lnTo>
                  <a:lnTo>
                    <a:pt x="100" y="444"/>
                  </a:lnTo>
                  <a:lnTo>
                    <a:pt x="135" y="444"/>
                  </a:lnTo>
                  <a:lnTo>
                    <a:pt x="135" y="444"/>
                  </a:lnTo>
                  <a:close/>
                </a:path>
              </a:pathLst>
            </a:custGeom>
            <a:solidFill>
              <a:srgbClr val="981039"/>
            </a:solidFill>
            <a:ln w="9525">
              <a:noFill/>
              <a:round/>
              <a:headEnd/>
              <a:tailEnd/>
            </a:ln>
          </p:spPr>
          <p:txBody>
            <a:bodyPr/>
            <a:lstStyle/>
            <a:p>
              <a:pPr eaLnBrk="0" hangingPunct="0">
                <a:defRPr/>
              </a:pPr>
              <a:endParaRPr lang="en-US"/>
            </a:p>
          </p:txBody>
        </p:sp>
        <p:sp>
          <p:nvSpPr>
            <p:cNvPr id="1043" name="Freeform 19"/>
            <p:cNvSpPr>
              <a:spLocks noEditPoints="1"/>
            </p:cNvSpPr>
            <p:nvPr/>
          </p:nvSpPr>
          <p:spPr bwMode="auto">
            <a:xfrm>
              <a:off x="5332" y="3997"/>
              <a:ext cx="57" cy="71"/>
            </a:xfrm>
            <a:custGeom>
              <a:avLst/>
              <a:gdLst/>
              <a:ahLst/>
              <a:cxnLst>
                <a:cxn ang="0">
                  <a:pos x="0" y="0"/>
                </a:cxn>
                <a:cxn ang="0">
                  <a:pos x="21" y="0"/>
                </a:cxn>
                <a:cxn ang="0">
                  <a:pos x="74" y="0"/>
                </a:cxn>
                <a:cxn ang="0">
                  <a:pos x="144" y="0"/>
                </a:cxn>
                <a:cxn ang="0">
                  <a:pos x="213" y="0"/>
                </a:cxn>
                <a:cxn ang="0">
                  <a:pos x="266" y="0"/>
                </a:cxn>
                <a:cxn ang="0">
                  <a:pos x="287" y="0"/>
                </a:cxn>
                <a:cxn ang="0">
                  <a:pos x="287" y="0"/>
                </a:cxn>
                <a:cxn ang="0">
                  <a:pos x="336" y="3"/>
                </a:cxn>
                <a:cxn ang="0">
                  <a:pos x="379" y="14"/>
                </a:cxn>
                <a:cxn ang="0">
                  <a:pos x="414" y="30"/>
                </a:cxn>
                <a:cxn ang="0">
                  <a:pos x="444" y="51"/>
                </a:cxn>
                <a:cxn ang="0">
                  <a:pos x="467" y="77"/>
                </a:cxn>
                <a:cxn ang="0">
                  <a:pos x="485" y="106"/>
                </a:cxn>
                <a:cxn ang="0">
                  <a:pos x="497" y="138"/>
                </a:cxn>
                <a:cxn ang="0">
                  <a:pos x="504" y="171"/>
                </a:cxn>
                <a:cxn ang="0">
                  <a:pos x="507" y="206"/>
                </a:cxn>
                <a:cxn ang="0">
                  <a:pos x="507" y="206"/>
                </a:cxn>
                <a:cxn ang="0">
                  <a:pos x="504" y="240"/>
                </a:cxn>
                <a:cxn ang="0">
                  <a:pos x="497" y="274"/>
                </a:cxn>
                <a:cxn ang="0">
                  <a:pos x="485" y="306"/>
                </a:cxn>
                <a:cxn ang="0">
                  <a:pos x="467" y="334"/>
                </a:cxn>
                <a:cxn ang="0">
                  <a:pos x="444" y="360"/>
                </a:cxn>
                <a:cxn ang="0">
                  <a:pos x="414" y="381"/>
                </a:cxn>
                <a:cxn ang="0">
                  <a:pos x="379" y="397"/>
                </a:cxn>
                <a:cxn ang="0">
                  <a:pos x="336" y="407"/>
                </a:cxn>
                <a:cxn ang="0">
                  <a:pos x="287" y="412"/>
                </a:cxn>
                <a:cxn ang="0">
                  <a:pos x="287" y="412"/>
                </a:cxn>
                <a:cxn ang="0">
                  <a:pos x="249" y="412"/>
                </a:cxn>
                <a:cxn ang="0">
                  <a:pos x="178" y="412"/>
                </a:cxn>
                <a:cxn ang="0">
                  <a:pos x="140" y="412"/>
                </a:cxn>
                <a:cxn ang="0">
                  <a:pos x="140" y="412"/>
                </a:cxn>
                <a:cxn ang="0">
                  <a:pos x="140" y="641"/>
                </a:cxn>
                <a:cxn ang="0">
                  <a:pos x="0" y="641"/>
                </a:cxn>
                <a:cxn ang="0">
                  <a:pos x="0" y="0"/>
                </a:cxn>
                <a:cxn ang="0">
                  <a:pos x="140" y="301"/>
                </a:cxn>
                <a:cxn ang="0">
                  <a:pos x="168" y="301"/>
                </a:cxn>
                <a:cxn ang="0">
                  <a:pos x="220" y="301"/>
                </a:cxn>
                <a:cxn ang="0">
                  <a:pos x="249" y="301"/>
                </a:cxn>
                <a:cxn ang="0">
                  <a:pos x="249" y="301"/>
                </a:cxn>
                <a:cxn ang="0">
                  <a:pos x="295" y="298"/>
                </a:cxn>
                <a:cxn ang="0">
                  <a:pos x="334" y="284"/>
                </a:cxn>
                <a:cxn ang="0">
                  <a:pos x="362" y="255"/>
                </a:cxn>
                <a:cxn ang="0">
                  <a:pos x="371" y="206"/>
                </a:cxn>
                <a:cxn ang="0">
                  <a:pos x="371" y="206"/>
                </a:cxn>
                <a:cxn ang="0">
                  <a:pos x="362" y="156"/>
                </a:cxn>
                <a:cxn ang="0">
                  <a:pos x="334" y="127"/>
                </a:cxn>
                <a:cxn ang="0">
                  <a:pos x="295" y="113"/>
                </a:cxn>
                <a:cxn ang="0">
                  <a:pos x="249" y="109"/>
                </a:cxn>
                <a:cxn ang="0">
                  <a:pos x="249" y="109"/>
                </a:cxn>
                <a:cxn ang="0">
                  <a:pos x="220" y="109"/>
                </a:cxn>
                <a:cxn ang="0">
                  <a:pos x="168" y="109"/>
                </a:cxn>
                <a:cxn ang="0">
                  <a:pos x="140" y="109"/>
                </a:cxn>
                <a:cxn ang="0">
                  <a:pos x="140" y="109"/>
                </a:cxn>
                <a:cxn ang="0">
                  <a:pos x="140" y="301"/>
                </a:cxn>
              </a:cxnLst>
              <a:rect l="0" t="0" r="r" b="b"/>
              <a:pathLst>
                <a:path w="507" h="641">
                  <a:moveTo>
                    <a:pt x="0" y="0"/>
                  </a:moveTo>
                  <a:lnTo>
                    <a:pt x="21" y="0"/>
                  </a:lnTo>
                  <a:lnTo>
                    <a:pt x="74" y="0"/>
                  </a:lnTo>
                  <a:lnTo>
                    <a:pt x="144" y="0"/>
                  </a:lnTo>
                  <a:lnTo>
                    <a:pt x="213" y="0"/>
                  </a:lnTo>
                  <a:lnTo>
                    <a:pt x="266" y="0"/>
                  </a:lnTo>
                  <a:lnTo>
                    <a:pt x="287" y="0"/>
                  </a:lnTo>
                  <a:lnTo>
                    <a:pt x="287" y="0"/>
                  </a:lnTo>
                  <a:lnTo>
                    <a:pt x="336" y="3"/>
                  </a:lnTo>
                  <a:lnTo>
                    <a:pt x="379" y="14"/>
                  </a:lnTo>
                  <a:lnTo>
                    <a:pt x="414" y="30"/>
                  </a:lnTo>
                  <a:lnTo>
                    <a:pt x="444" y="51"/>
                  </a:lnTo>
                  <a:lnTo>
                    <a:pt x="467" y="77"/>
                  </a:lnTo>
                  <a:lnTo>
                    <a:pt x="485" y="106"/>
                  </a:lnTo>
                  <a:lnTo>
                    <a:pt x="497" y="138"/>
                  </a:lnTo>
                  <a:lnTo>
                    <a:pt x="504" y="171"/>
                  </a:lnTo>
                  <a:lnTo>
                    <a:pt x="507" y="206"/>
                  </a:lnTo>
                  <a:lnTo>
                    <a:pt x="507" y="206"/>
                  </a:lnTo>
                  <a:lnTo>
                    <a:pt x="504" y="240"/>
                  </a:lnTo>
                  <a:lnTo>
                    <a:pt x="497" y="274"/>
                  </a:lnTo>
                  <a:lnTo>
                    <a:pt x="485" y="306"/>
                  </a:lnTo>
                  <a:lnTo>
                    <a:pt x="467" y="334"/>
                  </a:lnTo>
                  <a:lnTo>
                    <a:pt x="444" y="360"/>
                  </a:lnTo>
                  <a:lnTo>
                    <a:pt x="414" y="381"/>
                  </a:lnTo>
                  <a:lnTo>
                    <a:pt x="379" y="397"/>
                  </a:lnTo>
                  <a:lnTo>
                    <a:pt x="336" y="407"/>
                  </a:lnTo>
                  <a:lnTo>
                    <a:pt x="287" y="412"/>
                  </a:lnTo>
                  <a:lnTo>
                    <a:pt x="287" y="412"/>
                  </a:lnTo>
                  <a:lnTo>
                    <a:pt x="249" y="412"/>
                  </a:lnTo>
                  <a:lnTo>
                    <a:pt x="178" y="412"/>
                  </a:lnTo>
                  <a:lnTo>
                    <a:pt x="140" y="412"/>
                  </a:lnTo>
                  <a:lnTo>
                    <a:pt x="140" y="412"/>
                  </a:lnTo>
                  <a:lnTo>
                    <a:pt x="140" y="641"/>
                  </a:lnTo>
                  <a:lnTo>
                    <a:pt x="0" y="641"/>
                  </a:lnTo>
                  <a:lnTo>
                    <a:pt x="0" y="0"/>
                  </a:lnTo>
                  <a:close/>
                  <a:moveTo>
                    <a:pt x="140" y="301"/>
                  </a:moveTo>
                  <a:lnTo>
                    <a:pt x="168" y="301"/>
                  </a:lnTo>
                  <a:lnTo>
                    <a:pt x="220" y="301"/>
                  </a:lnTo>
                  <a:lnTo>
                    <a:pt x="249" y="301"/>
                  </a:lnTo>
                  <a:lnTo>
                    <a:pt x="249" y="301"/>
                  </a:lnTo>
                  <a:lnTo>
                    <a:pt x="295" y="298"/>
                  </a:lnTo>
                  <a:lnTo>
                    <a:pt x="334" y="284"/>
                  </a:lnTo>
                  <a:lnTo>
                    <a:pt x="362" y="255"/>
                  </a:lnTo>
                  <a:lnTo>
                    <a:pt x="371" y="206"/>
                  </a:lnTo>
                  <a:lnTo>
                    <a:pt x="371" y="206"/>
                  </a:lnTo>
                  <a:lnTo>
                    <a:pt x="362" y="156"/>
                  </a:lnTo>
                  <a:lnTo>
                    <a:pt x="334" y="127"/>
                  </a:lnTo>
                  <a:lnTo>
                    <a:pt x="295" y="113"/>
                  </a:lnTo>
                  <a:lnTo>
                    <a:pt x="249" y="109"/>
                  </a:lnTo>
                  <a:lnTo>
                    <a:pt x="249" y="109"/>
                  </a:lnTo>
                  <a:lnTo>
                    <a:pt x="220" y="109"/>
                  </a:lnTo>
                  <a:lnTo>
                    <a:pt x="168" y="109"/>
                  </a:lnTo>
                  <a:lnTo>
                    <a:pt x="140" y="109"/>
                  </a:lnTo>
                  <a:lnTo>
                    <a:pt x="140" y="109"/>
                  </a:lnTo>
                  <a:lnTo>
                    <a:pt x="140" y="301"/>
                  </a:lnTo>
                  <a:close/>
                </a:path>
              </a:pathLst>
            </a:custGeom>
            <a:solidFill>
              <a:srgbClr val="981039"/>
            </a:solidFill>
            <a:ln w="9525">
              <a:noFill/>
              <a:round/>
              <a:headEnd/>
              <a:tailEnd/>
            </a:ln>
          </p:spPr>
          <p:txBody>
            <a:bodyPr/>
            <a:lstStyle/>
            <a:p>
              <a:pPr eaLnBrk="0" hangingPunct="0">
                <a:defRPr/>
              </a:pPr>
              <a:endParaRPr lang="en-US"/>
            </a:p>
          </p:txBody>
        </p:sp>
        <p:sp>
          <p:nvSpPr>
            <p:cNvPr id="1044" name="Freeform 20"/>
            <p:cNvSpPr>
              <a:spLocks noEditPoints="1"/>
            </p:cNvSpPr>
            <p:nvPr/>
          </p:nvSpPr>
          <p:spPr bwMode="auto">
            <a:xfrm>
              <a:off x="5383" y="3997"/>
              <a:ext cx="69" cy="71"/>
            </a:xfrm>
            <a:custGeom>
              <a:avLst/>
              <a:gdLst/>
              <a:ahLst/>
              <a:cxnLst>
                <a:cxn ang="0">
                  <a:pos x="240" y="0"/>
                </a:cxn>
                <a:cxn ang="0">
                  <a:pos x="384" y="0"/>
                </a:cxn>
                <a:cxn ang="0">
                  <a:pos x="621" y="641"/>
                </a:cxn>
                <a:cxn ang="0">
                  <a:pos x="477" y="641"/>
                </a:cxn>
                <a:cxn ang="0">
                  <a:pos x="429" y="499"/>
                </a:cxn>
                <a:cxn ang="0">
                  <a:pos x="191" y="499"/>
                </a:cxn>
                <a:cxn ang="0">
                  <a:pos x="141" y="641"/>
                </a:cxn>
                <a:cxn ang="0">
                  <a:pos x="0" y="641"/>
                </a:cxn>
                <a:cxn ang="0">
                  <a:pos x="240" y="0"/>
                </a:cxn>
                <a:cxn ang="0">
                  <a:pos x="228" y="394"/>
                </a:cxn>
                <a:cxn ang="0">
                  <a:pos x="393" y="394"/>
                </a:cxn>
                <a:cxn ang="0">
                  <a:pos x="312" y="158"/>
                </a:cxn>
                <a:cxn ang="0">
                  <a:pos x="311" y="158"/>
                </a:cxn>
                <a:cxn ang="0">
                  <a:pos x="228" y="394"/>
                </a:cxn>
              </a:cxnLst>
              <a:rect l="0" t="0" r="r" b="b"/>
              <a:pathLst>
                <a:path w="621" h="641">
                  <a:moveTo>
                    <a:pt x="240" y="0"/>
                  </a:moveTo>
                  <a:lnTo>
                    <a:pt x="384" y="0"/>
                  </a:lnTo>
                  <a:lnTo>
                    <a:pt x="621" y="641"/>
                  </a:lnTo>
                  <a:lnTo>
                    <a:pt x="477" y="641"/>
                  </a:lnTo>
                  <a:lnTo>
                    <a:pt x="429" y="499"/>
                  </a:lnTo>
                  <a:lnTo>
                    <a:pt x="191" y="499"/>
                  </a:lnTo>
                  <a:lnTo>
                    <a:pt x="141" y="641"/>
                  </a:lnTo>
                  <a:lnTo>
                    <a:pt x="0" y="641"/>
                  </a:lnTo>
                  <a:lnTo>
                    <a:pt x="240" y="0"/>
                  </a:lnTo>
                  <a:close/>
                  <a:moveTo>
                    <a:pt x="228" y="394"/>
                  </a:moveTo>
                  <a:lnTo>
                    <a:pt x="393" y="394"/>
                  </a:lnTo>
                  <a:lnTo>
                    <a:pt x="312" y="158"/>
                  </a:lnTo>
                  <a:lnTo>
                    <a:pt x="311" y="158"/>
                  </a:lnTo>
                  <a:lnTo>
                    <a:pt x="228" y="394"/>
                  </a:lnTo>
                  <a:close/>
                </a:path>
              </a:pathLst>
            </a:custGeom>
            <a:solidFill>
              <a:srgbClr val="981039"/>
            </a:solidFill>
            <a:ln w="9525">
              <a:noFill/>
              <a:round/>
              <a:headEnd/>
              <a:tailEnd/>
            </a:ln>
          </p:spPr>
          <p:txBody>
            <a:bodyPr/>
            <a:lstStyle/>
            <a:p>
              <a:pPr eaLnBrk="0" hangingPunct="0">
                <a:defRPr/>
              </a:pPr>
              <a:endParaRPr lang="en-US"/>
            </a:p>
          </p:txBody>
        </p:sp>
        <p:sp>
          <p:nvSpPr>
            <p:cNvPr id="1045" name="Freeform 21"/>
            <p:cNvSpPr>
              <a:spLocks/>
            </p:cNvSpPr>
            <p:nvPr/>
          </p:nvSpPr>
          <p:spPr bwMode="auto">
            <a:xfrm>
              <a:off x="5454" y="3995"/>
              <a:ext cx="65" cy="75"/>
            </a:xfrm>
            <a:custGeom>
              <a:avLst/>
              <a:gdLst/>
              <a:ahLst/>
              <a:cxnLst>
                <a:cxn ang="0">
                  <a:pos x="436" y="186"/>
                </a:cxn>
                <a:cxn ang="0">
                  <a:pos x="363" y="126"/>
                </a:cxn>
                <a:cxn ang="0">
                  <a:pos x="313" y="118"/>
                </a:cxn>
                <a:cxn ang="0">
                  <a:pos x="233" y="137"/>
                </a:cxn>
                <a:cxn ang="0">
                  <a:pos x="180" y="186"/>
                </a:cxn>
                <a:cxn ang="0">
                  <a:pos x="150" y="257"/>
                </a:cxn>
                <a:cxn ang="0">
                  <a:pos x="140" y="339"/>
                </a:cxn>
                <a:cxn ang="0">
                  <a:pos x="143" y="378"/>
                </a:cxn>
                <a:cxn ang="0">
                  <a:pos x="162" y="453"/>
                </a:cxn>
                <a:cxn ang="0">
                  <a:pos x="203" y="513"/>
                </a:cxn>
                <a:cxn ang="0">
                  <a:pos x="269" y="548"/>
                </a:cxn>
                <a:cxn ang="0">
                  <a:pos x="313" y="553"/>
                </a:cxn>
                <a:cxn ang="0">
                  <a:pos x="398" y="526"/>
                </a:cxn>
                <a:cxn ang="0">
                  <a:pos x="446" y="456"/>
                </a:cxn>
                <a:cxn ang="0">
                  <a:pos x="458" y="409"/>
                </a:cxn>
                <a:cxn ang="0">
                  <a:pos x="558" y="409"/>
                </a:cxn>
                <a:cxn ang="0">
                  <a:pos x="593" y="409"/>
                </a:cxn>
                <a:cxn ang="0">
                  <a:pos x="576" y="490"/>
                </a:cxn>
                <a:cxn ang="0">
                  <a:pos x="542" y="558"/>
                </a:cxn>
                <a:cxn ang="0">
                  <a:pos x="492" y="612"/>
                </a:cxn>
                <a:cxn ang="0">
                  <a:pos x="429" y="650"/>
                </a:cxn>
                <a:cxn ang="0">
                  <a:pos x="354" y="669"/>
                </a:cxn>
                <a:cxn ang="0">
                  <a:pos x="313" y="672"/>
                </a:cxn>
                <a:cxn ang="0">
                  <a:pos x="234" y="662"/>
                </a:cxn>
                <a:cxn ang="0">
                  <a:pos x="165" y="638"/>
                </a:cxn>
                <a:cxn ang="0">
                  <a:pos x="107" y="599"/>
                </a:cxn>
                <a:cxn ang="0">
                  <a:pos x="62" y="547"/>
                </a:cxn>
                <a:cxn ang="0">
                  <a:pos x="28" y="485"/>
                </a:cxn>
                <a:cxn ang="0">
                  <a:pos x="7" y="415"/>
                </a:cxn>
                <a:cxn ang="0">
                  <a:pos x="0" y="339"/>
                </a:cxn>
                <a:cxn ang="0">
                  <a:pos x="2" y="298"/>
                </a:cxn>
                <a:cxn ang="0">
                  <a:pos x="16" y="223"/>
                </a:cxn>
                <a:cxn ang="0">
                  <a:pos x="44" y="155"/>
                </a:cxn>
                <a:cxn ang="0">
                  <a:pos x="83" y="98"/>
                </a:cxn>
                <a:cxn ang="0">
                  <a:pos x="135" y="51"/>
                </a:cxn>
                <a:cxn ang="0">
                  <a:pos x="198" y="19"/>
                </a:cxn>
                <a:cxn ang="0">
                  <a:pos x="272" y="2"/>
                </a:cxn>
                <a:cxn ang="0">
                  <a:pos x="313" y="0"/>
                </a:cxn>
                <a:cxn ang="0">
                  <a:pos x="394" y="9"/>
                </a:cxn>
                <a:cxn ang="0">
                  <a:pos x="465" y="38"/>
                </a:cxn>
                <a:cxn ang="0">
                  <a:pos x="524" y="85"/>
                </a:cxn>
                <a:cxn ang="0">
                  <a:pos x="565" y="150"/>
                </a:cxn>
                <a:cxn ang="0">
                  <a:pos x="587" y="230"/>
                </a:cxn>
                <a:cxn ang="0">
                  <a:pos x="552" y="230"/>
                </a:cxn>
                <a:cxn ang="0">
                  <a:pos x="452" y="230"/>
                </a:cxn>
              </a:cxnLst>
              <a:rect l="0" t="0" r="r" b="b"/>
              <a:pathLst>
                <a:path w="593" h="672">
                  <a:moveTo>
                    <a:pt x="452" y="230"/>
                  </a:moveTo>
                  <a:lnTo>
                    <a:pt x="436" y="186"/>
                  </a:lnTo>
                  <a:lnTo>
                    <a:pt x="405" y="151"/>
                  </a:lnTo>
                  <a:lnTo>
                    <a:pt x="363" y="126"/>
                  </a:lnTo>
                  <a:lnTo>
                    <a:pt x="313" y="118"/>
                  </a:lnTo>
                  <a:lnTo>
                    <a:pt x="313" y="118"/>
                  </a:lnTo>
                  <a:lnTo>
                    <a:pt x="269" y="123"/>
                  </a:lnTo>
                  <a:lnTo>
                    <a:pt x="233" y="137"/>
                  </a:lnTo>
                  <a:lnTo>
                    <a:pt x="203" y="158"/>
                  </a:lnTo>
                  <a:lnTo>
                    <a:pt x="180" y="186"/>
                  </a:lnTo>
                  <a:lnTo>
                    <a:pt x="162" y="220"/>
                  </a:lnTo>
                  <a:lnTo>
                    <a:pt x="150" y="257"/>
                  </a:lnTo>
                  <a:lnTo>
                    <a:pt x="143" y="296"/>
                  </a:lnTo>
                  <a:lnTo>
                    <a:pt x="140" y="339"/>
                  </a:lnTo>
                  <a:lnTo>
                    <a:pt x="140" y="339"/>
                  </a:lnTo>
                  <a:lnTo>
                    <a:pt x="143" y="378"/>
                  </a:lnTo>
                  <a:lnTo>
                    <a:pt x="150" y="417"/>
                  </a:lnTo>
                  <a:lnTo>
                    <a:pt x="162" y="453"/>
                  </a:lnTo>
                  <a:lnTo>
                    <a:pt x="180" y="485"/>
                  </a:lnTo>
                  <a:lnTo>
                    <a:pt x="203" y="513"/>
                  </a:lnTo>
                  <a:lnTo>
                    <a:pt x="233" y="534"/>
                  </a:lnTo>
                  <a:lnTo>
                    <a:pt x="269" y="548"/>
                  </a:lnTo>
                  <a:lnTo>
                    <a:pt x="313" y="553"/>
                  </a:lnTo>
                  <a:lnTo>
                    <a:pt x="313" y="553"/>
                  </a:lnTo>
                  <a:lnTo>
                    <a:pt x="360" y="546"/>
                  </a:lnTo>
                  <a:lnTo>
                    <a:pt x="398" y="526"/>
                  </a:lnTo>
                  <a:lnTo>
                    <a:pt x="427" y="496"/>
                  </a:lnTo>
                  <a:lnTo>
                    <a:pt x="446" y="456"/>
                  </a:lnTo>
                  <a:lnTo>
                    <a:pt x="458" y="409"/>
                  </a:lnTo>
                  <a:lnTo>
                    <a:pt x="458" y="409"/>
                  </a:lnTo>
                  <a:lnTo>
                    <a:pt x="493" y="409"/>
                  </a:lnTo>
                  <a:lnTo>
                    <a:pt x="558" y="409"/>
                  </a:lnTo>
                  <a:lnTo>
                    <a:pt x="593" y="409"/>
                  </a:lnTo>
                  <a:lnTo>
                    <a:pt x="593" y="409"/>
                  </a:lnTo>
                  <a:lnTo>
                    <a:pt x="586" y="451"/>
                  </a:lnTo>
                  <a:lnTo>
                    <a:pt x="576" y="490"/>
                  </a:lnTo>
                  <a:lnTo>
                    <a:pt x="561" y="526"/>
                  </a:lnTo>
                  <a:lnTo>
                    <a:pt x="542" y="558"/>
                  </a:lnTo>
                  <a:lnTo>
                    <a:pt x="518" y="587"/>
                  </a:lnTo>
                  <a:lnTo>
                    <a:pt x="492" y="612"/>
                  </a:lnTo>
                  <a:lnTo>
                    <a:pt x="462" y="633"/>
                  </a:lnTo>
                  <a:lnTo>
                    <a:pt x="429" y="650"/>
                  </a:lnTo>
                  <a:lnTo>
                    <a:pt x="393" y="661"/>
                  </a:lnTo>
                  <a:lnTo>
                    <a:pt x="354" y="669"/>
                  </a:lnTo>
                  <a:lnTo>
                    <a:pt x="313" y="672"/>
                  </a:lnTo>
                  <a:lnTo>
                    <a:pt x="313" y="672"/>
                  </a:lnTo>
                  <a:lnTo>
                    <a:pt x="272" y="669"/>
                  </a:lnTo>
                  <a:lnTo>
                    <a:pt x="234" y="662"/>
                  </a:lnTo>
                  <a:lnTo>
                    <a:pt x="198" y="652"/>
                  </a:lnTo>
                  <a:lnTo>
                    <a:pt x="165" y="638"/>
                  </a:lnTo>
                  <a:lnTo>
                    <a:pt x="135" y="620"/>
                  </a:lnTo>
                  <a:lnTo>
                    <a:pt x="107" y="599"/>
                  </a:lnTo>
                  <a:lnTo>
                    <a:pt x="83" y="574"/>
                  </a:lnTo>
                  <a:lnTo>
                    <a:pt x="62" y="547"/>
                  </a:lnTo>
                  <a:lnTo>
                    <a:pt x="44" y="517"/>
                  </a:lnTo>
                  <a:lnTo>
                    <a:pt x="28" y="485"/>
                  </a:lnTo>
                  <a:lnTo>
                    <a:pt x="16" y="451"/>
                  </a:lnTo>
                  <a:lnTo>
                    <a:pt x="7" y="415"/>
                  </a:lnTo>
                  <a:lnTo>
                    <a:pt x="2" y="377"/>
                  </a:lnTo>
                  <a:lnTo>
                    <a:pt x="0" y="339"/>
                  </a:lnTo>
                  <a:lnTo>
                    <a:pt x="0" y="339"/>
                  </a:lnTo>
                  <a:lnTo>
                    <a:pt x="2" y="298"/>
                  </a:lnTo>
                  <a:lnTo>
                    <a:pt x="7" y="259"/>
                  </a:lnTo>
                  <a:lnTo>
                    <a:pt x="16" y="223"/>
                  </a:lnTo>
                  <a:lnTo>
                    <a:pt x="28" y="188"/>
                  </a:lnTo>
                  <a:lnTo>
                    <a:pt x="44" y="155"/>
                  </a:lnTo>
                  <a:lnTo>
                    <a:pt x="62" y="125"/>
                  </a:lnTo>
                  <a:lnTo>
                    <a:pt x="83" y="98"/>
                  </a:lnTo>
                  <a:lnTo>
                    <a:pt x="107" y="73"/>
                  </a:lnTo>
                  <a:lnTo>
                    <a:pt x="135" y="51"/>
                  </a:lnTo>
                  <a:lnTo>
                    <a:pt x="165" y="33"/>
                  </a:lnTo>
                  <a:lnTo>
                    <a:pt x="198" y="19"/>
                  </a:lnTo>
                  <a:lnTo>
                    <a:pt x="234" y="8"/>
                  </a:lnTo>
                  <a:lnTo>
                    <a:pt x="272" y="2"/>
                  </a:lnTo>
                  <a:lnTo>
                    <a:pt x="313" y="0"/>
                  </a:lnTo>
                  <a:lnTo>
                    <a:pt x="313" y="0"/>
                  </a:lnTo>
                  <a:lnTo>
                    <a:pt x="354" y="2"/>
                  </a:lnTo>
                  <a:lnTo>
                    <a:pt x="394" y="9"/>
                  </a:lnTo>
                  <a:lnTo>
                    <a:pt x="431" y="21"/>
                  </a:lnTo>
                  <a:lnTo>
                    <a:pt x="465" y="38"/>
                  </a:lnTo>
                  <a:lnTo>
                    <a:pt x="496" y="59"/>
                  </a:lnTo>
                  <a:lnTo>
                    <a:pt x="524" y="85"/>
                  </a:lnTo>
                  <a:lnTo>
                    <a:pt x="547" y="116"/>
                  </a:lnTo>
                  <a:lnTo>
                    <a:pt x="565" y="150"/>
                  </a:lnTo>
                  <a:lnTo>
                    <a:pt x="579" y="188"/>
                  </a:lnTo>
                  <a:lnTo>
                    <a:pt x="587" y="230"/>
                  </a:lnTo>
                  <a:lnTo>
                    <a:pt x="587" y="230"/>
                  </a:lnTo>
                  <a:lnTo>
                    <a:pt x="552" y="230"/>
                  </a:lnTo>
                  <a:lnTo>
                    <a:pt x="486" y="230"/>
                  </a:lnTo>
                  <a:lnTo>
                    <a:pt x="452" y="230"/>
                  </a:lnTo>
                  <a:lnTo>
                    <a:pt x="452" y="230"/>
                  </a:lnTo>
                  <a:close/>
                </a:path>
              </a:pathLst>
            </a:custGeom>
            <a:solidFill>
              <a:srgbClr val="981039"/>
            </a:solidFill>
            <a:ln w="9525">
              <a:noFill/>
              <a:round/>
              <a:headEnd/>
              <a:tailEnd/>
            </a:ln>
          </p:spPr>
          <p:txBody>
            <a:bodyPr/>
            <a:lstStyle/>
            <a:p>
              <a:pPr eaLnBrk="0" hangingPunct="0">
                <a:defRPr/>
              </a:pPr>
              <a:endParaRPr lang="en-US"/>
            </a:p>
          </p:txBody>
        </p:sp>
        <p:sp>
          <p:nvSpPr>
            <p:cNvPr id="1046" name="Freeform 22"/>
            <p:cNvSpPr>
              <a:spLocks/>
            </p:cNvSpPr>
            <p:nvPr/>
          </p:nvSpPr>
          <p:spPr bwMode="auto">
            <a:xfrm>
              <a:off x="5528" y="3997"/>
              <a:ext cx="54" cy="71"/>
            </a:xfrm>
            <a:custGeom>
              <a:avLst/>
              <a:gdLst/>
              <a:ahLst/>
              <a:cxnLst>
                <a:cxn ang="0">
                  <a:pos x="0" y="0"/>
                </a:cxn>
                <a:cxn ang="0">
                  <a:pos x="476" y="0"/>
                </a:cxn>
                <a:cxn ang="0">
                  <a:pos x="476" y="119"/>
                </a:cxn>
                <a:cxn ang="0">
                  <a:pos x="141" y="119"/>
                </a:cxn>
                <a:cxn ang="0">
                  <a:pos x="141" y="256"/>
                </a:cxn>
                <a:cxn ang="0">
                  <a:pos x="449" y="256"/>
                </a:cxn>
                <a:cxn ang="0">
                  <a:pos x="449" y="365"/>
                </a:cxn>
                <a:cxn ang="0">
                  <a:pos x="141" y="365"/>
                </a:cxn>
                <a:cxn ang="0">
                  <a:pos x="141" y="522"/>
                </a:cxn>
                <a:cxn ang="0">
                  <a:pos x="484" y="522"/>
                </a:cxn>
                <a:cxn ang="0">
                  <a:pos x="484" y="641"/>
                </a:cxn>
                <a:cxn ang="0">
                  <a:pos x="0" y="641"/>
                </a:cxn>
                <a:cxn ang="0">
                  <a:pos x="0" y="0"/>
                </a:cxn>
              </a:cxnLst>
              <a:rect l="0" t="0" r="r" b="b"/>
              <a:pathLst>
                <a:path w="484" h="641">
                  <a:moveTo>
                    <a:pt x="0" y="0"/>
                  </a:moveTo>
                  <a:lnTo>
                    <a:pt x="476" y="0"/>
                  </a:lnTo>
                  <a:lnTo>
                    <a:pt x="476" y="119"/>
                  </a:lnTo>
                  <a:lnTo>
                    <a:pt x="141" y="119"/>
                  </a:lnTo>
                  <a:lnTo>
                    <a:pt x="141" y="256"/>
                  </a:lnTo>
                  <a:lnTo>
                    <a:pt x="449" y="256"/>
                  </a:lnTo>
                  <a:lnTo>
                    <a:pt x="449" y="365"/>
                  </a:lnTo>
                  <a:lnTo>
                    <a:pt x="141" y="365"/>
                  </a:lnTo>
                  <a:lnTo>
                    <a:pt x="141" y="522"/>
                  </a:lnTo>
                  <a:lnTo>
                    <a:pt x="484" y="522"/>
                  </a:lnTo>
                  <a:lnTo>
                    <a:pt x="484" y="641"/>
                  </a:lnTo>
                  <a:lnTo>
                    <a:pt x="0" y="641"/>
                  </a:lnTo>
                  <a:lnTo>
                    <a:pt x="0" y="0"/>
                  </a:lnTo>
                  <a:close/>
                </a:path>
              </a:pathLst>
            </a:custGeom>
            <a:solidFill>
              <a:srgbClr val="981039"/>
            </a:solidFill>
            <a:ln w="9525">
              <a:noFill/>
              <a:round/>
              <a:headEnd/>
              <a:tailEnd/>
            </a:ln>
          </p:spPr>
          <p:txBody>
            <a:bodyPr/>
            <a:lstStyle/>
            <a:p>
              <a:pPr eaLnBrk="0" hangingPunct="0">
                <a:defRPr/>
              </a:pPr>
              <a:endParaRPr lang="en-US"/>
            </a:p>
          </p:txBody>
        </p:sp>
        <p:sp>
          <p:nvSpPr>
            <p:cNvPr id="1047" name="Freeform 23"/>
            <p:cNvSpPr>
              <a:spLocks/>
            </p:cNvSpPr>
            <p:nvPr/>
          </p:nvSpPr>
          <p:spPr bwMode="auto">
            <a:xfrm>
              <a:off x="4759" y="4095"/>
              <a:ext cx="69" cy="75"/>
            </a:xfrm>
            <a:custGeom>
              <a:avLst/>
              <a:gdLst/>
              <a:ahLst/>
              <a:cxnLst>
                <a:cxn ang="0">
                  <a:pos x="458" y="187"/>
                </a:cxn>
                <a:cxn ang="0">
                  <a:pos x="380" y="127"/>
                </a:cxn>
                <a:cxn ang="0">
                  <a:pos x="328" y="119"/>
                </a:cxn>
                <a:cxn ang="0">
                  <a:pos x="244" y="138"/>
                </a:cxn>
                <a:cxn ang="0">
                  <a:pos x="187" y="187"/>
                </a:cxn>
                <a:cxn ang="0">
                  <a:pos x="156" y="257"/>
                </a:cxn>
                <a:cxn ang="0">
                  <a:pos x="147" y="339"/>
                </a:cxn>
                <a:cxn ang="0">
                  <a:pos x="149" y="379"/>
                </a:cxn>
                <a:cxn ang="0">
                  <a:pos x="169" y="454"/>
                </a:cxn>
                <a:cxn ang="0">
                  <a:pos x="213" y="514"/>
                </a:cxn>
                <a:cxn ang="0">
                  <a:pos x="282" y="549"/>
                </a:cxn>
                <a:cxn ang="0">
                  <a:pos x="328" y="554"/>
                </a:cxn>
                <a:cxn ang="0">
                  <a:pos x="416" y="528"/>
                </a:cxn>
                <a:cxn ang="0">
                  <a:pos x="468" y="458"/>
                </a:cxn>
                <a:cxn ang="0">
                  <a:pos x="479" y="410"/>
                </a:cxn>
                <a:cxn ang="0">
                  <a:pos x="584" y="410"/>
                </a:cxn>
                <a:cxn ang="0">
                  <a:pos x="621" y="410"/>
                </a:cxn>
                <a:cxn ang="0">
                  <a:pos x="603" y="492"/>
                </a:cxn>
                <a:cxn ang="0">
                  <a:pos x="567" y="560"/>
                </a:cxn>
                <a:cxn ang="0">
                  <a:pos x="516" y="614"/>
                </a:cxn>
                <a:cxn ang="0">
                  <a:pos x="450" y="651"/>
                </a:cxn>
                <a:cxn ang="0">
                  <a:pos x="371" y="670"/>
                </a:cxn>
                <a:cxn ang="0">
                  <a:pos x="328" y="672"/>
                </a:cxn>
                <a:cxn ang="0">
                  <a:pos x="245" y="664"/>
                </a:cxn>
                <a:cxn ang="0">
                  <a:pos x="172" y="639"/>
                </a:cxn>
                <a:cxn ang="0">
                  <a:pos x="112" y="600"/>
                </a:cxn>
                <a:cxn ang="0">
                  <a:pos x="64" y="548"/>
                </a:cxn>
                <a:cxn ang="0">
                  <a:pos x="29" y="486"/>
                </a:cxn>
                <a:cxn ang="0">
                  <a:pos x="7" y="416"/>
                </a:cxn>
                <a:cxn ang="0">
                  <a:pos x="0" y="339"/>
                </a:cxn>
                <a:cxn ang="0">
                  <a:pos x="1" y="299"/>
                </a:cxn>
                <a:cxn ang="0">
                  <a:pos x="16" y="224"/>
                </a:cxn>
                <a:cxn ang="0">
                  <a:pos x="45" y="156"/>
                </a:cxn>
                <a:cxn ang="0">
                  <a:pos x="86" y="99"/>
                </a:cxn>
                <a:cxn ang="0">
                  <a:pos x="140" y="52"/>
                </a:cxn>
                <a:cxn ang="0">
                  <a:pos x="207" y="20"/>
                </a:cxn>
                <a:cxn ang="0">
                  <a:pos x="285" y="3"/>
                </a:cxn>
                <a:cxn ang="0">
                  <a:pos x="328" y="0"/>
                </a:cxn>
                <a:cxn ang="0">
                  <a:pos x="405" y="9"/>
                </a:cxn>
                <a:cxn ang="0">
                  <a:pos x="475" y="33"/>
                </a:cxn>
                <a:cxn ang="0">
                  <a:pos x="533" y="71"/>
                </a:cxn>
                <a:cxn ang="0">
                  <a:pos x="579" y="125"/>
                </a:cxn>
                <a:cxn ang="0">
                  <a:pos x="609" y="192"/>
                </a:cxn>
                <a:cxn ang="0">
                  <a:pos x="615" y="232"/>
                </a:cxn>
                <a:cxn ang="0">
                  <a:pos x="511" y="232"/>
                </a:cxn>
                <a:cxn ang="0">
                  <a:pos x="474" y="232"/>
                </a:cxn>
              </a:cxnLst>
              <a:rect l="0" t="0" r="r" b="b"/>
              <a:pathLst>
                <a:path w="621" h="672">
                  <a:moveTo>
                    <a:pt x="474" y="232"/>
                  </a:moveTo>
                  <a:lnTo>
                    <a:pt x="458" y="187"/>
                  </a:lnTo>
                  <a:lnTo>
                    <a:pt x="425" y="151"/>
                  </a:lnTo>
                  <a:lnTo>
                    <a:pt x="380" y="127"/>
                  </a:lnTo>
                  <a:lnTo>
                    <a:pt x="328" y="119"/>
                  </a:lnTo>
                  <a:lnTo>
                    <a:pt x="328" y="119"/>
                  </a:lnTo>
                  <a:lnTo>
                    <a:pt x="282" y="124"/>
                  </a:lnTo>
                  <a:lnTo>
                    <a:pt x="244" y="138"/>
                  </a:lnTo>
                  <a:lnTo>
                    <a:pt x="213" y="159"/>
                  </a:lnTo>
                  <a:lnTo>
                    <a:pt x="187" y="187"/>
                  </a:lnTo>
                  <a:lnTo>
                    <a:pt x="169" y="220"/>
                  </a:lnTo>
                  <a:lnTo>
                    <a:pt x="156" y="257"/>
                  </a:lnTo>
                  <a:lnTo>
                    <a:pt x="149" y="297"/>
                  </a:lnTo>
                  <a:lnTo>
                    <a:pt x="147" y="339"/>
                  </a:lnTo>
                  <a:lnTo>
                    <a:pt x="147" y="339"/>
                  </a:lnTo>
                  <a:lnTo>
                    <a:pt x="149" y="379"/>
                  </a:lnTo>
                  <a:lnTo>
                    <a:pt x="156" y="418"/>
                  </a:lnTo>
                  <a:lnTo>
                    <a:pt x="169" y="454"/>
                  </a:lnTo>
                  <a:lnTo>
                    <a:pt x="187" y="486"/>
                  </a:lnTo>
                  <a:lnTo>
                    <a:pt x="213" y="514"/>
                  </a:lnTo>
                  <a:lnTo>
                    <a:pt x="244" y="535"/>
                  </a:lnTo>
                  <a:lnTo>
                    <a:pt x="282" y="549"/>
                  </a:lnTo>
                  <a:lnTo>
                    <a:pt x="328" y="554"/>
                  </a:lnTo>
                  <a:lnTo>
                    <a:pt x="328" y="554"/>
                  </a:lnTo>
                  <a:lnTo>
                    <a:pt x="377" y="547"/>
                  </a:lnTo>
                  <a:lnTo>
                    <a:pt x="416" y="528"/>
                  </a:lnTo>
                  <a:lnTo>
                    <a:pt x="447" y="497"/>
                  </a:lnTo>
                  <a:lnTo>
                    <a:pt x="468" y="458"/>
                  </a:lnTo>
                  <a:lnTo>
                    <a:pt x="479" y="410"/>
                  </a:lnTo>
                  <a:lnTo>
                    <a:pt x="479" y="410"/>
                  </a:lnTo>
                  <a:lnTo>
                    <a:pt x="516" y="410"/>
                  </a:lnTo>
                  <a:lnTo>
                    <a:pt x="584" y="410"/>
                  </a:lnTo>
                  <a:lnTo>
                    <a:pt x="621" y="410"/>
                  </a:lnTo>
                  <a:lnTo>
                    <a:pt x="621" y="410"/>
                  </a:lnTo>
                  <a:lnTo>
                    <a:pt x="615" y="452"/>
                  </a:lnTo>
                  <a:lnTo>
                    <a:pt x="603" y="492"/>
                  </a:lnTo>
                  <a:lnTo>
                    <a:pt x="587" y="528"/>
                  </a:lnTo>
                  <a:lnTo>
                    <a:pt x="567" y="560"/>
                  </a:lnTo>
                  <a:lnTo>
                    <a:pt x="544" y="588"/>
                  </a:lnTo>
                  <a:lnTo>
                    <a:pt x="516" y="614"/>
                  </a:lnTo>
                  <a:lnTo>
                    <a:pt x="484" y="634"/>
                  </a:lnTo>
                  <a:lnTo>
                    <a:pt x="450" y="651"/>
                  </a:lnTo>
                  <a:lnTo>
                    <a:pt x="412" y="663"/>
                  </a:lnTo>
                  <a:lnTo>
                    <a:pt x="371" y="670"/>
                  </a:lnTo>
                  <a:lnTo>
                    <a:pt x="328" y="672"/>
                  </a:lnTo>
                  <a:lnTo>
                    <a:pt x="328" y="672"/>
                  </a:lnTo>
                  <a:lnTo>
                    <a:pt x="285" y="670"/>
                  </a:lnTo>
                  <a:lnTo>
                    <a:pt x="245" y="664"/>
                  </a:lnTo>
                  <a:lnTo>
                    <a:pt x="207" y="653"/>
                  </a:lnTo>
                  <a:lnTo>
                    <a:pt x="172" y="639"/>
                  </a:lnTo>
                  <a:lnTo>
                    <a:pt x="140" y="621"/>
                  </a:lnTo>
                  <a:lnTo>
                    <a:pt x="112" y="600"/>
                  </a:lnTo>
                  <a:lnTo>
                    <a:pt x="86" y="575"/>
                  </a:lnTo>
                  <a:lnTo>
                    <a:pt x="64" y="548"/>
                  </a:lnTo>
                  <a:lnTo>
                    <a:pt x="45" y="518"/>
                  </a:lnTo>
                  <a:lnTo>
                    <a:pt x="29" y="486"/>
                  </a:lnTo>
                  <a:lnTo>
                    <a:pt x="16" y="452"/>
                  </a:lnTo>
                  <a:lnTo>
                    <a:pt x="7" y="416"/>
                  </a:lnTo>
                  <a:lnTo>
                    <a:pt x="1" y="378"/>
                  </a:lnTo>
                  <a:lnTo>
                    <a:pt x="0" y="339"/>
                  </a:lnTo>
                  <a:lnTo>
                    <a:pt x="0" y="339"/>
                  </a:lnTo>
                  <a:lnTo>
                    <a:pt x="1" y="299"/>
                  </a:lnTo>
                  <a:lnTo>
                    <a:pt x="7" y="260"/>
                  </a:lnTo>
                  <a:lnTo>
                    <a:pt x="16" y="224"/>
                  </a:lnTo>
                  <a:lnTo>
                    <a:pt x="29" y="189"/>
                  </a:lnTo>
                  <a:lnTo>
                    <a:pt x="45" y="156"/>
                  </a:lnTo>
                  <a:lnTo>
                    <a:pt x="64" y="126"/>
                  </a:lnTo>
                  <a:lnTo>
                    <a:pt x="86" y="99"/>
                  </a:lnTo>
                  <a:lnTo>
                    <a:pt x="112" y="74"/>
                  </a:lnTo>
                  <a:lnTo>
                    <a:pt x="140" y="52"/>
                  </a:lnTo>
                  <a:lnTo>
                    <a:pt x="172" y="34"/>
                  </a:lnTo>
                  <a:lnTo>
                    <a:pt x="207" y="20"/>
                  </a:lnTo>
                  <a:lnTo>
                    <a:pt x="245" y="10"/>
                  </a:lnTo>
                  <a:lnTo>
                    <a:pt x="285" y="3"/>
                  </a:lnTo>
                  <a:lnTo>
                    <a:pt x="328" y="0"/>
                  </a:lnTo>
                  <a:lnTo>
                    <a:pt x="328" y="0"/>
                  </a:lnTo>
                  <a:lnTo>
                    <a:pt x="367" y="2"/>
                  </a:lnTo>
                  <a:lnTo>
                    <a:pt x="405" y="9"/>
                  </a:lnTo>
                  <a:lnTo>
                    <a:pt x="441" y="18"/>
                  </a:lnTo>
                  <a:lnTo>
                    <a:pt x="475" y="33"/>
                  </a:lnTo>
                  <a:lnTo>
                    <a:pt x="505" y="50"/>
                  </a:lnTo>
                  <a:lnTo>
                    <a:pt x="533" y="71"/>
                  </a:lnTo>
                  <a:lnTo>
                    <a:pt x="559" y="97"/>
                  </a:lnTo>
                  <a:lnTo>
                    <a:pt x="579" y="125"/>
                  </a:lnTo>
                  <a:lnTo>
                    <a:pt x="596" y="157"/>
                  </a:lnTo>
                  <a:lnTo>
                    <a:pt x="609" y="192"/>
                  </a:lnTo>
                  <a:lnTo>
                    <a:pt x="615" y="232"/>
                  </a:lnTo>
                  <a:lnTo>
                    <a:pt x="615" y="232"/>
                  </a:lnTo>
                  <a:lnTo>
                    <a:pt x="579" y="232"/>
                  </a:lnTo>
                  <a:lnTo>
                    <a:pt x="511" y="232"/>
                  </a:lnTo>
                  <a:lnTo>
                    <a:pt x="474" y="232"/>
                  </a:lnTo>
                  <a:lnTo>
                    <a:pt x="474" y="232"/>
                  </a:lnTo>
                  <a:close/>
                </a:path>
              </a:pathLst>
            </a:custGeom>
            <a:solidFill>
              <a:srgbClr val="981039"/>
            </a:solidFill>
            <a:ln w="9525">
              <a:noFill/>
              <a:round/>
              <a:headEnd/>
              <a:tailEnd/>
            </a:ln>
          </p:spPr>
          <p:txBody>
            <a:bodyPr/>
            <a:lstStyle/>
            <a:p>
              <a:pPr eaLnBrk="0" hangingPunct="0">
                <a:defRPr/>
              </a:pPr>
              <a:endParaRPr lang="en-US"/>
            </a:p>
          </p:txBody>
        </p:sp>
        <p:sp>
          <p:nvSpPr>
            <p:cNvPr id="1048" name="Freeform 24"/>
            <p:cNvSpPr>
              <a:spLocks noEditPoints="1"/>
            </p:cNvSpPr>
            <p:nvPr/>
          </p:nvSpPr>
          <p:spPr bwMode="auto">
            <a:xfrm>
              <a:off x="4840" y="4095"/>
              <a:ext cx="73" cy="75"/>
            </a:xfrm>
            <a:custGeom>
              <a:avLst/>
              <a:gdLst/>
              <a:ahLst/>
              <a:cxnLst>
                <a:cxn ang="0">
                  <a:pos x="372" y="3"/>
                </a:cxn>
                <a:cxn ang="0">
                  <a:pos x="449" y="20"/>
                </a:cxn>
                <a:cxn ang="0">
                  <a:pos x="515" y="52"/>
                </a:cxn>
                <a:cxn ang="0">
                  <a:pos x="570" y="99"/>
                </a:cxn>
                <a:cxn ang="0">
                  <a:pos x="611" y="156"/>
                </a:cxn>
                <a:cxn ang="0">
                  <a:pos x="640" y="224"/>
                </a:cxn>
                <a:cxn ang="0">
                  <a:pos x="655" y="299"/>
                </a:cxn>
                <a:cxn ang="0">
                  <a:pos x="657" y="339"/>
                </a:cxn>
                <a:cxn ang="0">
                  <a:pos x="650" y="416"/>
                </a:cxn>
                <a:cxn ang="0">
                  <a:pos x="627" y="486"/>
                </a:cxn>
                <a:cxn ang="0">
                  <a:pos x="592" y="548"/>
                </a:cxn>
                <a:cxn ang="0">
                  <a:pos x="544" y="600"/>
                </a:cxn>
                <a:cxn ang="0">
                  <a:pos x="483" y="639"/>
                </a:cxn>
                <a:cxn ang="0">
                  <a:pos x="412" y="664"/>
                </a:cxn>
                <a:cxn ang="0">
                  <a:pos x="328" y="672"/>
                </a:cxn>
                <a:cxn ang="0">
                  <a:pos x="286" y="670"/>
                </a:cxn>
                <a:cxn ang="0">
                  <a:pos x="208" y="653"/>
                </a:cxn>
                <a:cxn ang="0">
                  <a:pos x="141" y="621"/>
                </a:cxn>
                <a:cxn ang="0">
                  <a:pos x="86" y="575"/>
                </a:cxn>
                <a:cxn ang="0">
                  <a:pos x="45" y="518"/>
                </a:cxn>
                <a:cxn ang="0">
                  <a:pos x="16" y="452"/>
                </a:cxn>
                <a:cxn ang="0">
                  <a:pos x="2" y="378"/>
                </a:cxn>
                <a:cxn ang="0">
                  <a:pos x="0" y="339"/>
                </a:cxn>
                <a:cxn ang="0">
                  <a:pos x="8" y="260"/>
                </a:cxn>
                <a:cxn ang="0">
                  <a:pos x="29" y="189"/>
                </a:cxn>
                <a:cxn ang="0">
                  <a:pos x="64" y="126"/>
                </a:cxn>
                <a:cxn ang="0">
                  <a:pos x="113" y="74"/>
                </a:cxn>
                <a:cxn ang="0">
                  <a:pos x="173" y="34"/>
                </a:cxn>
                <a:cxn ang="0">
                  <a:pos x="245" y="10"/>
                </a:cxn>
                <a:cxn ang="0">
                  <a:pos x="328" y="0"/>
                </a:cxn>
                <a:cxn ang="0">
                  <a:pos x="328" y="554"/>
                </a:cxn>
                <a:cxn ang="0">
                  <a:pos x="412" y="535"/>
                </a:cxn>
                <a:cxn ang="0">
                  <a:pos x="469" y="486"/>
                </a:cxn>
                <a:cxn ang="0">
                  <a:pos x="499" y="418"/>
                </a:cxn>
                <a:cxn ang="0">
                  <a:pos x="510" y="339"/>
                </a:cxn>
                <a:cxn ang="0">
                  <a:pos x="507" y="297"/>
                </a:cxn>
                <a:cxn ang="0">
                  <a:pos x="487" y="220"/>
                </a:cxn>
                <a:cxn ang="0">
                  <a:pos x="444" y="159"/>
                </a:cxn>
                <a:cxn ang="0">
                  <a:pos x="374" y="124"/>
                </a:cxn>
                <a:cxn ang="0">
                  <a:pos x="328" y="119"/>
                </a:cxn>
                <a:cxn ang="0">
                  <a:pos x="244" y="138"/>
                </a:cxn>
                <a:cxn ang="0">
                  <a:pos x="189" y="187"/>
                </a:cxn>
                <a:cxn ang="0">
                  <a:pos x="157" y="257"/>
                </a:cxn>
                <a:cxn ang="0">
                  <a:pos x="147" y="339"/>
                </a:cxn>
                <a:cxn ang="0">
                  <a:pos x="149" y="379"/>
                </a:cxn>
                <a:cxn ang="0">
                  <a:pos x="170" y="454"/>
                </a:cxn>
                <a:cxn ang="0">
                  <a:pos x="213" y="514"/>
                </a:cxn>
                <a:cxn ang="0">
                  <a:pos x="282" y="549"/>
                </a:cxn>
                <a:cxn ang="0">
                  <a:pos x="328" y="554"/>
                </a:cxn>
              </a:cxnLst>
              <a:rect l="0" t="0" r="r" b="b"/>
              <a:pathLst>
                <a:path w="657" h="672">
                  <a:moveTo>
                    <a:pt x="328" y="0"/>
                  </a:moveTo>
                  <a:lnTo>
                    <a:pt x="372" y="3"/>
                  </a:lnTo>
                  <a:lnTo>
                    <a:pt x="412" y="10"/>
                  </a:lnTo>
                  <a:lnTo>
                    <a:pt x="449" y="20"/>
                  </a:lnTo>
                  <a:lnTo>
                    <a:pt x="483" y="34"/>
                  </a:lnTo>
                  <a:lnTo>
                    <a:pt x="515" y="52"/>
                  </a:lnTo>
                  <a:lnTo>
                    <a:pt x="544" y="74"/>
                  </a:lnTo>
                  <a:lnTo>
                    <a:pt x="570" y="99"/>
                  </a:lnTo>
                  <a:lnTo>
                    <a:pt x="592" y="126"/>
                  </a:lnTo>
                  <a:lnTo>
                    <a:pt x="611" y="156"/>
                  </a:lnTo>
                  <a:lnTo>
                    <a:pt x="627" y="189"/>
                  </a:lnTo>
                  <a:lnTo>
                    <a:pt x="640" y="224"/>
                  </a:lnTo>
                  <a:lnTo>
                    <a:pt x="650" y="260"/>
                  </a:lnTo>
                  <a:lnTo>
                    <a:pt x="655" y="299"/>
                  </a:lnTo>
                  <a:lnTo>
                    <a:pt x="657" y="339"/>
                  </a:lnTo>
                  <a:lnTo>
                    <a:pt x="657" y="339"/>
                  </a:lnTo>
                  <a:lnTo>
                    <a:pt x="655" y="378"/>
                  </a:lnTo>
                  <a:lnTo>
                    <a:pt x="650" y="416"/>
                  </a:lnTo>
                  <a:lnTo>
                    <a:pt x="640" y="452"/>
                  </a:lnTo>
                  <a:lnTo>
                    <a:pt x="627" y="486"/>
                  </a:lnTo>
                  <a:lnTo>
                    <a:pt x="611" y="518"/>
                  </a:lnTo>
                  <a:lnTo>
                    <a:pt x="592" y="548"/>
                  </a:lnTo>
                  <a:lnTo>
                    <a:pt x="570" y="575"/>
                  </a:lnTo>
                  <a:lnTo>
                    <a:pt x="544" y="600"/>
                  </a:lnTo>
                  <a:lnTo>
                    <a:pt x="515" y="621"/>
                  </a:lnTo>
                  <a:lnTo>
                    <a:pt x="483" y="639"/>
                  </a:lnTo>
                  <a:lnTo>
                    <a:pt x="449" y="653"/>
                  </a:lnTo>
                  <a:lnTo>
                    <a:pt x="412" y="664"/>
                  </a:lnTo>
                  <a:lnTo>
                    <a:pt x="372" y="670"/>
                  </a:lnTo>
                  <a:lnTo>
                    <a:pt x="328" y="672"/>
                  </a:lnTo>
                  <a:lnTo>
                    <a:pt x="328" y="672"/>
                  </a:lnTo>
                  <a:lnTo>
                    <a:pt x="286" y="670"/>
                  </a:lnTo>
                  <a:lnTo>
                    <a:pt x="245" y="664"/>
                  </a:lnTo>
                  <a:lnTo>
                    <a:pt x="208" y="653"/>
                  </a:lnTo>
                  <a:lnTo>
                    <a:pt x="173" y="639"/>
                  </a:lnTo>
                  <a:lnTo>
                    <a:pt x="141" y="621"/>
                  </a:lnTo>
                  <a:lnTo>
                    <a:pt x="113" y="600"/>
                  </a:lnTo>
                  <a:lnTo>
                    <a:pt x="86" y="575"/>
                  </a:lnTo>
                  <a:lnTo>
                    <a:pt x="64" y="548"/>
                  </a:lnTo>
                  <a:lnTo>
                    <a:pt x="45" y="518"/>
                  </a:lnTo>
                  <a:lnTo>
                    <a:pt x="29" y="486"/>
                  </a:lnTo>
                  <a:lnTo>
                    <a:pt x="16" y="452"/>
                  </a:lnTo>
                  <a:lnTo>
                    <a:pt x="8" y="416"/>
                  </a:lnTo>
                  <a:lnTo>
                    <a:pt x="2" y="378"/>
                  </a:lnTo>
                  <a:lnTo>
                    <a:pt x="0" y="339"/>
                  </a:lnTo>
                  <a:lnTo>
                    <a:pt x="0" y="339"/>
                  </a:lnTo>
                  <a:lnTo>
                    <a:pt x="2" y="299"/>
                  </a:lnTo>
                  <a:lnTo>
                    <a:pt x="8" y="260"/>
                  </a:lnTo>
                  <a:lnTo>
                    <a:pt x="16" y="224"/>
                  </a:lnTo>
                  <a:lnTo>
                    <a:pt x="29" y="189"/>
                  </a:lnTo>
                  <a:lnTo>
                    <a:pt x="45" y="156"/>
                  </a:lnTo>
                  <a:lnTo>
                    <a:pt x="64" y="126"/>
                  </a:lnTo>
                  <a:lnTo>
                    <a:pt x="86" y="99"/>
                  </a:lnTo>
                  <a:lnTo>
                    <a:pt x="113" y="74"/>
                  </a:lnTo>
                  <a:lnTo>
                    <a:pt x="141" y="52"/>
                  </a:lnTo>
                  <a:lnTo>
                    <a:pt x="173" y="34"/>
                  </a:lnTo>
                  <a:lnTo>
                    <a:pt x="208" y="20"/>
                  </a:lnTo>
                  <a:lnTo>
                    <a:pt x="245" y="10"/>
                  </a:lnTo>
                  <a:lnTo>
                    <a:pt x="286" y="3"/>
                  </a:lnTo>
                  <a:lnTo>
                    <a:pt x="328" y="0"/>
                  </a:lnTo>
                  <a:lnTo>
                    <a:pt x="328" y="0"/>
                  </a:lnTo>
                  <a:close/>
                  <a:moveTo>
                    <a:pt x="328" y="554"/>
                  </a:moveTo>
                  <a:lnTo>
                    <a:pt x="374" y="549"/>
                  </a:lnTo>
                  <a:lnTo>
                    <a:pt x="412" y="535"/>
                  </a:lnTo>
                  <a:lnTo>
                    <a:pt x="444" y="514"/>
                  </a:lnTo>
                  <a:lnTo>
                    <a:pt x="469" y="486"/>
                  </a:lnTo>
                  <a:lnTo>
                    <a:pt x="487" y="454"/>
                  </a:lnTo>
                  <a:lnTo>
                    <a:pt x="499" y="418"/>
                  </a:lnTo>
                  <a:lnTo>
                    <a:pt x="507" y="379"/>
                  </a:lnTo>
                  <a:lnTo>
                    <a:pt x="510" y="339"/>
                  </a:lnTo>
                  <a:lnTo>
                    <a:pt x="510" y="339"/>
                  </a:lnTo>
                  <a:lnTo>
                    <a:pt x="507" y="297"/>
                  </a:lnTo>
                  <a:lnTo>
                    <a:pt x="499" y="257"/>
                  </a:lnTo>
                  <a:lnTo>
                    <a:pt x="487" y="220"/>
                  </a:lnTo>
                  <a:lnTo>
                    <a:pt x="469" y="187"/>
                  </a:lnTo>
                  <a:lnTo>
                    <a:pt x="444" y="159"/>
                  </a:lnTo>
                  <a:lnTo>
                    <a:pt x="412" y="138"/>
                  </a:lnTo>
                  <a:lnTo>
                    <a:pt x="374" y="124"/>
                  </a:lnTo>
                  <a:lnTo>
                    <a:pt x="328" y="119"/>
                  </a:lnTo>
                  <a:lnTo>
                    <a:pt x="328" y="119"/>
                  </a:lnTo>
                  <a:lnTo>
                    <a:pt x="282" y="124"/>
                  </a:lnTo>
                  <a:lnTo>
                    <a:pt x="244" y="138"/>
                  </a:lnTo>
                  <a:lnTo>
                    <a:pt x="213" y="159"/>
                  </a:lnTo>
                  <a:lnTo>
                    <a:pt x="189" y="187"/>
                  </a:lnTo>
                  <a:lnTo>
                    <a:pt x="170" y="220"/>
                  </a:lnTo>
                  <a:lnTo>
                    <a:pt x="157" y="257"/>
                  </a:lnTo>
                  <a:lnTo>
                    <a:pt x="149" y="297"/>
                  </a:lnTo>
                  <a:lnTo>
                    <a:pt x="147" y="339"/>
                  </a:lnTo>
                  <a:lnTo>
                    <a:pt x="147" y="339"/>
                  </a:lnTo>
                  <a:lnTo>
                    <a:pt x="149" y="379"/>
                  </a:lnTo>
                  <a:lnTo>
                    <a:pt x="157" y="418"/>
                  </a:lnTo>
                  <a:lnTo>
                    <a:pt x="170" y="454"/>
                  </a:lnTo>
                  <a:lnTo>
                    <a:pt x="189" y="486"/>
                  </a:lnTo>
                  <a:lnTo>
                    <a:pt x="213" y="514"/>
                  </a:lnTo>
                  <a:lnTo>
                    <a:pt x="244" y="535"/>
                  </a:lnTo>
                  <a:lnTo>
                    <a:pt x="282" y="549"/>
                  </a:lnTo>
                  <a:lnTo>
                    <a:pt x="328" y="554"/>
                  </a:lnTo>
                  <a:lnTo>
                    <a:pt x="328" y="554"/>
                  </a:lnTo>
                  <a:close/>
                </a:path>
              </a:pathLst>
            </a:custGeom>
            <a:solidFill>
              <a:srgbClr val="981039"/>
            </a:solidFill>
            <a:ln w="9525">
              <a:noFill/>
              <a:round/>
              <a:headEnd/>
              <a:tailEnd/>
            </a:ln>
          </p:spPr>
          <p:txBody>
            <a:bodyPr/>
            <a:lstStyle/>
            <a:p>
              <a:pPr eaLnBrk="0" hangingPunct="0">
                <a:defRPr/>
              </a:pPr>
              <a:endParaRPr lang="en-US"/>
            </a:p>
          </p:txBody>
        </p:sp>
        <p:sp>
          <p:nvSpPr>
            <p:cNvPr id="1049" name="Freeform 25"/>
            <p:cNvSpPr>
              <a:spLocks noEditPoints="1"/>
            </p:cNvSpPr>
            <p:nvPr/>
          </p:nvSpPr>
          <p:spPr bwMode="auto">
            <a:xfrm>
              <a:off x="4929" y="4097"/>
              <a:ext cx="64" cy="71"/>
            </a:xfrm>
            <a:custGeom>
              <a:avLst/>
              <a:gdLst/>
              <a:ahLst/>
              <a:cxnLst>
                <a:cxn ang="0">
                  <a:pos x="16" y="0"/>
                </a:cxn>
                <a:cxn ang="0">
                  <a:pos x="114" y="0"/>
                </a:cxn>
                <a:cxn ang="0">
                  <a:pos x="247" y="0"/>
                </a:cxn>
                <a:cxn ang="0">
                  <a:pos x="345" y="0"/>
                </a:cxn>
                <a:cxn ang="0">
                  <a:pos x="360" y="0"/>
                </a:cxn>
                <a:cxn ang="0">
                  <a:pos x="451" y="18"/>
                </a:cxn>
                <a:cxn ang="0">
                  <a:pos x="516" y="67"/>
                </a:cxn>
                <a:cxn ang="0">
                  <a:pos x="551" y="137"/>
                </a:cxn>
                <a:cxn ang="0">
                  <a:pos x="555" y="177"/>
                </a:cxn>
                <a:cxn ang="0">
                  <a:pos x="530" y="275"/>
                </a:cxn>
                <a:cxn ang="0">
                  <a:pos x="450" y="338"/>
                </a:cxn>
                <a:cxn ang="0">
                  <a:pos x="450" y="338"/>
                </a:cxn>
                <a:cxn ang="0">
                  <a:pos x="450" y="340"/>
                </a:cxn>
                <a:cxn ang="0">
                  <a:pos x="495" y="361"/>
                </a:cxn>
                <a:cxn ang="0">
                  <a:pos x="540" y="442"/>
                </a:cxn>
                <a:cxn ang="0">
                  <a:pos x="547" y="489"/>
                </a:cxn>
                <a:cxn ang="0">
                  <a:pos x="556" y="595"/>
                </a:cxn>
                <a:cxn ang="0">
                  <a:pos x="575" y="641"/>
                </a:cxn>
                <a:cxn ang="0">
                  <a:pos x="466" y="641"/>
                </a:cxn>
                <a:cxn ang="0">
                  <a:pos x="429" y="641"/>
                </a:cxn>
                <a:cxn ang="0">
                  <a:pos x="411" y="541"/>
                </a:cxn>
                <a:cxn ang="0">
                  <a:pos x="405" y="487"/>
                </a:cxn>
                <a:cxn ang="0">
                  <a:pos x="353" y="401"/>
                </a:cxn>
                <a:cxn ang="0">
                  <a:pos x="294" y="391"/>
                </a:cxn>
                <a:cxn ang="0">
                  <a:pos x="185" y="391"/>
                </a:cxn>
                <a:cxn ang="0">
                  <a:pos x="147" y="391"/>
                </a:cxn>
                <a:cxn ang="0">
                  <a:pos x="0" y="641"/>
                </a:cxn>
                <a:cxn ang="0">
                  <a:pos x="147" y="290"/>
                </a:cxn>
                <a:cxn ang="0">
                  <a:pos x="266" y="290"/>
                </a:cxn>
                <a:cxn ang="0">
                  <a:pos x="307" y="290"/>
                </a:cxn>
                <a:cxn ang="0">
                  <a:pos x="397" y="251"/>
                </a:cxn>
                <a:cxn ang="0">
                  <a:pos x="409" y="199"/>
                </a:cxn>
                <a:cxn ang="0">
                  <a:pos x="363" y="119"/>
                </a:cxn>
                <a:cxn ang="0">
                  <a:pos x="307" y="109"/>
                </a:cxn>
                <a:cxn ang="0">
                  <a:pos x="188" y="109"/>
                </a:cxn>
                <a:cxn ang="0">
                  <a:pos x="147" y="109"/>
                </a:cxn>
              </a:cxnLst>
              <a:rect l="0" t="0" r="r" b="b"/>
              <a:pathLst>
                <a:path w="575" h="641">
                  <a:moveTo>
                    <a:pt x="0" y="0"/>
                  </a:moveTo>
                  <a:lnTo>
                    <a:pt x="16" y="0"/>
                  </a:lnTo>
                  <a:lnTo>
                    <a:pt x="56" y="0"/>
                  </a:lnTo>
                  <a:lnTo>
                    <a:pt x="114" y="0"/>
                  </a:lnTo>
                  <a:lnTo>
                    <a:pt x="180" y="0"/>
                  </a:lnTo>
                  <a:lnTo>
                    <a:pt x="247" y="0"/>
                  </a:lnTo>
                  <a:lnTo>
                    <a:pt x="304" y="0"/>
                  </a:lnTo>
                  <a:lnTo>
                    <a:pt x="345" y="0"/>
                  </a:lnTo>
                  <a:lnTo>
                    <a:pt x="360" y="0"/>
                  </a:lnTo>
                  <a:lnTo>
                    <a:pt x="360" y="0"/>
                  </a:lnTo>
                  <a:lnTo>
                    <a:pt x="409" y="4"/>
                  </a:lnTo>
                  <a:lnTo>
                    <a:pt x="451" y="18"/>
                  </a:lnTo>
                  <a:lnTo>
                    <a:pt x="487" y="39"/>
                  </a:lnTo>
                  <a:lnTo>
                    <a:pt x="516" y="67"/>
                  </a:lnTo>
                  <a:lnTo>
                    <a:pt x="537" y="100"/>
                  </a:lnTo>
                  <a:lnTo>
                    <a:pt x="551" y="137"/>
                  </a:lnTo>
                  <a:lnTo>
                    <a:pt x="555" y="177"/>
                  </a:lnTo>
                  <a:lnTo>
                    <a:pt x="555" y="177"/>
                  </a:lnTo>
                  <a:lnTo>
                    <a:pt x="549" y="229"/>
                  </a:lnTo>
                  <a:lnTo>
                    <a:pt x="530" y="275"/>
                  </a:lnTo>
                  <a:lnTo>
                    <a:pt x="498" y="311"/>
                  </a:lnTo>
                  <a:lnTo>
                    <a:pt x="450" y="338"/>
                  </a:lnTo>
                  <a:lnTo>
                    <a:pt x="450" y="338"/>
                  </a:lnTo>
                  <a:lnTo>
                    <a:pt x="450" y="338"/>
                  </a:lnTo>
                  <a:lnTo>
                    <a:pt x="450" y="339"/>
                  </a:lnTo>
                  <a:lnTo>
                    <a:pt x="450" y="340"/>
                  </a:lnTo>
                  <a:lnTo>
                    <a:pt x="450" y="340"/>
                  </a:lnTo>
                  <a:lnTo>
                    <a:pt x="495" y="361"/>
                  </a:lnTo>
                  <a:lnTo>
                    <a:pt x="523" y="397"/>
                  </a:lnTo>
                  <a:lnTo>
                    <a:pt x="540" y="442"/>
                  </a:lnTo>
                  <a:lnTo>
                    <a:pt x="547" y="489"/>
                  </a:lnTo>
                  <a:lnTo>
                    <a:pt x="547" y="489"/>
                  </a:lnTo>
                  <a:lnTo>
                    <a:pt x="550" y="538"/>
                  </a:lnTo>
                  <a:lnTo>
                    <a:pt x="556" y="595"/>
                  </a:lnTo>
                  <a:lnTo>
                    <a:pt x="575" y="641"/>
                  </a:lnTo>
                  <a:lnTo>
                    <a:pt x="575" y="641"/>
                  </a:lnTo>
                  <a:lnTo>
                    <a:pt x="537" y="641"/>
                  </a:lnTo>
                  <a:lnTo>
                    <a:pt x="466" y="641"/>
                  </a:lnTo>
                  <a:lnTo>
                    <a:pt x="429" y="641"/>
                  </a:lnTo>
                  <a:lnTo>
                    <a:pt x="429" y="641"/>
                  </a:lnTo>
                  <a:lnTo>
                    <a:pt x="416" y="595"/>
                  </a:lnTo>
                  <a:lnTo>
                    <a:pt x="411" y="541"/>
                  </a:lnTo>
                  <a:lnTo>
                    <a:pt x="405" y="487"/>
                  </a:lnTo>
                  <a:lnTo>
                    <a:pt x="405" y="487"/>
                  </a:lnTo>
                  <a:lnTo>
                    <a:pt x="388" y="432"/>
                  </a:lnTo>
                  <a:lnTo>
                    <a:pt x="353" y="401"/>
                  </a:lnTo>
                  <a:lnTo>
                    <a:pt x="294" y="391"/>
                  </a:lnTo>
                  <a:lnTo>
                    <a:pt x="294" y="391"/>
                  </a:lnTo>
                  <a:lnTo>
                    <a:pt x="255" y="391"/>
                  </a:lnTo>
                  <a:lnTo>
                    <a:pt x="185" y="391"/>
                  </a:lnTo>
                  <a:lnTo>
                    <a:pt x="147" y="391"/>
                  </a:lnTo>
                  <a:lnTo>
                    <a:pt x="147" y="391"/>
                  </a:lnTo>
                  <a:lnTo>
                    <a:pt x="147" y="641"/>
                  </a:lnTo>
                  <a:lnTo>
                    <a:pt x="0" y="641"/>
                  </a:lnTo>
                  <a:lnTo>
                    <a:pt x="0" y="0"/>
                  </a:lnTo>
                  <a:close/>
                  <a:moveTo>
                    <a:pt x="147" y="290"/>
                  </a:moveTo>
                  <a:lnTo>
                    <a:pt x="188" y="290"/>
                  </a:lnTo>
                  <a:lnTo>
                    <a:pt x="266" y="290"/>
                  </a:lnTo>
                  <a:lnTo>
                    <a:pt x="307" y="290"/>
                  </a:lnTo>
                  <a:lnTo>
                    <a:pt x="307" y="290"/>
                  </a:lnTo>
                  <a:lnTo>
                    <a:pt x="363" y="280"/>
                  </a:lnTo>
                  <a:lnTo>
                    <a:pt x="397" y="251"/>
                  </a:lnTo>
                  <a:lnTo>
                    <a:pt x="409" y="199"/>
                  </a:lnTo>
                  <a:lnTo>
                    <a:pt x="409" y="199"/>
                  </a:lnTo>
                  <a:lnTo>
                    <a:pt x="397" y="148"/>
                  </a:lnTo>
                  <a:lnTo>
                    <a:pt x="363" y="119"/>
                  </a:lnTo>
                  <a:lnTo>
                    <a:pt x="307" y="109"/>
                  </a:lnTo>
                  <a:lnTo>
                    <a:pt x="307" y="109"/>
                  </a:lnTo>
                  <a:lnTo>
                    <a:pt x="266" y="109"/>
                  </a:lnTo>
                  <a:lnTo>
                    <a:pt x="188" y="109"/>
                  </a:lnTo>
                  <a:lnTo>
                    <a:pt x="147" y="109"/>
                  </a:lnTo>
                  <a:lnTo>
                    <a:pt x="147" y="109"/>
                  </a:lnTo>
                  <a:lnTo>
                    <a:pt x="147" y="290"/>
                  </a:lnTo>
                  <a:close/>
                </a:path>
              </a:pathLst>
            </a:custGeom>
            <a:solidFill>
              <a:srgbClr val="981039"/>
            </a:solidFill>
            <a:ln w="9525">
              <a:noFill/>
              <a:round/>
              <a:headEnd/>
              <a:tailEnd/>
            </a:ln>
          </p:spPr>
          <p:txBody>
            <a:bodyPr/>
            <a:lstStyle/>
            <a:p>
              <a:pPr eaLnBrk="0" hangingPunct="0">
                <a:defRPr/>
              </a:pPr>
              <a:endParaRPr lang="en-US"/>
            </a:p>
          </p:txBody>
        </p:sp>
        <p:sp>
          <p:nvSpPr>
            <p:cNvPr id="1050" name="Freeform 26"/>
            <p:cNvSpPr>
              <a:spLocks noEditPoints="1"/>
            </p:cNvSpPr>
            <p:nvPr/>
          </p:nvSpPr>
          <p:spPr bwMode="auto">
            <a:xfrm>
              <a:off x="5011" y="4097"/>
              <a:ext cx="59" cy="71"/>
            </a:xfrm>
            <a:custGeom>
              <a:avLst/>
              <a:gdLst/>
              <a:ahLst/>
              <a:cxnLst>
                <a:cxn ang="0">
                  <a:pos x="0" y="0"/>
                </a:cxn>
                <a:cxn ang="0">
                  <a:pos x="17" y="0"/>
                </a:cxn>
                <a:cxn ang="0">
                  <a:pos x="60" y="0"/>
                </a:cxn>
                <a:cxn ang="0">
                  <a:pos x="118" y="0"/>
                </a:cxn>
                <a:cxn ang="0">
                  <a:pos x="183" y="0"/>
                </a:cxn>
                <a:cxn ang="0">
                  <a:pos x="242" y="0"/>
                </a:cxn>
                <a:cxn ang="0">
                  <a:pos x="284" y="0"/>
                </a:cxn>
                <a:cxn ang="0">
                  <a:pos x="301" y="0"/>
                </a:cxn>
                <a:cxn ang="0">
                  <a:pos x="301" y="0"/>
                </a:cxn>
                <a:cxn ang="0">
                  <a:pos x="353" y="3"/>
                </a:cxn>
                <a:cxn ang="0">
                  <a:pos x="397" y="14"/>
                </a:cxn>
                <a:cxn ang="0">
                  <a:pos x="435" y="30"/>
                </a:cxn>
                <a:cxn ang="0">
                  <a:pos x="466" y="51"/>
                </a:cxn>
                <a:cxn ang="0">
                  <a:pos x="491" y="76"/>
                </a:cxn>
                <a:cxn ang="0">
                  <a:pos x="509" y="106"/>
                </a:cxn>
                <a:cxn ang="0">
                  <a:pos x="522" y="138"/>
                </a:cxn>
                <a:cxn ang="0">
                  <a:pos x="530" y="171"/>
                </a:cxn>
                <a:cxn ang="0">
                  <a:pos x="532" y="206"/>
                </a:cxn>
                <a:cxn ang="0">
                  <a:pos x="532" y="206"/>
                </a:cxn>
                <a:cxn ang="0">
                  <a:pos x="530" y="240"/>
                </a:cxn>
                <a:cxn ang="0">
                  <a:pos x="522" y="274"/>
                </a:cxn>
                <a:cxn ang="0">
                  <a:pos x="509" y="305"/>
                </a:cxn>
                <a:cxn ang="0">
                  <a:pos x="491" y="334"/>
                </a:cxn>
                <a:cxn ang="0">
                  <a:pos x="466" y="360"/>
                </a:cxn>
                <a:cxn ang="0">
                  <a:pos x="435" y="381"/>
                </a:cxn>
                <a:cxn ang="0">
                  <a:pos x="397" y="397"/>
                </a:cxn>
                <a:cxn ang="0">
                  <a:pos x="353" y="408"/>
                </a:cxn>
                <a:cxn ang="0">
                  <a:pos x="301" y="411"/>
                </a:cxn>
                <a:cxn ang="0">
                  <a:pos x="301" y="411"/>
                </a:cxn>
                <a:cxn ang="0">
                  <a:pos x="261" y="411"/>
                </a:cxn>
                <a:cxn ang="0">
                  <a:pos x="187" y="411"/>
                </a:cxn>
                <a:cxn ang="0">
                  <a:pos x="147" y="411"/>
                </a:cxn>
                <a:cxn ang="0">
                  <a:pos x="147" y="411"/>
                </a:cxn>
                <a:cxn ang="0">
                  <a:pos x="147" y="641"/>
                </a:cxn>
                <a:cxn ang="0">
                  <a:pos x="0" y="641"/>
                </a:cxn>
                <a:cxn ang="0">
                  <a:pos x="0" y="0"/>
                </a:cxn>
                <a:cxn ang="0">
                  <a:pos x="147" y="302"/>
                </a:cxn>
                <a:cxn ang="0">
                  <a:pos x="177" y="302"/>
                </a:cxn>
                <a:cxn ang="0">
                  <a:pos x="231" y="302"/>
                </a:cxn>
                <a:cxn ang="0">
                  <a:pos x="261" y="302"/>
                </a:cxn>
                <a:cxn ang="0">
                  <a:pos x="261" y="302"/>
                </a:cxn>
                <a:cxn ang="0">
                  <a:pos x="310" y="298"/>
                </a:cxn>
                <a:cxn ang="0">
                  <a:pos x="351" y="285"/>
                </a:cxn>
                <a:cxn ang="0">
                  <a:pos x="379" y="255"/>
                </a:cxn>
                <a:cxn ang="0">
                  <a:pos x="390" y="206"/>
                </a:cxn>
                <a:cxn ang="0">
                  <a:pos x="390" y="206"/>
                </a:cxn>
                <a:cxn ang="0">
                  <a:pos x="379" y="156"/>
                </a:cxn>
                <a:cxn ang="0">
                  <a:pos x="351" y="126"/>
                </a:cxn>
                <a:cxn ang="0">
                  <a:pos x="310" y="113"/>
                </a:cxn>
                <a:cxn ang="0">
                  <a:pos x="261" y="109"/>
                </a:cxn>
                <a:cxn ang="0">
                  <a:pos x="261" y="109"/>
                </a:cxn>
                <a:cxn ang="0">
                  <a:pos x="231" y="109"/>
                </a:cxn>
                <a:cxn ang="0">
                  <a:pos x="177" y="109"/>
                </a:cxn>
                <a:cxn ang="0">
                  <a:pos x="147" y="109"/>
                </a:cxn>
                <a:cxn ang="0">
                  <a:pos x="147" y="109"/>
                </a:cxn>
                <a:cxn ang="0">
                  <a:pos x="147" y="302"/>
                </a:cxn>
              </a:cxnLst>
              <a:rect l="0" t="0" r="r" b="b"/>
              <a:pathLst>
                <a:path w="532" h="641">
                  <a:moveTo>
                    <a:pt x="0" y="0"/>
                  </a:moveTo>
                  <a:lnTo>
                    <a:pt x="17" y="0"/>
                  </a:lnTo>
                  <a:lnTo>
                    <a:pt x="60" y="0"/>
                  </a:lnTo>
                  <a:lnTo>
                    <a:pt x="118" y="0"/>
                  </a:lnTo>
                  <a:lnTo>
                    <a:pt x="183" y="0"/>
                  </a:lnTo>
                  <a:lnTo>
                    <a:pt x="242" y="0"/>
                  </a:lnTo>
                  <a:lnTo>
                    <a:pt x="284" y="0"/>
                  </a:lnTo>
                  <a:lnTo>
                    <a:pt x="301" y="0"/>
                  </a:lnTo>
                  <a:lnTo>
                    <a:pt x="301" y="0"/>
                  </a:lnTo>
                  <a:lnTo>
                    <a:pt x="353" y="3"/>
                  </a:lnTo>
                  <a:lnTo>
                    <a:pt x="397" y="14"/>
                  </a:lnTo>
                  <a:lnTo>
                    <a:pt x="435" y="30"/>
                  </a:lnTo>
                  <a:lnTo>
                    <a:pt x="466" y="51"/>
                  </a:lnTo>
                  <a:lnTo>
                    <a:pt x="491" y="76"/>
                  </a:lnTo>
                  <a:lnTo>
                    <a:pt x="509" y="106"/>
                  </a:lnTo>
                  <a:lnTo>
                    <a:pt x="522" y="138"/>
                  </a:lnTo>
                  <a:lnTo>
                    <a:pt x="530" y="171"/>
                  </a:lnTo>
                  <a:lnTo>
                    <a:pt x="532" y="206"/>
                  </a:lnTo>
                  <a:lnTo>
                    <a:pt x="532" y="206"/>
                  </a:lnTo>
                  <a:lnTo>
                    <a:pt x="530" y="240"/>
                  </a:lnTo>
                  <a:lnTo>
                    <a:pt x="522" y="274"/>
                  </a:lnTo>
                  <a:lnTo>
                    <a:pt x="509" y="305"/>
                  </a:lnTo>
                  <a:lnTo>
                    <a:pt x="491" y="334"/>
                  </a:lnTo>
                  <a:lnTo>
                    <a:pt x="466" y="360"/>
                  </a:lnTo>
                  <a:lnTo>
                    <a:pt x="435" y="381"/>
                  </a:lnTo>
                  <a:lnTo>
                    <a:pt x="397" y="397"/>
                  </a:lnTo>
                  <a:lnTo>
                    <a:pt x="353" y="408"/>
                  </a:lnTo>
                  <a:lnTo>
                    <a:pt x="301" y="411"/>
                  </a:lnTo>
                  <a:lnTo>
                    <a:pt x="301" y="411"/>
                  </a:lnTo>
                  <a:lnTo>
                    <a:pt x="261" y="411"/>
                  </a:lnTo>
                  <a:lnTo>
                    <a:pt x="187" y="411"/>
                  </a:lnTo>
                  <a:lnTo>
                    <a:pt x="147" y="411"/>
                  </a:lnTo>
                  <a:lnTo>
                    <a:pt x="147" y="411"/>
                  </a:lnTo>
                  <a:lnTo>
                    <a:pt x="147" y="641"/>
                  </a:lnTo>
                  <a:lnTo>
                    <a:pt x="0" y="641"/>
                  </a:lnTo>
                  <a:lnTo>
                    <a:pt x="0" y="0"/>
                  </a:lnTo>
                  <a:close/>
                  <a:moveTo>
                    <a:pt x="147" y="302"/>
                  </a:moveTo>
                  <a:lnTo>
                    <a:pt x="177" y="302"/>
                  </a:lnTo>
                  <a:lnTo>
                    <a:pt x="231" y="302"/>
                  </a:lnTo>
                  <a:lnTo>
                    <a:pt x="261" y="302"/>
                  </a:lnTo>
                  <a:lnTo>
                    <a:pt x="261" y="302"/>
                  </a:lnTo>
                  <a:lnTo>
                    <a:pt x="310" y="298"/>
                  </a:lnTo>
                  <a:lnTo>
                    <a:pt x="351" y="285"/>
                  </a:lnTo>
                  <a:lnTo>
                    <a:pt x="379" y="255"/>
                  </a:lnTo>
                  <a:lnTo>
                    <a:pt x="390" y="206"/>
                  </a:lnTo>
                  <a:lnTo>
                    <a:pt x="390" y="206"/>
                  </a:lnTo>
                  <a:lnTo>
                    <a:pt x="379" y="156"/>
                  </a:lnTo>
                  <a:lnTo>
                    <a:pt x="351" y="126"/>
                  </a:lnTo>
                  <a:lnTo>
                    <a:pt x="310" y="113"/>
                  </a:lnTo>
                  <a:lnTo>
                    <a:pt x="261" y="109"/>
                  </a:lnTo>
                  <a:lnTo>
                    <a:pt x="261" y="109"/>
                  </a:lnTo>
                  <a:lnTo>
                    <a:pt x="231" y="109"/>
                  </a:lnTo>
                  <a:lnTo>
                    <a:pt x="177" y="109"/>
                  </a:lnTo>
                  <a:lnTo>
                    <a:pt x="147" y="109"/>
                  </a:lnTo>
                  <a:lnTo>
                    <a:pt x="147" y="109"/>
                  </a:lnTo>
                  <a:lnTo>
                    <a:pt x="147" y="302"/>
                  </a:lnTo>
                  <a:close/>
                </a:path>
              </a:pathLst>
            </a:custGeom>
            <a:solidFill>
              <a:srgbClr val="981039"/>
            </a:solidFill>
            <a:ln w="9525">
              <a:noFill/>
              <a:round/>
              <a:headEnd/>
              <a:tailEnd/>
            </a:ln>
          </p:spPr>
          <p:txBody>
            <a:bodyPr/>
            <a:lstStyle/>
            <a:p>
              <a:pPr eaLnBrk="0" hangingPunct="0">
                <a:defRPr/>
              </a:pPr>
              <a:endParaRPr lang="en-US"/>
            </a:p>
          </p:txBody>
        </p:sp>
        <p:sp>
          <p:nvSpPr>
            <p:cNvPr id="1051" name="Freeform 27"/>
            <p:cNvSpPr>
              <a:spLocks noEditPoints="1"/>
            </p:cNvSpPr>
            <p:nvPr/>
          </p:nvSpPr>
          <p:spPr bwMode="auto">
            <a:xfrm>
              <a:off x="5081" y="4095"/>
              <a:ext cx="73" cy="75"/>
            </a:xfrm>
            <a:custGeom>
              <a:avLst/>
              <a:gdLst/>
              <a:ahLst/>
              <a:cxnLst>
                <a:cxn ang="0">
                  <a:pos x="371" y="3"/>
                </a:cxn>
                <a:cxn ang="0">
                  <a:pos x="449" y="20"/>
                </a:cxn>
                <a:cxn ang="0">
                  <a:pos x="515" y="52"/>
                </a:cxn>
                <a:cxn ang="0">
                  <a:pos x="570" y="99"/>
                </a:cxn>
                <a:cxn ang="0">
                  <a:pos x="611" y="156"/>
                </a:cxn>
                <a:cxn ang="0">
                  <a:pos x="640" y="224"/>
                </a:cxn>
                <a:cxn ang="0">
                  <a:pos x="655" y="299"/>
                </a:cxn>
                <a:cxn ang="0">
                  <a:pos x="656" y="339"/>
                </a:cxn>
                <a:cxn ang="0">
                  <a:pos x="648" y="416"/>
                </a:cxn>
                <a:cxn ang="0">
                  <a:pos x="627" y="486"/>
                </a:cxn>
                <a:cxn ang="0">
                  <a:pos x="592" y="548"/>
                </a:cxn>
                <a:cxn ang="0">
                  <a:pos x="544" y="600"/>
                </a:cxn>
                <a:cxn ang="0">
                  <a:pos x="483" y="639"/>
                </a:cxn>
                <a:cxn ang="0">
                  <a:pos x="411" y="664"/>
                </a:cxn>
                <a:cxn ang="0">
                  <a:pos x="328" y="672"/>
                </a:cxn>
                <a:cxn ang="0">
                  <a:pos x="285" y="670"/>
                </a:cxn>
                <a:cxn ang="0">
                  <a:pos x="208" y="653"/>
                </a:cxn>
                <a:cxn ang="0">
                  <a:pos x="141" y="621"/>
                </a:cxn>
                <a:cxn ang="0">
                  <a:pos x="86" y="575"/>
                </a:cxn>
                <a:cxn ang="0">
                  <a:pos x="45" y="518"/>
                </a:cxn>
                <a:cxn ang="0">
                  <a:pos x="16" y="452"/>
                </a:cxn>
                <a:cxn ang="0">
                  <a:pos x="2" y="378"/>
                </a:cxn>
                <a:cxn ang="0">
                  <a:pos x="0" y="339"/>
                </a:cxn>
                <a:cxn ang="0">
                  <a:pos x="8" y="260"/>
                </a:cxn>
                <a:cxn ang="0">
                  <a:pos x="29" y="189"/>
                </a:cxn>
                <a:cxn ang="0">
                  <a:pos x="64" y="126"/>
                </a:cxn>
                <a:cxn ang="0">
                  <a:pos x="112" y="74"/>
                </a:cxn>
                <a:cxn ang="0">
                  <a:pos x="173" y="34"/>
                </a:cxn>
                <a:cxn ang="0">
                  <a:pos x="245" y="10"/>
                </a:cxn>
                <a:cxn ang="0">
                  <a:pos x="328" y="0"/>
                </a:cxn>
                <a:cxn ang="0">
                  <a:pos x="328" y="554"/>
                </a:cxn>
                <a:cxn ang="0">
                  <a:pos x="412" y="535"/>
                </a:cxn>
                <a:cxn ang="0">
                  <a:pos x="468" y="486"/>
                </a:cxn>
                <a:cxn ang="0">
                  <a:pos x="499" y="418"/>
                </a:cxn>
                <a:cxn ang="0">
                  <a:pos x="509" y="339"/>
                </a:cxn>
                <a:cxn ang="0">
                  <a:pos x="507" y="297"/>
                </a:cxn>
                <a:cxn ang="0">
                  <a:pos x="487" y="220"/>
                </a:cxn>
                <a:cxn ang="0">
                  <a:pos x="443" y="159"/>
                </a:cxn>
                <a:cxn ang="0">
                  <a:pos x="374" y="124"/>
                </a:cxn>
                <a:cxn ang="0">
                  <a:pos x="328" y="119"/>
                </a:cxn>
                <a:cxn ang="0">
                  <a:pos x="244" y="138"/>
                </a:cxn>
                <a:cxn ang="0">
                  <a:pos x="187" y="187"/>
                </a:cxn>
                <a:cxn ang="0">
                  <a:pos x="157" y="257"/>
                </a:cxn>
                <a:cxn ang="0">
                  <a:pos x="147" y="339"/>
                </a:cxn>
                <a:cxn ang="0">
                  <a:pos x="149" y="379"/>
                </a:cxn>
                <a:cxn ang="0">
                  <a:pos x="169" y="454"/>
                </a:cxn>
                <a:cxn ang="0">
                  <a:pos x="213" y="514"/>
                </a:cxn>
                <a:cxn ang="0">
                  <a:pos x="282" y="549"/>
                </a:cxn>
                <a:cxn ang="0">
                  <a:pos x="328" y="554"/>
                </a:cxn>
              </a:cxnLst>
              <a:rect l="0" t="0" r="r" b="b"/>
              <a:pathLst>
                <a:path w="656" h="672">
                  <a:moveTo>
                    <a:pt x="328" y="0"/>
                  </a:moveTo>
                  <a:lnTo>
                    <a:pt x="371" y="3"/>
                  </a:lnTo>
                  <a:lnTo>
                    <a:pt x="411" y="10"/>
                  </a:lnTo>
                  <a:lnTo>
                    <a:pt x="449" y="20"/>
                  </a:lnTo>
                  <a:lnTo>
                    <a:pt x="483" y="34"/>
                  </a:lnTo>
                  <a:lnTo>
                    <a:pt x="515" y="52"/>
                  </a:lnTo>
                  <a:lnTo>
                    <a:pt x="544" y="74"/>
                  </a:lnTo>
                  <a:lnTo>
                    <a:pt x="570" y="99"/>
                  </a:lnTo>
                  <a:lnTo>
                    <a:pt x="592" y="126"/>
                  </a:lnTo>
                  <a:lnTo>
                    <a:pt x="611" y="156"/>
                  </a:lnTo>
                  <a:lnTo>
                    <a:pt x="627" y="189"/>
                  </a:lnTo>
                  <a:lnTo>
                    <a:pt x="640" y="224"/>
                  </a:lnTo>
                  <a:lnTo>
                    <a:pt x="648" y="260"/>
                  </a:lnTo>
                  <a:lnTo>
                    <a:pt x="655" y="299"/>
                  </a:lnTo>
                  <a:lnTo>
                    <a:pt x="656" y="339"/>
                  </a:lnTo>
                  <a:lnTo>
                    <a:pt x="656" y="339"/>
                  </a:lnTo>
                  <a:lnTo>
                    <a:pt x="655" y="378"/>
                  </a:lnTo>
                  <a:lnTo>
                    <a:pt x="648" y="416"/>
                  </a:lnTo>
                  <a:lnTo>
                    <a:pt x="640" y="452"/>
                  </a:lnTo>
                  <a:lnTo>
                    <a:pt x="627" y="486"/>
                  </a:lnTo>
                  <a:lnTo>
                    <a:pt x="611" y="518"/>
                  </a:lnTo>
                  <a:lnTo>
                    <a:pt x="592" y="548"/>
                  </a:lnTo>
                  <a:lnTo>
                    <a:pt x="570" y="575"/>
                  </a:lnTo>
                  <a:lnTo>
                    <a:pt x="544" y="600"/>
                  </a:lnTo>
                  <a:lnTo>
                    <a:pt x="515" y="621"/>
                  </a:lnTo>
                  <a:lnTo>
                    <a:pt x="483" y="639"/>
                  </a:lnTo>
                  <a:lnTo>
                    <a:pt x="449" y="653"/>
                  </a:lnTo>
                  <a:lnTo>
                    <a:pt x="411" y="664"/>
                  </a:lnTo>
                  <a:lnTo>
                    <a:pt x="371" y="670"/>
                  </a:lnTo>
                  <a:lnTo>
                    <a:pt x="328" y="672"/>
                  </a:lnTo>
                  <a:lnTo>
                    <a:pt x="328" y="672"/>
                  </a:lnTo>
                  <a:lnTo>
                    <a:pt x="285" y="670"/>
                  </a:lnTo>
                  <a:lnTo>
                    <a:pt x="245" y="664"/>
                  </a:lnTo>
                  <a:lnTo>
                    <a:pt x="208" y="653"/>
                  </a:lnTo>
                  <a:lnTo>
                    <a:pt x="173" y="639"/>
                  </a:lnTo>
                  <a:lnTo>
                    <a:pt x="141" y="621"/>
                  </a:lnTo>
                  <a:lnTo>
                    <a:pt x="112" y="600"/>
                  </a:lnTo>
                  <a:lnTo>
                    <a:pt x="86" y="575"/>
                  </a:lnTo>
                  <a:lnTo>
                    <a:pt x="64" y="548"/>
                  </a:lnTo>
                  <a:lnTo>
                    <a:pt x="45" y="518"/>
                  </a:lnTo>
                  <a:lnTo>
                    <a:pt x="29" y="486"/>
                  </a:lnTo>
                  <a:lnTo>
                    <a:pt x="16" y="452"/>
                  </a:lnTo>
                  <a:lnTo>
                    <a:pt x="8" y="416"/>
                  </a:lnTo>
                  <a:lnTo>
                    <a:pt x="2" y="378"/>
                  </a:lnTo>
                  <a:lnTo>
                    <a:pt x="0" y="339"/>
                  </a:lnTo>
                  <a:lnTo>
                    <a:pt x="0" y="339"/>
                  </a:lnTo>
                  <a:lnTo>
                    <a:pt x="2" y="299"/>
                  </a:lnTo>
                  <a:lnTo>
                    <a:pt x="8" y="260"/>
                  </a:lnTo>
                  <a:lnTo>
                    <a:pt x="16" y="224"/>
                  </a:lnTo>
                  <a:lnTo>
                    <a:pt x="29" y="189"/>
                  </a:lnTo>
                  <a:lnTo>
                    <a:pt x="45" y="156"/>
                  </a:lnTo>
                  <a:lnTo>
                    <a:pt x="64" y="126"/>
                  </a:lnTo>
                  <a:lnTo>
                    <a:pt x="86" y="99"/>
                  </a:lnTo>
                  <a:lnTo>
                    <a:pt x="112" y="74"/>
                  </a:lnTo>
                  <a:lnTo>
                    <a:pt x="141" y="52"/>
                  </a:lnTo>
                  <a:lnTo>
                    <a:pt x="173" y="34"/>
                  </a:lnTo>
                  <a:lnTo>
                    <a:pt x="208" y="20"/>
                  </a:lnTo>
                  <a:lnTo>
                    <a:pt x="245" y="10"/>
                  </a:lnTo>
                  <a:lnTo>
                    <a:pt x="285" y="3"/>
                  </a:lnTo>
                  <a:lnTo>
                    <a:pt x="328" y="0"/>
                  </a:lnTo>
                  <a:lnTo>
                    <a:pt x="328" y="0"/>
                  </a:lnTo>
                  <a:close/>
                  <a:moveTo>
                    <a:pt x="328" y="554"/>
                  </a:moveTo>
                  <a:lnTo>
                    <a:pt x="374" y="549"/>
                  </a:lnTo>
                  <a:lnTo>
                    <a:pt x="412" y="535"/>
                  </a:lnTo>
                  <a:lnTo>
                    <a:pt x="443" y="514"/>
                  </a:lnTo>
                  <a:lnTo>
                    <a:pt x="468" y="486"/>
                  </a:lnTo>
                  <a:lnTo>
                    <a:pt x="487" y="454"/>
                  </a:lnTo>
                  <a:lnTo>
                    <a:pt x="499" y="418"/>
                  </a:lnTo>
                  <a:lnTo>
                    <a:pt x="507" y="379"/>
                  </a:lnTo>
                  <a:lnTo>
                    <a:pt x="509" y="339"/>
                  </a:lnTo>
                  <a:lnTo>
                    <a:pt x="509" y="339"/>
                  </a:lnTo>
                  <a:lnTo>
                    <a:pt x="507" y="297"/>
                  </a:lnTo>
                  <a:lnTo>
                    <a:pt x="499" y="257"/>
                  </a:lnTo>
                  <a:lnTo>
                    <a:pt x="487" y="220"/>
                  </a:lnTo>
                  <a:lnTo>
                    <a:pt x="468" y="187"/>
                  </a:lnTo>
                  <a:lnTo>
                    <a:pt x="443" y="159"/>
                  </a:lnTo>
                  <a:lnTo>
                    <a:pt x="412" y="138"/>
                  </a:lnTo>
                  <a:lnTo>
                    <a:pt x="374" y="124"/>
                  </a:lnTo>
                  <a:lnTo>
                    <a:pt x="328" y="119"/>
                  </a:lnTo>
                  <a:lnTo>
                    <a:pt x="328" y="119"/>
                  </a:lnTo>
                  <a:lnTo>
                    <a:pt x="282" y="124"/>
                  </a:lnTo>
                  <a:lnTo>
                    <a:pt x="244" y="138"/>
                  </a:lnTo>
                  <a:lnTo>
                    <a:pt x="213" y="159"/>
                  </a:lnTo>
                  <a:lnTo>
                    <a:pt x="187" y="187"/>
                  </a:lnTo>
                  <a:lnTo>
                    <a:pt x="169" y="220"/>
                  </a:lnTo>
                  <a:lnTo>
                    <a:pt x="157" y="257"/>
                  </a:lnTo>
                  <a:lnTo>
                    <a:pt x="149" y="297"/>
                  </a:lnTo>
                  <a:lnTo>
                    <a:pt x="147" y="339"/>
                  </a:lnTo>
                  <a:lnTo>
                    <a:pt x="147" y="339"/>
                  </a:lnTo>
                  <a:lnTo>
                    <a:pt x="149" y="379"/>
                  </a:lnTo>
                  <a:lnTo>
                    <a:pt x="157" y="418"/>
                  </a:lnTo>
                  <a:lnTo>
                    <a:pt x="169" y="454"/>
                  </a:lnTo>
                  <a:lnTo>
                    <a:pt x="187" y="486"/>
                  </a:lnTo>
                  <a:lnTo>
                    <a:pt x="213" y="514"/>
                  </a:lnTo>
                  <a:lnTo>
                    <a:pt x="244" y="535"/>
                  </a:lnTo>
                  <a:lnTo>
                    <a:pt x="282" y="549"/>
                  </a:lnTo>
                  <a:lnTo>
                    <a:pt x="328" y="554"/>
                  </a:lnTo>
                  <a:lnTo>
                    <a:pt x="328" y="554"/>
                  </a:lnTo>
                  <a:close/>
                </a:path>
              </a:pathLst>
            </a:custGeom>
            <a:solidFill>
              <a:srgbClr val="981039"/>
            </a:solidFill>
            <a:ln w="9525">
              <a:noFill/>
              <a:round/>
              <a:headEnd/>
              <a:tailEnd/>
            </a:ln>
          </p:spPr>
          <p:txBody>
            <a:bodyPr/>
            <a:lstStyle/>
            <a:p>
              <a:pPr eaLnBrk="0" hangingPunct="0">
                <a:defRPr/>
              </a:pPr>
              <a:endParaRPr lang="en-US"/>
            </a:p>
          </p:txBody>
        </p:sp>
        <p:sp>
          <p:nvSpPr>
            <p:cNvPr id="1052" name="Freeform 28"/>
            <p:cNvSpPr>
              <a:spLocks noEditPoints="1"/>
            </p:cNvSpPr>
            <p:nvPr/>
          </p:nvSpPr>
          <p:spPr bwMode="auto">
            <a:xfrm>
              <a:off x="5169" y="4097"/>
              <a:ext cx="64" cy="71"/>
            </a:xfrm>
            <a:custGeom>
              <a:avLst/>
              <a:gdLst/>
              <a:ahLst/>
              <a:cxnLst>
                <a:cxn ang="0">
                  <a:pos x="15" y="0"/>
                </a:cxn>
                <a:cxn ang="0">
                  <a:pos x="114" y="0"/>
                </a:cxn>
                <a:cxn ang="0">
                  <a:pos x="246" y="0"/>
                </a:cxn>
                <a:cxn ang="0">
                  <a:pos x="344" y="0"/>
                </a:cxn>
                <a:cxn ang="0">
                  <a:pos x="360" y="0"/>
                </a:cxn>
                <a:cxn ang="0">
                  <a:pos x="451" y="18"/>
                </a:cxn>
                <a:cxn ang="0">
                  <a:pos x="517" y="67"/>
                </a:cxn>
                <a:cxn ang="0">
                  <a:pos x="551" y="137"/>
                </a:cxn>
                <a:cxn ang="0">
                  <a:pos x="555" y="177"/>
                </a:cxn>
                <a:cxn ang="0">
                  <a:pos x="530" y="275"/>
                </a:cxn>
                <a:cxn ang="0">
                  <a:pos x="450" y="338"/>
                </a:cxn>
                <a:cxn ang="0">
                  <a:pos x="450" y="338"/>
                </a:cxn>
                <a:cxn ang="0">
                  <a:pos x="450" y="340"/>
                </a:cxn>
                <a:cxn ang="0">
                  <a:pos x="494" y="361"/>
                </a:cxn>
                <a:cxn ang="0">
                  <a:pos x="540" y="442"/>
                </a:cxn>
                <a:cxn ang="0">
                  <a:pos x="547" y="489"/>
                </a:cxn>
                <a:cxn ang="0">
                  <a:pos x="557" y="595"/>
                </a:cxn>
                <a:cxn ang="0">
                  <a:pos x="575" y="641"/>
                </a:cxn>
                <a:cxn ang="0">
                  <a:pos x="467" y="641"/>
                </a:cxn>
                <a:cxn ang="0">
                  <a:pos x="428" y="641"/>
                </a:cxn>
                <a:cxn ang="0">
                  <a:pos x="410" y="541"/>
                </a:cxn>
                <a:cxn ang="0">
                  <a:pos x="405" y="487"/>
                </a:cxn>
                <a:cxn ang="0">
                  <a:pos x="353" y="401"/>
                </a:cxn>
                <a:cxn ang="0">
                  <a:pos x="294" y="391"/>
                </a:cxn>
                <a:cxn ang="0">
                  <a:pos x="185" y="391"/>
                </a:cxn>
                <a:cxn ang="0">
                  <a:pos x="147" y="391"/>
                </a:cxn>
                <a:cxn ang="0">
                  <a:pos x="0" y="641"/>
                </a:cxn>
                <a:cxn ang="0">
                  <a:pos x="147" y="290"/>
                </a:cxn>
                <a:cxn ang="0">
                  <a:pos x="266" y="290"/>
                </a:cxn>
                <a:cxn ang="0">
                  <a:pos x="308" y="290"/>
                </a:cxn>
                <a:cxn ang="0">
                  <a:pos x="397" y="251"/>
                </a:cxn>
                <a:cxn ang="0">
                  <a:pos x="409" y="199"/>
                </a:cxn>
                <a:cxn ang="0">
                  <a:pos x="363" y="119"/>
                </a:cxn>
                <a:cxn ang="0">
                  <a:pos x="308" y="109"/>
                </a:cxn>
                <a:cxn ang="0">
                  <a:pos x="189" y="109"/>
                </a:cxn>
                <a:cxn ang="0">
                  <a:pos x="147" y="109"/>
                </a:cxn>
              </a:cxnLst>
              <a:rect l="0" t="0" r="r" b="b"/>
              <a:pathLst>
                <a:path w="575" h="641">
                  <a:moveTo>
                    <a:pt x="0" y="0"/>
                  </a:moveTo>
                  <a:lnTo>
                    <a:pt x="15" y="0"/>
                  </a:lnTo>
                  <a:lnTo>
                    <a:pt x="57" y="0"/>
                  </a:lnTo>
                  <a:lnTo>
                    <a:pt x="114" y="0"/>
                  </a:lnTo>
                  <a:lnTo>
                    <a:pt x="180" y="0"/>
                  </a:lnTo>
                  <a:lnTo>
                    <a:pt x="246" y="0"/>
                  </a:lnTo>
                  <a:lnTo>
                    <a:pt x="304" y="0"/>
                  </a:lnTo>
                  <a:lnTo>
                    <a:pt x="344" y="0"/>
                  </a:lnTo>
                  <a:lnTo>
                    <a:pt x="360" y="0"/>
                  </a:lnTo>
                  <a:lnTo>
                    <a:pt x="360" y="0"/>
                  </a:lnTo>
                  <a:lnTo>
                    <a:pt x="408" y="4"/>
                  </a:lnTo>
                  <a:lnTo>
                    <a:pt x="451" y="18"/>
                  </a:lnTo>
                  <a:lnTo>
                    <a:pt x="487" y="39"/>
                  </a:lnTo>
                  <a:lnTo>
                    <a:pt x="517" y="67"/>
                  </a:lnTo>
                  <a:lnTo>
                    <a:pt x="538" y="100"/>
                  </a:lnTo>
                  <a:lnTo>
                    <a:pt x="551" y="137"/>
                  </a:lnTo>
                  <a:lnTo>
                    <a:pt x="555" y="177"/>
                  </a:lnTo>
                  <a:lnTo>
                    <a:pt x="555" y="177"/>
                  </a:lnTo>
                  <a:lnTo>
                    <a:pt x="550" y="229"/>
                  </a:lnTo>
                  <a:lnTo>
                    <a:pt x="530" y="275"/>
                  </a:lnTo>
                  <a:lnTo>
                    <a:pt x="497" y="311"/>
                  </a:lnTo>
                  <a:lnTo>
                    <a:pt x="450" y="338"/>
                  </a:lnTo>
                  <a:lnTo>
                    <a:pt x="450" y="338"/>
                  </a:lnTo>
                  <a:lnTo>
                    <a:pt x="450" y="338"/>
                  </a:lnTo>
                  <a:lnTo>
                    <a:pt x="450" y="339"/>
                  </a:lnTo>
                  <a:lnTo>
                    <a:pt x="450" y="340"/>
                  </a:lnTo>
                  <a:lnTo>
                    <a:pt x="450" y="340"/>
                  </a:lnTo>
                  <a:lnTo>
                    <a:pt x="494" y="361"/>
                  </a:lnTo>
                  <a:lnTo>
                    <a:pt x="524" y="397"/>
                  </a:lnTo>
                  <a:lnTo>
                    <a:pt x="540" y="442"/>
                  </a:lnTo>
                  <a:lnTo>
                    <a:pt x="547" y="489"/>
                  </a:lnTo>
                  <a:lnTo>
                    <a:pt x="547" y="489"/>
                  </a:lnTo>
                  <a:lnTo>
                    <a:pt x="550" y="538"/>
                  </a:lnTo>
                  <a:lnTo>
                    <a:pt x="557" y="595"/>
                  </a:lnTo>
                  <a:lnTo>
                    <a:pt x="575" y="641"/>
                  </a:lnTo>
                  <a:lnTo>
                    <a:pt x="575" y="641"/>
                  </a:lnTo>
                  <a:lnTo>
                    <a:pt x="537" y="641"/>
                  </a:lnTo>
                  <a:lnTo>
                    <a:pt x="467" y="641"/>
                  </a:lnTo>
                  <a:lnTo>
                    <a:pt x="428" y="641"/>
                  </a:lnTo>
                  <a:lnTo>
                    <a:pt x="428" y="641"/>
                  </a:lnTo>
                  <a:lnTo>
                    <a:pt x="416" y="595"/>
                  </a:lnTo>
                  <a:lnTo>
                    <a:pt x="410" y="541"/>
                  </a:lnTo>
                  <a:lnTo>
                    <a:pt x="405" y="487"/>
                  </a:lnTo>
                  <a:lnTo>
                    <a:pt x="405" y="487"/>
                  </a:lnTo>
                  <a:lnTo>
                    <a:pt x="388" y="432"/>
                  </a:lnTo>
                  <a:lnTo>
                    <a:pt x="353" y="401"/>
                  </a:lnTo>
                  <a:lnTo>
                    <a:pt x="294" y="391"/>
                  </a:lnTo>
                  <a:lnTo>
                    <a:pt x="294" y="391"/>
                  </a:lnTo>
                  <a:lnTo>
                    <a:pt x="256" y="391"/>
                  </a:lnTo>
                  <a:lnTo>
                    <a:pt x="185" y="391"/>
                  </a:lnTo>
                  <a:lnTo>
                    <a:pt x="147" y="391"/>
                  </a:lnTo>
                  <a:lnTo>
                    <a:pt x="147" y="391"/>
                  </a:lnTo>
                  <a:lnTo>
                    <a:pt x="147" y="641"/>
                  </a:lnTo>
                  <a:lnTo>
                    <a:pt x="0" y="641"/>
                  </a:lnTo>
                  <a:lnTo>
                    <a:pt x="0" y="0"/>
                  </a:lnTo>
                  <a:close/>
                  <a:moveTo>
                    <a:pt x="147" y="290"/>
                  </a:moveTo>
                  <a:lnTo>
                    <a:pt x="189" y="290"/>
                  </a:lnTo>
                  <a:lnTo>
                    <a:pt x="266" y="290"/>
                  </a:lnTo>
                  <a:lnTo>
                    <a:pt x="308" y="290"/>
                  </a:lnTo>
                  <a:lnTo>
                    <a:pt x="308" y="290"/>
                  </a:lnTo>
                  <a:lnTo>
                    <a:pt x="363" y="280"/>
                  </a:lnTo>
                  <a:lnTo>
                    <a:pt x="397" y="251"/>
                  </a:lnTo>
                  <a:lnTo>
                    <a:pt x="409" y="199"/>
                  </a:lnTo>
                  <a:lnTo>
                    <a:pt x="409" y="199"/>
                  </a:lnTo>
                  <a:lnTo>
                    <a:pt x="397" y="148"/>
                  </a:lnTo>
                  <a:lnTo>
                    <a:pt x="363" y="119"/>
                  </a:lnTo>
                  <a:lnTo>
                    <a:pt x="308" y="109"/>
                  </a:lnTo>
                  <a:lnTo>
                    <a:pt x="308" y="109"/>
                  </a:lnTo>
                  <a:lnTo>
                    <a:pt x="266" y="109"/>
                  </a:lnTo>
                  <a:lnTo>
                    <a:pt x="189" y="109"/>
                  </a:lnTo>
                  <a:lnTo>
                    <a:pt x="147" y="109"/>
                  </a:lnTo>
                  <a:lnTo>
                    <a:pt x="147" y="109"/>
                  </a:lnTo>
                  <a:lnTo>
                    <a:pt x="147" y="290"/>
                  </a:lnTo>
                  <a:close/>
                </a:path>
              </a:pathLst>
            </a:custGeom>
            <a:solidFill>
              <a:srgbClr val="981039"/>
            </a:solidFill>
            <a:ln w="9525">
              <a:noFill/>
              <a:round/>
              <a:headEnd/>
              <a:tailEnd/>
            </a:ln>
          </p:spPr>
          <p:txBody>
            <a:bodyPr/>
            <a:lstStyle/>
            <a:p>
              <a:pPr eaLnBrk="0" hangingPunct="0">
                <a:defRPr/>
              </a:pPr>
              <a:endParaRPr lang="en-US"/>
            </a:p>
          </p:txBody>
        </p:sp>
        <p:sp>
          <p:nvSpPr>
            <p:cNvPr id="1053" name="Freeform 29"/>
            <p:cNvSpPr>
              <a:spLocks noEditPoints="1"/>
            </p:cNvSpPr>
            <p:nvPr/>
          </p:nvSpPr>
          <p:spPr bwMode="auto">
            <a:xfrm>
              <a:off x="5246" y="4097"/>
              <a:ext cx="73" cy="71"/>
            </a:xfrm>
            <a:custGeom>
              <a:avLst/>
              <a:gdLst/>
              <a:ahLst/>
              <a:cxnLst>
                <a:cxn ang="0">
                  <a:pos x="253" y="0"/>
                </a:cxn>
                <a:cxn ang="0">
                  <a:pos x="404" y="0"/>
                </a:cxn>
                <a:cxn ang="0">
                  <a:pos x="654" y="641"/>
                </a:cxn>
                <a:cxn ang="0">
                  <a:pos x="501" y="641"/>
                </a:cxn>
                <a:cxn ang="0">
                  <a:pos x="450" y="498"/>
                </a:cxn>
                <a:cxn ang="0">
                  <a:pos x="201" y="498"/>
                </a:cxn>
                <a:cxn ang="0">
                  <a:pos x="148" y="641"/>
                </a:cxn>
                <a:cxn ang="0">
                  <a:pos x="0" y="641"/>
                </a:cxn>
                <a:cxn ang="0">
                  <a:pos x="253" y="0"/>
                </a:cxn>
                <a:cxn ang="0">
                  <a:pos x="240" y="393"/>
                </a:cxn>
                <a:cxn ang="0">
                  <a:pos x="412" y="393"/>
                </a:cxn>
                <a:cxn ang="0">
                  <a:pos x="328" y="158"/>
                </a:cxn>
                <a:cxn ang="0">
                  <a:pos x="326" y="158"/>
                </a:cxn>
                <a:cxn ang="0">
                  <a:pos x="240" y="393"/>
                </a:cxn>
              </a:cxnLst>
              <a:rect l="0" t="0" r="r" b="b"/>
              <a:pathLst>
                <a:path w="654" h="641">
                  <a:moveTo>
                    <a:pt x="253" y="0"/>
                  </a:moveTo>
                  <a:lnTo>
                    <a:pt x="404" y="0"/>
                  </a:lnTo>
                  <a:lnTo>
                    <a:pt x="654" y="641"/>
                  </a:lnTo>
                  <a:lnTo>
                    <a:pt x="501" y="641"/>
                  </a:lnTo>
                  <a:lnTo>
                    <a:pt x="450" y="498"/>
                  </a:lnTo>
                  <a:lnTo>
                    <a:pt x="201" y="498"/>
                  </a:lnTo>
                  <a:lnTo>
                    <a:pt x="148" y="641"/>
                  </a:lnTo>
                  <a:lnTo>
                    <a:pt x="0" y="641"/>
                  </a:lnTo>
                  <a:lnTo>
                    <a:pt x="253" y="0"/>
                  </a:lnTo>
                  <a:close/>
                  <a:moveTo>
                    <a:pt x="240" y="393"/>
                  </a:moveTo>
                  <a:lnTo>
                    <a:pt x="412" y="393"/>
                  </a:lnTo>
                  <a:lnTo>
                    <a:pt x="328" y="158"/>
                  </a:lnTo>
                  <a:lnTo>
                    <a:pt x="326" y="158"/>
                  </a:lnTo>
                  <a:lnTo>
                    <a:pt x="240" y="393"/>
                  </a:lnTo>
                  <a:close/>
                </a:path>
              </a:pathLst>
            </a:custGeom>
            <a:solidFill>
              <a:srgbClr val="981039"/>
            </a:solidFill>
            <a:ln w="9525">
              <a:noFill/>
              <a:round/>
              <a:headEnd/>
              <a:tailEnd/>
            </a:ln>
          </p:spPr>
          <p:txBody>
            <a:bodyPr/>
            <a:lstStyle/>
            <a:p>
              <a:pPr eaLnBrk="0" hangingPunct="0">
                <a:defRPr/>
              </a:pPr>
              <a:endParaRPr lang="en-US"/>
            </a:p>
          </p:txBody>
        </p:sp>
        <p:sp>
          <p:nvSpPr>
            <p:cNvPr id="1054" name="Freeform 30"/>
            <p:cNvSpPr>
              <a:spLocks/>
            </p:cNvSpPr>
            <p:nvPr/>
          </p:nvSpPr>
          <p:spPr bwMode="auto">
            <a:xfrm>
              <a:off x="5321" y="4097"/>
              <a:ext cx="60" cy="71"/>
            </a:xfrm>
            <a:custGeom>
              <a:avLst/>
              <a:gdLst/>
              <a:ahLst/>
              <a:cxnLst>
                <a:cxn ang="0">
                  <a:pos x="199" y="119"/>
                </a:cxn>
                <a:cxn ang="0">
                  <a:pos x="0" y="119"/>
                </a:cxn>
                <a:cxn ang="0">
                  <a:pos x="0" y="0"/>
                </a:cxn>
                <a:cxn ang="0">
                  <a:pos x="546" y="0"/>
                </a:cxn>
                <a:cxn ang="0">
                  <a:pos x="546" y="119"/>
                </a:cxn>
                <a:cxn ang="0">
                  <a:pos x="346" y="119"/>
                </a:cxn>
                <a:cxn ang="0">
                  <a:pos x="346" y="641"/>
                </a:cxn>
                <a:cxn ang="0">
                  <a:pos x="199" y="641"/>
                </a:cxn>
                <a:cxn ang="0">
                  <a:pos x="199" y="119"/>
                </a:cxn>
              </a:cxnLst>
              <a:rect l="0" t="0" r="r" b="b"/>
              <a:pathLst>
                <a:path w="546" h="641">
                  <a:moveTo>
                    <a:pt x="199" y="119"/>
                  </a:moveTo>
                  <a:lnTo>
                    <a:pt x="0" y="119"/>
                  </a:lnTo>
                  <a:lnTo>
                    <a:pt x="0" y="0"/>
                  </a:lnTo>
                  <a:lnTo>
                    <a:pt x="546" y="0"/>
                  </a:lnTo>
                  <a:lnTo>
                    <a:pt x="546" y="119"/>
                  </a:lnTo>
                  <a:lnTo>
                    <a:pt x="346" y="119"/>
                  </a:lnTo>
                  <a:lnTo>
                    <a:pt x="346" y="641"/>
                  </a:lnTo>
                  <a:lnTo>
                    <a:pt x="199" y="641"/>
                  </a:lnTo>
                  <a:lnTo>
                    <a:pt x="199" y="119"/>
                  </a:lnTo>
                  <a:close/>
                </a:path>
              </a:pathLst>
            </a:custGeom>
            <a:solidFill>
              <a:srgbClr val="981039"/>
            </a:solidFill>
            <a:ln w="9525">
              <a:noFill/>
              <a:round/>
              <a:headEnd/>
              <a:tailEnd/>
            </a:ln>
          </p:spPr>
          <p:txBody>
            <a:bodyPr/>
            <a:lstStyle/>
            <a:p>
              <a:pPr eaLnBrk="0" hangingPunct="0">
                <a:defRPr/>
              </a:pPr>
              <a:endParaRPr lang="en-US"/>
            </a:p>
          </p:txBody>
        </p:sp>
        <p:sp>
          <p:nvSpPr>
            <p:cNvPr id="1055" name="Rectangle 31"/>
            <p:cNvSpPr>
              <a:spLocks noChangeArrowheads="1"/>
            </p:cNvSpPr>
            <p:nvPr/>
          </p:nvSpPr>
          <p:spPr bwMode="auto">
            <a:xfrm>
              <a:off x="5398" y="4097"/>
              <a:ext cx="16" cy="71"/>
            </a:xfrm>
            <a:prstGeom prst="rect">
              <a:avLst/>
            </a:prstGeom>
            <a:solidFill>
              <a:srgbClr val="981039"/>
            </a:solidFill>
            <a:ln w="9525">
              <a:noFill/>
              <a:miter lim="800000"/>
              <a:headEnd/>
              <a:tailEnd/>
            </a:ln>
          </p:spPr>
          <p:txBody>
            <a:bodyPr/>
            <a:lstStyle/>
            <a:p>
              <a:pPr eaLnBrk="0" hangingPunct="0">
                <a:defRPr/>
              </a:pPr>
              <a:endParaRPr lang="en-US"/>
            </a:p>
          </p:txBody>
        </p:sp>
        <p:sp>
          <p:nvSpPr>
            <p:cNvPr id="1056" name="Freeform 32"/>
            <p:cNvSpPr>
              <a:spLocks noEditPoints="1"/>
            </p:cNvSpPr>
            <p:nvPr/>
          </p:nvSpPr>
          <p:spPr bwMode="auto">
            <a:xfrm>
              <a:off x="5431" y="4095"/>
              <a:ext cx="73" cy="75"/>
            </a:xfrm>
            <a:custGeom>
              <a:avLst/>
              <a:gdLst/>
              <a:ahLst/>
              <a:cxnLst>
                <a:cxn ang="0">
                  <a:pos x="371" y="3"/>
                </a:cxn>
                <a:cxn ang="0">
                  <a:pos x="449" y="20"/>
                </a:cxn>
                <a:cxn ang="0">
                  <a:pos x="515" y="52"/>
                </a:cxn>
                <a:cxn ang="0">
                  <a:pos x="569" y="99"/>
                </a:cxn>
                <a:cxn ang="0">
                  <a:pos x="611" y="156"/>
                </a:cxn>
                <a:cxn ang="0">
                  <a:pos x="639" y="224"/>
                </a:cxn>
                <a:cxn ang="0">
                  <a:pos x="654" y="299"/>
                </a:cxn>
                <a:cxn ang="0">
                  <a:pos x="655" y="339"/>
                </a:cxn>
                <a:cxn ang="0">
                  <a:pos x="649" y="416"/>
                </a:cxn>
                <a:cxn ang="0">
                  <a:pos x="627" y="486"/>
                </a:cxn>
                <a:cxn ang="0">
                  <a:pos x="591" y="548"/>
                </a:cxn>
                <a:cxn ang="0">
                  <a:pos x="544" y="600"/>
                </a:cxn>
                <a:cxn ang="0">
                  <a:pos x="483" y="639"/>
                </a:cxn>
                <a:cxn ang="0">
                  <a:pos x="411" y="664"/>
                </a:cxn>
                <a:cxn ang="0">
                  <a:pos x="327" y="672"/>
                </a:cxn>
                <a:cxn ang="0">
                  <a:pos x="285" y="670"/>
                </a:cxn>
                <a:cxn ang="0">
                  <a:pos x="207" y="653"/>
                </a:cxn>
                <a:cxn ang="0">
                  <a:pos x="140" y="621"/>
                </a:cxn>
                <a:cxn ang="0">
                  <a:pos x="86" y="575"/>
                </a:cxn>
                <a:cxn ang="0">
                  <a:pos x="44" y="518"/>
                </a:cxn>
                <a:cxn ang="0">
                  <a:pos x="16" y="452"/>
                </a:cxn>
                <a:cxn ang="0">
                  <a:pos x="2" y="378"/>
                </a:cxn>
                <a:cxn ang="0">
                  <a:pos x="0" y="339"/>
                </a:cxn>
                <a:cxn ang="0">
                  <a:pos x="7" y="260"/>
                </a:cxn>
                <a:cxn ang="0">
                  <a:pos x="28" y="189"/>
                </a:cxn>
                <a:cxn ang="0">
                  <a:pos x="64" y="126"/>
                </a:cxn>
                <a:cxn ang="0">
                  <a:pos x="111" y="74"/>
                </a:cxn>
                <a:cxn ang="0">
                  <a:pos x="172" y="34"/>
                </a:cxn>
                <a:cxn ang="0">
                  <a:pos x="244" y="10"/>
                </a:cxn>
                <a:cxn ang="0">
                  <a:pos x="327" y="0"/>
                </a:cxn>
                <a:cxn ang="0">
                  <a:pos x="327" y="554"/>
                </a:cxn>
                <a:cxn ang="0">
                  <a:pos x="412" y="535"/>
                </a:cxn>
                <a:cxn ang="0">
                  <a:pos x="468" y="486"/>
                </a:cxn>
                <a:cxn ang="0">
                  <a:pos x="499" y="418"/>
                </a:cxn>
                <a:cxn ang="0">
                  <a:pos x="509" y="339"/>
                </a:cxn>
                <a:cxn ang="0">
                  <a:pos x="506" y="297"/>
                </a:cxn>
                <a:cxn ang="0">
                  <a:pos x="486" y="220"/>
                </a:cxn>
                <a:cxn ang="0">
                  <a:pos x="443" y="159"/>
                </a:cxn>
                <a:cxn ang="0">
                  <a:pos x="373" y="124"/>
                </a:cxn>
                <a:cxn ang="0">
                  <a:pos x="327" y="119"/>
                </a:cxn>
                <a:cxn ang="0">
                  <a:pos x="243" y="138"/>
                </a:cxn>
                <a:cxn ang="0">
                  <a:pos x="188" y="187"/>
                </a:cxn>
                <a:cxn ang="0">
                  <a:pos x="156" y="257"/>
                </a:cxn>
                <a:cxn ang="0">
                  <a:pos x="147" y="339"/>
                </a:cxn>
                <a:cxn ang="0">
                  <a:pos x="149" y="379"/>
                </a:cxn>
                <a:cxn ang="0">
                  <a:pos x="169" y="454"/>
                </a:cxn>
                <a:cxn ang="0">
                  <a:pos x="213" y="514"/>
                </a:cxn>
                <a:cxn ang="0">
                  <a:pos x="282" y="549"/>
                </a:cxn>
                <a:cxn ang="0">
                  <a:pos x="327" y="554"/>
                </a:cxn>
              </a:cxnLst>
              <a:rect l="0" t="0" r="r" b="b"/>
              <a:pathLst>
                <a:path w="655" h="672">
                  <a:moveTo>
                    <a:pt x="327" y="0"/>
                  </a:moveTo>
                  <a:lnTo>
                    <a:pt x="371" y="3"/>
                  </a:lnTo>
                  <a:lnTo>
                    <a:pt x="411" y="10"/>
                  </a:lnTo>
                  <a:lnTo>
                    <a:pt x="449" y="20"/>
                  </a:lnTo>
                  <a:lnTo>
                    <a:pt x="483" y="34"/>
                  </a:lnTo>
                  <a:lnTo>
                    <a:pt x="515" y="52"/>
                  </a:lnTo>
                  <a:lnTo>
                    <a:pt x="544" y="74"/>
                  </a:lnTo>
                  <a:lnTo>
                    <a:pt x="569" y="99"/>
                  </a:lnTo>
                  <a:lnTo>
                    <a:pt x="591" y="126"/>
                  </a:lnTo>
                  <a:lnTo>
                    <a:pt x="611" y="156"/>
                  </a:lnTo>
                  <a:lnTo>
                    <a:pt x="627" y="189"/>
                  </a:lnTo>
                  <a:lnTo>
                    <a:pt x="639" y="224"/>
                  </a:lnTo>
                  <a:lnTo>
                    <a:pt x="649" y="260"/>
                  </a:lnTo>
                  <a:lnTo>
                    <a:pt x="654" y="299"/>
                  </a:lnTo>
                  <a:lnTo>
                    <a:pt x="655" y="339"/>
                  </a:lnTo>
                  <a:lnTo>
                    <a:pt x="655" y="339"/>
                  </a:lnTo>
                  <a:lnTo>
                    <a:pt x="654" y="378"/>
                  </a:lnTo>
                  <a:lnTo>
                    <a:pt x="649" y="416"/>
                  </a:lnTo>
                  <a:lnTo>
                    <a:pt x="639" y="452"/>
                  </a:lnTo>
                  <a:lnTo>
                    <a:pt x="627" y="486"/>
                  </a:lnTo>
                  <a:lnTo>
                    <a:pt x="611" y="518"/>
                  </a:lnTo>
                  <a:lnTo>
                    <a:pt x="591" y="548"/>
                  </a:lnTo>
                  <a:lnTo>
                    <a:pt x="569" y="575"/>
                  </a:lnTo>
                  <a:lnTo>
                    <a:pt x="544" y="600"/>
                  </a:lnTo>
                  <a:lnTo>
                    <a:pt x="515" y="621"/>
                  </a:lnTo>
                  <a:lnTo>
                    <a:pt x="483" y="639"/>
                  </a:lnTo>
                  <a:lnTo>
                    <a:pt x="449" y="653"/>
                  </a:lnTo>
                  <a:lnTo>
                    <a:pt x="411" y="664"/>
                  </a:lnTo>
                  <a:lnTo>
                    <a:pt x="371" y="670"/>
                  </a:lnTo>
                  <a:lnTo>
                    <a:pt x="327" y="672"/>
                  </a:lnTo>
                  <a:lnTo>
                    <a:pt x="327" y="672"/>
                  </a:lnTo>
                  <a:lnTo>
                    <a:pt x="285" y="670"/>
                  </a:lnTo>
                  <a:lnTo>
                    <a:pt x="244" y="664"/>
                  </a:lnTo>
                  <a:lnTo>
                    <a:pt x="207" y="653"/>
                  </a:lnTo>
                  <a:lnTo>
                    <a:pt x="172" y="639"/>
                  </a:lnTo>
                  <a:lnTo>
                    <a:pt x="140" y="621"/>
                  </a:lnTo>
                  <a:lnTo>
                    <a:pt x="111" y="600"/>
                  </a:lnTo>
                  <a:lnTo>
                    <a:pt x="86" y="575"/>
                  </a:lnTo>
                  <a:lnTo>
                    <a:pt x="64" y="548"/>
                  </a:lnTo>
                  <a:lnTo>
                    <a:pt x="44" y="518"/>
                  </a:lnTo>
                  <a:lnTo>
                    <a:pt x="28" y="486"/>
                  </a:lnTo>
                  <a:lnTo>
                    <a:pt x="16" y="452"/>
                  </a:lnTo>
                  <a:lnTo>
                    <a:pt x="7" y="416"/>
                  </a:lnTo>
                  <a:lnTo>
                    <a:pt x="2" y="378"/>
                  </a:lnTo>
                  <a:lnTo>
                    <a:pt x="0" y="339"/>
                  </a:lnTo>
                  <a:lnTo>
                    <a:pt x="0" y="339"/>
                  </a:lnTo>
                  <a:lnTo>
                    <a:pt x="2" y="299"/>
                  </a:lnTo>
                  <a:lnTo>
                    <a:pt x="7" y="260"/>
                  </a:lnTo>
                  <a:lnTo>
                    <a:pt x="16" y="224"/>
                  </a:lnTo>
                  <a:lnTo>
                    <a:pt x="28" y="189"/>
                  </a:lnTo>
                  <a:lnTo>
                    <a:pt x="44" y="156"/>
                  </a:lnTo>
                  <a:lnTo>
                    <a:pt x="64" y="126"/>
                  </a:lnTo>
                  <a:lnTo>
                    <a:pt x="86" y="99"/>
                  </a:lnTo>
                  <a:lnTo>
                    <a:pt x="111" y="74"/>
                  </a:lnTo>
                  <a:lnTo>
                    <a:pt x="140" y="52"/>
                  </a:lnTo>
                  <a:lnTo>
                    <a:pt x="172" y="34"/>
                  </a:lnTo>
                  <a:lnTo>
                    <a:pt x="207" y="20"/>
                  </a:lnTo>
                  <a:lnTo>
                    <a:pt x="244" y="10"/>
                  </a:lnTo>
                  <a:lnTo>
                    <a:pt x="285" y="3"/>
                  </a:lnTo>
                  <a:lnTo>
                    <a:pt x="327" y="0"/>
                  </a:lnTo>
                  <a:lnTo>
                    <a:pt x="327" y="0"/>
                  </a:lnTo>
                  <a:close/>
                  <a:moveTo>
                    <a:pt x="327" y="554"/>
                  </a:moveTo>
                  <a:lnTo>
                    <a:pt x="373" y="549"/>
                  </a:lnTo>
                  <a:lnTo>
                    <a:pt x="412" y="535"/>
                  </a:lnTo>
                  <a:lnTo>
                    <a:pt x="443" y="514"/>
                  </a:lnTo>
                  <a:lnTo>
                    <a:pt x="468" y="486"/>
                  </a:lnTo>
                  <a:lnTo>
                    <a:pt x="486" y="454"/>
                  </a:lnTo>
                  <a:lnTo>
                    <a:pt x="499" y="418"/>
                  </a:lnTo>
                  <a:lnTo>
                    <a:pt x="506" y="379"/>
                  </a:lnTo>
                  <a:lnTo>
                    <a:pt x="509" y="339"/>
                  </a:lnTo>
                  <a:lnTo>
                    <a:pt x="509" y="339"/>
                  </a:lnTo>
                  <a:lnTo>
                    <a:pt x="506" y="297"/>
                  </a:lnTo>
                  <a:lnTo>
                    <a:pt x="499" y="257"/>
                  </a:lnTo>
                  <a:lnTo>
                    <a:pt x="486" y="220"/>
                  </a:lnTo>
                  <a:lnTo>
                    <a:pt x="468" y="187"/>
                  </a:lnTo>
                  <a:lnTo>
                    <a:pt x="443" y="159"/>
                  </a:lnTo>
                  <a:lnTo>
                    <a:pt x="412" y="138"/>
                  </a:lnTo>
                  <a:lnTo>
                    <a:pt x="373" y="124"/>
                  </a:lnTo>
                  <a:lnTo>
                    <a:pt x="327" y="119"/>
                  </a:lnTo>
                  <a:lnTo>
                    <a:pt x="327" y="119"/>
                  </a:lnTo>
                  <a:lnTo>
                    <a:pt x="282" y="124"/>
                  </a:lnTo>
                  <a:lnTo>
                    <a:pt x="243" y="138"/>
                  </a:lnTo>
                  <a:lnTo>
                    <a:pt x="213" y="159"/>
                  </a:lnTo>
                  <a:lnTo>
                    <a:pt x="188" y="187"/>
                  </a:lnTo>
                  <a:lnTo>
                    <a:pt x="169" y="220"/>
                  </a:lnTo>
                  <a:lnTo>
                    <a:pt x="156" y="257"/>
                  </a:lnTo>
                  <a:lnTo>
                    <a:pt x="149" y="297"/>
                  </a:lnTo>
                  <a:lnTo>
                    <a:pt x="147" y="339"/>
                  </a:lnTo>
                  <a:lnTo>
                    <a:pt x="147" y="339"/>
                  </a:lnTo>
                  <a:lnTo>
                    <a:pt x="149" y="379"/>
                  </a:lnTo>
                  <a:lnTo>
                    <a:pt x="156" y="418"/>
                  </a:lnTo>
                  <a:lnTo>
                    <a:pt x="169" y="454"/>
                  </a:lnTo>
                  <a:lnTo>
                    <a:pt x="188" y="486"/>
                  </a:lnTo>
                  <a:lnTo>
                    <a:pt x="213" y="514"/>
                  </a:lnTo>
                  <a:lnTo>
                    <a:pt x="243" y="535"/>
                  </a:lnTo>
                  <a:lnTo>
                    <a:pt x="282" y="549"/>
                  </a:lnTo>
                  <a:lnTo>
                    <a:pt x="327" y="554"/>
                  </a:lnTo>
                  <a:lnTo>
                    <a:pt x="327" y="554"/>
                  </a:lnTo>
                  <a:close/>
                </a:path>
              </a:pathLst>
            </a:custGeom>
            <a:solidFill>
              <a:srgbClr val="981039"/>
            </a:solidFill>
            <a:ln w="9525">
              <a:noFill/>
              <a:round/>
              <a:headEnd/>
              <a:tailEnd/>
            </a:ln>
          </p:spPr>
          <p:txBody>
            <a:bodyPr/>
            <a:lstStyle/>
            <a:p>
              <a:pPr eaLnBrk="0" hangingPunct="0">
                <a:defRPr/>
              </a:pPr>
              <a:endParaRPr lang="en-US"/>
            </a:p>
          </p:txBody>
        </p:sp>
        <p:sp>
          <p:nvSpPr>
            <p:cNvPr id="1057" name="Freeform 33"/>
            <p:cNvSpPr>
              <a:spLocks/>
            </p:cNvSpPr>
            <p:nvPr/>
          </p:nvSpPr>
          <p:spPr bwMode="auto">
            <a:xfrm>
              <a:off x="5519" y="4097"/>
              <a:ext cx="62" cy="71"/>
            </a:xfrm>
            <a:custGeom>
              <a:avLst/>
              <a:gdLst/>
              <a:ahLst/>
              <a:cxnLst>
                <a:cxn ang="0">
                  <a:pos x="0" y="0"/>
                </a:cxn>
                <a:cxn ang="0">
                  <a:pos x="146" y="0"/>
                </a:cxn>
                <a:cxn ang="0">
                  <a:pos x="425" y="430"/>
                </a:cxn>
                <a:cxn ang="0">
                  <a:pos x="427" y="430"/>
                </a:cxn>
                <a:cxn ang="0">
                  <a:pos x="427" y="0"/>
                </a:cxn>
                <a:cxn ang="0">
                  <a:pos x="564" y="0"/>
                </a:cxn>
                <a:cxn ang="0">
                  <a:pos x="564" y="641"/>
                </a:cxn>
                <a:cxn ang="0">
                  <a:pos x="418" y="641"/>
                </a:cxn>
                <a:cxn ang="0">
                  <a:pos x="140" y="212"/>
                </a:cxn>
                <a:cxn ang="0">
                  <a:pos x="138" y="212"/>
                </a:cxn>
                <a:cxn ang="0">
                  <a:pos x="138" y="641"/>
                </a:cxn>
                <a:cxn ang="0">
                  <a:pos x="0" y="641"/>
                </a:cxn>
                <a:cxn ang="0">
                  <a:pos x="0" y="0"/>
                </a:cxn>
              </a:cxnLst>
              <a:rect l="0" t="0" r="r" b="b"/>
              <a:pathLst>
                <a:path w="564" h="641">
                  <a:moveTo>
                    <a:pt x="0" y="0"/>
                  </a:moveTo>
                  <a:lnTo>
                    <a:pt x="146" y="0"/>
                  </a:lnTo>
                  <a:lnTo>
                    <a:pt x="425" y="430"/>
                  </a:lnTo>
                  <a:lnTo>
                    <a:pt x="427" y="430"/>
                  </a:lnTo>
                  <a:lnTo>
                    <a:pt x="427" y="0"/>
                  </a:lnTo>
                  <a:lnTo>
                    <a:pt x="564" y="0"/>
                  </a:lnTo>
                  <a:lnTo>
                    <a:pt x="564" y="641"/>
                  </a:lnTo>
                  <a:lnTo>
                    <a:pt x="418" y="641"/>
                  </a:lnTo>
                  <a:lnTo>
                    <a:pt x="140" y="212"/>
                  </a:lnTo>
                  <a:lnTo>
                    <a:pt x="138" y="212"/>
                  </a:lnTo>
                  <a:lnTo>
                    <a:pt x="138" y="641"/>
                  </a:lnTo>
                  <a:lnTo>
                    <a:pt x="0" y="641"/>
                  </a:lnTo>
                  <a:lnTo>
                    <a:pt x="0" y="0"/>
                  </a:lnTo>
                  <a:close/>
                </a:path>
              </a:pathLst>
            </a:custGeom>
            <a:solidFill>
              <a:srgbClr val="981039"/>
            </a:solidFill>
            <a:ln w="9525">
              <a:noFill/>
              <a:round/>
              <a:headEnd/>
              <a:tailEnd/>
            </a:ln>
          </p:spPr>
          <p:txBody>
            <a:bodyPr/>
            <a:lstStyle/>
            <a:p>
              <a:pPr eaLnBrk="0" hangingPunct="0">
                <a:defRPr/>
              </a:pPr>
              <a:endParaRPr lang="en-US"/>
            </a:p>
          </p:txBody>
        </p:sp>
        <p:sp>
          <p:nvSpPr>
            <p:cNvPr id="1058" name="Rectangle 34"/>
            <p:cNvSpPr>
              <a:spLocks noChangeArrowheads="1"/>
            </p:cNvSpPr>
            <p:nvPr/>
          </p:nvSpPr>
          <p:spPr bwMode="auto">
            <a:xfrm>
              <a:off x="4760" y="4080"/>
              <a:ext cx="824" cy="4"/>
            </a:xfrm>
            <a:prstGeom prst="rect">
              <a:avLst/>
            </a:prstGeom>
            <a:solidFill>
              <a:srgbClr val="981039"/>
            </a:solidFill>
            <a:ln w="9525">
              <a:noFill/>
              <a:miter lim="800000"/>
              <a:headEnd/>
              <a:tailEnd/>
            </a:ln>
          </p:spPr>
          <p:txBody>
            <a:bodyPr/>
            <a:lstStyle/>
            <a:p>
              <a:pPr eaLnBrk="0" hangingPunct="0">
                <a:defRPr/>
              </a:pPr>
              <a:endParaRPr lang="en-US"/>
            </a:p>
          </p:txBody>
        </p:sp>
        <p:sp>
          <p:nvSpPr>
            <p:cNvPr id="1059" name="Freeform 35"/>
            <p:cNvSpPr>
              <a:spLocks/>
            </p:cNvSpPr>
            <p:nvPr/>
          </p:nvSpPr>
          <p:spPr bwMode="auto">
            <a:xfrm>
              <a:off x="4566" y="3996"/>
              <a:ext cx="173" cy="174"/>
            </a:xfrm>
            <a:custGeom>
              <a:avLst/>
              <a:gdLst/>
              <a:ahLst/>
              <a:cxnLst>
                <a:cxn ang="0">
                  <a:pos x="135" y="863"/>
                </a:cxn>
                <a:cxn ang="0">
                  <a:pos x="156" y="970"/>
                </a:cxn>
                <a:cxn ang="0">
                  <a:pos x="193" y="1068"/>
                </a:cxn>
                <a:cxn ang="0">
                  <a:pos x="244" y="1158"/>
                </a:cxn>
                <a:cxn ang="0">
                  <a:pos x="309" y="1239"/>
                </a:cxn>
                <a:cxn ang="0">
                  <a:pos x="386" y="1308"/>
                </a:cxn>
                <a:cxn ang="0">
                  <a:pos x="472" y="1365"/>
                </a:cxn>
                <a:cxn ang="0">
                  <a:pos x="568" y="1408"/>
                </a:cxn>
                <a:cxn ang="0">
                  <a:pos x="670" y="1433"/>
                </a:cxn>
                <a:cxn ang="0">
                  <a:pos x="778" y="1443"/>
                </a:cxn>
                <a:cxn ang="0">
                  <a:pos x="852" y="1439"/>
                </a:cxn>
                <a:cxn ang="0">
                  <a:pos x="956" y="1419"/>
                </a:cxn>
                <a:cxn ang="0">
                  <a:pos x="1054" y="1381"/>
                </a:cxn>
                <a:cxn ang="0">
                  <a:pos x="1143" y="1329"/>
                </a:cxn>
                <a:cxn ang="0">
                  <a:pos x="1224" y="1264"/>
                </a:cxn>
                <a:cxn ang="0">
                  <a:pos x="1292" y="1187"/>
                </a:cxn>
                <a:cxn ang="0">
                  <a:pos x="1349" y="1099"/>
                </a:cxn>
                <a:cxn ang="0">
                  <a:pos x="1390" y="1003"/>
                </a:cxn>
                <a:cxn ang="0">
                  <a:pos x="1417" y="899"/>
                </a:cxn>
                <a:cxn ang="0">
                  <a:pos x="1425" y="790"/>
                </a:cxn>
                <a:cxn ang="0">
                  <a:pos x="1421" y="718"/>
                </a:cxn>
                <a:cxn ang="0">
                  <a:pos x="1401" y="612"/>
                </a:cxn>
                <a:cxn ang="0">
                  <a:pos x="1364" y="513"/>
                </a:cxn>
                <a:cxn ang="0">
                  <a:pos x="1313" y="423"/>
                </a:cxn>
                <a:cxn ang="0">
                  <a:pos x="1248" y="342"/>
                </a:cxn>
                <a:cxn ang="0">
                  <a:pos x="1172" y="272"/>
                </a:cxn>
                <a:cxn ang="0">
                  <a:pos x="1085" y="216"/>
                </a:cxn>
                <a:cxn ang="0">
                  <a:pos x="990" y="173"/>
                </a:cxn>
                <a:cxn ang="0">
                  <a:pos x="887" y="147"/>
                </a:cxn>
                <a:cxn ang="0">
                  <a:pos x="778" y="138"/>
                </a:cxn>
                <a:cxn ang="0">
                  <a:pos x="706" y="143"/>
                </a:cxn>
                <a:cxn ang="0">
                  <a:pos x="601" y="163"/>
                </a:cxn>
                <a:cxn ang="0">
                  <a:pos x="503" y="200"/>
                </a:cxn>
                <a:cxn ang="0">
                  <a:pos x="413" y="252"/>
                </a:cxn>
                <a:cxn ang="0">
                  <a:pos x="333" y="318"/>
                </a:cxn>
                <a:cxn ang="0">
                  <a:pos x="264" y="394"/>
                </a:cxn>
                <a:cxn ang="0">
                  <a:pos x="209" y="482"/>
                </a:cxn>
                <a:cxn ang="0">
                  <a:pos x="166" y="578"/>
                </a:cxn>
                <a:cxn ang="0">
                  <a:pos x="141" y="682"/>
                </a:cxn>
                <a:cxn ang="0">
                  <a:pos x="131" y="790"/>
                </a:cxn>
                <a:cxn ang="0">
                  <a:pos x="34" y="789"/>
                </a:cxn>
                <a:cxn ang="0">
                  <a:pos x="0" y="0"/>
                </a:cxn>
                <a:cxn ang="0">
                  <a:pos x="0" y="1565"/>
                </a:cxn>
              </a:cxnLst>
              <a:rect l="0" t="0" r="r" b="b"/>
              <a:pathLst>
                <a:path w="1552" h="1565">
                  <a:moveTo>
                    <a:pt x="131" y="790"/>
                  </a:moveTo>
                  <a:lnTo>
                    <a:pt x="132" y="827"/>
                  </a:lnTo>
                  <a:lnTo>
                    <a:pt x="135" y="863"/>
                  </a:lnTo>
                  <a:lnTo>
                    <a:pt x="141" y="899"/>
                  </a:lnTo>
                  <a:lnTo>
                    <a:pt x="147" y="934"/>
                  </a:lnTo>
                  <a:lnTo>
                    <a:pt x="156" y="970"/>
                  </a:lnTo>
                  <a:lnTo>
                    <a:pt x="166" y="1003"/>
                  </a:lnTo>
                  <a:lnTo>
                    <a:pt x="179" y="1036"/>
                  </a:lnTo>
                  <a:lnTo>
                    <a:pt x="193" y="1068"/>
                  </a:lnTo>
                  <a:lnTo>
                    <a:pt x="209" y="1099"/>
                  </a:lnTo>
                  <a:lnTo>
                    <a:pt x="226" y="1130"/>
                  </a:lnTo>
                  <a:lnTo>
                    <a:pt x="244" y="1158"/>
                  </a:lnTo>
                  <a:lnTo>
                    <a:pt x="264" y="1187"/>
                  </a:lnTo>
                  <a:lnTo>
                    <a:pt x="287" y="1214"/>
                  </a:lnTo>
                  <a:lnTo>
                    <a:pt x="309" y="1239"/>
                  </a:lnTo>
                  <a:lnTo>
                    <a:pt x="333" y="1264"/>
                  </a:lnTo>
                  <a:lnTo>
                    <a:pt x="359" y="1287"/>
                  </a:lnTo>
                  <a:lnTo>
                    <a:pt x="386" y="1308"/>
                  </a:lnTo>
                  <a:lnTo>
                    <a:pt x="413" y="1329"/>
                  </a:lnTo>
                  <a:lnTo>
                    <a:pt x="442" y="1347"/>
                  </a:lnTo>
                  <a:lnTo>
                    <a:pt x="472" y="1365"/>
                  </a:lnTo>
                  <a:lnTo>
                    <a:pt x="503" y="1381"/>
                  </a:lnTo>
                  <a:lnTo>
                    <a:pt x="535" y="1395"/>
                  </a:lnTo>
                  <a:lnTo>
                    <a:pt x="568" y="1408"/>
                  </a:lnTo>
                  <a:lnTo>
                    <a:pt x="601" y="1419"/>
                  </a:lnTo>
                  <a:lnTo>
                    <a:pt x="635" y="1427"/>
                  </a:lnTo>
                  <a:lnTo>
                    <a:pt x="670" y="1433"/>
                  </a:lnTo>
                  <a:lnTo>
                    <a:pt x="706" y="1439"/>
                  </a:lnTo>
                  <a:lnTo>
                    <a:pt x="742" y="1442"/>
                  </a:lnTo>
                  <a:lnTo>
                    <a:pt x="778" y="1443"/>
                  </a:lnTo>
                  <a:lnTo>
                    <a:pt x="778" y="1443"/>
                  </a:lnTo>
                  <a:lnTo>
                    <a:pt x="816" y="1442"/>
                  </a:lnTo>
                  <a:lnTo>
                    <a:pt x="852" y="1439"/>
                  </a:lnTo>
                  <a:lnTo>
                    <a:pt x="887" y="1433"/>
                  </a:lnTo>
                  <a:lnTo>
                    <a:pt x="922" y="1427"/>
                  </a:lnTo>
                  <a:lnTo>
                    <a:pt x="956" y="1419"/>
                  </a:lnTo>
                  <a:lnTo>
                    <a:pt x="990" y="1408"/>
                  </a:lnTo>
                  <a:lnTo>
                    <a:pt x="1022" y="1395"/>
                  </a:lnTo>
                  <a:lnTo>
                    <a:pt x="1054" y="1381"/>
                  </a:lnTo>
                  <a:lnTo>
                    <a:pt x="1085" y="1365"/>
                  </a:lnTo>
                  <a:lnTo>
                    <a:pt x="1115" y="1347"/>
                  </a:lnTo>
                  <a:lnTo>
                    <a:pt x="1143" y="1329"/>
                  </a:lnTo>
                  <a:lnTo>
                    <a:pt x="1172" y="1308"/>
                  </a:lnTo>
                  <a:lnTo>
                    <a:pt x="1199" y="1287"/>
                  </a:lnTo>
                  <a:lnTo>
                    <a:pt x="1224" y="1264"/>
                  </a:lnTo>
                  <a:lnTo>
                    <a:pt x="1248" y="1239"/>
                  </a:lnTo>
                  <a:lnTo>
                    <a:pt x="1271" y="1214"/>
                  </a:lnTo>
                  <a:lnTo>
                    <a:pt x="1292" y="1187"/>
                  </a:lnTo>
                  <a:lnTo>
                    <a:pt x="1313" y="1158"/>
                  </a:lnTo>
                  <a:lnTo>
                    <a:pt x="1332" y="1130"/>
                  </a:lnTo>
                  <a:lnTo>
                    <a:pt x="1349" y="1099"/>
                  </a:lnTo>
                  <a:lnTo>
                    <a:pt x="1364" y="1068"/>
                  </a:lnTo>
                  <a:lnTo>
                    <a:pt x="1379" y="1036"/>
                  </a:lnTo>
                  <a:lnTo>
                    <a:pt x="1390" y="1003"/>
                  </a:lnTo>
                  <a:lnTo>
                    <a:pt x="1401" y="970"/>
                  </a:lnTo>
                  <a:lnTo>
                    <a:pt x="1409" y="934"/>
                  </a:lnTo>
                  <a:lnTo>
                    <a:pt x="1417" y="899"/>
                  </a:lnTo>
                  <a:lnTo>
                    <a:pt x="1421" y="863"/>
                  </a:lnTo>
                  <a:lnTo>
                    <a:pt x="1424" y="827"/>
                  </a:lnTo>
                  <a:lnTo>
                    <a:pt x="1425" y="790"/>
                  </a:lnTo>
                  <a:lnTo>
                    <a:pt x="1425" y="790"/>
                  </a:lnTo>
                  <a:lnTo>
                    <a:pt x="1424" y="754"/>
                  </a:lnTo>
                  <a:lnTo>
                    <a:pt x="1421" y="718"/>
                  </a:lnTo>
                  <a:lnTo>
                    <a:pt x="1417" y="682"/>
                  </a:lnTo>
                  <a:lnTo>
                    <a:pt x="1409" y="647"/>
                  </a:lnTo>
                  <a:lnTo>
                    <a:pt x="1401" y="612"/>
                  </a:lnTo>
                  <a:lnTo>
                    <a:pt x="1390" y="578"/>
                  </a:lnTo>
                  <a:lnTo>
                    <a:pt x="1379" y="545"/>
                  </a:lnTo>
                  <a:lnTo>
                    <a:pt x="1364" y="513"/>
                  </a:lnTo>
                  <a:lnTo>
                    <a:pt x="1349" y="482"/>
                  </a:lnTo>
                  <a:lnTo>
                    <a:pt x="1332" y="451"/>
                  </a:lnTo>
                  <a:lnTo>
                    <a:pt x="1313" y="423"/>
                  </a:lnTo>
                  <a:lnTo>
                    <a:pt x="1292" y="394"/>
                  </a:lnTo>
                  <a:lnTo>
                    <a:pt x="1271" y="368"/>
                  </a:lnTo>
                  <a:lnTo>
                    <a:pt x="1248" y="342"/>
                  </a:lnTo>
                  <a:lnTo>
                    <a:pt x="1224" y="318"/>
                  </a:lnTo>
                  <a:lnTo>
                    <a:pt x="1199" y="294"/>
                  </a:lnTo>
                  <a:lnTo>
                    <a:pt x="1172" y="272"/>
                  </a:lnTo>
                  <a:lnTo>
                    <a:pt x="1143" y="252"/>
                  </a:lnTo>
                  <a:lnTo>
                    <a:pt x="1115" y="233"/>
                  </a:lnTo>
                  <a:lnTo>
                    <a:pt x="1085" y="216"/>
                  </a:lnTo>
                  <a:lnTo>
                    <a:pt x="1054" y="200"/>
                  </a:lnTo>
                  <a:lnTo>
                    <a:pt x="1022" y="186"/>
                  </a:lnTo>
                  <a:lnTo>
                    <a:pt x="990" y="173"/>
                  </a:lnTo>
                  <a:lnTo>
                    <a:pt x="956" y="163"/>
                  </a:lnTo>
                  <a:lnTo>
                    <a:pt x="922" y="154"/>
                  </a:lnTo>
                  <a:lnTo>
                    <a:pt x="887" y="147"/>
                  </a:lnTo>
                  <a:lnTo>
                    <a:pt x="852" y="143"/>
                  </a:lnTo>
                  <a:lnTo>
                    <a:pt x="816" y="139"/>
                  </a:lnTo>
                  <a:lnTo>
                    <a:pt x="778" y="138"/>
                  </a:lnTo>
                  <a:lnTo>
                    <a:pt x="778" y="138"/>
                  </a:lnTo>
                  <a:lnTo>
                    <a:pt x="742" y="139"/>
                  </a:lnTo>
                  <a:lnTo>
                    <a:pt x="706" y="143"/>
                  </a:lnTo>
                  <a:lnTo>
                    <a:pt x="670" y="147"/>
                  </a:lnTo>
                  <a:lnTo>
                    <a:pt x="635" y="154"/>
                  </a:lnTo>
                  <a:lnTo>
                    <a:pt x="601" y="163"/>
                  </a:lnTo>
                  <a:lnTo>
                    <a:pt x="568" y="173"/>
                  </a:lnTo>
                  <a:lnTo>
                    <a:pt x="535" y="186"/>
                  </a:lnTo>
                  <a:lnTo>
                    <a:pt x="503" y="200"/>
                  </a:lnTo>
                  <a:lnTo>
                    <a:pt x="472" y="216"/>
                  </a:lnTo>
                  <a:lnTo>
                    <a:pt x="442" y="233"/>
                  </a:lnTo>
                  <a:lnTo>
                    <a:pt x="413" y="252"/>
                  </a:lnTo>
                  <a:lnTo>
                    <a:pt x="386" y="272"/>
                  </a:lnTo>
                  <a:lnTo>
                    <a:pt x="359" y="294"/>
                  </a:lnTo>
                  <a:lnTo>
                    <a:pt x="333" y="318"/>
                  </a:lnTo>
                  <a:lnTo>
                    <a:pt x="309" y="342"/>
                  </a:lnTo>
                  <a:lnTo>
                    <a:pt x="287" y="368"/>
                  </a:lnTo>
                  <a:lnTo>
                    <a:pt x="264" y="394"/>
                  </a:lnTo>
                  <a:lnTo>
                    <a:pt x="244" y="423"/>
                  </a:lnTo>
                  <a:lnTo>
                    <a:pt x="226" y="451"/>
                  </a:lnTo>
                  <a:lnTo>
                    <a:pt x="209" y="482"/>
                  </a:lnTo>
                  <a:lnTo>
                    <a:pt x="193" y="513"/>
                  </a:lnTo>
                  <a:lnTo>
                    <a:pt x="179" y="545"/>
                  </a:lnTo>
                  <a:lnTo>
                    <a:pt x="166" y="578"/>
                  </a:lnTo>
                  <a:lnTo>
                    <a:pt x="156" y="612"/>
                  </a:lnTo>
                  <a:lnTo>
                    <a:pt x="147" y="647"/>
                  </a:lnTo>
                  <a:lnTo>
                    <a:pt x="141" y="682"/>
                  </a:lnTo>
                  <a:lnTo>
                    <a:pt x="135" y="718"/>
                  </a:lnTo>
                  <a:lnTo>
                    <a:pt x="132" y="754"/>
                  </a:lnTo>
                  <a:lnTo>
                    <a:pt x="131" y="790"/>
                  </a:lnTo>
                  <a:lnTo>
                    <a:pt x="131" y="790"/>
                  </a:lnTo>
                  <a:lnTo>
                    <a:pt x="97" y="789"/>
                  </a:lnTo>
                  <a:lnTo>
                    <a:pt x="34" y="789"/>
                  </a:lnTo>
                  <a:lnTo>
                    <a:pt x="0" y="788"/>
                  </a:lnTo>
                  <a:lnTo>
                    <a:pt x="0" y="788"/>
                  </a:lnTo>
                  <a:lnTo>
                    <a:pt x="0" y="0"/>
                  </a:lnTo>
                  <a:lnTo>
                    <a:pt x="1552" y="0"/>
                  </a:lnTo>
                  <a:lnTo>
                    <a:pt x="1552" y="1565"/>
                  </a:lnTo>
                  <a:lnTo>
                    <a:pt x="0" y="1565"/>
                  </a:lnTo>
                  <a:lnTo>
                    <a:pt x="0" y="788"/>
                  </a:lnTo>
                  <a:lnTo>
                    <a:pt x="131" y="790"/>
                  </a:lnTo>
                  <a:close/>
                </a:path>
              </a:pathLst>
            </a:custGeom>
            <a:solidFill>
              <a:srgbClr val="981039"/>
            </a:solidFill>
            <a:ln w="9525">
              <a:noFill/>
              <a:round/>
              <a:headEnd/>
              <a:tailEnd/>
            </a:ln>
          </p:spPr>
          <p:txBody>
            <a:bodyPr/>
            <a:lstStyle/>
            <a:p>
              <a:pPr eaLnBrk="0" hangingPunct="0">
                <a:defRPr/>
              </a:pPr>
              <a:endParaRPr lang="en-US"/>
            </a:p>
          </p:txBody>
        </p:sp>
        <p:sp>
          <p:nvSpPr>
            <p:cNvPr id="1060" name="Freeform 36"/>
            <p:cNvSpPr>
              <a:spLocks noEditPoints="1"/>
            </p:cNvSpPr>
            <p:nvPr/>
          </p:nvSpPr>
          <p:spPr bwMode="auto">
            <a:xfrm>
              <a:off x="4588" y="4019"/>
              <a:ext cx="129" cy="130"/>
            </a:xfrm>
            <a:custGeom>
              <a:avLst/>
              <a:gdLst/>
              <a:ahLst/>
              <a:cxnLst>
                <a:cxn ang="0">
                  <a:pos x="544" y="1"/>
                </a:cxn>
                <a:cxn ang="0">
                  <a:pos x="473" y="10"/>
                </a:cxn>
                <a:cxn ang="0">
                  <a:pos x="403" y="28"/>
                </a:cxn>
                <a:cxn ang="0">
                  <a:pos x="339" y="53"/>
                </a:cxn>
                <a:cxn ang="0">
                  <a:pos x="278" y="86"/>
                </a:cxn>
                <a:cxn ang="0">
                  <a:pos x="221" y="125"/>
                </a:cxn>
                <a:cxn ang="0">
                  <a:pos x="169" y="171"/>
                </a:cxn>
                <a:cxn ang="0">
                  <a:pos x="125" y="223"/>
                </a:cxn>
                <a:cxn ang="0">
                  <a:pos x="85" y="280"/>
                </a:cxn>
                <a:cxn ang="0">
                  <a:pos x="52" y="342"/>
                </a:cxn>
                <a:cxn ang="0">
                  <a:pos x="27" y="408"/>
                </a:cxn>
                <a:cxn ang="0">
                  <a:pos x="10" y="477"/>
                </a:cxn>
                <a:cxn ang="0">
                  <a:pos x="1" y="549"/>
                </a:cxn>
                <a:cxn ang="0">
                  <a:pos x="0" y="585"/>
                </a:cxn>
                <a:cxn ang="0">
                  <a:pos x="4" y="658"/>
                </a:cxn>
                <a:cxn ang="0">
                  <a:pos x="17" y="729"/>
                </a:cxn>
                <a:cxn ang="0">
                  <a:pos x="38" y="797"/>
                </a:cxn>
                <a:cxn ang="0">
                  <a:pos x="67" y="861"/>
                </a:cxn>
                <a:cxn ang="0">
                  <a:pos x="103" y="920"/>
                </a:cxn>
                <a:cxn ang="0">
                  <a:pos x="146" y="975"/>
                </a:cxn>
                <a:cxn ang="0">
                  <a:pos x="195" y="1024"/>
                </a:cxn>
                <a:cxn ang="0">
                  <a:pos x="249" y="1066"/>
                </a:cxn>
                <a:cxn ang="0">
                  <a:pos x="308" y="1102"/>
                </a:cxn>
                <a:cxn ang="0">
                  <a:pos x="370" y="1132"/>
                </a:cxn>
                <a:cxn ang="0">
                  <a:pos x="438" y="1153"/>
                </a:cxn>
                <a:cxn ang="0">
                  <a:pos x="508" y="1167"/>
                </a:cxn>
                <a:cxn ang="0">
                  <a:pos x="580" y="1171"/>
                </a:cxn>
                <a:cxn ang="0">
                  <a:pos x="617" y="1170"/>
                </a:cxn>
                <a:cxn ang="0">
                  <a:pos x="689" y="1162"/>
                </a:cxn>
                <a:cxn ang="0">
                  <a:pos x="758" y="1144"/>
                </a:cxn>
                <a:cxn ang="0">
                  <a:pos x="823" y="1118"/>
                </a:cxn>
                <a:cxn ang="0">
                  <a:pos x="884" y="1085"/>
                </a:cxn>
                <a:cxn ang="0">
                  <a:pos x="940" y="1046"/>
                </a:cxn>
                <a:cxn ang="0">
                  <a:pos x="991" y="999"/>
                </a:cxn>
                <a:cxn ang="0">
                  <a:pos x="1037" y="948"/>
                </a:cxn>
                <a:cxn ang="0">
                  <a:pos x="1076" y="891"/>
                </a:cxn>
                <a:cxn ang="0">
                  <a:pos x="1109" y="829"/>
                </a:cxn>
                <a:cxn ang="0">
                  <a:pos x="1135" y="763"/>
                </a:cxn>
                <a:cxn ang="0">
                  <a:pos x="1152" y="694"/>
                </a:cxn>
                <a:cxn ang="0">
                  <a:pos x="1160" y="622"/>
                </a:cxn>
                <a:cxn ang="0">
                  <a:pos x="1161" y="585"/>
                </a:cxn>
                <a:cxn ang="0">
                  <a:pos x="1157" y="513"/>
                </a:cxn>
                <a:cxn ang="0">
                  <a:pos x="1144" y="442"/>
                </a:cxn>
                <a:cxn ang="0">
                  <a:pos x="1123" y="374"/>
                </a:cxn>
                <a:cxn ang="0">
                  <a:pos x="1093" y="310"/>
                </a:cxn>
                <a:cxn ang="0">
                  <a:pos x="1058" y="251"/>
                </a:cxn>
                <a:cxn ang="0">
                  <a:pos x="1015" y="197"/>
                </a:cxn>
                <a:cxn ang="0">
                  <a:pos x="967" y="148"/>
                </a:cxn>
                <a:cxn ang="0">
                  <a:pos x="912" y="105"/>
                </a:cxn>
                <a:cxn ang="0">
                  <a:pos x="854" y="68"/>
                </a:cxn>
                <a:cxn ang="0">
                  <a:pos x="791" y="39"/>
                </a:cxn>
                <a:cxn ang="0">
                  <a:pos x="724" y="17"/>
                </a:cxn>
                <a:cxn ang="0">
                  <a:pos x="654" y="4"/>
                </a:cxn>
                <a:cxn ang="0">
                  <a:pos x="580" y="0"/>
                </a:cxn>
                <a:cxn ang="0">
                  <a:pos x="682" y="831"/>
                </a:cxn>
                <a:cxn ang="0">
                  <a:pos x="433" y="756"/>
                </a:cxn>
                <a:cxn ang="0">
                  <a:pos x="682" y="831"/>
                </a:cxn>
                <a:cxn ang="0">
                  <a:pos x="499" y="685"/>
                </a:cxn>
                <a:cxn ang="0">
                  <a:pos x="682" y="685"/>
                </a:cxn>
                <a:cxn ang="0">
                  <a:pos x="761" y="831"/>
                </a:cxn>
                <a:cxn ang="0">
                  <a:pos x="239" y="836"/>
                </a:cxn>
                <a:cxn ang="0">
                  <a:pos x="827" y="142"/>
                </a:cxn>
              </a:cxnLst>
              <a:rect l="0" t="0" r="r" b="b"/>
              <a:pathLst>
                <a:path w="1161" h="1171">
                  <a:moveTo>
                    <a:pt x="580" y="0"/>
                  </a:moveTo>
                  <a:lnTo>
                    <a:pt x="544" y="1"/>
                  </a:lnTo>
                  <a:lnTo>
                    <a:pt x="508" y="4"/>
                  </a:lnTo>
                  <a:lnTo>
                    <a:pt x="473" y="10"/>
                  </a:lnTo>
                  <a:lnTo>
                    <a:pt x="438" y="17"/>
                  </a:lnTo>
                  <a:lnTo>
                    <a:pt x="403" y="28"/>
                  </a:lnTo>
                  <a:lnTo>
                    <a:pt x="370" y="39"/>
                  </a:lnTo>
                  <a:lnTo>
                    <a:pt x="339" y="53"/>
                  </a:lnTo>
                  <a:lnTo>
                    <a:pt x="308" y="68"/>
                  </a:lnTo>
                  <a:lnTo>
                    <a:pt x="278" y="86"/>
                  </a:lnTo>
                  <a:lnTo>
                    <a:pt x="249" y="105"/>
                  </a:lnTo>
                  <a:lnTo>
                    <a:pt x="221" y="125"/>
                  </a:lnTo>
                  <a:lnTo>
                    <a:pt x="195" y="148"/>
                  </a:lnTo>
                  <a:lnTo>
                    <a:pt x="169" y="171"/>
                  </a:lnTo>
                  <a:lnTo>
                    <a:pt x="146" y="197"/>
                  </a:lnTo>
                  <a:lnTo>
                    <a:pt x="125" y="223"/>
                  </a:lnTo>
                  <a:lnTo>
                    <a:pt x="103" y="251"/>
                  </a:lnTo>
                  <a:lnTo>
                    <a:pt x="85" y="280"/>
                  </a:lnTo>
                  <a:lnTo>
                    <a:pt x="67" y="310"/>
                  </a:lnTo>
                  <a:lnTo>
                    <a:pt x="52" y="342"/>
                  </a:lnTo>
                  <a:lnTo>
                    <a:pt x="38" y="374"/>
                  </a:lnTo>
                  <a:lnTo>
                    <a:pt x="27" y="408"/>
                  </a:lnTo>
                  <a:lnTo>
                    <a:pt x="17" y="442"/>
                  </a:lnTo>
                  <a:lnTo>
                    <a:pt x="10" y="477"/>
                  </a:lnTo>
                  <a:lnTo>
                    <a:pt x="4" y="513"/>
                  </a:lnTo>
                  <a:lnTo>
                    <a:pt x="1" y="549"/>
                  </a:lnTo>
                  <a:lnTo>
                    <a:pt x="0" y="585"/>
                  </a:lnTo>
                  <a:lnTo>
                    <a:pt x="0" y="585"/>
                  </a:lnTo>
                  <a:lnTo>
                    <a:pt x="1" y="622"/>
                  </a:lnTo>
                  <a:lnTo>
                    <a:pt x="4" y="658"/>
                  </a:lnTo>
                  <a:lnTo>
                    <a:pt x="10" y="694"/>
                  </a:lnTo>
                  <a:lnTo>
                    <a:pt x="17" y="729"/>
                  </a:lnTo>
                  <a:lnTo>
                    <a:pt x="27" y="763"/>
                  </a:lnTo>
                  <a:lnTo>
                    <a:pt x="38" y="797"/>
                  </a:lnTo>
                  <a:lnTo>
                    <a:pt x="52" y="829"/>
                  </a:lnTo>
                  <a:lnTo>
                    <a:pt x="67" y="861"/>
                  </a:lnTo>
                  <a:lnTo>
                    <a:pt x="85" y="891"/>
                  </a:lnTo>
                  <a:lnTo>
                    <a:pt x="103" y="920"/>
                  </a:lnTo>
                  <a:lnTo>
                    <a:pt x="125" y="948"/>
                  </a:lnTo>
                  <a:lnTo>
                    <a:pt x="146" y="975"/>
                  </a:lnTo>
                  <a:lnTo>
                    <a:pt x="169" y="999"/>
                  </a:lnTo>
                  <a:lnTo>
                    <a:pt x="195" y="1024"/>
                  </a:lnTo>
                  <a:lnTo>
                    <a:pt x="221" y="1046"/>
                  </a:lnTo>
                  <a:lnTo>
                    <a:pt x="249" y="1066"/>
                  </a:lnTo>
                  <a:lnTo>
                    <a:pt x="278" y="1085"/>
                  </a:lnTo>
                  <a:lnTo>
                    <a:pt x="308" y="1102"/>
                  </a:lnTo>
                  <a:lnTo>
                    <a:pt x="339" y="1118"/>
                  </a:lnTo>
                  <a:lnTo>
                    <a:pt x="370" y="1132"/>
                  </a:lnTo>
                  <a:lnTo>
                    <a:pt x="403" y="1144"/>
                  </a:lnTo>
                  <a:lnTo>
                    <a:pt x="438" y="1153"/>
                  </a:lnTo>
                  <a:lnTo>
                    <a:pt x="473" y="1162"/>
                  </a:lnTo>
                  <a:lnTo>
                    <a:pt x="508" y="1167"/>
                  </a:lnTo>
                  <a:lnTo>
                    <a:pt x="544" y="1170"/>
                  </a:lnTo>
                  <a:lnTo>
                    <a:pt x="580" y="1171"/>
                  </a:lnTo>
                  <a:lnTo>
                    <a:pt x="580" y="1171"/>
                  </a:lnTo>
                  <a:lnTo>
                    <a:pt x="617" y="1170"/>
                  </a:lnTo>
                  <a:lnTo>
                    <a:pt x="654" y="1167"/>
                  </a:lnTo>
                  <a:lnTo>
                    <a:pt x="689" y="1162"/>
                  </a:lnTo>
                  <a:lnTo>
                    <a:pt x="724" y="1153"/>
                  </a:lnTo>
                  <a:lnTo>
                    <a:pt x="758" y="1144"/>
                  </a:lnTo>
                  <a:lnTo>
                    <a:pt x="791" y="1132"/>
                  </a:lnTo>
                  <a:lnTo>
                    <a:pt x="823" y="1118"/>
                  </a:lnTo>
                  <a:lnTo>
                    <a:pt x="854" y="1102"/>
                  </a:lnTo>
                  <a:lnTo>
                    <a:pt x="884" y="1085"/>
                  </a:lnTo>
                  <a:lnTo>
                    <a:pt x="912" y="1066"/>
                  </a:lnTo>
                  <a:lnTo>
                    <a:pt x="940" y="1046"/>
                  </a:lnTo>
                  <a:lnTo>
                    <a:pt x="967" y="1024"/>
                  </a:lnTo>
                  <a:lnTo>
                    <a:pt x="991" y="999"/>
                  </a:lnTo>
                  <a:lnTo>
                    <a:pt x="1015" y="975"/>
                  </a:lnTo>
                  <a:lnTo>
                    <a:pt x="1037" y="948"/>
                  </a:lnTo>
                  <a:lnTo>
                    <a:pt x="1058" y="920"/>
                  </a:lnTo>
                  <a:lnTo>
                    <a:pt x="1076" y="891"/>
                  </a:lnTo>
                  <a:lnTo>
                    <a:pt x="1093" y="861"/>
                  </a:lnTo>
                  <a:lnTo>
                    <a:pt x="1109" y="829"/>
                  </a:lnTo>
                  <a:lnTo>
                    <a:pt x="1123" y="797"/>
                  </a:lnTo>
                  <a:lnTo>
                    <a:pt x="1135" y="763"/>
                  </a:lnTo>
                  <a:lnTo>
                    <a:pt x="1144" y="729"/>
                  </a:lnTo>
                  <a:lnTo>
                    <a:pt x="1152" y="694"/>
                  </a:lnTo>
                  <a:lnTo>
                    <a:pt x="1157" y="658"/>
                  </a:lnTo>
                  <a:lnTo>
                    <a:pt x="1160" y="622"/>
                  </a:lnTo>
                  <a:lnTo>
                    <a:pt x="1161" y="585"/>
                  </a:lnTo>
                  <a:lnTo>
                    <a:pt x="1161" y="585"/>
                  </a:lnTo>
                  <a:lnTo>
                    <a:pt x="1160" y="549"/>
                  </a:lnTo>
                  <a:lnTo>
                    <a:pt x="1157" y="513"/>
                  </a:lnTo>
                  <a:lnTo>
                    <a:pt x="1152" y="477"/>
                  </a:lnTo>
                  <a:lnTo>
                    <a:pt x="1144" y="442"/>
                  </a:lnTo>
                  <a:lnTo>
                    <a:pt x="1135" y="408"/>
                  </a:lnTo>
                  <a:lnTo>
                    <a:pt x="1123" y="374"/>
                  </a:lnTo>
                  <a:lnTo>
                    <a:pt x="1109" y="342"/>
                  </a:lnTo>
                  <a:lnTo>
                    <a:pt x="1093" y="310"/>
                  </a:lnTo>
                  <a:lnTo>
                    <a:pt x="1076" y="280"/>
                  </a:lnTo>
                  <a:lnTo>
                    <a:pt x="1058" y="251"/>
                  </a:lnTo>
                  <a:lnTo>
                    <a:pt x="1037" y="223"/>
                  </a:lnTo>
                  <a:lnTo>
                    <a:pt x="1015" y="197"/>
                  </a:lnTo>
                  <a:lnTo>
                    <a:pt x="991" y="171"/>
                  </a:lnTo>
                  <a:lnTo>
                    <a:pt x="967" y="148"/>
                  </a:lnTo>
                  <a:lnTo>
                    <a:pt x="940" y="125"/>
                  </a:lnTo>
                  <a:lnTo>
                    <a:pt x="912" y="105"/>
                  </a:lnTo>
                  <a:lnTo>
                    <a:pt x="884" y="86"/>
                  </a:lnTo>
                  <a:lnTo>
                    <a:pt x="854" y="68"/>
                  </a:lnTo>
                  <a:lnTo>
                    <a:pt x="823" y="53"/>
                  </a:lnTo>
                  <a:lnTo>
                    <a:pt x="791" y="39"/>
                  </a:lnTo>
                  <a:lnTo>
                    <a:pt x="758" y="28"/>
                  </a:lnTo>
                  <a:lnTo>
                    <a:pt x="724" y="17"/>
                  </a:lnTo>
                  <a:lnTo>
                    <a:pt x="689" y="10"/>
                  </a:lnTo>
                  <a:lnTo>
                    <a:pt x="654" y="4"/>
                  </a:lnTo>
                  <a:lnTo>
                    <a:pt x="617" y="1"/>
                  </a:lnTo>
                  <a:lnTo>
                    <a:pt x="580" y="0"/>
                  </a:lnTo>
                  <a:lnTo>
                    <a:pt x="580" y="0"/>
                  </a:lnTo>
                  <a:close/>
                  <a:moveTo>
                    <a:pt x="682" y="831"/>
                  </a:moveTo>
                  <a:lnTo>
                    <a:pt x="363" y="831"/>
                  </a:lnTo>
                  <a:lnTo>
                    <a:pt x="433" y="756"/>
                  </a:lnTo>
                  <a:lnTo>
                    <a:pt x="682" y="756"/>
                  </a:lnTo>
                  <a:lnTo>
                    <a:pt x="682" y="831"/>
                  </a:lnTo>
                  <a:close/>
                  <a:moveTo>
                    <a:pt x="682" y="685"/>
                  </a:moveTo>
                  <a:lnTo>
                    <a:pt x="499" y="685"/>
                  </a:lnTo>
                  <a:lnTo>
                    <a:pt x="682" y="502"/>
                  </a:lnTo>
                  <a:lnTo>
                    <a:pt x="682" y="685"/>
                  </a:lnTo>
                  <a:close/>
                  <a:moveTo>
                    <a:pt x="827" y="831"/>
                  </a:moveTo>
                  <a:lnTo>
                    <a:pt x="761" y="831"/>
                  </a:lnTo>
                  <a:lnTo>
                    <a:pt x="761" y="310"/>
                  </a:lnTo>
                  <a:lnTo>
                    <a:pt x="239" y="836"/>
                  </a:lnTo>
                  <a:lnTo>
                    <a:pt x="144" y="836"/>
                  </a:lnTo>
                  <a:lnTo>
                    <a:pt x="827" y="142"/>
                  </a:lnTo>
                  <a:lnTo>
                    <a:pt x="827" y="831"/>
                  </a:lnTo>
                  <a:close/>
                </a:path>
              </a:pathLst>
            </a:custGeom>
            <a:solidFill>
              <a:srgbClr val="981039"/>
            </a:solidFill>
            <a:ln w="9525">
              <a:noFill/>
              <a:round/>
              <a:headEnd/>
              <a:tailEnd/>
            </a:ln>
          </p:spPr>
          <p:txBody>
            <a:bodyPr/>
            <a:lstStyle/>
            <a:p>
              <a:pPr eaLnBrk="0" hangingPunct="0">
                <a:defRPr/>
              </a:pPr>
              <a:endParaRPr lang="en-US"/>
            </a:p>
          </p:txBody>
        </p:sp>
      </p:grpSp>
      <p:sp>
        <p:nvSpPr>
          <p:cNvPr id="3" name="Rectangle 3"/>
          <p:cNvSpPr>
            <a:spLocks noGrp="1" noChangeArrowheads="1"/>
          </p:cNvSpPr>
          <p:nvPr>
            <p:ph type="body" idx="1"/>
          </p:nvPr>
        </p:nvSpPr>
        <p:spPr bwMode="auto">
          <a:xfrm>
            <a:off x="914400" y="1447800"/>
            <a:ext cx="7391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 (Arial 20 Bold)</a:t>
            </a:r>
          </a:p>
          <a:p>
            <a:pPr lvl="1"/>
            <a:r>
              <a:rPr lang="en-US" altLang="en-US" smtClean="0"/>
              <a:t>Second level (Arial 20)</a:t>
            </a:r>
          </a:p>
          <a:p>
            <a:pPr lvl="2"/>
            <a:r>
              <a:rPr lang="en-US" altLang="en-US" smtClean="0"/>
              <a:t>Third level (Arial 18)</a:t>
            </a:r>
          </a:p>
          <a:p>
            <a:pPr lvl="3"/>
            <a:r>
              <a:rPr lang="en-US" altLang="en-US" smtClean="0"/>
              <a:t>Fourth level (Arial 16 Bold)</a:t>
            </a:r>
          </a:p>
          <a:p>
            <a:pPr lvl="4"/>
            <a:r>
              <a:rPr lang="en-US" altLang="en-US" smtClean="0"/>
              <a:t>Fifth level (Arial 16)</a:t>
            </a: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 id="2147483649" r:id="rId13"/>
  </p:sldLayoutIdLst>
  <p:hf sldNum="0" hdr="0"/>
  <p:txStyles>
    <p:titleStyle>
      <a:lvl1pPr algn="ctr" rtl="0" eaLnBrk="0" fontAlgn="base" hangingPunct="0">
        <a:spcBef>
          <a:spcPct val="0"/>
        </a:spcBef>
        <a:spcAft>
          <a:spcPct val="0"/>
        </a:spcAft>
        <a:defRPr sz="2400" b="1">
          <a:solidFill>
            <a:srgbClr val="000099"/>
          </a:solidFill>
          <a:latin typeface="+mj-lt"/>
          <a:ea typeface="+mj-ea"/>
          <a:cs typeface="+mj-cs"/>
        </a:defRPr>
      </a:lvl1pPr>
      <a:lvl2pPr algn="ctr" rtl="0" eaLnBrk="0" fontAlgn="base" hangingPunct="0">
        <a:spcBef>
          <a:spcPct val="0"/>
        </a:spcBef>
        <a:spcAft>
          <a:spcPct val="0"/>
        </a:spcAft>
        <a:defRPr sz="2400" b="1">
          <a:solidFill>
            <a:srgbClr val="000099"/>
          </a:solidFill>
          <a:latin typeface="Arial" charset="0"/>
        </a:defRPr>
      </a:lvl2pPr>
      <a:lvl3pPr algn="ctr" rtl="0" eaLnBrk="0" fontAlgn="base" hangingPunct="0">
        <a:spcBef>
          <a:spcPct val="0"/>
        </a:spcBef>
        <a:spcAft>
          <a:spcPct val="0"/>
        </a:spcAft>
        <a:defRPr sz="2400" b="1">
          <a:solidFill>
            <a:srgbClr val="000099"/>
          </a:solidFill>
          <a:latin typeface="Arial" charset="0"/>
        </a:defRPr>
      </a:lvl3pPr>
      <a:lvl4pPr algn="ctr" rtl="0" eaLnBrk="0" fontAlgn="base" hangingPunct="0">
        <a:spcBef>
          <a:spcPct val="0"/>
        </a:spcBef>
        <a:spcAft>
          <a:spcPct val="0"/>
        </a:spcAft>
        <a:defRPr sz="2400" b="1">
          <a:solidFill>
            <a:srgbClr val="000099"/>
          </a:solidFill>
          <a:latin typeface="Arial" charset="0"/>
        </a:defRPr>
      </a:lvl4pPr>
      <a:lvl5pPr algn="ctr" rtl="0" eaLnBrk="0" fontAlgn="base" hangingPunct="0">
        <a:spcBef>
          <a:spcPct val="0"/>
        </a:spcBef>
        <a:spcAft>
          <a:spcPct val="0"/>
        </a:spcAft>
        <a:defRPr sz="2400" b="1">
          <a:solidFill>
            <a:srgbClr val="000099"/>
          </a:solidFill>
          <a:latin typeface="Arial" charset="0"/>
        </a:defRPr>
      </a:lvl5pPr>
      <a:lvl6pPr marL="457200" algn="ctr" rtl="0" eaLnBrk="0" fontAlgn="base" hangingPunct="0">
        <a:spcBef>
          <a:spcPct val="0"/>
        </a:spcBef>
        <a:spcAft>
          <a:spcPct val="0"/>
        </a:spcAft>
        <a:defRPr sz="2400" b="1">
          <a:solidFill>
            <a:srgbClr val="000099"/>
          </a:solidFill>
          <a:latin typeface="Arial" charset="0"/>
        </a:defRPr>
      </a:lvl6pPr>
      <a:lvl7pPr marL="914400" algn="ctr" rtl="0" eaLnBrk="0" fontAlgn="base" hangingPunct="0">
        <a:spcBef>
          <a:spcPct val="0"/>
        </a:spcBef>
        <a:spcAft>
          <a:spcPct val="0"/>
        </a:spcAft>
        <a:defRPr sz="2400" b="1">
          <a:solidFill>
            <a:srgbClr val="000099"/>
          </a:solidFill>
          <a:latin typeface="Arial" charset="0"/>
        </a:defRPr>
      </a:lvl7pPr>
      <a:lvl8pPr marL="1371600" algn="ctr" rtl="0" eaLnBrk="0" fontAlgn="base" hangingPunct="0">
        <a:spcBef>
          <a:spcPct val="0"/>
        </a:spcBef>
        <a:spcAft>
          <a:spcPct val="0"/>
        </a:spcAft>
        <a:defRPr sz="2400" b="1">
          <a:solidFill>
            <a:srgbClr val="000099"/>
          </a:solidFill>
          <a:latin typeface="Arial" charset="0"/>
        </a:defRPr>
      </a:lvl8pPr>
      <a:lvl9pPr marL="1828800" algn="ctr" rtl="0" eaLnBrk="0" fontAlgn="base" hangingPunct="0">
        <a:spcBef>
          <a:spcPct val="0"/>
        </a:spcBef>
        <a:spcAft>
          <a:spcPct val="0"/>
        </a:spcAft>
        <a:defRPr sz="2400" b="1">
          <a:solidFill>
            <a:srgbClr val="000099"/>
          </a:solidFill>
          <a:latin typeface="Arial" charset="0"/>
        </a:defRPr>
      </a:lvl9pPr>
    </p:titleStyle>
    <p:bodyStyle>
      <a:lvl1pPr marL="342900" indent="-342900" algn="l" rtl="0" eaLnBrk="0" fontAlgn="base" hangingPunct="0">
        <a:spcBef>
          <a:spcPct val="20000"/>
        </a:spcBef>
        <a:spcAft>
          <a:spcPct val="0"/>
        </a:spcAft>
        <a:buChar char="•"/>
        <a:defRPr sz="2000" b="1">
          <a:solidFill>
            <a:srgbClr val="000099"/>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v"/>
        <a:defRPr sz="2000">
          <a:solidFill>
            <a:srgbClr val="000099"/>
          </a:solidFill>
          <a:latin typeface="+mn-lt"/>
        </a:defRPr>
      </a:lvl2pPr>
      <a:lvl3pPr marL="1085850" indent="-228600" algn="l" rtl="0" eaLnBrk="0" fontAlgn="base" hangingPunct="0">
        <a:spcBef>
          <a:spcPct val="20000"/>
        </a:spcBef>
        <a:spcAft>
          <a:spcPct val="0"/>
        </a:spcAft>
        <a:buFont typeface="Arial" charset="0"/>
        <a:buChar char="–"/>
        <a:defRPr sz="2400">
          <a:solidFill>
            <a:srgbClr val="000099"/>
          </a:solidFill>
          <a:latin typeface="+mn-lt"/>
        </a:defRPr>
      </a:lvl3pPr>
      <a:lvl4pPr marL="1428750" indent="-228600" algn="l" rtl="0" eaLnBrk="0" fontAlgn="base" hangingPunct="0">
        <a:spcBef>
          <a:spcPct val="20000"/>
        </a:spcBef>
        <a:spcAft>
          <a:spcPct val="0"/>
        </a:spcAft>
        <a:buFont typeface="Arial" charset="0"/>
        <a:buChar char="–"/>
        <a:defRPr sz="1600" b="1">
          <a:solidFill>
            <a:srgbClr val="000099"/>
          </a:solidFill>
          <a:latin typeface="+mn-lt"/>
        </a:defRPr>
      </a:lvl4pPr>
      <a:lvl5pPr marL="1771650" indent="-228600" algn="l" rtl="0" eaLnBrk="0" fontAlgn="base" hangingPunct="0">
        <a:spcBef>
          <a:spcPct val="20000"/>
        </a:spcBef>
        <a:spcAft>
          <a:spcPct val="0"/>
        </a:spcAft>
        <a:buFont typeface="Arial" charset="0"/>
        <a:buChar char="–"/>
        <a:defRPr sz="1600">
          <a:solidFill>
            <a:srgbClr val="000099"/>
          </a:solidFill>
          <a:latin typeface="+mn-lt"/>
        </a:defRPr>
      </a:lvl5pPr>
      <a:lvl6pPr marL="2228850" indent="-228600" algn="l" rtl="0" eaLnBrk="0" fontAlgn="base" hangingPunct="0">
        <a:spcBef>
          <a:spcPct val="20000"/>
        </a:spcBef>
        <a:spcAft>
          <a:spcPct val="0"/>
        </a:spcAft>
        <a:buFont typeface="Arial" charset="0"/>
        <a:buChar char="–"/>
        <a:defRPr sz="1600">
          <a:solidFill>
            <a:srgbClr val="000099"/>
          </a:solidFill>
          <a:latin typeface="+mn-lt"/>
        </a:defRPr>
      </a:lvl6pPr>
      <a:lvl7pPr marL="2686050" indent="-228600" algn="l" rtl="0" eaLnBrk="0" fontAlgn="base" hangingPunct="0">
        <a:spcBef>
          <a:spcPct val="20000"/>
        </a:spcBef>
        <a:spcAft>
          <a:spcPct val="0"/>
        </a:spcAft>
        <a:buFont typeface="Arial" charset="0"/>
        <a:buChar char="–"/>
        <a:defRPr sz="1600">
          <a:solidFill>
            <a:srgbClr val="000099"/>
          </a:solidFill>
          <a:latin typeface="+mn-lt"/>
        </a:defRPr>
      </a:lvl7pPr>
      <a:lvl8pPr marL="3143250" indent="-228600" algn="l" rtl="0" eaLnBrk="0" fontAlgn="base" hangingPunct="0">
        <a:spcBef>
          <a:spcPct val="20000"/>
        </a:spcBef>
        <a:spcAft>
          <a:spcPct val="0"/>
        </a:spcAft>
        <a:buFont typeface="Arial" charset="0"/>
        <a:buChar char="–"/>
        <a:defRPr sz="1600">
          <a:solidFill>
            <a:srgbClr val="000099"/>
          </a:solidFill>
          <a:latin typeface="+mn-lt"/>
        </a:defRPr>
      </a:lvl8pPr>
      <a:lvl9pPr marL="3600450" indent="-228600" algn="l" rtl="0" eaLnBrk="0" fontAlgn="base" hangingPunct="0">
        <a:spcBef>
          <a:spcPct val="20000"/>
        </a:spcBef>
        <a:spcAft>
          <a:spcPct val="0"/>
        </a:spcAft>
        <a:buFont typeface="Arial" charset="0"/>
        <a:buChar char="–"/>
        <a:defRPr sz="1600">
          <a:solidFill>
            <a:srgbClr val="0000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a:xfrm>
            <a:off x="762000" y="838200"/>
            <a:ext cx="7772400" cy="1981200"/>
          </a:xfrm>
        </p:spPr>
        <p:txBody>
          <a:bodyPr/>
          <a:lstStyle/>
          <a:p>
            <a:pPr>
              <a:spcBef>
                <a:spcPct val="50000"/>
              </a:spcBef>
            </a:pPr>
            <a:r>
              <a:rPr lang="en-US" altLang="en-US" smtClean="0">
                <a:solidFill>
                  <a:srgbClr val="990033"/>
                </a:solidFill>
              </a:rPr>
              <a:t>Acquisition Perspectives on the </a:t>
            </a:r>
            <a:br>
              <a:rPr lang="en-US" altLang="en-US" smtClean="0">
                <a:solidFill>
                  <a:srgbClr val="990033"/>
                </a:solidFill>
              </a:rPr>
            </a:br>
            <a:r>
              <a:rPr lang="en-US" altLang="en-US" smtClean="0">
                <a:solidFill>
                  <a:srgbClr val="990033"/>
                </a:solidFill>
              </a:rPr>
              <a:t>Incremental Commitment Model</a:t>
            </a:r>
          </a:p>
        </p:txBody>
      </p:sp>
      <p:sp>
        <p:nvSpPr>
          <p:cNvPr id="17410" name="Rectangle 34"/>
          <p:cNvSpPr>
            <a:spLocks noGrp="1" noChangeArrowheads="1"/>
          </p:cNvSpPr>
          <p:nvPr>
            <p:ph type="subTitle" idx="1"/>
          </p:nvPr>
        </p:nvSpPr>
        <p:spPr>
          <a:xfrm>
            <a:off x="2895600" y="4648200"/>
            <a:ext cx="3581400" cy="1066800"/>
          </a:xfrm>
        </p:spPr>
        <p:txBody>
          <a:bodyPr/>
          <a:lstStyle/>
          <a:p>
            <a:r>
              <a:rPr lang="en-US" altLang="en-US" sz="1800" smtClean="0"/>
              <a:t>Dr. Peter Hantos</a:t>
            </a:r>
          </a:p>
          <a:p>
            <a:r>
              <a:rPr lang="en-US" altLang="en-US" sz="1800" smtClean="0"/>
              <a:t>Senior Engineering Specialist</a:t>
            </a:r>
          </a:p>
          <a:p>
            <a:r>
              <a:rPr lang="en-US" altLang="en-US" sz="1800" smtClean="0"/>
              <a:t>The Aerospace Corporation</a:t>
            </a:r>
          </a:p>
          <a:p>
            <a:pPr algn="l"/>
            <a:endParaRPr lang="en-US" altLang="en-US" sz="1800" smtClean="0"/>
          </a:p>
        </p:txBody>
      </p:sp>
      <p:sp>
        <p:nvSpPr>
          <p:cNvPr id="17411" name="Text Box 39"/>
          <p:cNvSpPr txBox="1">
            <a:spLocks noChangeArrowheads="1"/>
          </p:cNvSpPr>
          <p:nvPr/>
        </p:nvSpPr>
        <p:spPr bwMode="auto">
          <a:xfrm>
            <a:off x="2133600" y="6411913"/>
            <a:ext cx="4757738" cy="274637"/>
          </a:xfrm>
          <a:prstGeom prst="rect">
            <a:avLst/>
          </a:prstGeom>
          <a:noFill/>
          <a:ln w="9525">
            <a:noFill/>
            <a:miter lim="800000"/>
            <a:headEnd/>
            <a:tailEnd/>
          </a:ln>
        </p:spPr>
        <p:txBody>
          <a:bodyPr>
            <a:spAutoFit/>
          </a:bodyPr>
          <a:lstStyle/>
          <a:p>
            <a:pPr eaLnBrk="0" hangingPunct="0">
              <a:spcBef>
                <a:spcPct val="50000"/>
              </a:spcBef>
            </a:pPr>
            <a:r>
              <a:rPr lang="en-US" sz="1200" b="1">
                <a:solidFill>
                  <a:srgbClr val="000099"/>
                </a:solidFill>
                <a:latin typeface="Arial" charset="0"/>
              </a:rPr>
              <a:t>© 2007. The Aerospace Corporation. All Rights Reserved.</a:t>
            </a:r>
          </a:p>
        </p:txBody>
      </p:sp>
      <p:sp>
        <p:nvSpPr>
          <p:cNvPr id="17412" name="Text Box 42"/>
          <p:cNvSpPr txBox="1">
            <a:spLocks noChangeArrowheads="1"/>
          </p:cNvSpPr>
          <p:nvPr/>
        </p:nvSpPr>
        <p:spPr bwMode="auto">
          <a:xfrm>
            <a:off x="625475" y="304800"/>
            <a:ext cx="7886700" cy="457200"/>
          </a:xfrm>
          <a:prstGeom prst="rect">
            <a:avLst/>
          </a:prstGeom>
          <a:noFill/>
          <a:ln w="9525">
            <a:noFill/>
            <a:miter lim="800000"/>
            <a:headEnd/>
            <a:tailEnd/>
          </a:ln>
        </p:spPr>
        <p:txBody>
          <a:bodyPr>
            <a:spAutoFit/>
          </a:bodyPr>
          <a:lstStyle/>
          <a:p>
            <a:pPr algn="ctr" eaLnBrk="0" hangingPunct="0">
              <a:spcBef>
                <a:spcPct val="50000"/>
              </a:spcBef>
            </a:pPr>
            <a:r>
              <a:rPr lang="en-US" b="1">
                <a:solidFill>
                  <a:srgbClr val="000099"/>
                </a:solidFill>
                <a:latin typeface="Arial" charset="0"/>
              </a:rPr>
              <a:t>Integrating Systems and Software Engineering 2007</a:t>
            </a:r>
          </a:p>
        </p:txBody>
      </p:sp>
      <p:pic>
        <p:nvPicPr>
          <p:cNvPr id="4139" name="Picture 43" descr="Dr_Hantos"/>
          <p:cNvPicPr>
            <a:picLocks noChangeAspect="1" noChangeArrowheads="1"/>
          </p:cNvPicPr>
          <p:nvPr/>
        </p:nvPicPr>
        <p:blipFill>
          <a:blip r:embed="rId3"/>
          <a:srcRect r="5000" b="8000"/>
          <a:stretch>
            <a:fillRect/>
          </a:stretch>
        </p:blipFill>
        <p:spPr bwMode="auto">
          <a:xfrm>
            <a:off x="3713163" y="2667000"/>
            <a:ext cx="1697037" cy="1892300"/>
          </a:xfrm>
          <a:prstGeom prst="rect">
            <a:avLst/>
          </a:prstGeom>
          <a:noFill/>
          <a:effectLst>
            <a:outerShdw dist="107763" dir="2700000" algn="ctr" rotWithShape="0">
              <a:srgbClr val="000099"/>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a:t>USC/ISSE 2007 – Peter Hantos</a:t>
            </a:r>
          </a:p>
        </p:txBody>
      </p:sp>
      <p:sp>
        <p:nvSpPr>
          <p:cNvPr id="5" name="Footer Placeholder 4"/>
          <p:cNvSpPr>
            <a:spLocks noGrp="1"/>
          </p:cNvSpPr>
          <p:nvPr>
            <p:ph type="ftr" sz="quarter" idx="11"/>
          </p:nvPr>
        </p:nvSpPr>
        <p:spPr/>
        <p:txBody>
          <a:bodyPr/>
          <a:lstStyle/>
          <a:p>
            <a:pPr>
              <a:defRPr/>
            </a:pPr>
            <a:r>
              <a:rPr lang="en-US" altLang="en-US"/>
              <a:t>Slide </a:t>
            </a:r>
            <a:fld id="{F0F0C12F-0909-4673-A80D-7B6D5CA81279}" type="slidenum">
              <a:rPr lang="en-US" altLang="en-US"/>
              <a:pPr>
                <a:defRPr/>
              </a:pPr>
              <a:t>2</a:t>
            </a:fld>
            <a:endParaRPr lang="en-US" altLang="en-US"/>
          </a:p>
        </p:txBody>
      </p:sp>
      <p:sp>
        <p:nvSpPr>
          <p:cNvPr id="19459" name="Rectangle 2"/>
          <p:cNvSpPr>
            <a:spLocks noGrp="1" noChangeArrowheads="1"/>
          </p:cNvSpPr>
          <p:nvPr>
            <p:ph type="title"/>
          </p:nvPr>
        </p:nvSpPr>
        <p:spPr/>
        <p:txBody>
          <a:bodyPr/>
          <a:lstStyle/>
          <a:p>
            <a:r>
              <a:rPr lang="en-US" smtClean="0"/>
              <a:t>Acknowledgements</a:t>
            </a:r>
          </a:p>
        </p:txBody>
      </p:sp>
      <p:sp>
        <p:nvSpPr>
          <p:cNvPr id="19460" name="Rectangle 3"/>
          <p:cNvSpPr>
            <a:spLocks noGrp="1" noChangeArrowheads="1"/>
          </p:cNvSpPr>
          <p:nvPr>
            <p:ph type="body" idx="1"/>
          </p:nvPr>
        </p:nvSpPr>
        <p:spPr>
          <a:xfrm>
            <a:off x="304800" y="1219200"/>
            <a:ext cx="8534400" cy="5029200"/>
          </a:xfrm>
        </p:spPr>
        <p:txBody>
          <a:bodyPr/>
          <a:lstStyle/>
          <a:p>
            <a:r>
              <a:rPr lang="en-US" smtClean="0"/>
              <a:t>This work would not have been possible without the following:</a:t>
            </a:r>
          </a:p>
          <a:p>
            <a:pPr lvl="1"/>
            <a:r>
              <a:rPr lang="en-US" b="1" smtClean="0"/>
              <a:t>Reviewers</a:t>
            </a:r>
          </a:p>
          <a:p>
            <a:pPr lvl="2"/>
            <a:r>
              <a:rPr lang="en-US" sz="1800" b="1" smtClean="0"/>
              <a:t>Suellen Eslinger</a:t>
            </a:r>
            <a:r>
              <a:rPr lang="en-US" sz="1800" smtClean="0"/>
              <a:t>, </a:t>
            </a:r>
            <a:r>
              <a:rPr lang="en-US" altLang="en-US" sz="1800" smtClean="0"/>
              <a:t>Software Engineering Subdivision</a:t>
            </a:r>
            <a:r>
              <a:rPr lang="en-US" sz="1800" smtClean="0"/>
              <a:t> </a:t>
            </a:r>
          </a:p>
          <a:p>
            <a:pPr lvl="2"/>
            <a:r>
              <a:rPr lang="en-US" altLang="en-US" sz="1800" b="1" smtClean="0"/>
              <a:t>Dr. Leslie J. Holloway</a:t>
            </a:r>
            <a:r>
              <a:rPr lang="en-US" altLang="en-US" sz="1800" smtClean="0"/>
              <a:t>, </a:t>
            </a:r>
            <a:r>
              <a:rPr lang="en-US" sz="1800" smtClean="0"/>
              <a:t>Software Acquisition and Process Department</a:t>
            </a:r>
          </a:p>
          <a:p>
            <a:pPr lvl="2"/>
            <a:r>
              <a:rPr lang="en-US" altLang="en-US" sz="1800" b="1" smtClean="0"/>
              <a:t>Mary A. Rich</a:t>
            </a:r>
            <a:r>
              <a:rPr lang="en-US" altLang="en-US" sz="1800" smtClean="0"/>
              <a:t>, Software Engineering Subdivision</a:t>
            </a:r>
          </a:p>
          <a:p>
            <a:pPr lvl="1"/>
            <a:r>
              <a:rPr lang="en-US" altLang="en-US" b="1" smtClean="0"/>
              <a:t>Sponsor</a:t>
            </a:r>
          </a:p>
          <a:p>
            <a:pPr lvl="2">
              <a:lnSpc>
                <a:spcPct val="120000"/>
              </a:lnSpc>
              <a:spcBef>
                <a:spcPct val="0"/>
              </a:spcBef>
            </a:pPr>
            <a:r>
              <a:rPr lang="en-US" altLang="en-US" sz="1800" b="1" smtClean="0"/>
              <a:t>Michael Zambrana</a:t>
            </a:r>
            <a:r>
              <a:rPr lang="en-US" altLang="en-US" sz="1800" smtClean="0"/>
              <a:t>, USAF Space and Missile Systems Center, Engineering &amp; Architecture Directorate</a:t>
            </a:r>
          </a:p>
          <a:p>
            <a:pPr lvl="1">
              <a:lnSpc>
                <a:spcPct val="120000"/>
              </a:lnSpc>
              <a:spcBef>
                <a:spcPct val="0"/>
              </a:spcBef>
            </a:pPr>
            <a:r>
              <a:rPr lang="en-US" altLang="en-US" b="1" smtClean="0"/>
              <a:t>Funding source</a:t>
            </a:r>
          </a:p>
          <a:p>
            <a:pPr lvl="2">
              <a:lnSpc>
                <a:spcPct val="120000"/>
              </a:lnSpc>
              <a:spcBef>
                <a:spcPct val="0"/>
              </a:spcBef>
            </a:pPr>
            <a:r>
              <a:rPr lang="en-US" altLang="en-US" sz="1800" smtClean="0"/>
              <a:t>Mission-Oriented Investigation and Experimentation (</a:t>
            </a:r>
            <a:r>
              <a:rPr lang="en-US" altLang="en-US" sz="1800" b="1" smtClean="0"/>
              <a:t>MOIE</a:t>
            </a:r>
            <a:r>
              <a:rPr lang="en-US" altLang="en-US" sz="1800" smtClean="0"/>
              <a:t>) Research Program (Software Acquisition Task)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a:t>USC/ISSE 2007 – Peter Hantos</a:t>
            </a:r>
          </a:p>
        </p:txBody>
      </p:sp>
      <p:sp>
        <p:nvSpPr>
          <p:cNvPr id="5" name="Footer Placeholder 4"/>
          <p:cNvSpPr>
            <a:spLocks noGrp="1"/>
          </p:cNvSpPr>
          <p:nvPr>
            <p:ph type="ftr" sz="quarter" idx="11"/>
          </p:nvPr>
        </p:nvSpPr>
        <p:spPr/>
        <p:txBody>
          <a:bodyPr/>
          <a:lstStyle/>
          <a:p>
            <a:pPr>
              <a:defRPr/>
            </a:pPr>
            <a:r>
              <a:rPr lang="en-US" altLang="en-US"/>
              <a:t>Slide </a:t>
            </a:r>
            <a:fld id="{B0638B6F-CCBD-4B3A-B52E-86A7211F13D4}" type="slidenum">
              <a:rPr lang="en-US" altLang="en-US"/>
              <a:pPr>
                <a:defRPr/>
              </a:pPr>
              <a:t>3</a:t>
            </a:fld>
            <a:endParaRPr lang="en-US" altLang="en-US"/>
          </a:p>
        </p:txBody>
      </p:sp>
      <p:sp>
        <p:nvSpPr>
          <p:cNvPr id="21507" name="Rectangle 2"/>
          <p:cNvSpPr>
            <a:spLocks noGrp="1" noChangeArrowheads="1"/>
          </p:cNvSpPr>
          <p:nvPr>
            <p:ph type="title"/>
          </p:nvPr>
        </p:nvSpPr>
        <p:spPr/>
        <p:txBody>
          <a:bodyPr/>
          <a:lstStyle/>
          <a:p>
            <a:r>
              <a:rPr lang="en-US" smtClean="0"/>
              <a:t>Agenda</a:t>
            </a:r>
          </a:p>
        </p:txBody>
      </p:sp>
      <p:sp>
        <p:nvSpPr>
          <p:cNvPr id="21508" name="Rectangle 3"/>
          <p:cNvSpPr>
            <a:spLocks noGrp="1" noChangeArrowheads="1"/>
          </p:cNvSpPr>
          <p:nvPr>
            <p:ph type="body" idx="1"/>
          </p:nvPr>
        </p:nvSpPr>
        <p:spPr>
          <a:xfrm>
            <a:off x="495300" y="1206500"/>
            <a:ext cx="8153400" cy="5270500"/>
          </a:xfrm>
        </p:spPr>
        <p:txBody>
          <a:bodyPr/>
          <a:lstStyle/>
          <a:p>
            <a:r>
              <a:rPr lang="en-US" smtClean="0"/>
              <a:t>Objectives</a:t>
            </a:r>
          </a:p>
          <a:p>
            <a:r>
              <a:rPr lang="en-US" smtClean="0"/>
              <a:t>Incremental Commitment Model (ICM) – The 10,000 Foot View</a:t>
            </a:r>
          </a:p>
          <a:p>
            <a:r>
              <a:rPr lang="en-US" smtClean="0"/>
              <a:t>ICM and DOD (Department of Defense) Acquisition Life Cycle Model Phases</a:t>
            </a:r>
          </a:p>
          <a:p>
            <a:r>
              <a:rPr lang="en-US" smtClean="0"/>
              <a:t>Evolutionary Acquisition</a:t>
            </a:r>
          </a:p>
          <a:p>
            <a:r>
              <a:rPr lang="en-US" smtClean="0"/>
              <a:t>Selected Evolutionary Acquisition and Spiral Development Challenges</a:t>
            </a:r>
          </a:p>
          <a:p>
            <a:r>
              <a:rPr lang="en-US" smtClean="0"/>
              <a:t>Renaming Anchor Points in ICM</a:t>
            </a:r>
          </a:p>
          <a:p>
            <a:r>
              <a:rPr lang="en-US" smtClean="0">
                <a:cs typeface="Arial" charset="0"/>
              </a:rPr>
              <a:t>Conclusions</a:t>
            </a:r>
          </a:p>
          <a:p>
            <a:r>
              <a:rPr lang="en-US" smtClean="0">
                <a:cs typeface="Arial" charset="0"/>
              </a:rPr>
              <a:t>Acronyms</a:t>
            </a:r>
          </a:p>
          <a:p>
            <a:r>
              <a:rPr lang="en-US" smtClean="0">
                <a:cs typeface="Arial" charset="0"/>
              </a:rPr>
              <a:t>References	</a:t>
            </a:r>
          </a:p>
          <a:p>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a:t>USC/ISSE 2007 – Peter Hantos</a:t>
            </a:r>
          </a:p>
        </p:txBody>
      </p:sp>
      <p:sp>
        <p:nvSpPr>
          <p:cNvPr id="5" name="Footer Placeholder 4"/>
          <p:cNvSpPr>
            <a:spLocks noGrp="1"/>
          </p:cNvSpPr>
          <p:nvPr>
            <p:ph type="ftr" sz="quarter" idx="11"/>
          </p:nvPr>
        </p:nvSpPr>
        <p:spPr/>
        <p:txBody>
          <a:bodyPr/>
          <a:lstStyle/>
          <a:p>
            <a:pPr>
              <a:defRPr/>
            </a:pPr>
            <a:r>
              <a:rPr lang="en-US" altLang="en-US"/>
              <a:t>Slide </a:t>
            </a:r>
            <a:fld id="{0D24B9AC-995D-4A29-AB9F-BEC2679012C2}" type="slidenum">
              <a:rPr lang="en-US" altLang="en-US"/>
              <a:pPr>
                <a:defRPr/>
              </a:pPr>
              <a:t>4</a:t>
            </a:fld>
            <a:endParaRPr lang="en-US" altLang="en-US"/>
          </a:p>
        </p:txBody>
      </p:sp>
      <p:sp>
        <p:nvSpPr>
          <p:cNvPr id="23555" name="Rectangle 2"/>
          <p:cNvSpPr>
            <a:spLocks noGrp="1" noChangeArrowheads="1"/>
          </p:cNvSpPr>
          <p:nvPr>
            <p:ph type="title"/>
          </p:nvPr>
        </p:nvSpPr>
        <p:spPr/>
        <p:txBody>
          <a:bodyPr/>
          <a:lstStyle/>
          <a:p>
            <a:r>
              <a:rPr lang="en-US" smtClean="0"/>
              <a:t>Objectives</a:t>
            </a:r>
          </a:p>
        </p:txBody>
      </p:sp>
      <p:sp>
        <p:nvSpPr>
          <p:cNvPr id="23556" name="Rectangle 3"/>
          <p:cNvSpPr>
            <a:spLocks noGrp="1" noChangeArrowheads="1"/>
          </p:cNvSpPr>
          <p:nvPr>
            <p:ph type="body" idx="1"/>
          </p:nvPr>
        </p:nvSpPr>
        <p:spPr>
          <a:xfrm>
            <a:off x="1219200" y="1752600"/>
            <a:ext cx="6781800" cy="3810000"/>
          </a:xfrm>
        </p:spPr>
        <p:txBody>
          <a:bodyPr/>
          <a:lstStyle/>
          <a:p>
            <a:r>
              <a:rPr lang="en-US" smtClean="0"/>
              <a:t>Identify strengths and weaknesses of the new Incremental Commitment Model</a:t>
            </a:r>
          </a:p>
          <a:p>
            <a:r>
              <a:rPr lang="en-US" smtClean="0"/>
              <a:t>Explore to what extent the new model will mitigate known problems of the defense acquisition system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r>
              <a:rPr lang="en-US" altLang="en-US"/>
              <a:t>USC/ISSE 2007 – Peter Hantos</a:t>
            </a:r>
          </a:p>
        </p:txBody>
      </p:sp>
      <p:sp>
        <p:nvSpPr>
          <p:cNvPr id="6" name="Footer Placeholder 4"/>
          <p:cNvSpPr>
            <a:spLocks noGrp="1"/>
          </p:cNvSpPr>
          <p:nvPr>
            <p:ph type="ftr" sz="quarter" idx="11"/>
          </p:nvPr>
        </p:nvSpPr>
        <p:spPr/>
        <p:txBody>
          <a:bodyPr/>
          <a:lstStyle/>
          <a:p>
            <a:pPr>
              <a:defRPr/>
            </a:pPr>
            <a:r>
              <a:rPr lang="en-US" altLang="en-US"/>
              <a:t>Slide </a:t>
            </a:r>
            <a:fld id="{27053F49-D710-4E66-AAF9-A5B5BDBEDEF3}" type="slidenum">
              <a:rPr lang="en-US" altLang="en-US"/>
              <a:pPr>
                <a:defRPr/>
              </a:pPr>
              <a:t>5</a:t>
            </a:fld>
            <a:endParaRPr lang="en-US" altLang="en-US"/>
          </a:p>
        </p:txBody>
      </p:sp>
      <p:sp>
        <p:nvSpPr>
          <p:cNvPr id="25603" name="Rectangle 2"/>
          <p:cNvSpPr>
            <a:spLocks noGrp="1" noChangeArrowheads="1"/>
          </p:cNvSpPr>
          <p:nvPr>
            <p:ph type="title"/>
          </p:nvPr>
        </p:nvSpPr>
        <p:spPr/>
        <p:txBody>
          <a:bodyPr/>
          <a:lstStyle/>
          <a:p>
            <a:r>
              <a:rPr lang="en-US" smtClean="0"/>
              <a:t>ICM - The 10,000-Foot View*</a:t>
            </a:r>
          </a:p>
        </p:txBody>
      </p:sp>
      <p:sp>
        <p:nvSpPr>
          <p:cNvPr id="25604" name="Rectangle 3"/>
          <p:cNvSpPr>
            <a:spLocks noGrp="1" noChangeArrowheads="1"/>
          </p:cNvSpPr>
          <p:nvPr>
            <p:ph type="body" idx="1"/>
          </p:nvPr>
        </p:nvSpPr>
        <p:spPr>
          <a:xfrm>
            <a:off x="457200" y="1143000"/>
            <a:ext cx="8153400" cy="4800600"/>
          </a:xfrm>
        </p:spPr>
        <p:txBody>
          <a:bodyPr/>
          <a:lstStyle/>
          <a:p>
            <a:r>
              <a:rPr lang="en-US" smtClean="0"/>
              <a:t>Based on and inherits most characteristics of the Spiral Model</a:t>
            </a:r>
          </a:p>
          <a:p>
            <a:pPr lvl="1"/>
            <a:r>
              <a:rPr lang="en-US" smtClean="0"/>
              <a:t>Risk-driven spiral planning is the most significant element</a:t>
            </a:r>
          </a:p>
          <a:p>
            <a:r>
              <a:rPr lang="en-US" smtClean="0"/>
              <a:t>The uncoiled spiral metaphor replaces spiral</a:t>
            </a:r>
          </a:p>
          <a:p>
            <a:pPr lvl="1"/>
            <a:r>
              <a:rPr lang="en-US" smtClean="0"/>
              <a:t>Every spiral cycle maps into a life cycle phase</a:t>
            </a:r>
          </a:p>
          <a:p>
            <a:pPr lvl="1"/>
            <a:r>
              <a:rPr lang="en-US" smtClean="0"/>
              <a:t>For depicting concurrency, builds on the well-known IBM/RUP</a:t>
            </a:r>
            <a:r>
              <a:rPr lang="en-US" baseline="30000" smtClean="0">
                <a:cs typeface="Arial" charset="0"/>
              </a:rPr>
              <a:t>®</a:t>
            </a:r>
            <a:r>
              <a:rPr lang="en-US" smtClean="0"/>
              <a:t> diagram of core process work flows</a:t>
            </a:r>
          </a:p>
          <a:p>
            <a:r>
              <a:rPr lang="en-US" smtClean="0"/>
              <a:t>Major emphasis on formalized stakeholder commitment</a:t>
            </a:r>
          </a:p>
          <a:p>
            <a:pPr lvl="1"/>
            <a:r>
              <a:rPr lang="en-US" smtClean="0"/>
              <a:t>Anchor Point (AP) reviews are renamed to Commitment Reviews (CR)</a:t>
            </a:r>
          </a:p>
          <a:p>
            <a:pPr lvl="1"/>
            <a:r>
              <a:rPr lang="en-US" smtClean="0"/>
              <a:t>The new Commitment Reviews emphasize life cycle phase-entry instead of phase-exit</a:t>
            </a:r>
          </a:p>
          <a:p>
            <a:r>
              <a:rPr lang="en-US" smtClean="0"/>
              <a:t>Most CRs are aligned with DOD 5000.2 Acquisition Life Cycle Milestones (See next slide)</a:t>
            </a:r>
          </a:p>
          <a:p>
            <a:pPr>
              <a:buFontTx/>
              <a:buNone/>
            </a:pPr>
            <a:endParaRPr lang="en-US" smtClean="0"/>
          </a:p>
          <a:p>
            <a:endParaRPr lang="en-US" smtClean="0"/>
          </a:p>
        </p:txBody>
      </p:sp>
      <p:sp>
        <p:nvSpPr>
          <p:cNvPr id="25605" name="Text Box 5"/>
          <p:cNvSpPr txBox="1">
            <a:spLocks noChangeArrowheads="1"/>
          </p:cNvSpPr>
          <p:nvPr/>
        </p:nvSpPr>
        <p:spPr bwMode="auto">
          <a:xfrm>
            <a:off x="228600" y="5486400"/>
            <a:ext cx="8115300" cy="730250"/>
          </a:xfrm>
          <a:prstGeom prst="rect">
            <a:avLst/>
          </a:prstGeom>
          <a:noFill/>
          <a:ln w="9525">
            <a:noFill/>
            <a:miter lim="800000"/>
            <a:headEnd/>
            <a:tailEnd/>
          </a:ln>
        </p:spPr>
        <p:txBody>
          <a:bodyPr>
            <a:spAutoFit/>
          </a:bodyPr>
          <a:lstStyle/>
          <a:p>
            <a:pPr eaLnBrk="0" hangingPunct="0">
              <a:spcBef>
                <a:spcPct val="50000"/>
              </a:spcBef>
            </a:pPr>
            <a:r>
              <a:rPr lang="en-US" sz="1400">
                <a:solidFill>
                  <a:srgbClr val="A50021"/>
                </a:solidFill>
              </a:rPr>
              <a:t>____________________</a:t>
            </a:r>
          </a:p>
          <a:p>
            <a:pPr eaLnBrk="0" hangingPunct="0"/>
            <a:r>
              <a:rPr lang="en-US" sz="1400" b="1" i="1">
                <a:solidFill>
                  <a:srgbClr val="A50021"/>
                </a:solidFill>
              </a:rPr>
              <a:t>*  Discussion is based on [Pew 2007]</a:t>
            </a:r>
          </a:p>
          <a:p>
            <a:pPr eaLnBrk="0" hangingPunct="0"/>
            <a:r>
              <a:rPr lang="en-US" sz="1400" b="1" i="1" baseline="30000">
                <a:solidFill>
                  <a:srgbClr val="A50021"/>
                </a:solidFill>
              </a:rPr>
              <a:t>®   </a:t>
            </a:r>
            <a:r>
              <a:rPr lang="en-US" sz="1400" b="1" i="1">
                <a:solidFill>
                  <a:srgbClr val="A50021"/>
                </a:solidFill>
              </a:rPr>
              <a:t>RUP is registered in the U.S. Patent and Trademark Office by IBM/Rational Corporation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Date Placeholder 2"/>
          <p:cNvSpPr>
            <a:spLocks noGrp="1"/>
          </p:cNvSpPr>
          <p:nvPr>
            <p:ph type="dt" sz="quarter" idx="10"/>
          </p:nvPr>
        </p:nvSpPr>
        <p:spPr/>
        <p:txBody>
          <a:bodyPr/>
          <a:lstStyle/>
          <a:p>
            <a:pPr>
              <a:defRPr/>
            </a:pPr>
            <a:r>
              <a:rPr lang="en-US" altLang="en-US"/>
              <a:t>USC/ISSE 2007 – Peter Hantos</a:t>
            </a:r>
          </a:p>
        </p:txBody>
      </p:sp>
      <p:sp>
        <p:nvSpPr>
          <p:cNvPr id="99" name="Footer Placeholder 3"/>
          <p:cNvSpPr>
            <a:spLocks noGrp="1"/>
          </p:cNvSpPr>
          <p:nvPr>
            <p:ph type="ftr" sz="quarter" idx="11"/>
          </p:nvPr>
        </p:nvSpPr>
        <p:spPr/>
        <p:txBody>
          <a:bodyPr/>
          <a:lstStyle/>
          <a:p>
            <a:pPr>
              <a:defRPr/>
            </a:pPr>
            <a:r>
              <a:rPr lang="en-US" altLang="en-US"/>
              <a:t>Slide </a:t>
            </a:r>
            <a:fld id="{63E34D27-3A97-400A-B0D3-B7369A87D798}" type="slidenum">
              <a:rPr lang="en-US" altLang="en-US"/>
              <a:pPr>
                <a:defRPr/>
              </a:pPr>
              <a:t>6</a:t>
            </a:fld>
            <a:endParaRPr lang="en-US" altLang="en-US"/>
          </a:p>
        </p:txBody>
      </p:sp>
      <p:grpSp>
        <p:nvGrpSpPr>
          <p:cNvPr id="26627" name="Group 167"/>
          <p:cNvGrpSpPr>
            <a:grpSpLocks/>
          </p:cNvGrpSpPr>
          <p:nvPr/>
        </p:nvGrpSpPr>
        <p:grpSpPr bwMode="auto">
          <a:xfrm>
            <a:off x="5943600" y="3962400"/>
            <a:ext cx="914400" cy="374650"/>
            <a:chOff x="4512" y="2880"/>
            <a:chExt cx="576" cy="236"/>
          </a:xfrm>
        </p:grpSpPr>
        <p:sp>
          <p:nvSpPr>
            <p:cNvPr id="26721" name="AutoShape 160"/>
            <p:cNvSpPr>
              <a:spLocks noChangeArrowheads="1"/>
            </p:cNvSpPr>
            <p:nvPr/>
          </p:nvSpPr>
          <p:spPr bwMode="auto">
            <a:xfrm>
              <a:off x="4512" y="2880"/>
              <a:ext cx="576" cy="192"/>
            </a:xfrm>
            <a:prstGeom prst="triangle">
              <a:avLst>
                <a:gd name="adj" fmla="val 50000"/>
              </a:avLst>
            </a:prstGeom>
            <a:solidFill>
              <a:srgbClr val="FFFF00"/>
            </a:solidFill>
            <a:ln w="19050">
              <a:solidFill>
                <a:schemeClr val="tx1"/>
              </a:solidFill>
              <a:miter lim="800000"/>
              <a:headEnd/>
              <a:tailEnd/>
            </a:ln>
          </p:spPr>
          <p:txBody>
            <a:bodyPr anchor="ctr">
              <a:spAutoFit/>
            </a:bodyPr>
            <a:lstStyle/>
            <a:p>
              <a:pPr eaLnBrk="0" hangingPunct="0"/>
              <a:endParaRPr lang="en-US"/>
            </a:p>
          </p:txBody>
        </p:sp>
        <p:sp>
          <p:nvSpPr>
            <p:cNvPr id="26722" name="Text Box 161"/>
            <p:cNvSpPr txBox="1">
              <a:spLocks noChangeArrowheads="1"/>
            </p:cNvSpPr>
            <p:nvPr/>
          </p:nvSpPr>
          <p:spPr bwMode="auto">
            <a:xfrm>
              <a:off x="4630" y="2915"/>
              <a:ext cx="356" cy="201"/>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latin typeface="Arial Narrow" pitchFamily="34" charset="0"/>
                </a:rPr>
                <a:t>DCR</a:t>
              </a:r>
            </a:p>
          </p:txBody>
        </p:sp>
      </p:grpSp>
      <p:sp>
        <p:nvSpPr>
          <p:cNvPr id="26628" name="Text Box 151"/>
          <p:cNvSpPr txBox="1">
            <a:spLocks noChangeArrowheads="1"/>
          </p:cNvSpPr>
          <p:nvPr/>
        </p:nvSpPr>
        <p:spPr bwMode="auto">
          <a:xfrm>
            <a:off x="1173163" y="4457700"/>
            <a:ext cx="1036637"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Valuation</a:t>
            </a:r>
          </a:p>
          <a:p>
            <a:pPr algn="ctr" eaLnBrk="0" hangingPunct="0">
              <a:lnSpc>
                <a:spcPct val="85000"/>
              </a:lnSpc>
              <a:buClr>
                <a:schemeClr val="tx1"/>
              </a:buClr>
            </a:pPr>
            <a:r>
              <a:rPr lang="en-US" sz="1200" b="1" i="1">
                <a:latin typeface="Times New Roman" pitchFamily="18" charset="0"/>
              </a:rPr>
              <a:t>Commitment</a:t>
            </a:r>
          </a:p>
          <a:p>
            <a:pPr algn="ctr" eaLnBrk="0" hangingPunct="0">
              <a:lnSpc>
                <a:spcPct val="85000"/>
              </a:lnSpc>
              <a:buClr>
                <a:schemeClr val="tx1"/>
              </a:buClr>
            </a:pPr>
            <a:r>
              <a:rPr lang="en-US" sz="1200" b="1" i="1">
                <a:latin typeface="Times New Roman" pitchFamily="18" charset="0"/>
              </a:rPr>
              <a:t>Review</a:t>
            </a:r>
          </a:p>
        </p:txBody>
      </p:sp>
      <p:sp>
        <p:nvSpPr>
          <p:cNvPr id="26629" name="Text Box 153"/>
          <p:cNvSpPr txBox="1">
            <a:spLocks noChangeArrowheads="1"/>
          </p:cNvSpPr>
          <p:nvPr/>
        </p:nvSpPr>
        <p:spPr bwMode="auto">
          <a:xfrm>
            <a:off x="3840163" y="4457700"/>
            <a:ext cx="1036637"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Development</a:t>
            </a:r>
          </a:p>
          <a:p>
            <a:pPr algn="ctr" eaLnBrk="0" hangingPunct="0">
              <a:lnSpc>
                <a:spcPct val="85000"/>
              </a:lnSpc>
              <a:buClr>
                <a:schemeClr val="tx1"/>
              </a:buClr>
            </a:pPr>
            <a:r>
              <a:rPr lang="en-US" sz="1200" b="1" i="1">
                <a:latin typeface="Times New Roman" pitchFamily="18" charset="0"/>
              </a:rPr>
              <a:t>Commitment</a:t>
            </a:r>
          </a:p>
          <a:p>
            <a:pPr algn="ctr" eaLnBrk="0" hangingPunct="0">
              <a:lnSpc>
                <a:spcPct val="85000"/>
              </a:lnSpc>
              <a:buClr>
                <a:schemeClr val="tx1"/>
              </a:buClr>
            </a:pPr>
            <a:r>
              <a:rPr lang="en-US" sz="1200" b="1" i="1">
                <a:latin typeface="Times New Roman" pitchFamily="18" charset="0"/>
              </a:rPr>
              <a:t>Review</a:t>
            </a:r>
          </a:p>
        </p:txBody>
      </p:sp>
      <p:sp>
        <p:nvSpPr>
          <p:cNvPr id="26630" name="Text Box 152"/>
          <p:cNvSpPr txBox="1">
            <a:spLocks noChangeArrowheads="1"/>
          </p:cNvSpPr>
          <p:nvPr/>
        </p:nvSpPr>
        <p:spPr bwMode="auto">
          <a:xfrm>
            <a:off x="2438400" y="4457700"/>
            <a:ext cx="1036638"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Architecture</a:t>
            </a:r>
          </a:p>
          <a:p>
            <a:pPr algn="ctr" eaLnBrk="0" hangingPunct="0">
              <a:lnSpc>
                <a:spcPct val="85000"/>
              </a:lnSpc>
              <a:buClr>
                <a:schemeClr val="tx1"/>
              </a:buClr>
            </a:pPr>
            <a:r>
              <a:rPr lang="en-US" sz="1200" b="1" i="1">
                <a:latin typeface="Times New Roman" pitchFamily="18" charset="0"/>
              </a:rPr>
              <a:t>Commitment</a:t>
            </a:r>
          </a:p>
          <a:p>
            <a:pPr algn="ctr" eaLnBrk="0" hangingPunct="0">
              <a:lnSpc>
                <a:spcPct val="85000"/>
              </a:lnSpc>
              <a:buClr>
                <a:schemeClr val="tx1"/>
              </a:buClr>
            </a:pPr>
            <a:r>
              <a:rPr lang="en-US" sz="1200" b="1" i="1">
                <a:latin typeface="Times New Roman" pitchFamily="18" charset="0"/>
              </a:rPr>
              <a:t>Review</a:t>
            </a:r>
          </a:p>
        </p:txBody>
      </p:sp>
      <p:sp>
        <p:nvSpPr>
          <p:cNvPr id="26631" name="Text Box 2"/>
          <p:cNvSpPr>
            <a:spLocks noGrp="1" noChangeArrowheads="1"/>
          </p:cNvSpPr>
          <p:nvPr>
            <p:ph type="title"/>
          </p:nvPr>
        </p:nvSpPr>
        <p:spPr>
          <a:xfrm>
            <a:off x="685800" y="0"/>
            <a:ext cx="7772400" cy="990600"/>
          </a:xfrm>
        </p:spPr>
        <p:txBody>
          <a:bodyPr/>
          <a:lstStyle/>
          <a:p>
            <a:pPr>
              <a:lnSpc>
                <a:spcPct val="85000"/>
              </a:lnSpc>
              <a:buClr>
                <a:schemeClr val="tx1"/>
              </a:buClr>
            </a:pPr>
            <a:r>
              <a:rPr lang="en-US" smtClean="0"/>
              <a:t>ICM and DOD Acquisition Life Cycle Model Phases</a:t>
            </a:r>
            <a:endParaRPr lang="en-US" baseline="30000" smtClean="0"/>
          </a:p>
        </p:txBody>
      </p:sp>
      <p:sp>
        <p:nvSpPr>
          <p:cNvPr id="26632" name="Rectangle 4"/>
          <p:cNvSpPr>
            <a:spLocks noChangeArrowheads="1"/>
          </p:cNvSpPr>
          <p:nvPr/>
        </p:nvSpPr>
        <p:spPr bwMode="auto">
          <a:xfrm>
            <a:off x="7351713" y="1308100"/>
            <a:ext cx="1700212" cy="2625725"/>
          </a:xfrm>
          <a:prstGeom prst="rect">
            <a:avLst/>
          </a:prstGeom>
          <a:solidFill>
            <a:srgbClr val="FFCCFF"/>
          </a:solidFill>
          <a:ln w="12700">
            <a:noFill/>
            <a:miter lim="800000"/>
            <a:headEnd/>
            <a:tailEnd/>
          </a:ln>
        </p:spPr>
        <p:txBody>
          <a:bodyPr wrap="none" anchor="ctr"/>
          <a:lstStyle/>
          <a:p>
            <a:pPr eaLnBrk="0" hangingPunct="0"/>
            <a:endParaRPr lang="en-US"/>
          </a:p>
        </p:txBody>
      </p:sp>
      <p:sp>
        <p:nvSpPr>
          <p:cNvPr id="26633" name="Rectangle 5"/>
          <p:cNvSpPr>
            <a:spLocks noChangeArrowheads="1"/>
          </p:cNvSpPr>
          <p:nvPr/>
        </p:nvSpPr>
        <p:spPr bwMode="auto">
          <a:xfrm>
            <a:off x="4449763" y="1295400"/>
            <a:ext cx="2790825" cy="2655888"/>
          </a:xfrm>
          <a:prstGeom prst="rect">
            <a:avLst/>
          </a:prstGeom>
          <a:solidFill>
            <a:srgbClr val="CCECFF"/>
          </a:solidFill>
          <a:ln w="12700">
            <a:noFill/>
            <a:miter lim="800000"/>
            <a:headEnd/>
            <a:tailEnd/>
          </a:ln>
        </p:spPr>
        <p:txBody>
          <a:bodyPr wrap="none" anchor="ctr"/>
          <a:lstStyle/>
          <a:p>
            <a:pPr algn="ctr" eaLnBrk="0" hangingPunct="0"/>
            <a:endParaRPr lang="en-US" sz="1200">
              <a:latin typeface="Times New Roman" pitchFamily="18" charset="0"/>
            </a:endParaRPr>
          </a:p>
        </p:txBody>
      </p:sp>
      <p:sp>
        <p:nvSpPr>
          <p:cNvPr id="26634" name="Rectangle 6"/>
          <p:cNvSpPr>
            <a:spLocks noChangeArrowheads="1"/>
          </p:cNvSpPr>
          <p:nvPr/>
        </p:nvSpPr>
        <p:spPr bwMode="auto">
          <a:xfrm>
            <a:off x="319088" y="1311275"/>
            <a:ext cx="4054475" cy="2665413"/>
          </a:xfrm>
          <a:prstGeom prst="rect">
            <a:avLst/>
          </a:prstGeom>
          <a:solidFill>
            <a:srgbClr val="CCFFCC"/>
          </a:solidFill>
          <a:ln w="12700">
            <a:noFill/>
            <a:miter lim="800000"/>
            <a:headEnd/>
            <a:tailEnd/>
          </a:ln>
        </p:spPr>
        <p:txBody>
          <a:bodyPr wrap="none" anchor="ctr"/>
          <a:lstStyle/>
          <a:p>
            <a:pPr eaLnBrk="0" hangingPunct="0"/>
            <a:endParaRPr lang="en-US"/>
          </a:p>
        </p:txBody>
      </p:sp>
      <p:sp>
        <p:nvSpPr>
          <p:cNvPr id="26635" name="Text Box 40"/>
          <p:cNvSpPr txBox="1">
            <a:spLocks noChangeArrowheads="1"/>
          </p:cNvSpPr>
          <p:nvPr/>
        </p:nvSpPr>
        <p:spPr bwMode="auto">
          <a:xfrm>
            <a:off x="3786188" y="3217863"/>
            <a:ext cx="1227137" cy="714375"/>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System </a:t>
            </a:r>
          </a:p>
          <a:p>
            <a:pPr algn="ctr" eaLnBrk="0" hangingPunct="0">
              <a:lnSpc>
                <a:spcPct val="85000"/>
              </a:lnSpc>
              <a:buClr>
                <a:schemeClr val="tx1"/>
              </a:buClr>
            </a:pPr>
            <a:r>
              <a:rPr lang="en-US" sz="1200" b="1" i="1">
                <a:latin typeface="Times New Roman" pitchFamily="18" charset="0"/>
              </a:rPr>
              <a:t>Development &amp;</a:t>
            </a:r>
          </a:p>
          <a:p>
            <a:pPr algn="ctr" eaLnBrk="0" hangingPunct="0">
              <a:lnSpc>
                <a:spcPct val="85000"/>
              </a:lnSpc>
              <a:buClr>
                <a:schemeClr val="tx1"/>
              </a:buClr>
            </a:pPr>
            <a:r>
              <a:rPr lang="en-US" sz="1200" b="1" i="1">
                <a:latin typeface="Times New Roman" pitchFamily="18" charset="0"/>
              </a:rPr>
              <a:t>Demonstration </a:t>
            </a:r>
          </a:p>
          <a:p>
            <a:pPr algn="ctr" eaLnBrk="0" hangingPunct="0">
              <a:lnSpc>
                <a:spcPct val="85000"/>
              </a:lnSpc>
              <a:buClr>
                <a:schemeClr val="tx1"/>
              </a:buClr>
            </a:pPr>
            <a:r>
              <a:rPr lang="en-US" sz="1200" b="1" i="1">
                <a:latin typeface="Times New Roman" pitchFamily="18" charset="0"/>
              </a:rPr>
              <a:t>Approval</a:t>
            </a:r>
            <a:endParaRPr lang="en-US" sz="1200" b="1">
              <a:solidFill>
                <a:srgbClr val="020400"/>
              </a:solidFill>
              <a:latin typeface="Times New Roman" pitchFamily="18" charset="0"/>
            </a:endParaRPr>
          </a:p>
        </p:txBody>
      </p:sp>
      <p:grpSp>
        <p:nvGrpSpPr>
          <p:cNvPr id="26636" name="Group 107"/>
          <p:cNvGrpSpPr>
            <a:grpSpLocks/>
          </p:cNvGrpSpPr>
          <p:nvPr/>
        </p:nvGrpSpPr>
        <p:grpSpPr bwMode="auto">
          <a:xfrm>
            <a:off x="2452688" y="3005138"/>
            <a:ext cx="1036637" cy="766762"/>
            <a:chOff x="1344" y="3045"/>
            <a:chExt cx="653" cy="483"/>
          </a:xfrm>
        </p:grpSpPr>
        <p:sp>
          <p:nvSpPr>
            <p:cNvPr id="26718" name="Text Box 39"/>
            <p:cNvSpPr txBox="1">
              <a:spLocks noChangeArrowheads="1"/>
            </p:cNvSpPr>
            <p:nvPr/>
          </p:nvSpPr>
          <p:spPr bwMode="auto">
            <a:xfrm>
              <a:off x="1344" y="3176"/>
              <a:ext cx="653" cy="352"/>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Technology</a:t>
              </a:r>
            </a:p>
            <a:p>
              <a:pPr algn="ctr" eaLnBrk="0" hangingPunct="0">
                <a:lnSpc>
                  <a:spcPct val="85000"/>
                </a:lnSpc>
                <a:buClr>
                  <a:schemeClr val="tx1"/>
                </a:buClr>
              </a:pPr>
              <a:r>
                <a:rPr lang="en-US" sz="1200" b="1" i="1">
                  <a:latin typeface="Times New Roman" pitchFamily="18" charset="0"/>
                </a:rPr>
                <a:t>Development</a:t>
              </a:r>
            </a:p>
            <a:p>
              <a:pPr algn="ctr" eaLnBrk="0" hangingPunct="0">
                <a:lnSpc>
                  <a:spcPct val="85000"/>
                </a:lnSpc>
                <a:buClr>
                  <a:schemeClr val="tx1"/>
                </a:buClr>
              </a:pPr>
              <a:r>
                <a:rPr lang="en-US" sz="1200" b="1" i="1">
                  <a:latin typeface="Times New Roman" pitchFamily="18" charset="0"/>
                </a:rPr>
                <a:t>Approval</a:t>
              </a:r>
              <a:endParaRPr lang="en-US" sz="1200" b="1">
                <a:solidFill>
                  <a:srgbClr val="020400"/>
                </a:solidFill>
                <a:latin typeface="Times New Roman" pitchFamily="18" charset="0"/>
              </a:endParaRPr>
            </a:p>
          </p:txBody>
        </p:sp>
        <p:sp>
          <p:nvSpPr>
            <p:cNvPr id="26719" name="AutoShape 41"/>
            <p:cNvSpPr>
              <a:spLocks noChangeArrowheads="1"/>
            </p:cNvSpPr>
            <p:nvPr/>
          </p:nvSpPr>
          <p:spPr bwMode="auto">
            <a:xfrm>
              <a:off x="1536" y="3051"/>
              <a:ext cx="312" cy="141"/>
            </a:xfrm>
            <a:prstGeom prst="triangle">
              <a:avLst>
                <a:gd name="adj" fmla="val 50000"/>
              </a:avLst>
            </a:prstGeom>
            <a:solidFill>
              <a:srgbClr val="FF0000"/>
            </a:solidFill>
            <a:ln w="19050">
              <a:solidFill>
                <a:schemeClr val="tx1"/>
              </a:solidFill>
              <a:miter lim="800000"/>
              <a:headEnd/>
              <a:tailEnd/>
            </a:ln>
          </p:spPr>
          <p:txBody>
            <a:bodyPr anchor="ctr">
              <a:spAutoFit/>
            </a:bodyPr>
            <a:lstStyle/>
            <a:p>
              <a:pPr eaLnBrk="0" hangingPunct="0"/>
              <a:endParaRPr lang="en-US"/>
            </a:p>
          </p:txBody>
        </p:sp>
        <p:sp>
          <p:nvSpPr>
            <p:cNvPr id="26720" name="Text Box 42"/>
            <p:cNvSpPr txBox="1">
              <a:spLocks noChangeArrowheads="1"/>
            </p:cNvSpPr>
            <p:nvPr/>
          </p:nvSpPr>
          <p:spPr bwMode="auto">
            <a:xfrm>
              <a:off x="1580" y="3045"/>
              <a:ext cx="196" cy="201"/>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solidFill>
                    <a:schemeClr val="bg1"/>
                  </a:solidFill>
                  <a:latin typeface="Arial Narrow" pitchFamily="34" charset="0"/>
                </a:rPr>
                <a:t>A</a:t>
              </a:r>
            </a:p>
          </p:txBody>
        </p:sp>
      </p:grpSp>
      <p:sp>
        <p:nvSpPr>
          <p:cNvPr id="26637" name="AutoShape 43"/>
          <p:cNvSpPr>
            <a:spLocks noChangeArrowheads="1"/>
          </p:cNvSpPr>
          <p:nvPr/>
        </p:nvSpPr>
        <p:spPr bwMode="auto">
          <a:xfrm>
            <a:off x="4152900" y="3040063"/>
            <a:ext cx="495300" cy="223837"/>
          </a:xfrm>
          <a:prstGeom prst="triangle">
            <a:avLst>
              <a:gd name="adj" fmla="val 50000"/>
            </a:avLst>
          </a:prstGeom>
          <a:solidFill>
            <a:srgbClr val="FFFF00"/>
          </a:solidFill>
          <a:ln w="19050">
            <a:solidFill>
              <a:schemeClr val="tx1"/>
            </a:solidFill>
            <a:miter lim="800000"/>
            <a:headEnd/>
            <a:tailEnd/>
          </a:ln>
        </p:spPr>
        <p:txBody>
          <a:bodyPr anchor="ctr">
            <a:spAutoFit/>
          </a:bodyPr>
          <a:lstStyle/>
          <a:p>
            <a:pPr eaLnBrk="0" hangingPunct="0"/>
            <a:endParaRPr lang="en-US"/>
          </a:p>
        </p:txBody>
      </p:sp>
      <p:sp>
        <p:nvSpPr>
          <p:cNvPr id="26638" name="Text Box 44"/>
          <p:cNvSpPr txBox="1">
            <a:spLocks noChangeArrowheads="1"/>
          </p:cNvSpPr>
          <p:nvPr/>
        </p:nvSpPr>
        <p:spPr bwMode="auto">
          <a:xfrm>
            <a:off x="4244975" y="3019425"/>
            <a:ext cx="311150" cy="319088"/>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solidFill>
                  <a:schemeClr val="tx2"/>
                </a:solidFill>
                <a:latin typeface="Arial Narrow" pitchFamily="34" charset="0"/>
              </a:rPr>
              <a:t>B</a:t>
            </a:r>
          </a:p>
        </p:txBody>
      </p:sp>
      <p:sp>
        <p:nvSpPr>
          <p:cNvPr id="26639" name="AutoShape 45"/>
          <p:cNvSpPr>
            <a:spLocks noChangeArrowheads="1"/>
          </p:cNvSpPr>
          <p:nvPr/>
        </p:nvSpPr>
        <p:spPr bwMode="auto">
          <a:xfrm>
            <a:off x="6346825" y="3027363"/>
            <a:ext cx="495300" cy="223837"/>
          </a:xfrm>
          <a:prstGeom prst="triangle">
            <a:avLst>
              <a:gd name="adj" fmla="val 50000"/>
            </a:avLst>
          </a:prstGeom>
          <a:solidFill>
            <a:srgbClr val="00FF00"/>
          </a:solidFill>
          <a:ln w="19050">
            <a:solidFill>
              <a:schemeClr val="tx1"/>
            </a:solidFill>
            <a:miter lim="800000"/>
            <a:headEnd/>
            <a:tailEnd/>
          </a:ln>
        </p:spPr>
        <p:txBody>
          <a:bodyPr anchor="ctr">
            <a:spAutoFit/>
          </a:bodyPr>
          <a:lstStyle/>
          <a:p>
            <a:pPr eaLnBrk="0" hangingPunct="0"/>
            <a:endParaRPr lang="en-US"/>
          </a:p>
        </p:txBody>
      </p:sp>
      <p:sp>
        <p:nvSpPr>
          <p:cNvPr id="26640" name="Text Box 46"/>
          <p:cNvSpPr txBox="1">
            <a:spLocks noChangeArrowheads="1"/>
          </p:cNvSpPr>
          <p:nvPr/>
        </p:nvSpPr>
        <p:spPr bwMode="auto">
          <a:xfrm>
            <a:off x="6426200" y="3005138"/>
            <a:ext cx="311150" cy="319087"/>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solidFill>
                  <a:schemeClr val="tx2"/>
                </a:solidFill>
                <a:latin typeface="Arial Narrow" pitchFamily="34" charset="0"/>
              </a:rPr>
              <a:t>C</a:t>
            </a:r>
          </a:p>
        </p:txBody>
      </p:sp>
      <p:sp>
        <p:nvSpPr>
          <p:cNvPr id="26641" name="AutoShape 47"/>
          <p:cNvSpPr>
            <a:spLocks noChangeArrowheads="1"/>
          </p:cNvSpPr>
          <p:nvPr/>
        </p:nvSpPr>
        <p:spPr bwMode="auto">
          <a:xfrm>
            <a:off x="6634163" y="2287588"/>
            <a:ext cx="2403475" cy="746125"/>
          </a:xfrm>
          <a:prstGeom prst="bevel">
            <a:avLst>
              <a:gd name="adj" fmla="val 4477"/>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642" name="Rectangle 48"/>
          <p:cNvSpPr>
            <a:spLocks noChangeArrowheads="1"/>
          </p:cNvSpPr>
          <p:nvPr/>
        </p:nvSpPr>
        <p:spPr bwMode="auto">
          <a:xfrm>
            <a:off x="6710363" y="2355850"/>
            <a:ext cx="1000125" cy="609600"/>
          </a:xfrm>
          <a:prstGeom prst="rect">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643" name="Text Box 49"/>
          <p:cNvSpPr txBox="1">
            <a:spLocks noChangeArrowheads="1"/>
          </p:cNvSpPr>
          <p:nvPr/>
        </p:nvSpPr>
        <p:spPr bwMode="auto">
          <a:xfrm>
            <a:off x="6710363" y="2381250"/>
            <a:ext cx="1046162"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a:solidFill>
                  <a:schemeClr val="bg1"/>
                </a:solidFill>
                <a:latin typeface="Times New Roman" pitchFamily="18" charset="0"/>
              </a:rPr>
              <a:t>Production &amp; Deployment</a:t>
            </a:r>
          </a:p>
        </p:txBody>
      </p:sp>
      <p:sp>
        <p:nvSpPr>
          <p:cNvPr id="26644" name="Rectangle 50"/>
          <p:cNvSpPr>
            <a:spLocks noChangeArrowheads="1"/>
          </p:cNvSpPr>
          <p:nvPr/>
        </p:nvSpPr>
        <p:spPr bwMode="auto">
          <a:xfrm>
            <a:off x="7813675" y="2355850"/>
            <a:ext cx="1141413" cy="609600"/>
          </a:xfrm>
          <a:prstGeom prst="rect">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645" name="Text Box 51"/>
          <p:cNvSpPr txBox="1">
            <a:spLocks noChangeArrowheads="1"/>
          </p:cNvSpPr>
          <p:nvPr/>
        </p:nvSpPr>
        <p:spPr bwMode="auto">
          <a:xfrm>
            <a:off x="7908925" y="2381250"/>
            <a:ext cx="1068388"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a:solidFill>
                  <a:schemeClr val="bg1"/>
                </a:solidFill>
                <a:latin typeface="Times New Roman" pitchFamily="18" charset="0"/>
              </a:rPr>
              <a:t>Operations &amp; </a:t>
            </a:r>
          </a:p>
          <a:p>
            <a:pPr algn="ctr" eaLnBrk="0" hangingPunct="0">
              <a:lnSpc>
                <a:spcPct val="85000"/>
              </a:lnSpc>
              <a:buClr>
                <a:schemeClr val="tx1"/>
              </a:buClr>
            </a:pPr>
            <a:r>
              <a:rPr lang="en-US" sz="1200" b="1">
                <a:solidFill>
                  <a:schemeClr val="bg1"/>
                </a:solidFill>
                <a:latin typeface="Times New Roman" pitchFamily="18" charset="0"/>
              </a:rPr>
              <a:t>Support</a:t>
            </a:r>
          </a:p>
        </p:txBody>
      </p:sp>
      <p:sp>
        <p:nvSpPr>
          <p:cNvPr id="698420" name="Text Box 52"/>
          <p:cNvSpPr txBox="1">
            <a:spLocks noChangeArrowheads="1"/>
          </p:cNvSpPr>
          <p:nvPr/>
        </p:nvSpPr>
        <p:spPr bwMode="auto">
          <a:xfrm>
            <a:off x="6096000" y="3238500"/>
            <a:ext cx="1020763" cy="558800"/>
          </a:xfrm>
          <a:prstGeom prst="rect">
            <a:avLst/>
          </a:prstGeom>
          <a:noFill/>
          <a:ln w="9525">
            <a:noFill/>
            <a:miter lim="800000"/>
            <a:headEnd/>
            <a:tailEnd/>
          </a:ln>
          <a:effectLst/>
        </p:spPr>
        <p:txBody>
          <a:bodyPr anchor="ctr">
            <a:spAutoFit/>
          </a:bodyPr>
          <a:lstStyle/>
          <a:p>
            <a:pPr algn="ctr" eaLnBrk="0" hangingPunct="0">
              <a:lnSpc>
                <a:spcPct val="85000"/>
              </a:lnSpc>
              <a:buClr>
                <a:schemeClr val="tx1"/>
              </a:buClr>
              <a:defRPr/>
            </a:pPr>
            <a:r>
              <a:rPr lang="en-US" sz="1200" b="1" i="1">
                <a:effectLst>
                  <a:outerShdw blurRad="38100" dist="38100" dir="2700000" algn="tl">
                    <a:srgbClr val="C0C0C0"/>
                  </a:outerShdw>
                </a:effectLst>
                <a:latin typeface="Times New Roman" pitchFamily="18" charset="0"/>
              </a:rPr>
              <a:t>Low-Rate</a:t>
            </a:r>
          </a:p>
          <a:p>
            <a:pPr algn="ctr" eaLnBrk="0" hangingPunct="0">
              <a:lnSpc>
                <a:spcPct val="85000"/>
              </a:lnSpc>
              <a:buClr>
                <a:schemeClr val="tx1"/>
              </a:buClr>
              <a:defRPr/>
            </a:pPr>
            <a:r>
              <a:rPr lang="en-US" sz="1200" b="1" i="1">
                <a:effectLst>
                  <a:outerShdw blurRad="38100" dist="38100" dir="2700000" algn="tl">
                    <a:srgbClr val="C0C0C0"/>
                  </a:outerShdw>
                </a:effectLst>
                <a:latin typeface="Times New Roman" pitchFamily="18" charset="0"/>
              </a:rPr>
              <a:t> Initial Prod</a:t>
            </a:r>
          </a:p>
          <a:p>
            <a:pPr algn="ctr" eaLnBrk="0" hangingPunct="0">
              <a:lnSpc>
                <a:spcPct val="85000"/>
              </a:lnSpc>
              <a:buClr>
                <a:schemeClr val="tx1"/>
              </a:buClr>
              <a:defRPr/>
            </a:pPr>
            <a:r>
              <a:rPr lang="en-US" sz="1200" b="1" i="1">
                <a:effectLst>
                  <a:outerShdw blurRad="38100" dist="38100" dir="2700000" algn="tl">
                    <a:srgbClr val="C0C0C0"/>
                  </a:outerShdw>
                </a:effectLst>
                <a:latin typeface="Times New Roman" pitchFamily="18" charset="0"/>
              </a:rPr>
              <a:t>Approval</a:t>
            </a:r>
            <a:endParaRPr lang="en-US" sz="1200" b="1">
              <a:solidFill>
                <a:srgbClr val="020400"/>
              </a:solidFill>
              <a:effectLst>
                <a:outerShdw blurRad="38100" dist="38100" dir="2700000" algn="tl">
                  <a:srgbClr val="C0C0C0"/>
                </a:outerShdw>
              </a:effectLst>
              <a:latin typeface="Times New Roman" pitchFamily="18" charset="0"/>
            </a:endParaRPr>
          </a:p>
        </p:txBody>
      </p:sp>
      <p:sp>
        <p:nvSpPr>
          <p:cNvPr id="698421" name="Text Box 53"/>
          <p:cNvSpPr txBox="1">
            <a:spLocks noChangeArrowheads="1"/>
          </p:cNvSpPr>
          <p:nvPr/>
        </p:nvSpPr>
        <p:spPr bwMode="auto">
          <a:xfrm>
            <a:off x="5410200" y="3200400"/>
            <a:ext cx="990600" cy="558800"/>
          </a:xfrm>
          <a:prstGeom prst="rect">
            <a:avLst/>
          </a:prstGeom>
          <a:noFill/>
          <a:ln w="9525">
            <a:noFill/>
            <a:miter lim="800000"/>
            <a:headEnd/>
            <a:tailEnd/>
          </a:ln>
          <a:effectLst/>
        </p:spPr>
        <p:txBody>
          <a:bodyPr anchor="ctr">
            <a:spAutoFit/>
          </a:bodyPr>
          <a:lstStyle/>
          <a:p>
            <a:pPr algn="ctr" eaLnBrk="0" hangingPunct="0">
              <a:lnSpc>
                <a:spcPct val="85000"/>
              </a:lnSpc>
              <a:buClr>
                <a:schemeClr val="tx1"/>
              </a:buClr>
              <a:defRPr/>
            </a:pPr>
            <a:r>
              <a:rPr lang="en-US" sz="1200" b="1" i="1">
                <a:effectLst>
                  <a:outerShdw blurRad="38100" dist="38100" dir="2700000" algn="tl">
                    <a:srgbClr val="C0C0C0"/>
                  </a:outerShdw>
                </a:effectLst>
                <a:latin typeface="Times New Roman" pitchFamily="18" charset="0"/>
              </a:rPr>
              <a:t>Design Readiness</a:t>
            </a:r>
          </a:p>
          <a:p>
            <a:pPr algn="ctr" eaLnBrk="0" hangingPunct="0">
              <a:lnSpc>
                <a:spcPct val="85000"/>
              </a:lnSpc>
              <a:buClr>
                <a:schemeClr val="tx1"/>
              </a:buClr>
              <a:defRPr/>
            </a:pPr>
            <a:r>
              <a:rPr lang="en-US" sz="1200" b="1" i="1">
                <a:effectLst>
                  <a:outerShdw blurRad="38100" dist="38100" dir="2700000" algn="tl">
                    <a:srgbClr val="C0C0C0"/>
                  </a:outerShdw>
                </a:effectLst>
                <a:latin typeface="Times New Roman" pitchFamily="18" charset="0"/>
              </a:rPr>
              <a:t> Review</a:t>
            </a:r>
            <a:endParaRPr lang="en-US" sz="1200" b="1">
              <a:solidFill>
                <a:srgbClr val="020400"/>
              </a:solidFill>
              <a:effectLst>
                <a:outerShdw blurRad="38100" dist="38100" dir="2700000" algn="tl">
                  <a:srgbClr val="C0C0C0"/>
                </a:outerShdw>
              </a:effectLst>
              <a:latin typeface="Times New Roman" pitchFamily="18" charset="0"/>
            </a:endParaRPr>
          </a:p>
        </p:txBody>
      </p:sp>
      <p:sp>
        <p:nvSpPr>
          <p:cNvPr id="26648" name="AutoShape 54"/>
          <p:cNvSpPr>
            <a:spLocks noChangeArrowheads="1"/>
          </p:cNvSpPr>
          <p:nvPr/>
        </p:nvSpPr>
        <p:spPr bwMode="auto">
          <a:xfrm>
            <a:off x="5791200" y="3048000"/>
            <a:ext cx="228600" cy="201613"/>
          </a:xfrm>
          <a:prstGeom prst="diamond">
            <a:avLst/>
          </a:prstGeom>
          <a:solidFill>
            <a:schemeClr val="accent1"/>
          </a:solidFill>
          <a:ln w="12700">
            <a:solidFill>
              <a:schemeClr val="tx1"/>
            </a:solidFill>
            <a:miter lim="800000"/>
            <a:headEnd/>
            <a:tailEnd/>
          </a:ln>
        </p:spPr>
        <p:txBody>
          <a:bodyPr wrap="none" anchor="ctr"/>
          <a:lstStyle/>
          <a:p>
            <a:pPr eaLnBrk="0" hangingPunct="0"/>
            <a:endParaRPr lang="en-US"/>
          </a:p>
        </p:txBody>
      </p:sp>
      <p:grpSp>
        <p:nvGrpSpPr>
          <p:cNvPr id="26649" name="Group 55"/>
          <p:cNvGrpSpPr>
            <a:grpSpLocks/>
          </p:cNvGrpSpPr>
          <p:nvPr/>
        </p:nvGrpSpPr>
        <p:grpSpPr bwMode="auto">
          <a:xfrm>
            <a:off x="1736725" y="2297113"/>
            <a:ext cx="1219200" cy="736600"/>
            <a:chOff x="183" y="2735"/>
            <a:chExt cx="812" cy="464"/>
          </a:xfrm>
        </p:grpSpPr>
        <p:sp>
          <p:nvSpPr>
            <p:cNvPr id="26715" name="AutoShape 56"/>
            <p:cNvSpPr>
              <a:spLocks noChangeArrowheads="1"/>
            </p:cNvSpPr>
            <p:nvPr/>
          </p:nvSpPr>
          <p:spPr bwMode="auto">
            <a:xfrm>
              <a:off x="183" y="2735"/>
              <a:ext cx="812" cy="464"/>
            </a:xfrm>
            <a:prstGeom prst="bevel">
              <a:avLst>
                <a:gd name="adj" fmla="val 1648"/>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716" name="Rectangle 57"/>
            <p:cNvSpPr>
              <a:spLocks noChangeArrowheads="1"/>
            </p:cNvSpPr>
            <p:nvPr/>
          </p:nvSpPr>
          <p:spPr bwMode="auto">
            <a:xfrm>
              <a:off x="223" y="2777"/>
              <a:ext cx="732" cy="380"/>
            </a:xfrm>
            <a:prstGeom prst="rect">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717" name="Text Box 58"/>
            <p:cNvSpPr txBox="1">
              <a:spLocks noChangeArrowheads="1"/>
            </p:cNvSpPr>
            <p:nvPr/>
          </p:nvSpPr>
          <p:spPr bwMode="auto">
            <a:xfrm>
              <a:off x="234" y="2823"/>
              <a:ext cx="712" cy="288"/>
            </a:xfrm>
            <a:prstGeom prst="rect">
              <a:avLst/>
            </a:prstGeom>
            <a:solidFill>
              <a:srgbClr val="CC66FF"/>
            </a:solidFill>
            <a:ln w="9525">
              <a:noFill/>
              <a:miter lim="800000"/>
              <a:headEnd/>
              <a:tailEnd/>
            </a:ln>
          </p:spPr>
          <p:txBody>
            <a:bodyPr anchor="ctr">
              <a:spAutoFit/>
            </a:bodyPr>
            <a:lstStyle/>
            <a:p>
              <a:pPr algn="ctr" eaLnBrk="0" hangingPunct="0"/>
              <a:r>
                <a:rPr lang="en-US" sz="1200" b="1">
                  <a:solidFill>
                    <a:schemeClr val="bg1"/>
                  </a:solidFill>
                  <a:latin typeface="Times New Roman" pitchFamily="18" charset="0"/>
                </a:rPr>
                <a:t>Concept </a:t>
              </a:r>
            </a:p>
            <a:p>
              <a:pPr algn="ctr" eaLnBrk="0" hangingPunct="0"/>
              <a:r>
                <a:rPr lang="en-US" sz="1200" b="1">
                  <a:solidFill>
                    <a:schemeClr val="bg1"/>
                  </a:solidFill>
                  <a:latin typeface="Times New Roman" pitchFamily="18" charset="0"/>
                </a:rPr>
                <a:t>Refinement</a:t>
              </a:r>
            </a:p>
          </p:txBody>
        </p:sp>
      </p:grpSp>
      <p:grpSp>
        <p:nvGrpSpPr>
          <p:cNvPr id="26650" name="Group 59"/>
          <p:cNvGrpSpPr>
            <a:grpSpLocks/>
          </p:cNvGrpSpPr>
          <p:nvPr/>
        </p:nvGrpSpPr>
        <p:grpSpPr bwMode="auto">
          <a:xfrm>
            <a:off x="3032125" y="2286000"/>
            <a:ext cx="1295400" cy="735013"/>
            <a:chOff x="1050" y="2729"/>
            <a:chExt cx="1241" cy="463"/>
          </a:xfrm>
        </p:grpSpPr>
        <p:sp>
          <p:nvSpPr>
            <p:cNvPr id="26712" name="AutoShape 60"/>
            <p:cNvSpPr>
              <a:spLocks noChangeArrowheads="1"/>
            </p:cNvSpPr>
            <p:nvPr/>
          </p:nvSpPr>
          <p:spPr bwMode="auto">
            <a:xfrm>
              <a:off x="1050" y="2729"/>
              <a:ext cx="1241" cy="463"/>
            </a:xfrm>
            <a:prstGeom prst="bevel">
              <a:avLst>
                <a:gd name="adj" fmla="val 1648"/>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713" name="Rectangle 61"/>
            <p:cNvSpPr>
              <a:spLocks noChangeArrowheads="1"/>
            </p:cNvSpPr>
            <p:nvPr/>
          </p:nvSpPr>
          <p:spPr bwMode="auto">
            <a:xfrm>
              <a:off x="1111" y="2771"/>
              <a:ext cx="1119" cy="379"/>
            </a:xfrm>
            <a:prstGeom prst="rect">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714" name="Text Box 62"/>
            <p:cNvSpPr txBox="1">
              <a:spLocks noChangeArrowheads="1"/>
            </p:cNvSpPr>
            <p:nvPr/>
          </p:nvSpPr>
          <p:spPr bwMode="auto">
            <a:xfrm>
              <a:off x="1110" y="2816"/>
              <a:ext cx="1121" cy="288"/>
            </a:xfrm>
            <a:prstGeom prst="rect">
              <a:avLst/>
            </a:prstGeom>
            <a:solidFill>
              <a:srgbClr val="CC66FF"/>
            </a:solidFill>
            <a:ln w="9525">
              <a:noFill/>
              <a:miter lim="800000"/>
              <a:headEnd/>
              <a:tailEnd/>
            </a:ln>
          </p:spPr>
          <p:txBody>
            <a:bodyPr anchor="ctr">
              <a:spAutoFit/>
            </a:bodyPr>
            <a:lstStyle/>
            <a:p>
              <a:pPr algn="ctr" eaLnBrk="0" hangingPunct="0"/>
              <a:r>
                <a:rPr lang="en-US" sz="1200" b="1">
                  <a:solidFill>
                    <a:schemeClr val="bg1"/>
                  </a:solidFill>
                  <a:latin typeface="Times New Roman" pitchFamily="18" charset="0"/>
                </a:rPr>
                <a:t>Technology</a:t>
              </a:r>
            </a:p>
            <a:p>
              <a:pPr algn="ctr" eaLnBrk="0" hangingPunct="0"/>
              <a:r>
                <a:rPr lang="en-US" sz="1200" b="1">
                  <a:solidFill>
                    <a:schemeClr val="bg1"/>
                  </a:solidFill>
                  <a:latin typeface="Times New Roman" pitchFamily="18" charset="0"/>
                </a:rPr>
                <a:t>Development</a:t>
              </a:r>
            </a:p>
          </p:txBody>
        </p:sp>
      </p:grpSp>
      <p:sp>
        <p:nvSpPr>
          <p:cNvPr id="26651" name="AutoShape 65"/>
          <p:cNvSpPr>
            <a:spLocks noChangeArrowheads="1"/>
          </p:cNvSpPr>
          <p:nvPr/>
        </p:nvSpPr>
        <p:spPr bwMode="auto">
          <a:xfrm>
            <a:off x="4495800" y="2287588"/>
            <a:ext cx="2011363" cy="746125"/>
          </a:xfrm>
          <a:prstGeom prst="bevel">
            <a:avLst>
              <a:gd name="adj" fmla="val 1648"/>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652" name="Rectangle 66"/>
          <p:cNvSpPr>
            <a:spLocks noChangeArrowheads="1"/>
          </p:cNvSpPr>
          <p:nvPr/>
        </p:nvSpPr>
        <p:spPr bwMode="auto">
          <a:xfrm>
            <a:off x="4586288" y="2355850"/>
            <a:ext cx="1839912" cy="609600"/>
          </a:xfrm>
          <a:prstGeom prst="rect">
            <a:avLst/>
          </a:prstGeom>
          <a:solidFill>
            <a:srgbClr val="CC66FF"/>
          </a:solidFill>
          <a:ln w="9525">
            <a:noFill/>
            <a:miter lim="800000"/>
            <a:headEnd/>
            <a:tailEnd/>
          </a:ln>
          <a:effectLst>
            <a:prstShdw prst="shdw17" dist="17961" dir="13500000">
              <a:srgbClr val="7A3D99"/>
            </a:prstShdw>
          </a:effectLst>
        </p:spPr>
        <p:txBody>
          <a:bodyPr wrap="none" anchor="ctr"/>
          <a:lstStyle/>
          <a:p>
            <a:pPr eaLnBrk="0" hangingPunct="0"/>
            <a:endParaRPr lang="en-US"/>
          </a:p>
        </p:txBody>
      </p:sp>
      <p:sp>
        <p:nvSpPr>
          <p:cNvPr id="26653" name="Text Box 67"/>
          <p:cNvSpPr txBox="1">
            <a:spLocks noChangeArrowheads="1"/>
          </p:cNvSpPr>
          <p:nvPr/>
        </p:nvSpPr>
        <p:spPr bwMode="auto">
          <a:xfrm>
            <a:off x="4708525" y="2352675"/>
            <a:ext cx="1676400" cy="639763"/>
          </a:xfrm>
          <a:prstGeom prst="rect">
            <a:avLst/>
          </a:prstGeom>
          <a:noFill/>
          <a:ln w="9525">
            <a:noFill/>
            <a:miter lim="800000"/>
            <a:headEnd/>
            <a:tailEnd/>
          </a:ln>
        </p:spPr>
        <p:txBody>
          <a:bodyPr anchor="ctr">
            <a:spAutoFit/>
          </a:bodyPr>
          <a:lstStyle/>
          <a:p>
            <a:pPr algn="ctr" eaLnBrk="0" hangingPunct="0"/>
            <a:r>
              <a:rPr lang="en-US" sz="1200" b="1">
                <a:solidFill>
                  <a:schemeClr val="bg1"/>
                </a:solidFill>
                <a:latin typeface="Times New Roman" pitchFamily="18" charset="0"/>
              </a:rPr>
              <a:t>System Development</a:t>
            </a:r>
          </a:p>
          <a:p>
            <a:pPr algn="ctr" eaLnBrk="0" hangingPunct="0"/>
            <a:r>
              <a:rPr lang="en-US" sz="1200" b="1">
                <a:solidFill>
                  <a:schemeClr val="bg1"/>
                </a:solidFill>
                <a:latin typeface="Times New Roman" pitchFamily="18" charset="0"/>
              </a:rPr>
              <a:t> &amp; </a:t>
            </a:r>
          </a:p>
          <a:p>
            <a:pPr algn="ctr" eaLnBrk="0" hangingPunct="0"/>
            <a:r>
              <a:rPr lang="en-US" sz="1200" b="1">
                <a:solidFill>
                  <a:schemeClr val="bg1"/>
                </a:solidFill>
                <a:latin typeface="Times New Roman" pitchFamily="18" charset="0"/>
              </a:rPr>
              <a:t>Demonstration</a:t>
            </a:r>
          </a:p>
        </p:txBody>
      </p:sp>
      <p:grpSp>
        <p:nvGrpSpPr>
          <p:cNvPr id="26654" name="Group 108"/>
          <p:cNvGrpSpPr>
            <a:grpSpLocks/>
          </p:cNvGrpSpPr>
          <p:nvPr/>
        </p:nvGrpSpPr>
        <p:grpSpPr bwMode="auto">
          <a:xfrm>
            <a:off x="1736725" y="1752600"/>
            <a:ext cx="7315200" cy="430213"/>
            <a:chOff x="1008" y="2208"/>
            <a:chExt cx="4608" cy="271"/>
          </a:xfrm>
        </p:grpSpPr>
        <p:grpSp>
          <p:nvGrpSpPr>
            <p:cNvPr id="26708" name="Group 68"/>
            <p:cNvGrpSpPr>
              <a:grpSpLocks/>
            </p:cNvGrpSpPr>
            <p:nvPr/>
          </p:nvGrpSpPr>
          <p:grpSpPr bwMode="auto">
            <a:xfrm>
              <a:off x="1008" y="2208"/>
              <a:ext cx="4608" cy="271"/>
              <a:chOff x="1768" y="3898"/>
              <a:chExt cx="2361" cy="281"/>
            </a:xfrm>
          </p:grpSpPr>
          <p:sp>
            <p:nvSpPr>
              <p:cNvPr id="26710" name="AutoShape 69"/>
              <p:cNvSpPr>
                <a:spLocks noChangeArrowheads="1"/>
              </p:cNvSpPr>
              <p:nvPr/>
            </p:nvSpPr>
            <p:spPr bwMode="gray">
              <a:xfrm>
                <a:off x="1768" y="3898"/>
                <a:ext cx="2361" cy="281"/>
              </a:xfrm>
              <a:prstGeom prst="bevel">
                <a:avLst>
                  <a:gd name="adj" fmla="val 12500"/>
                </a:avLst>
              </a:prstGeom>
              <a:solidFill>
                <a:srgbClr val="CC66FF"/>
              </a:solidFill>
              <a:ln w="9525">
                <a:noFill/>
                <a:miter lim="800000"/>
                <a:headEnd/>
                <a:tailEnd/>
              </a:ln>
            </p:spPr>
            <p:txBody>
              <a:bodyPr anchor="ctr">
                <a:spAutoFit/>
              </a:bodyPr>
              <a:lstStyle/>
              <a:p>
                <a:pPr eaLnBrk="0" hangingPunct="0"/>
                <a:endParaRPr lang="en-US"/>
              </a:p>
            </p:txBody>
          </p:sp>
          <p:sp>
            <p:nvSpPr>
              <p:cNvPr id="26711" name="Text Box 70"/>
              <p:cNvSpPr txBox="1">
                <a:spLocks noChangeArrowheads="1"/>
              </p:cNvSpPr>
              <p:nvPr/>
            </p:nvSpPr>
            <p:spPr bwMode="gray">
              <a:xfrm>
                <a:off x="2923" y="3929"/>
                <a:ext cx="50" cy="218"/>
              </a:xfrm>
              <a:prstGeom prst="rect">
                <a:avLst/>
              </a:prstGeom>
              <a:solidFill>
                <a:srgbClr val="CC66FF"/>
              </a:solidFill>
              <a:ln w="38100">
                <a:noFill/>
                <a:miter lim="800000"/>
                <a:headEnd/>
                <a:tailEnd/>
              </a:ln>
            </p:spPr>
            <p:txBody>
              <a:bodyPr wrap="none" anchor="ctr">
                <a:spAutoFit/>
              </a:bodyPr>
              <a:lstStyle/>
              <a:p>
                <a:pPr algn="ctr" eaLnBrk="0" hangingPunct="0">
                  <a:lnSpc>
                    <a:spcPct val="88000"/>
                  </a:lnSpc>
                  <a:spcBef>
                    <a:spcPct val="20000"/>
                  </a:spcBef>
                  <a:buClr>
                    <a:schemeClr val="tx1"/>
                  </a:buClr>
                </a:pPr>
                <a:endParaRPr lang="en-US" sz="1800" b="1">
                  <a:solidFill>
                    <a:srgbClr val="DDDDDD"/>
                  </a:solidFill>
                  <a:latin typeface="Times New Roman" pitchFamily="18" charset="0"/>
                </a:endParaRPr>
              </a:p>
            </p:txBody>
          </p:sp>
        </p:grpSp>
        <p:sp>
          <p:nvSpPr>
            <p:cNvPr id="26709" name="Text Box 71"/>
            <p:cNvSpPr txBox="1">
              <a:spLocks noChangeArrowheads="1"/>
            </p:cNvSpPr>
            <p:nvPr/>
          </p:nvSpPr>
          <p:spPr bwMode="auto">
            <a:xfrm>
              <a:off x="2338" y="2256"/>
              <a:ext cx="1948" cy="210"/>
            </a:xfrm>
            <a:prstGeom prst="rect">
              <a:avLst/>
            </a:prstGeom>
            <a:noFill/>
            <a:ln w="38100">
              <a:noFill/>
              <a:miter lim="800000"/>
              <a:headEnd/>
              <a:tailEnd/>
            </a:ln>
          </p:spPr>
          <p:txBody>
            <a:bodyPr wrap="none" anchor="ctr">
              <a:spAutoFit/>
            </a:bodyPr>
            <a:lstStyle/>
            <a:p>
              <a:pPr algn="ctr" eaLnBrk="0" hangingPunct="0">
                <a:lnSpc>
                  <a:spcPct val="88000"/>
                </a:lnSpc>
                <a:spcBef>
                  <a:spcPct val="20000"/>
                </a:spcBef>
                <a:buClr>
                  <a:schemeClr val="tx1"/>
                </a:buClr>
              </a:pPr>
              <a:r>
                <a:rPr lang="en-US" sz="1800" b="1">
                  <a:solidFill>
                    <a:schemeClr val="bg1"/>
                  </a:solidFill>
                  <a:latin typeface="Times New Roman" pitchFamily="18" charset="0"/>
                </a:rPr>
                <a:t>DODI 5000.2.2 (12 May 2003)</a:t>
              </a:r>
            </a:p>
          </p:txBody>
        </p:sp>
      </p:grpSp>
      <p:sp>
        <p:nvSpPr>
          <p:cNvPr id="26655" name="Text Box 75"/>
          <p:cNvSpPr txBox="1">
            <a:spLocks noChangeArrowheads="1"/>
          </p:cNvSpPr>
          <p:nvPr/>
        </p:nvSpPr>
        <p:spPr bwMode="auto">
          <a:xfrm>
            <a:off x="7467600" y="3200400"/>
            <a:ext cx="914400" cy="558800"/>
          </a:xfrm>
          <a:prstGeom prst="rect">
            <a:avLst/>
          </a:prstGeom>
          <a:noFill/>
          <a:ln w="9525">
            <a:noFill/>
            <a:miter lim="800000"/>
            <a:headEnd/>
            <a:tailEnd/>
          </a:ln>
        </p:spPr>
        <p:txBody>
          <a:bodyPr anchor="ctr">
            <a:spAutoFit/>
          </a:bodyPr>
          <a:lstStyle/>
          <a:p>
            <a:pPr eaLnBrk="0" hangingPunct="0">
              <a:lnSpc>
                <a:spcPct val="85000"/>
              </a:lnSpc>
              <a:buClr>
                <a:schemeClr val="tx1"/>
              </a:buClr>
            </a:pPr>
            <a:r>
              <a:rPr lang="en-US" sz="1200" b="1" i="1">
                <a:latin typeface="Times New Roman" pitchFamily="18" charset="0"/>
              </a:rPr>
              <a:t>Full Rate </a:t>
            </a:r>
          </a:p>
          <a:p>
            <a:pPr eaLnBrk="0" hangingPunct="0">
              <a:lnSpc>
                <a:spcPct val="85000"/>
              </a:lnSpc>
              <a:buClr>
                <a:schemeClr val="tx1"/>
              </a:buClr>
            </a:pPr>
            <a:r>
              <a:rPr lang="en-US" sz="1200" b="1" i="1">
                <a:latin typeface="Times New Roman" pitchFamily="18" charset="0"/>
              </a:rPr>
              <a:t>Production</a:t>
            </a:r>
          </a:p>
          <a:p>
            <a:pPr eaLnBrk="0" hangingPunct="0">
              <a:lnSpc>
                <a:spcPct val="85000"/>
              </a:lnSpc>
              <a:buClr>
                <a:schemeClr val="tx1"/>
              </a:buClr>
            </a:pPr>
            <a:r>
              <a:rPr lang="en-US" sz="1200" b="1" i="1">
                <a:latin typeface="Times New Roman" pitchFamily="18" charset="0"/>
              </a:rPr>
              <a:t>Approval</a:t>
            </a:r>
            <a:endParaRPr lang="en-US" sz="1200" b="1" i="1">
              <a:solidFill>
                <a:srgbClr val="020400"/>
              </a:solidFill>
              <a:latin typeface="Times New Roman" pitchFamily="18" charset="0"/>
            </a:endParaRPr>
          </a:p>
        </p:txBody>
      </p:sp>
      <p:sp>
        <p:nvSpPr>
          <p:cNvPr id="26656" name="AutoShape 76"/>
          <p:cNvSpPr>
            <a:spLocks noChangeArrowheads="1"/>
          </p:cNvSpPr>
          <p:nvPr/>
        </p:nvSpPr>
        <p:spPr bwMode="auto">
          <a:xfrm>
            <a:off x="7578725" y="3048000"/>
            <a:ext cx="228600" cy="203200"/>
          </a:xfrm>
          <a:prstGeom prst="diamond">
            <a:avLst/>
          </a:prstGeom>
          <a:solidFill>
            <a:schemeClr val="accent1"/>
          </a:solidFill>
          <a:ln w="12700">
            <a:solidFill>
              <a:schemeClr val="tx1"/>
            </a:solidFill>
            <a:miter lim="800000"/>
            <a:headEnd/>
            <a:tailEnd/>
          </a:ln>
        </p:spPr>
        <p:txBody>
          <a:bodyPr wrap="none" anchor="ctr"/>
          <a:lstStyle/>
          <a:p>
            <a:pPr eaLnBrk="0" hangingPunct="0"/>
            <a:endParaRPr lang="en-US"/>
          </a:p>
        </p:txBody>
      </p:sp>
      <p:sp>
        <p:nvSpPr>
          <p:cNvPr id="26657" name="AutoShape 77"/>
          <p:cNvSpPr>
            <a:spLocks noChangeArrowheads="1"/>
          </p:cNvSpPr>
          <p:nvPr/>
        </p:nvSpPr>
        <p:spPr bwMode="gray">
          <a:xfrm>
            <a:off x="7161213" y="3048000"/>
            <a:ext cx="290512" cy="101600"/>
          </a:xfrm>
          <a:prstGeom prst="triangle">
            <a:avLst>
              <a:gd name="adj" fmla="val 50000"/>
            </a:avLst>
          </a:prstGeom>
          <a:solidFill>
            <a:schemeClr val="bg1"/>
          </a:solidFill>
          <a:ln w="19050">
            <a:solidFill>
              <a:schemeClr val="tx1"/>
            </a:solidFill>
            <a:miter lim="800000"/>
            <a:headEnd/>
            <a:tailEnd/>
          </a:ln>
        </p:spPr>
        <p:txBody>
          <a:bodyPr anchor="ctr">
            <a:spAutoFit/>
          </a:bodyPr>
          <a:lstStyle/>
          <a:p>
            <a:pPr eaLnBrk="0" hangingPunct="0"/>
            <a:endParaRPr lang="en-US"/>
          </a:p>
        </p:txBody>
      </p:sp>
      <p:sp>
        <p:nvSpPr>
          <p:cNvPr id="26658" name="Text Box 78"/>
          <p:cNvSpPr txBox="1">
            <a:spLocks noChangeArrowheads="1"/>
          </p:cNvSpPr>
          <p:nvPr/>
        </p:nvSpPr>
        <p:spPr bwMode="auto">
          <a:xfrm>
            <a:off x="7070725" y="3124200"/>
            <a:ext cx="533400" cy="24765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a:latin typeface="Times New Roman" pitchFamily="18" charset="0"/>
              </a:rPr>
              <a:t>IOC</a:t>
            </a:r>
            <a:endParaRPr lang="en-US" sz="1200" b="1">
              <a:solidFill>
                <a:srgbClr val="020400"/>
              </a:solidFill>
              <a:latin typeface="Times New Roman" pitchFamily="18" charset="0"/>
            </a:endParaRPr>
          </a:p>
        </p:txBody>
      </p:sp>
      <p:sp>
        <p:nvSpPr>
          <p:cNvPr id="26659" name="AutoShape 91"/>
          <p:cNvSpPr>
            <a:spLocks noChangeArrowheads="1"/>
          </p:cNvSpPr>
          <p:nvPr/>
        </p:nvSpPr>
        <p:spPr bwMode="gray">
          <a:xfrm>
            <a:off x="8456613" y="3044825"/>
            <a:ext cx="290512" cy="101600"/>
          </a:xfrm>
          <a:prstGeom prst="triangle">
            <a:avLst>
              <a:gd name="adj" fmla="val 50000"/>
            </a:avLst>
          </a:prstGeom>
          <a:solidFill>
            <a:schemeClr val="bg1"/>
          </a:solidFill>
          <a:ln w="19050">
            <a:solidFill>
              <a:schemeClr val="tx1"/>
            </a:solidFill>
            <a:miter lim="800000"/>
            <a:headEnd/>
            <a:tailEnd/>
          </a:ln>
        </p:spPr>
        <p:txBody>
          <a:bodyPr anchor="ctr">
            <a:spAutoFit/>
          </a:bodyPr>
          <a:lstStyle/>
          <a:p>
            <a:pPr eaLnBrk="0" hangingPunct="0"/>
            <a:endParaRPr lang="en-US"/>
          </a:p>
        </p:txBody>
      </p:sp>
      <p:sp>
        <p:nvSpPr>
          <p:cNvPr id="26660" name="Text Box 92"/>
          <p:cNvSpPr txBox="1">
            <a:spLocks noChangeArrowheads="1"/>
          </p:cNvSpPr>
          <p:nvPr/>
        </p:nvSpPr>
        <p:spPr bwMode="auto">
          <a:xfrm>
            <a:off x="8366125" y="3124200"/>
            <a:ext cx="533400" cy="24765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a:latin typeface="Times New Roman" pitchFamily="18" charset="0"/>
              </a:rPr>
              <a:t>FOC</a:t>
            </a:r>
            <a:endParaRPr lang="en-US" sz="1200" b="1">
              <a:solidFill>
                <a:srgbClr val="020400"/>
              </a:solidFill>
              <a:latin typeface="Times New Roman" pitchFamily="18" charset="0"/>
            </a:endParaRPr>
          </a:p>
        </p:txBody>
      </p:sp>
      <p:sp>
        <p:nvSpPr>
          <p:cNvPr id="26661" name="AutoShape 105"/>
          <p:cNvSpPr>
            <a:spLocks noChangeArrowheads="1"/>
          </p:cNvSpPr>
          <p:nvPr/>
        </p:nvSpPr>
        <p:spPr bwMode="auto">
          <a:xfrm>
            <a:off x="1614488" y="3090863"/>
            <a:ext cx="228600" cy="201612"/>
          </a:xfrm>
          <a:prstGeom prst="diamond">
            <a:avLst/>
          </a:prstGeom>
          <a:solidFill>
            <a:schemeClr val="accent1"/>
          </a:solidFill>
          <a:ln w="12700">
            <a:solidFill>
              <a:schemeClr val="tx1"/>
            </a:solidFill>
            <a:miter lim="800000"/>
            <a:headEnd/>
            <a:tailEnd/>
          </a:ln>
        </p:spPr>
        <p:txBody>
          <a:bodyPr wrap="none" anchor="ctr"/>
          <a:lstStyle/>
          <a:p>
            <a:pPr eaLnBrk="0" hangingPunct="0"/>
            <a:endParaRPr lang="en-US"/>
          </a:p>
        </p:txBody>
      </p:sp>
      <p:sp>
        <p:nvSpPr>
          <p:cNvPr id="26662" name="Text Box 106"/>
          <p:cNvSpPr txBox="1">
            <a:spLocks noChangeArrowheads="1"/>
          </p:cNvSpPr>
          <p:nvPr/>
        </p:nvSpPr>
        <p:spPr bwMode="auto">
          <a:xfrm>
            <a:off x="1281113" y="3276600"/>
            <a:ext cx="838200" cy="457200"/>
          </a:xfrm>
          <a:prstGeom prst="rect">
            <a:avLst/>
          </a:prstGeom>
          <a:noFill/>
          <a:ln w="9525">
            <a:noFill/>
            <a:miter lim="800000"/>
            <a:headEnd/>
            <a:tailEnd/>
          </a:ln>
        </p:spPr>
        <p:txBody>
          <a:bodyPr anchor="ctr">
            <a:spAutoFit/>
          </a:bodyPr>
          <a:lstStyle/>
          <a:p>
            <a:pPr algn="ctr" eaLnBrk="0" hangingPunct="0">
              <a:buClr>
                <a:schemeClr val="tx1"/>
              </a:buClr>
            </a:pPr>
            <a:r>
              <a:rPr lang="en-US" sz="1200" b="1" i="1">
                <a:latin typeface="Times New Roman" pitchFamily="18" charset="0"/>
              </a:rPr>
              <a:t>Concept Decision</a:t>
            </a:r>
          </a:p>
        </p:txBody>
      </p:sp>
      <p:sp>
        <p:nvSpPr>
          <p:cNvPr id="26663" name="Text Box 109"/>
          <p:cNvSpPr txBox="1">
            <a:spLocks noChangeArrowheads="1"/>
          </p:cNvSpPr>
          <p:nvPr/>
        </p:nvSpPr>
        <p:spPr bwMode="auto">
          <a:xfrm>
            <a:off x="990600" y="1355725"/>
            <a:ext cx="2636838" cy="366713"/>
          </a:xfrm>
          <a:prstGeom prst="rect">
            <a:avLst/>
          </a:prstGeom>
          <a:noFill/>
          <a:ln w="9525">
            <a:noFill/>
            <a:miter lim="800000"/>
            <a:headEnd/>
            <a:tailEnd/>
          </a:ln>
        </p:spPr>
        <p:txBody>
          <a:bodyPr>
            <a:spAutoFit/>
          </a:bodyPr>
          <a:lstStyle/>
          <a:p>
            <a:pPr eaLnBrk="0" hangingPunct="0">
              <a:spcBef>
                <a:spcPct val="50000"/>
              </a:spcBef>
            </a:pPr>
            <a:r>
              <a:rPr lang="en-US" sz="1800" b="1"/>
              <a:t>Pre-Systems Acquisition</a:t>
            </a:r>
          </a:p>
        </p:txBody>
      </p:sp>
      <p:sp>
        <p:nvSpPr>
          <p:cNvPr id="26664" name="Text Box 110"/>
          <p:cNvSpPr txBox="1">
            <a:spLocks noChangeArrowheads="1"/>
          </p:cNvSpPr>
          <p:nvPr/>
        </p:nvSpPr>
        <p:spPr bwMode="auto">
          <a:xfrm>
            <a:off x="4784725" y="1357313"/>
            <a:ext cx="2209800" cy="366712"/>
          </a:xfrm>
          <a:prstGeom prst="rect">
            <a:avLst/>
          </a:prstGeom>
          <a:noFill/>
          <a:ln w="9525">
            <a:noFill/>
            <a:miter lim="800000"/>
            <a:headEnd/>
            <a:tailEnd/>
          </a:ln>
        </p:spPr>
        <p:txBody>
          <a:bodyPr>
            <a:spAutoFit/>
          </a:bodyPr>
          <a:lstStyle/>
          <a:p>
            <a:pPr algn="ctr" eaLnBrk="0" hangingPunct="0">
              <a:spcBef>
                <a:spcPct val="50000"/>
              </a:spcBef>
            </a:pPr>
            <a:r>
              <a:rPr lang="en-US" sz="1800" b="1"/>
              <a:t>Systems Acquisition</a:t>
            </a:r>
          </a:p>
        </p:txBody>
      </p:sp>
      <p:sp>
        <p:nvSpPr>
          <p:cNvPr id="26665" name="Text Box 111"/>
          <p:cNvSpPr txBox="1">
            <a:spLocks noChangeArrowheads="1"/>
          </p:cNvSpPr>
          <p:nvPr/>
        </p:nvSpPr>
        <p:spPr bwMode="auto">
          <a:xfrm>
            <a:off x="7467600" y="1357313"/>
            <a:ext cx="1447800" cy="366712"/>
          </a:xfrm>
          <a:prstGeom prst="rect">
            <a:avLst/>
          </a:prstGeom>
          <a:noFill/>
          <a:ln w="9525">
            <a:noFill/>
            <a:miter lim="800000"/>
            <a:headEnd/>
            <a:tailEnd/>
          </a:ln>
        </p:spPr>
        <p:txBody>
          <a:bodyPr>
            <a:spAutoFit/>
          </a:bodyPr>
          <a:lstStyle/>
          <a:p>
            <a:pPr algn="ctr" eaLnBrk="0" hangingPunct="0">
              <a:spcBef>
                <a:spcPct val="50000"/>
              </a:spcBef>
            </a:pPr>
            <a:r>
              <a:rPr lang="en-US" sz="1800" b="1"/>
              <a:t>Sustainment</a:t>
            </a:r>
          </a:p>
        </p:txBody>
      </p:sp>
      <p:sp>
        <p:nvSpPr>
          <p:cNvPr id="26666" name="AutoShape 112"/>
          <p:cNvSpPr>
            <a:spLocks noChangeArrowheads="1"/>
          </p:cNvSpPr>
          <p:nvPr/>
        </p:nvSpPr>
        <p:spPr bwMode="auto">
          <a:xfrm>
            <a:off x="6618288" y="5045075"/>
            <a:ext cx="2403475" cy="746125"/>
          </a:xfrm>
          <a:prstGeom prst="bevel">
            <a:avLst>
              <a:gd name="adj" fmla="val 4477"/>
            </a:avLst>
          </a:prstGeom>
          <a:solidFill>
            <a:srgbClr val="000099"/>
          </a:solidFill>
          <a:ln w="9525">
            <a:noFill/>
            <a:miter lim="800000"/>
            <a:headEnd/>
            <a:tailEnd/>
          </a:ln>
          <a:effectLst>
            <a:prstShdw prst="shdw17" dist="17961" dir="13500000">
              <a:srgbClr val="00005C"/>
            </a:prstShdw>
          </a:effectLst>
        </p:spPr>
        <p:txBody>
          <a:bodyPr wrap="none" anchor="ctr"/>
          <a:lstStyle/>
          <a:p>
            <a:pPr eaLnBrk="0" hangingPunct="0"/>
            <a:endParaRPr lang="en-US"/>
          </a:p>
        </p:txBody>
      </p:sp>
      <p:sp>
        <p:nvSpPr>
          <p:cNvPr id="26667" name="Rectangle 113"/>
          <p:cNvSpPr>
            <a:spLocks noChangeArrowheads="1"/>
          </p:cNvSpPr>
          <p:nvPr/>
        </p:nvSpPr>
        <p:spPr bwMode="auto">
          <a:xfrm>
            <a:off x="6694488" y="5113338"/>
            <a:ext cx="1000125" cy="609600"/>
          </a:xfrm>
          <a:prstGeom prst="rect">
            <a:avLst/>
          </a:prstGeom>
          <a:solidFill>
            <a:srgbClr val="3366FF"/>
          </a:solidFill>
          <a:ln w="9525">
            <a:noFill/>
            <a:miter lim="800000"/>
            <a:headEnd/>
            <a:tailEnd/>
          </a:ln>
          <a:effectLst>
            <a:prstShdw prst="shdw17" dist="17961" dir="13500000">
              <a:srgbClr val="1F3D99"/>
            </a:prstShdw>
          </a:effectLst>
        </p:spPr>
        <p:txBody>
          <a:bodyPr wrap="none" anchor="ctr"/>
          <a:lstStyle/>
          <a:p>
            <a:pPr eaLnBrk="0" hangingPunct="0"/>
            <a:endParaRPr lang="en-US"/>
          </a:p>
        </p:txBody>
      </p:sp>
      <p:sp>
        <p:nvSpPr>
          <p:cNvPr id="26668" name="Rectangle 115"/>
          <p:cNvSpPr>
            <a:spLocks noChangeArrowheads="1"/>
          </p:cNvSpPr>
          <p:nvPr/>
        </p:nvSpPr>
        <p:spPr bwMode="auto">
          <a:xfrm>
            <a:off x="7797800" y="5113338"/>
            <a:ext cx="1141413" cy="609600"/>
          </a:xfrm>
          <a:prstGeom prst="rect">
            <a:avLst/>
          </a:prstGeom>
          <a:solidFill>
            <a:srgbClr val="3366FF"/>
          </a:solidFill>
          <a:ln w="9525">
            <a:noFill/>
            <a:miter lim="800000"/>
            <a:headEnd/>
            <a:tailEnd/>
          </a:ln>
          <a:effectLst>
            <a:prstShdw prst="shdw17" dist="17961" dir="13500000">
              <a:srgbClr val="1F3D99"/>
            </a:prstShdw>
          </a:effectLst>
        </p:spPr>
        <p:txBody>
          <a:bodyPr wrap="none" anchor="ctr"/>
          <a:lstStyle/>
          <a:p>
            <a:pPr eaLnBrk="0" hangingPunct="0"/>
            <a:endParaRPr lang="en-US"/>
          </a:p>
        </p:txBody>
      </p:sp>
      <p:sp>
        <p:nvSpPr>
          <p:cNvPr id="26669" name="AutoShape 118"/>
          <p:cNvSpPr>
            <a:spLocks noChangeArrowheads="1"/>
          </p:cNvSpPr>
          <p:nvPr/>
        </p:nvSpPr>
        <p:spPr bwMode="auto">
          <a:xfrm>
            <a:off x="1720850" y="5049838"/>
            <a:ext cx="1219200" cy="736600"/>
          </a:xfrm>
          <a:prstGeom prst="bevel">
            <a:avLst>
              <a:gd name="adj" fmla="val 1648"/>
            </a:avLst>
          </a:prstGeom>
          <a:solidFill>
            <a:srgbClr val="000099"/>
          </a:solidFill>
          <a:ln w="9525">
            <a:noFill/>
            <a:miter lim="800000"/>
            <a:headEnd/>
            <a:tailEnd/>
          </a:ln>
          <a:effectLst>
            <a:prstShdw prst="shdw17" dist="17961" dir="13500000">
              <a:srgbClr val="00005C"/>
            </a:prstShdw>
          </a:effectLst>
        </p:spPr>
        <p:txBody>
          <a:bodyPr wrap="none" anchor="ctr"/>
          <a:lstStyle/>
          <a:p>
            <a:pPr eaLnBrk="0" hangingPunct="0"/>
            <a:endParaRPr lang="en-US"/>
          </a:p>
        </p:txBody>
      </p:sp>
      <p:sp>
        <p:nvSpPr>
          <p:cNvPr id="26670" name="Rectangle 119"/>
          <p:cNvSpPr>
            <a:spLocks noChangeArrowheads="1"/>
          </p:cNvSpPr>
          <p:nvPr/>
        </p:nvSpPr>
        <p:spPr bwMode="auto">
          <a:xfrm>
            <a:off x="1781175" y="5116513"/>
            <a:ext cx="1098550" cy="603250"/>
          </a:xfrm>
          <a:prstGeom prst="rect">
            <a:avLst/>
          </a:prstGeom>
          <a:solidFill>
            <a:srgbClr val="3366FF"/>
          </a:solidFill>
          <a:ln w="9525">
            <a:noFill/>
            <a:miter lim="800000"/>
            <a:headEnd/>
            <a:tailEnd/>
          </a:ln>
          <a:effectLst>
            <a:prstShdw prst="shdw17" dist="17961" dir="13500000">
              <a:srgbClr val="1F3D99"/>
            </a:prstShdw>
          </a:effectLst>
        </p:spPr>
        <p:txBody>
          <a:bodyPr wrap="none" anchor="ctr"/>
          <a:lstStyle/>
          <a:p>
            <a:pPr eaLnBrk="0" hangingPunct="0"/>
            <a:endParaRPr lang="en-US"/>
          </a:p>
        </p:txBody>
      </p:sp>
      <p:sp>
        <p:nvSpPr>
          <p:cNvPr id="26671" name="Text Box 120"/>
          <p:cNvSpPr txBox="1">
            <a:spLocks noChangeArrowheads="1"/>
          </p:cNvSpPr>
          <p:nvPr/>
        </p:nvSpPr>
        <p:spPr bwMode="auto">
          <a:xfrm>
            <a:off x="1797050" y="5280025"/>
            <a:ext cx="1069975" cy="274638"/>
          </a:xfrm>
          <a:prstGeom prst="rect">
            <a:avLst/>
          </a:prstGeom>
          <a:noFill/>
          <a:ln w="9525">
            <a:noFill/>
            <a:miter lim="800000"/>
            <a:headEnd/>
            <a:tailEnd/>
          </a:ln>
        </p:spPr>
        <p:txBody>
          <a:bodyPr anchor="ctr">
            <a:spAutoFit/>
          </a:bodyPr>
          <a:lstStyle/>
          <a:p>
            <a:pPr algn="ctr" eaLnBrk="0" hangingPunct="0"/>
            <a:r>
              <a:rPr lang="en-US" sz="1200" b="1">
                <a:solidFill>
                  <a:schemeClr val="bg1"/>
                </a:solidFill>
                <a:latin typeface="Times New Roman" pitchFamily="18" charset="0"/>
              </a:rPr>
              <a:t>Valuation</a:t>
            </a:r>
          </a:p>
        </p:txBody>
      </p:sp>
      <p:sp>
        <p:nvSpPr>
          <p:cNvPr id="26672" name="AutoShape 122"/>
          <p:cNvSpPr>
            <a:spLocks noChangeArrowheads="1"/>
          </p:cNvSpPr>
          <p:nvPr/>
        </p:nvSpPr>
        <p:spPr bwMode="auto">
          <a:xfrm>
            <a:off x="3016250" y="5049838"/>
            <a:ext cx="1295400" cy="735012"/>
          </a:xfrm>
          <a:prstGeom prst="bevel">
            <a:avLst>
              <a:gd name="adj" fmla="val 1648"/>
            </a:avLst>
          </a:prstGeom>
          <a:solidFill>
            <a:srgbClr val="000099"/>
          </a:solidFill>
          <a:ln w="9525">
            <a:noFill/>
            <a:miter lim="800000"/>
            <a:headEnd/>
            <a:tailEnd/>
          </a:ln>
          <a:effectLst>
            <a:prstShdw prst="shdw17" dist="17961" dir="13500000">
              <a:srgbClr val="00005C"/>
            </a:prstShdw>
          </a:effectLst>
        </p:spPr>
        <p:txBody>
          <a:bodyPr wrap="none" anchor="ctr"/>
          <a:lstStyle/>
          <a:p>
            <a:pPr eaLnBrk="0" hangingPunct="0"/>
            <a:endParaRPr lang="en-US"/>
          </a:p>
        </p:txBody>
      </p:sp>
      <p:sp>
        <p:nvSpPr>
          <p:cNvPr id="26673" name="Rectangle 123"/>
          <p:cNvSpPr>
            <a:spLocks noChangeArrowheads="1"/>
          </p:cNvSpPr>
          <p:nvPr/>
        </p:nvSpPr>
        <p:spPr bwMode="auto">
          <a:xfrm>
            <a:off x="3079750" y="5116513"/>
            <a:ext cx="1168400" cy="601662"/>
          </a:xfrm>
          <a:prstGeom prst="rect">
            <a:avLst/>
          </a:prstGeom>
          <a:solidFill>
            <a:srgbClr val="3366FF"/>
          </a:solidFill>
          <a:ln w="9525">
            <a:noFill/>
            <a:miter lim="800000"/>
            <a:headEnd/>
            <a:tailEnd/>
          </a:ln>
          <a:effectLst>
            <a:prstShdw prst="shdw17" dist="17961" dir="13500000">
              <a:srgbClr val="1F3D99"/>
            </a:prstShdw>
          </a:effectLst>
        </p:spPr>
        <p:txBody>
          <a:bodyPr wrap="none" anchor="ctr"/>
          <a:lstStyle/>
          <a:p>
            <a:pPr eaLnBrk="0" hangingPunct="0"/>
            <a:endParaRPr lang="en-US"/>
          </a:p>
        </p:txBody>
      </p:sp>
      <p:sp>
        <p:nvSpPr>
          <p:cNvPr id="26674" name="Text Box 124"/>
          <p:cNvSpPr txBox="1">
            <a:spLocks noChangeArrowheads="1"/>
          </p:cNvSpPr>
          <p:nvPr/>
        </p:nvSpPr>
        <p:spPr bwMode="auto">
          <a:xfrm>
            <a:off x="3078163" y="5280025"/>
            <a:ext cx="1171575" cy="274638"/>
          </a:xfrm>
          <a:prstGeom prst="rect">
            <a:avLst/>
          </a:prstGeom>
          <a:noFill/>
          <a:ln w="9525">
            <a:noFill/>
            <a:miter lim="800000"/>
            <a:headEnd/>
            <a:tailEnd/>
          </a:ln>
        </p:spPr>
        <p:txBody>
          <a:bodyPr anchor="ctr">
            <a:spAutoFit/>
          </a:bodyPr>
          <a:lstStyle/>
          <a:p>
            <a:pPr algn="ctr" eaLnBrk="0" hangingPunct="0"/>
            <a:r>
              <a:rPr lang="en-US" sz="1200" b="1">
                <a:solidFill>
                  <a:schemeClr val="bg1"/>
                </a:solidFill>
                <a:latin typeface="Times New Roman" pitchFamily="18" charset="0"/>
              </a:rPr>
              <a:t>Architecting</a:t>
            </a:r>
          </a:p>
        </p:txBody>
      </p:sp>
      <p:sp>
        <p:nvSpPr>
          <p:cNvPr id="26675" name="AutoShape 125"/>
          <p:cNvSpPr>
            <a:spLocks noChangeArrowheads="1"/>
          </p:cNvSpPr>
          <p:nvPr/>
        </p:nvSpPr>
        <p:spPr bwMode="auto">
          <a:xfrm>
            <a:off x="4479925" y="5045075"/>
            <a:ext cx="2011363" cy="746125"/>
          </a:xfrm>
          <a:prstGeom prst="bevel">
            <a:avLst>
              <a:gd name="adj" fmla="val 1648"/>
            </a:avLst>
          </a:prstGeom>
          <a:solidFill>
            <a:srgbClr val="000099"/>
          </a:solidFill>
          <a:ln w="9525">
            <a:noFill/>
            <a:miter lim="800000"/>
            <a:headEnd/>
            <a:tailEnd/>
          </a:ln>
          <a:effectLst>
            <a:prstShdw prst="shdw17" dist="17961" dir="13500000">
              <a:srgbClr val="00005C"/>
            </a:prstShdw>
          </a:effectLst>
        </p:spPr>
        <p:txBody>
          <a:bodyPr wrap="none" anchor="ctr"/>
          <a:lstStyle/>
          <a:p>
            <a:pPr eaLnBrk="0" hangingPunct="0"/>
            <a:endParaRPr lang="en-US"/>
          </a:p>
        </p:txBody>
      </p:sp>
      <p:sp>
        <p:nvSpPr>
          <p:cNvPr id="26676" name="Rectangle 126"/>
          <p:cNvSpPr>
            <a:spLocks noChangeArrowheads="1"/>
          </p:cNvSpPr>
          <p:nvPr/>
        </p:nvSpPr>
        <p:spPr bwMode="auto">
          <a:xfrm>
            <a:off x="4570413" y="5113338"/>
            <a:ext cx="1839912" cy="609600"/>
          </a:xfrm>
          <a:prstGeom prst="rect">
            <a:avLst/>
          </a:prstGeom>
          <a:solidFill>
            <a:srgbClr val="3366FF"/>
          </a:solidFill>
          <a:ln w="9525">
            <a:noFill/>
            <a:miter lim="800000"/>
            <a:headEnd/>
            <a:tailEnd/>
          </a:ln>
          <a:effectLst>
            <a:prstShdw prst="shdw17" dist="17961" dir="13500000">
              <a:srgbClr val="1F3D99"/>
            </a:prstShdw>
          </a:effectLst>
        </p:spPr>
        <p:txBody>
          <a:bodyPr wrap="none" anchor="ctr"/>
          <a:lstStyle/>
          <a:p>
            <a:pPr eaLnBrk="0" hangingPunct="0"/>
            <a:endParaRPr lang="en-US"/>
          </a:p>
        </p:txBody>
      </p:sp>
      <p:sp>
        <p:nvSpPr>
          <p:cNvPr id="26677" name="Text Box 127"/>
          <p:cNvSpPr txBox="1">
            <a:spLocks noChangeArrowheads="1"/>
          </p:cNvSpPr>
          <p:nvPr/>
        </p:nvSpPr>
        <p:spPr bwMode="auto">
          <a:xfrm>
            <a:off x="4692650" y="5187950"/>
            <a:ext cx="1676400" cy="457200"/>
          </a:xfrm>
          <a:prstGeom prst="rect">
            <a:avLst/>
          </a:prstGeom>
          <a:noFill/>
          <a:ln w="9525">
            <a:noFill/>
            <a:miter lim="800000"/>
            <a:headEnd/>
            <a:tailEnd/>
          </a:ln>
        </p:spPr>
        <p:txBody>
          <a:bodyPr anchor="ctr">
            <a:spAutoFit/>
          </a:bodyPr>
          <a:lstStyle/>
          <a:p>
            <a:pPr algn="ctr" eaLnBrk="0" hangingPunct="0"/>
            <a:r>
              <a:rPr lang="en-US" sz="1200" b="1">
                <a:solidFill>
                  <a:schemeClr val="bg1"/>
                </a:solidFill>
                <a:latin typeface="Times New Roman" pitchFamily="18" charset="0"/>
              </a:rPr>
              <a:t>Development</a:t>
            </a:r>
            <a:r>
              <a:rPr lang="en-US" sz="1200" b="1" baseline="-25000">
                <a:solidFill>
                  <a:schemeClr val="bg1"/>
                </a:solidFill>
                <a:latin typeface="Times New Roman" pitchFamily="18" charset="0"/>
              </a:rPr>
              <a:t>1</a:t>
            </a:r>
            <a:r>
              <a:rPr lang="en-US" sz="1200" b="1">
                <a:solidFill>
                  <a:schemeClr val="bg1"/>
                </a:solidFill>
                <a:latin typeface="Times New Roman" pitchFamily="18" charset="0"/>
              </a:rPr>
              <a:t> Architecting</a:t>
            </a:r>
            <a:r>
              <a:rPr lang="en-US" sz="1200" b="1" baseline="-25000">
                <a:solidFill>
                  <a:schemeClr val="bg1"/>
                </a:solidFill>
                <a:latin typeface="Times New Roman" pitchFamily="18" charset="0"/>
              </a:rPr>
              <a:t>2</a:t>
            </a:r>
          </a:p>
        </p:txBody>
      </p:sp>
      <p:sp>
        <p:nvSpPr>
          <p:cNvPr id="26678" name="AutoShape 128"/>
          <p:cNvSpPr>
            <a:spLocks noChangeArrowheads="1"/>
          </p:cNvSpPr>
          <p:nvPr/>
        </p:nvSpPr>
        <p:spPr bwMode="auto">
          <a:xfrm>
            <a:off x="411163" y="5048250"/>
            <a:ext cx="1219200" cy="736600"/>
          </a:xfrm>
          <a:prstGeom prst="bevel">
            <a:avLst>
              <a:gd name="adj" fmla="val 1648"/>
            </a:avLst>
          </a:prstGeom>
          <a:solidFill>
            <a:srgbClr val="000099"/>
          </a:solidFill>
          <a:ln w="9525">
            <a:noFill/>
            <a:miter lim="800000"/>
            <a:headEnd/>
            <a:tailEnd/>
          </a:ln>
          <a:effectLst>
            <a:prstShdw prst="shdw17" dist="17961" dir="13500000">
              <a:srgbClr val="00005C"/>
            </a:prstShdw>
          </a:effectLst>
        </p:spPr>
        <p:txBody>
          <a:bodyPr wrap="none" anchor="ctr"/>
          <a:lstStyle/>
          <a:p>
            <a:pPr eaLnBrk="0" hangingPunct="0"/>
            <a:endParaRPr lang="en-US"/>
          </a:p>
        </p:txBody>
      </p:sp>
      <p:sp>
        <p:nvSpPr>
          <p:cNvPr id="26679" name="Rectangle 129"/>
          <p:cNvSpPr>
            <a:spLocks noChangeArrowheads="1"/>
          </p:cNvSpPr>
          <p:nvPr/>
        </p:nvSpPr>
        <p:spPr bwMode="auto">
          <a:xfrm>
            <a:off x="471488" y="5114925"/>
            <a:ext cx="1098550" cy="603250"/>
          </a:xfrm>
          <a:prstGeom prst="rect">
            <a:avLst/>
          </a:prstGeom>
          <a:solidFill>
            <a:srgbClr val="3366FF"/>
          </a:solidFill>
          <a:ln w="9525">
            <a:noFill/>
            <a:miter lim="800000"/>
            <a:headEnd/>
            <a:tailEnd/>
          </a:ln>
          <a:effectLst>
            <a:prstShdw prst="shdw17" dist="17961" dir="13500000">
              <a:srgbClr val="1F3D99"/>
            </a:prstShdw>
          </a:effectLst>
        </p:spPr>
        <p:txBody>
          <a:bodyPr wrap="none" anchor="ctr"/>
          <a:lstStyle/>
          <a:p>
            <a:pPr eaLnBrk="0" hangingPunct="0"/>
            <a:endParaRPr lang="en-US"/>
          </a:p>
        </p:txBody>
      </p:sp>
      <p:sp>
        <p:nvSpPr>
          <p:cNvPr id="26680" name="Text Box 130"/>
          <p:cNvSpPr txBox="1">
            <a:spLocks noChangeArrowheads="1"/>
          </p:cNvSpPr>
          <p:nvPr/>
        </p:nvSpPr>
        <p:spPr bwMode="auto">
          <a:xfrm>
            <a:off x="487363" y="5280025"/>
            <a:ext cx="1069975" cy="274638"/>
          </a:xfrm>
          <a:prstGeom prst="rect">
            <a:avLst/>
          </a:prstGeom>
          <a:noFill/>
          <a:ln w="9525">
            <a:noFill/>
            <a:miter lim="800000"/>
            <a:headEnd/>
            <a:tailEnd/>
          </a:ln>
        </p:spPr>
        <p:txBody>
          <a:bodyPr anchor="ctr">
            <a:spAutoFit/>
          </a:bodyPr>
          <a:lstStyle/>
          <a:p>
            <a:pPr algn="ctr" eaLnBrk="0" hangingPunct="0"/>
            <a:r>
              <a:rPr lang="en-US" sz="1200" b="1">
                <a:solidFill>
                  <a:schemeClr val="bg1"/>
                </a:solidFill>
                <a:latin typeface="Times New Roman" pitchFamily="18" charset="0"/>
              </a:rPr>
              <a:t>Exploration</a:t>
            </a:r>
          </a:p>
        </p:txBody>
      </p:sp>
      <p:sp>
        <p:nvSpPr>
          <p:cNvPr id="26681" name="Text Box 114"/>
          <p:cNvSpPr txBox="1">
            <a:spLocks noChangeArrowheads="1"/>
          </p:cNvSpPr>
          <p:nvPr/>
        </p:nvSpPr>
        <p:spPr bwMode="auto">
          <a:xfrm>
            <a:off x="6597650" y="5099050"/>
            <a:ext cx="1219200" cy="639763"/>
          </a:xfrm>
          <a:prstGeom prst="rect">
            <a:avLst/>
          </a:prstGeom>
          <a:noFill/>
          <a:ln w="9525">
            <a:noFill/>
            <a:miter lim="800000"/>
            <a:headEnd/>
            <a:tailEnd/>
          </a:ln>
        </p:spPr>
        <p:txBody>
          <a:bodyPr anchor="ctr">
            <a:spAutoFit/>
          </a:bodyPr>
          <a:lstStyle/>
          <a:p>
            <a:pPr algn="ctr" eaLnBrk="0" hangingPunct="0">
              <a:buClr>
                <a:schemeClr val="tx1"/>
              </a:buClr>
            </a:pPr>
            <a:r>
              <a:rPr lang="en-US" sz="1200" b="1">
                <a:solidFill>
                  <a:schemeClr val="bg1"/>
                </a:solidFill>
                <a:latin typeface="Times New Roman" pitchFamily="18" charset="0"/>
              </a:rPr>
              <a:t>Operations</a:t>
            </a:r>
            <a:r>
              <a:rPr lang="en-US" sz="1200" b="1" baseline="-25000">
                <a:solidFill>
                  <a:schemeClr val="bg1"/>
                </a:solidFill>
                <a:latin typeface="Times New Roman" pitchFamily="18" charset="0"/>
              </a:rPr>
              <a:t>1</a:t>
            </a:r>
          </a:p>
          <a:p>
            <a:pPr algn="ctr" eaLnBrk="0" hangingPunct="0">
              <a:buClr>
                <a:schemeClr val="tx1"/>
              </a:buClr>
            </a:pPr>
            <a:r>
              <a:rPr lang="en-US" sz="1200" b="1">
                <a:solidFill>
                  <a:schemeClr val="bg1"/>
                </a:solidFill>
                <a:latin typeface="Times New Roman" pitchFamily="18" charset="0"/>
              </a:rPr>
              <a:t>Development</a:t>
            </a:r>
            <a:r>
              <a:rPr lang="en-US" sz="1200" b="1" baseline="-25000">
                <a:solidFill>
                  <a:schemeClr val="bg1"/>
                </a:solidFill>
                <a:latin typeface="Times New Roman" pitchFamily="18" charset="0"/>
              </a:rPr>
              <a:t>2</a:t>
            </a:r>
          </a:p>
          <a:p>
            <a:pPr algn="ctr" eaLnBrk="0" hangingPunct="0">
              <a:buClr>
                <a:schemeClr val="tx1"/>
              </a:buClr>
            </a:pPr>
            <a:r>
              <a:rPr lang="en-US" sz="1200" b="1">
                <a:solidFill>
                  <a:schemeClr val="bg1"/>
                </a:solidFill>
                <a:latin typeface="Times New Roman" pitchFamily="18" charset="0"/>
              </a:rPr>
              <a:t>Architecting</a:t>
            </a:r>
            <a:r>
              <a:rPr lang="en-US" sz="1200" b="1" baseline="-25000">
                <a:solidFill>
                  <a:schemeClr val="bg1"/>
                </a:solidFill>
                <a:latin typeface="Times New Roman" pitchFamily="18" charset="0"/>
              </a:rPr>
              <a:t>3</a:t>
            </a:r>
          </a:p>
        </p:txBody>
      </p:sp>
      <p:sp>
        <p:nvSpPr>
          <p:cNvPr id="26682" name="Text Box 131"/>
          <p:cNvSpPr txBox="1">
            <a:spLocks noChangeArrowheads="1"/>
          </p:cNvSpPr>
          <p:nvPr/>
        </p:nvSpPr>
        <p:spPr bwMode="auto">
          <a:xfrm>
            <a:off x="7770813" y="5086350"/>
            <a:ext cx="1219200" cy="639763"/>
          </a:xfrm>
          <a:prstGeom prst="rect">
            <a:avLst/>
          </a:prstGeom>
          <a:noFill/>
          <a:ln w="9525">
            <a:noFill/>
            <a:miter lim="800000"/>
            <a:headEnd/>
            <a:tailEnd/>
          </a:ln>
        </p:spPr>
        <p:txBody>
          <a:bodyPr anchor="ctr">
            <a:spAutoFit/>
          </a:bodyPr>
          <a:lstStyle/>
          <a:p>
            <a:pPr algn="ctr" eaLnBrk="0" hangingPunct="0">
              <a:buClr>
                <a:schemeClr val="tx1"/>
              </a:buClr>
            </a:pPr>
            <a:r>
              <a:rPr lang="en-US" sz="1200" b="1">
                <a:solidFill>
                  <a:schemeClr val="bg1"/>
                </a:solidFill>
                <a:latin typeface="Times New Roman" pitchFamily="18" charset="0"/>
              </a:rPr>
              <a:t>Operations</a:t>
            </a:r>
            <a:r>
              <a:rPr lang="en-US" sz="1200" b="1" baseline="-25000">
                <a:solidFill>
                  <a:schemeClr val="bg1"/>
                </a:solidFill>
                <a:latin typeface="Times New Roman" pitchFamily="18" charset="0"/>
              </a:rPr>
              <a:t>2</a:t>
            </a:r>
          </a:p>
          <a:p>
            <a:pPr algn="ctr" eaLnBrk="0" hangingPunct="0">
              <a:buClr>
                <a:schemeClr val="tx1"/>
              </a:buClr>
            </a:pPr>
            <a:r>
              <a:rPr lang="en-US" sz="1200" b="1">
                <a:solidFill>
                  <a:schemeClr val="bg1"/>
                </a:solidFill>
                <a:latin typeface="Times New Roman" pitchFamily="18" charset="0"/>
              </a:rPr>
              <a:t>Development</a:t>
            </a:r>
            <a:r>
              <a:rPr lang="en-US" sz="1200" b="1" baseline="-25000">
                <a:solidFill>
                  <a:schemeClr val="bg1"/>
                </a:solidFill>
                <a:latin typeface="Times New Roman" pitchFamily="18" charset="0"/>
              </a:rPr>
              <a:t>3</a:t>
            </a:r>
          </a:p>
          <a:p>
            <a:pPr algn="ctr" eaLnBrk="0" hangingPunct="0">
              <a:buClr>
                <a:schemeClr val="tx1"/>
              </a:buClr>
            </a:pPr>
            <a:r>
              <a:rPr lang="en-US" sz="1200" b="1">
                <a:solidFill>
                  <a:schemeClr val="bg1"/>
                </a:solidFill>
                <a:latin typeface="Times New Roman" pitchFamily="18" charset="0"/>
              </a:rPr>
              <a:t>Architecting</a:t>
            </a:r>
            <a:r>
              <a:rPr lang="en-US" sz="1200" b="1" baseline="-25000">
                <a:solidFill>
                  <a:schemeClr val="bg1"/>
                </a:solidFill>
                <a:latin typeface="Times New Roman" pitchFamily="18" charset="0"/>
              </a:rPr>
              <a:t>4</a:t>
            </a:r>
          </a:p>
        </p:txBody>
      </p:sp>
      <p:grpSp>
        <p:nvGrpSpPr>
          <p:cNvPr id="26683" name="Group 158"/>
          <p:cNvGrpSpPr>
            <a:grpSpLocks/>
          </p:cNvGrpSpPr>
          <p:nvPr/>
        </p:nvGrpSpPr>
        <p:grpSpPr bwMode="auto">
          <a:xfrm>
            <a:off x="381000" y="5894388"/>
            <a:ext cx="8640763" cy="430212"/>
            <a:chOff x="240" y="3744"/>
            <a:chExt cx="5443" cy="271"/>
          </a:xfrm>
        </p:grpSpPr>
        <p:sp>
          <p:nvSpPr>
            <p:cNvPr id="26706" name="AutoShape 134"/>
            <p:cNvSpPr>
              <a:spLocks noChangeArrowheads="1"/>
            </p:cNvSpPr>
            <p:nvPr/>
          </p:nvSpPr>
          <p:spPr bwMode="auto">
            <a:xfrm>
              <a:off x="240" y="3744"/>
              <a:ext cx="5443" cy="271"/>
            </a:xfrm>
            <a:prstGeom prst="bevel">
              <a:avLst>
                <a:gd name="adj" fmla="val 12500"/>
              </a:avLst>
            </a:prstGeom>
            <a:solidFill>
              <a:srgbClr val="3366FF"/>
            </a:solidFill>
            <a:ln w="9525">
              <a:noFill/>
              <a:miter lim="800000"/>
              <a:headEnd/>
              <a:tailEnd/>
            </a:ln>
            <a:effectLst>
              <a:prstShdw prst="shdw17" dist="17961" dir="13500000">
                <a:srgbClr val="1F3D99"/>
              </a:prstShdw>
            </a:effectLst>
          </p:spPr>
          <p:txBody>
            <a:bodyPr wrap="none" anchor="ctr"/>
            <a:lstStyle/>
            <a:p>
              <a:pPr eaLnBrk="0" hangingPunct="0"/>
              <a:endParaRPr lang="en-US"/>
            </a:p>
          </p:txBody>
        </p:sp>
        <p:sp>
          <p:nvSpPr>
            <p:cNvPr id="26707" name="Text Box 136"/>
            <p:cNvSpPr txBox="1">
              <a:spLocks noChangeArrowheads="1"/>
            </p:cNvSpPr>
            <p:nvPr/>
          </p:nvSpPr>
          <p:spPr bwMode="auto">
            <a:xfrm>
              <a:off x="2738" y="3792"/>
              <a:ext cx="447" cy="210"/>
            </a:xfrm>
            <a:prstGeom prst="rect">
              <a:avLst/>
            </a:prstGeom>
            <a:noFill/>
            <a:ln w="9525" algn="ctr">
              <a:noFill/>
              <a:miter lim="800000"/>
              <a:headEnd/>
              <a:tailEnd/>
            </a:ln>
            <a:effectLst>
              <a:prstShdw prst="shdw17" dist="17961" dir="13500000">
                <a:srgbClr val="1F3D99"/>
              </a:prstShdw>
            </a:effectLst>
          </p:spPr>
          <p:txBody>
            <a:bodyPr wrap="none" anchor="ctr"/>
            <a:lstStyle/>
            <a:p>
              <a:pPr algn="ctr" eaLnBrk="0" hangingPunct="0">
                <a:lnSpc>
                  <a:spcPct val="88000"/>
                </a:lnSpc>
                <a:spcBef>
                  <a:spcPct val="20000"/>
                </a:spcBef>
                <a:buClr>
                  <a:schemeClr val="tx1"/>
                </a:buClr>
              </a:pPr>
              <a:r>
                <a:rPr lang="en-US" sz="1800" b="1">
                  <a:solidFill>
                    <a:schemeClr val="bg1"/>
                  </a:solidFill>
                  <a:latin typeface="Times New Roman" pitchFamily="18" charset="0"/>
                </a:rPr>
                <a:t>ICM </a:t>
              </a:r>
            </a:p>
          </p:txBody>
        </p:sp>
      </p:grpSp>
      <p:sp>
        <p:nvSpPr>
          <p:cNvPr id="26684" name="Text Box 138"/>
          <p:cNvSpPr txBox="1">
            <a:spLocks noChangeArrowheads="1"/>
          </p:cNvSpPr>
          <p:nvPr/>
        </p:nvSpPr>
        <p:spPr bwMode="auto">
          <a:xfrm>
            <a:off x="0" y="4457700"/>
            <a:ext cx="1036638"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Exploration</a:t>
            </a:r>
          </a:p>
          <a:p>
            <a:pPr algn="ctr" eaLnBrk="0" hangingPunct="0">
              <a:lnSpc>
                <a:spcPct val="85000"/>
              </a:lnSpc>
              <a:buClr>
                <a:schemeClr val="tx1"/>
              </a:buClr>
            </a:pPr>
            <a:r>
              <a:rPr lang="en-US" sz="1200" b="1" i="1">
                <a:latin typeface="Times New Roman" pitchFamily="18" charset="0"/>
              </a:rPr>
              <a:t>Commitment</a:t>
            </a:r>
          </a:p>
          <a:p>
            <a:pPr algn="ctr" eaLnBrk="0" hangingPunct="0">
              <a:lnSpc>
                <a:spcPct val="85000"/>
              </a:lnSpc>
              <a:buClr>
                <a:schemeClr val="tx1"/>
              </a:buClr>
            </a:pPr>
            <a:r>
              <a:rPr lang="en-US" sz="1200" b="1" i="1">
                <a:latin typeface="Times New Roman" pitchFamily="18" charset="0"/>
              </a:rPr>
              <a:t>Review</a:t>
            </a:r>
          </a:p>
        </p:txBody>
      </p:sp>
      <p:sp>
        <p:nvSpPr>
          <p:cNvPr id="26685" name="AutoShape 139"/>
          <p:cNvSpPr>
            <a:spLocks noChangeArrowheads="1"/>
          </p:cNvSpPr>
          <p:nvPr/>
        </p:nvSpPr>
        <p:spPr bwMode="auto">
          <a:xfrm>
            <a:off x="60325" y="4197350"/>
            <a:ext cx="914400" cy="304800"/>
          </a:xfrm>
          <a:prstGeom prst="triangle">
            <a:avLst>
              <a:gd name="adj" fmla="val 50000"/>
            </a:avLst>
          </a:prstGeom>
          <a:solidFill>
            <a:srgbClr val="66FFFF"/>
          </a:solidFill>
          <a:ln w="19050">
            <a:solidFill>
              <a:schemeClr val="tx1"/>
            </a:solidFill>
            <a:miter lim="800000"/>
            <a:headEnd/>
            <a:tailEnd/>
          </a:ln>
        </p:spPr>
        <p:txBody>
          <a:bodyPr anchor="ctr">
            <a:spAutoFit/>
          </a:bodyPr>
          <a:lstStyle/>
          <a:p>
            <a:pPr eaLnBrk="0" hangingPunct="0"/>
            <a:endParaRPr lang="en-US"/>
          </a:p>
        </p:txBody>
      </p:sp>
      <p:sp>
        <p:nvSpPr>
          <p:cNvPr id="26686" name="Text Box 140"/>
          <p:cNvSpPr txBox="1">
            <a:spLocks noChangeArrowheads="1"/>
          </p:cNvSpPr>
          <p:nvPr/>
        </p:nvSpPr>
        <p:spPr bwMode="auto">
          <a:xfrm>
            <a:off x="252413" y="4252913"/>
            <a:ext cx="555625" cy="319087"/>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latin typeface="Arial Narrow" pitchFamily="34" charset="0"/>
              </a:rPr>
              <a:t>ECR</a:t>
            </a:r>
          </a:p>
        </p:txBody>
      </p:sp>
      <p:sp>
        <p:nvSpPr>
          <p:cNvPr id="26687" name="AutoShape 141"/>
          <p:cNvSpPr>
            <a:spLocks noChangeArrowheads="1"/>
          </p:cNvSpPr>
          <p:nvPr/>
        </p:nvSpPr>
        <p:spPr bwMode="auto">
          <a:xfrm>
            <a:off x="1255713" y="4197350"/>
            <a:ext cx="914400" cy="304800"/>
          </a:xfrm>
          <a:prstGeom prst="triangle">
            <a:avLst>
              <a:gd name="adj" fmla="val 50000"/>
            </a:avLst>
          </a:prstGeom>
          <a:solidFill>
            <a:schemeClr val="accent1"/>
          </a:solidFill>
          <a:ln w="19050">
            <a:solidFill>
              <a:schemeClr val="tx1"/>
            </a:solidFill>
            <a:miter lim="800000"/>
            <a:headEnd/>
            <a:tailEnd/>
          </a:ln>
        </p:spPr>
        <p:txBody>
          <a:bodyPr anchor="ctr">
            <a:spAutoFit/>
          </a:bodyPr>
          <a:lstStyle/>
          <a:p>
            <a:pPr eaLnBrk="0" hangingPunct="0"/>
            <a:endParaRPr lang="en-US"/>
          </a:p>
        </p:txBody>
      </p:sp>
      <p:sp>
        <p:nvSpPr>
          <p:cNvPr id="26688" name="Text Box 142"/>
          <p:cNvSpPr txBox="1">
            <a:spLocks noChangeArrowheads="1"/>
          </p:cNvSpPr>
          <p:nvPr/>
        </p:nvSpPr>
        <p:spPr bwMode="auto">
          <a:xfrm>
            <a:off x="1447800" y="4252913"/>
            <a:ext cx="555625" cy="319087"/>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solidFill>
                  <a:schemeClr val="bg1"/>
                </a:solidFill>
                <a:latin typeface="Arial Narrow" pitchFamily="34" charset="0"/>
              </a:rPr>
              <a:t>VCR</a:t>
            </a:r>
          </a:p>
        </p:txBody>
      </p:sp>
      <p:sp>
        <p:nvSpPr>
          <p:cNvPr id="26689" name="AutoShape 143"/>
          <p:cNvSpPr>
            <a:spLocks noChangeArrowheads="1"/>
          </p:cNvSpPr>
          <p:nvPr/>
        </p:nvSpPr>
        <p:spPr bwMode="auto">
          <a:xfrm>
            <a:off x="2474913" y="4197350"/>
            <a:ext cx="914400" cy="304800"/>
          </a:xfrm>
          <a:prstGeom prst="triangle">
            <a:avLst>
              <a:gd name="adj" fmla="val 50000"/>
            </a:avLst>
          </a:prstGeom>
          <a:solidFill>
            <a:srgbClr val="FF0000"/>
          </a:solidFill>
          <a:ln w="19050">
            <a:solidFill>
              <a:schemeClr val="tx1"/>
            </a:solidFill>
            <a:miter lim="800000"/>
            <a:headEnd/>
            <a:tailEnd/>
          </a:ln>
        </p:spPr>
        <p:txBody>
          <a:bodyPr anchor="ctr">
            <a:spAutoFit/>
          </a:bodyPr>
          <a:lstStyle/>
          <a:p>
            <a:pPr eaLnBrk="0" hangingPunct="0"/>
            <a:endParaRPr lang="en-US"/>
          </a:p>
        </p:txBody>
      </p:sp>
      <p:sp>
        <p:nvSpPr>
          <p:cNvPr id="26690" name="Text Box 144"/>
          <p:cNvSpPr txBox="1">
            <a:spLocks noChangeArrowheads="1"/>
          </p:cNvSpPr>
          <p:nvPr/>
        </p:nvSpPr>
        <p:spPr bwMode="auto">
          <a:xfrm>
            <a:off x="2662238" y="4252913"/>
            <a:ext cx="565150" cy="319087"/>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solidFill>
                  <a:schemeClr val="bg1"/>
                </a:solidFill>
                <a:latin typeface="Arial Narrow" pitchFamily="34" charset="0"/>
              </a:rPr>
              <a:t>ACR</a:t>
            </a:r>
          </a:p>
        </p:txBody>
      </p:sp>
      <p:sp>
        <p:nvSpPr>
          <p:cNvPr id="26691" name="AutoShape 145"/>
          <p:cNvSpPr>
            <a:spLocks noChangeArrowheads="1"/>
          </p:cNvSpPr>
          <p:nvPr/>
        </p:nvSpPr>
        <p:spPr bwMode="auto">
          <a:xfrm>
            <a:off x="3916363" y="4197350"/>
            <a:ext cx="914400" cy="304800"/>
          </a:xfrm>
          <a:prstGeom prst="triangle">
            <a:avLst>
              <a:gd name="adj" fmla="val 50000"/>
            </a:avLst>
          </a:prstGeom>
          <a:solidFill>
            <a:srgbClr val="FFFF00"/>
          </a:solidFill>
          <a:ln w="19050">
            <a:solidFill>
              <a:schemeClr val="tx1"/>
            </a:solidFill>
            <a:miter lim="800000"/>
            <a:headEnd/>
            <a:tailEnd/>
          </a:ln>
        </p:spPr>
        <p:txBody>
          <a:bodyPr anchor="ctr">
            <a:spAutoFit/>
          </a:bodyPr>
          <a:lstStyle/>
          <a:p>
            <a:pPr eaLnBrk="0" hangingPunct="0"/>
            <a:endParaRPr lang="en-US"/>
          </a:p>
        </p:txBody>
      </p:sp>
      <p:sp>
        <p:nvSpPr>
          <p:cNvPr id="26692" name="Text Box 146"/>
          <p:cNvSpPr txBox="1">
            <a:spLocks noChangeArrowheads="1"/>
          </p:cNvSpPr>
          <p:nvPr/>
        </p:nvSpPr>
        <p:spPr bwMode="auto">
          <a:xfrm>
            <a:off x="4103688" y="4252913"/>
            <a:ext cx="565150" cy="319087"/>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latin typeface="Arial Narrow" pitchFamily="34" charset="0"/>
              </a:rPr>
              <a:t>DCR</a:t>
            </a:r>
          </a:p>
        </p:txBody>
      </p:sp>
      <p:grpSp>
        <p:nvGrpSpPr>
          <p:cNvPr id="26693" name="Group 168"/>
          <p:cNvGrpSpPr>
            <a:grpSpLocks/>
          </p:cNvGrpSpPr>
          <p:nvPr/>
        </p:nvGrpSpPr>
        <p:grpSpPr bwMode="auto">
          <a:xfrm>
            <a:off x="6019800" y="4197350"/>
            <a:ext cx="1036638" cy="857250"/>
            <a:chOff x="3840" y="2644"/>
            <a:chExt cx="653" cy="540"/>
          </a:xfrm>
        </p:grpSpPr>
        <p:sp>
          <p:nvSpPr>
            <p:cNvPr id="26703" name="Text Box 154"/>
            <p:cNvSpPr txBox="1">
              <a:spLocks noChangeArrowheads="1"/>
            </p:cNvSpPr>
            <p:nvPr/>
          </p:nvSpPr>
          <p:spPr bwMode="auto">
            <a:xfrm>
              <a:off x="3840" y="2832"/>
              <a:ext cx="653" cy="352"/>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Operations</a:t>
              </a:r>
            </a:p>
            <a:p>
              <a:pPr algn="ctr" eaLnBrk="0" hangingPunct="0">
                <a:lnSpc>
                  <a:spcPct val="85000"/>
                </a:lnSpc>
                <a:buClr>
                  <a:schemeClr val="tx1"/>
                </a:buClr>
              </a:pPr>
              <a:r>
                <a:rPr lang="en-US" sz="1200" b="1" i="1">
                  <a:latin typeface="Times New Roman" pitchFamily="18" charset="0"/>
                </a:rPr>
                <a:t>Commitment</a:t>
              </a:r>
            </a:p>
            <a:p>
              <a:pPr algn="ctr" eaLnBrk="0" hangingPunct="0">
                <a:lnSpc>
                  <a:spcPct val="85000"/>
                </a:lnSpc>
                <a:buClr>
                  <a:schemeClr val="tx1"/>
                </a:buClr>
              </a:pPr>
              <a:r>
                <a:rPr lang="en-US" sz="1200" b="1" i="1">
                  <a:latin typeface="Times New Roman" pitchFamily="18" charset="0"/>
                </a:rPr>
                <a:t>Review</a:t>
              </a:r>
            </a:p>
          </p:txBody>
        </p:sp>
        <p:sp>
          <p:nvSpPr>
            <p:cNvPr id="26704" name="AutoShape 147"/>
            <p:cNvSpPr>
              <a:spLocks noChangeArrowheads="1"/>
            </p:cNvSpPr>
            <p:nvPr/>
          </p:nvSpPr>
          <p:spPr bwMode="auto">
            <a:xfrm>
              <a:off x="3878" y="2644"/>
              <a:ext cx="576" cy="192"/>
            </a:xfrm>
            <a:prstGeom prst="triangle">
              <a:avLst>
                <a:gd name="adj" fmla="val 50000"/>
              </a:avLst>
            </a:prstGeom>
            <a:solidFill>
              <a:srgbClr val="00FF00"/>
            </a:solidFill>
            <a:ln w="19050">
              <a:solidFill>
                <a:schemeClr val="tx1"/>
              </a:solidFill>
              <a:miter lim="800000"/>
              <a:headEnd/>
              <a:tailEnd/>
            </a:ln>
          </p:spPr>
          <p:txBody>
            <a:bodyPr anchor="ctr">
              <a:spAutoFit/>
            </a:bodyPr>
            <a:lstStyle/>
            <a:p>
              <a:pPr eaLnBrk="0" hangingPunct="0"/>
              <a:endParaRPr lang="en-US"/>
            </a:p>
          </p:txBody>
        </p:sp>
        <p:sp>
          <p:nvSpPr>
            <p:cNvPr id="26705" name="Text Box 148"/>
            <p:cNvSpPr txBox="1">
              <a:spLocks noChangeArrowheads="1"/>
            </p:cNvSpPr>
            <p:nvPr/>
          </p:nvSpPr>
          <p:spPr bwMode="auto">
            <a:xfrm>
              <a:off x="3965" y="2679"/>
              <a:ext cx="403" cy="201"/>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latin typeface="Arial Narrow" pitchFamily="34" charset="0"/>
                </a:rPr>
                <a:t>OCR</a:t>
              </a:r>
              <a:r>
                <a:rPr lang="en-US" sz="1700" b="1" baseline="-25000">
                  <a:latin typeface="Arial Narrow" pitchFamily="34" charset="0"/>
                </a:rPr>
                <a:t>1</a:t>
              </a:r>
            </a:p>
          </p:txBody>
        </p:sp>
      </p:grpSp>
      <p:sp>
        <p:nvSpPr>
          <p:cNvPr id="26694" name="Text Box 156"/>
          <p:cNvSpPr txBox="1">
            <a:spLocks noChangeArrowheads="1"/>
          </p:cNvSpPr>
          <p:nvPr/>
        </p:nvSpPr>
        <p:spPr bwMode="auto">
          <a:xfrm>
            <a:off x="6781800" y="3556000"/>
            <a:ext cx="990600"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Initial</a:t>
            </a:r>
          </a:p>
          <a:p>
            <a:pPr algn="ctr" eaLnBrk="0" hangingPunct="0">
              <a:lnSpc>
                <a:spcPct val="85000"/>
              </a:lnSpc>
              <a:buClr>
                <a:schemeClr val="tx1"/>
              </a:buClr>
            </a:pPr>
            <a:r>
              <a:rPr lang="en-US" sz="1200" b="1" i="1">
                <a:latin typeface="Times New Roman" pitchFamily="18" charset="0"/>
              </a:rPr>
              <a:t>Operational</a:t>
            </a:r>
          </a:p>
          <a:p>
            <a:pPr algn="ctr" eaLnBrk="0" hangingPunct="0">
              <a:lnSpc>
                <a:spcPct val="85000"/>
              </a:lnSpc>
              <a:buClr>
                <a:schemeClr val="tx1"/>
              </a:buClr>
            </a:pPr>
            <a:r>
              <a:rPr lang="en-US" sz="1200" b="1" i="1">
                <a:latin typeface="Times New Roman" pitchFamily="18" charset="0"/>
              </a:rPr>
              <a:t>Capability</a:t>
            </a:r>
            <a:endParaRPr lang="en-US" sz="1200" b="1" i="1">
              <a:solidFill>
                <a:srgbClr val="020400"/>
              </a:solidFill>
              <a:latin typeface="Times New Roman" pitchFamily="18" charset="0"/>
            </a:endParaRPr>
          </a:p>
        </p:txBody>
      </p:sp>
      <p:sp>
        <p:nvSpPr>
          <p:cNvPr id="26695" name="Text Box 157"/>
          <p:cNvSpPr txBox="1">
            <a:spLocks noChangeArrowheads="1"/>
          </p:cNvSpPr>
          <p:nvPr/>
        </p:nvSpPr>
        <p:spPr bwMode="auto">
          <a:xfrm>
            <a:off x="8153400" y="3505200"/>
            <a:ext cx="990600" cy="558800"/>
          </a:xfrm>
          <a:prstGeom prst="rect">
            <a:avLst/>
          </a:prstGeom>
          <a:noFill/>
          <a:ln w="9525">
            <a:noFill/>
            <a:miter lim="800000"/>
            <a:headEnd/>
            <a:tailEnd/>
          </a:ln>
        </p:spPr>
        <p:txBody>
          <a:bodyPr anchor="ctr">
            <a:spAutoFit/>
          </a:bodyPr>
          <a:lstStyle/>
          <a:p>
            <a:pPr algn="ctr" eaLnBrk="0" hangingPunct="0">
              <a:lnSpc>
                <a:spcPct val="85000"/>
              </a:lnSpc>
              <a:buClr>
                <a:schemeClr val="tx1"/>
              </a:buClr>
            </a:pPr>
            <a:r>
              <a:rPr lang="en-US" sz="1200" b="1" i="1">
                <a:latin typeface="Times New Roman" pitchFamily="18" charset="0"/>
              </a:rPr>
              <a:t>Final</a:t>
            </a:r>
          </a:p>
          <a:p>
            <a:pPr algn="ctr" eaLnBrk="0" hangingPunct="0">
              <a:lnSpc>
                <a:spcPct val="85000"/>
              </a:lnSpc>
              <a:buClr>
                <a:schemeClr val="tx1"/>
              </a:buClr>
            </a:pPr>
            <a:r>
              <a:rPr lang="en-US" sz="1200" b="1" i="1">
                <a:latin typeface="Times New Roman" pitchFamily="18" charset="0"/>
              </a:rPr>
              <a:t>Operational</a:t>
            </a:r>
          </a:p>
          <a:p>
            <a:pPr algn="ctr" eaLnBrk="0" hangingPunct="0">
              <a:lnSpc>
                <a:spcPct val="85000"/>
              </a:lnSpc>
              <a:buClr>
                <a:schemeClr val="tx1"/>
              </a:buClr>
            </a:pPr>
            <a:r>
              <a:rPr lang="en-US" sz="1200" b="1" i="1">
                <a:latin typeface="Times New Roman" pitchFamily="18" charset="0"/>
              </a:rPr>
              <a:t>Capability</a:t>
            </a:r>
            <a:endParaRPr lang="en-US" sz="1200" b="1" i="1">
              <a:solidFill>
                <a:srgbClr val="020400"/>
              </a:solidFill>
              <a:latin typeface="Times New Roman" pitchFamily="18" charset="0"/>
            </a:endParaRPr>
          </a:p>
        </p:txBody>
      </p:sp>
      <p:sp>
        <p:nvSpPr>
          <p:cNvPr id="26696" name="Text Box 166"/>
          <p:cNvSpPr txBox="1">
            <a:spLocks noChangeArrowheads="1"/>
          </p:cNvSpPr>
          <p:nvPr/>
        </p:nvSpPr>
        <p:spPr bwMode="auto">
          <a:xfrm>
            <a:off x="8382000" y="3962400"/>
            <a:ext cx="762000" cy="641350"/>
          </a:xfrm>
          <a:prstGeom prst="rect">
            <a:avLst/>
          </a:prstGeom>
          <a:noFill/>
          <a:ln w="9525">
            <a:noFill/>
            <a:miter lim="800000"/>
            <a:headEnd/>
            <a:tailEnd/>
          </a:ln>
        </p:spPr>
        <p:txBody>
          <a:bodyPr>
            <a:spAutoFit/>
          </a:bodyPr>
          <a:lstStyle/>
          <a:p>
            <a:pPr eaLnBrk="0" hangingPunct="0"/>
            <a:r>
              <a:rPr lang="en-US" sz="3600">
                <a:latin typeface="Arial" charset="0"/>
              </a:rPr>
              <a:t>…</a:t>
            </a:r>
          </a:p>
        </p:txBody>
      </p:sp>
      <p:grpSp>
        <p:nvGrpSpPr>
          <p:cNvPr id="26697" name="Group 169"/>
          <p:cNvGrpSpPr>
            <a:grpSpLocks/>
          </p:cNvGrpSpPr>
          <p:nvPr/>
        </p:nvGrpSpPr>
        <p:grpSpPr bwMode="auto">
          <a:xfrm>
            <a:off x="7162800" y="4038600"/>
            <a:ext cx="914400" cy="374650"/>
            <a:chOff x="4512" y="2880"/>
            <a:chExt cx="576" cy="236"/>
          </a:xfrm>
        </p:grpSpPr>
        <p:sp>
          <p:nvSpPr>
            <p:cNvPr id="26701" name="AutoShape 170"/>
            <p:cNvSpPr>
              <a:spLocks noChangeArrowheads="1"/>
            </p:cNvSpPr>
            <p:nvPr/>
          </p:nvSpPr>
          <p:spPr bwMode="auto">
            <a:xfrm>
              <a:off x="4512" y="2880"/>
              <a:ext cx="576" cy="192"/>
            </a:xfrm>
            <a:prstGeom prst="triangle">
              <a:avLst>
                <a:gd name="adj" fmla="val 50000"/>
              </a:avLst>
            </a:prstGeom>
            <a:solidFill>
              <a:srgbClr val="FFFF00"/>
            </a:solidFill>
            <a:ln w="19050">
              <a:solidFill>
                <a:schemeClr val="tx1"/>
              </a:solidFill>
              <a:miter lim="800000"/>
              <a:headEnd/>
              <a:tailEnd/>
            </a:ln>
          </p:spPr>
          <p:txBody>
            <a:bodyPr anchor="ctr">
              <a:spAutoFit/>
            </a:bodyPr>
            <a:lstStyle/>
            <a:p>
              <a:pPr eaLnBrk="0" hangingPunct="0"/>
              <a:endParaRPr lang="en-US"/>
            </a:p>
          </p:txBody>
        </p:sp>
        <p:sp>
          <p:nvSpPr>
            <p:cNvPr id="26702" name="Text Box 171"/>
            <p:cNvSpPr txBox="1">
              <a:spLocks noChangeArrowheads="1"/>
            </p:cNvSpPr>
            <p:nvPr/>
          </p:nvSpPr>
          <p:spPr bwMode="auto">
            <a:xfrm>
              <a:off x="4630" y="2915"/>
              <a:ext cx="356" cy="201"/>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latin typeface="Arial Narrow" pitchFamily="34" charset="0"/>
                </a:rPr>
                <a:t>DCR</a:t>
              </a:r>
            </a:p>
          </p:txBody>
        </p:sp>
      </p:grpSp>
      <p:grpSp>
        <p:nvGrpSpPr>
          <p:cNvPr id="26698" name="Group 163"/>
          <p:cNvGrpSpPr>
            <a:grpSpLocks/>
          </p:cNvGrpSpPr>
          <p:nvPr/>
        </p:nvGrpSpPr>
        <p:grpSpPr bwMode="auto">
          <a:xfrm>
            <a:off x="7315200" y="4191000"/>
            <a:ext cx="914400" cy="427038"/>
            <a:chOff x="4535" y="2764"/>
            <a:chExt cx="576" cy="216"/>
          </a:xfrm>
        </p:grpSpPr>
        <p:sp>
          <p:nvSpPr>
            <p:cNvPr id="26699" name="AutoShape 164"/>
            <p:cNvSpPr>
              <a:spLocks noChangeArrowheads="1"/>
            </p:cNvSpPr>
            <p:nvPr/>
          </p:nvSpPr>
          <p:spPr bwMode="auto">
            <a:xfrm>
              <a:off x="4535" y="2764"/>
              <a:ext cx="576" cy="192"/>
            </a:xfrm>
            <a:prstGeom prst="triangle">
              <a:avLst>
                <a:gd name="adj" fmla="val 50000"/>
              </a:avLst>
            </a:prstGeom>
            <a:solidFill>
              <a:srgbClr val="00FF00"/>
            </a:solidFill>
            <a:ln w="19050">
              <a:solidFill>
                <a:schemeClr val="tx1"/>
              </a:solidFill>
              <a:miter lim="800000"/>
              <a:headEnd/>
              <a:tailEnd/>
            </a:ln>
          </p:spPr>
          <p:txBody>
            <a:bodyPr anchor="ctr">
              <a:spAutoFit/>
            </a:bodyPr>
            <a:lstStyle/>
            <a:p>
              <a:pPr eaLnBrk="0" hangingPunct="0"/>
              <a:endParaRPr lang="en-US"/>
            </a:p>
          </p:txBody>
        </p:sp>
        <p:sp>
          <p:nvSpPr>
            <p:cNvPr id="26700" name="Text Box 165"/>
            <p:cNvSpPr txBox="1">
              <a:spLocks noChangeArrowheads="1"/>
            </p:cNvSpPr>
            <p:nvPr/>
          </p:nvSpPr>
          <p:spPr bwMode="auto">
            <a:xfrm>
              <a:off x="4630" y="2819"/>
              <a:ext cx="403" cy="161"/>
            </a:xfrm>
            <a:prstGeom prst="rect">
              <a:avLst/>
            </a:prstGeom>
            <a:noFill/>
            <a:ln w="9525">
              <a:noFill/>
              <a:miter lim="800000"/>
              <a:headEnd/>
              <a:tailEnd/>
            </a:ln>
          </p:spPr>
          <p:txBody>
            <a:bodyPr wrap="none" anchor="ctr">
              <a:spAutoFit/>
            </a:bodyPr>
            <a:lstStyle/>
            <a:p>
              <a:pPr algn="ctr" eaLnBrk="0" hangingPunct="0">
                <a:lnSpc>
                  <a:spcPct val="88000"/>
                </a:lnSpc>
                <a:spcBef>
                  <a:spcPct val="20000"/>
                </a:spcBef>
                <a:buClr>
                  <a:schemeClr val="tx1"/>
                </a:buClr>
              </a:pPr>
              <a:r>
                <a:rPr lang="en-US" sz="1700" b="1">
                  <a:latin typeface="Arial Narrow" pitchFamily="34" charset="0"/>
                </a:rPr>
                <a:t>OCR</a:t>
              </a:r>
              <a:r>
                <a:rPr lang="en-US" sz="1700" b="1" baseline="-25000">
                  <a:latin typeface="Arial Narrow" pitchFamily="34" charset="0"/>
                </a:rPr>
                <a:t>2</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r>
              <a:rPr lang="en-US" altLang="en-US"/>
              <a:t>USC/ISSE 2007 – Peter Hantos</a:t>
            </a:r>
          </a:p>
        </p:txBody>
      </p:sp>
      <p:sp>
        <p:nvSpPr>
          <p:cNvPr id="6" name="Footer Placeholder 4"/>
          <p:cNvSpPr>
            <a:spLocks noGrp="1"/>
          </p:cNvSpPr>
          <p:nvPr>
            <p:ph type="ftr" sz="quarter" idx="11"/>
          </p:nvPr>
        </p:nvSpPr>
        <p:spPr/>
        <p:txBody>
          <a:bodyPr/>
          <a:lstStyle/>
          <a:p>
            <a:pPr>
              <a:defRPr/>
            </a:pPr>
            <a:r>
              <a:rPr lang="en-US" altLang="en-US"/>
              <a:t>Slide </a:t>
            </a:r>
            <a:fld id="{368A162F-4F03-4ABC-B830-D942136934CA}" type="slidenum">
              <a:rPr lang="en-US" altLang="en-US"/>
              <a:pPr>
                <a:defRPr/>
              </a:pPr>
              <a:t>7</a:t>
            </a:fld>
            <a:endParaRPr lang="en-US" altLang="en-US"/>
          </a:p>
        </p:txBody>
      </p:sp>
      <p:sp>
        <p:nvSpPr>
          <p:cNvPr id="28675" name="Rectangle 2"/>
          <p:cNvSpPr>
            <a:spLocks noGrp="1" noChangeArrowheads="1"/>
          </p:cNvSpPr>
          <p:nvPr>
            <p:ph type="title"/>
          </p:nvPr>
        </p:nvSpPr>
        <p:spPr/>
        <p:txBody>
          <a:bodyPr/>
          <a:lstStyle/>
          <a:p>
            <a:r>
              <a:rPr lang="en-US" smtClean="0"/>
              <a:t>Evolutionary Acquisition</a:t>
            </a:r>
          </a:p>
        </p:txBody>
      </p:sp>
      <p:sp>
        <p:nvSpPr>
          <p:cNvPr id="28676" name="Rectangle 3"/>
          <p:cNvSpPr>
            <a:spLocks noGrp="1" noChangeArrowheads="1"/>
          </p:cNvSpPr>
          <p:nvPr>
            <p:ph type="body" idx="1"/>
          </p:nvPr>
        </p:nvSpPr>
        <p:spPr>
          <a:xfrm>
            <a:off x="838200" y="1371600"/>
            <a:ext cx="7391400" cy="4800600"/>
          </a:xfrm>
        </p:spPr>
        <p:txBody>
          <a:bodyPr/>
          <a:lstStyle/>
          <a:p>
            <a:r>
              <a:rPr lang="en-US" smtClean="0"/>
              <a:t>Current DOD direction embraces Evolutionary Acquisition (EA) and Spiral Development (SD)</a:t>
            </a:r>
          </a:p>
          <a:p>
            <a:pPr lvl="1"/>
            <a:r>
              <a:rPr lang="en-US" smtClean="0"/>
              <a:t>EA is an acquisition strategy, and SD is a development process</a:t>
            </a:r>
          </a:p>
          <a:p>
            <a:pPr lvl="2"/>
            <a:r>
              <a:rPr lang="en-US" sz="1800" smtClean="0"/>
              <a:t>Note that unique life cycle models are associated with both</a:t>
            </a:r>
          </a:p>
          <a:p>
            <a:pPr lvl="1"/>
            <a:r>
              <a:rPr lang="en-US" smtClean="0"/>
              <a:t>Per DOD 5000.2, SD is preferred because (supposedly) it supports EA</a:t>
            </a:r>
          </a:p>
          <a:p>
            <a:r>
              <a:rPr lang="en-US" smtClean="0"/>
              <a:t>Current state</a:t>
            </a:r>
          </a:p>
          <a:p>
            <a:pPr lvl="1"/>
            <a:r>
              <a:rPr lang="en-US" smtClean="0"/>
              <a:t>EA is well understood and widely practiced</a:t>
            </a:r>
          </a:p>
          <a:p>
            <a:pPr lvl="1"/>
            <a:r>
              <a:rPr lang="en-US" smtClean="0"/>
              <a:t>SD is still not well understood, sporadically practiced, and many times misrepresented</a:t>
            </a:r>
          </a:p>
        </p:txBody>
      </p:sp>
      <p:sp>
        <p:nvSpPr>
          <p:cNvPr id="701444" name="Text Box 4"/>
          <p:cNvSpPr txBox="1">
            <a:spLocks noChangeArrowheads="1"/>
          </p:cNvSpPr>
          <p:nvPr/>
        </p:nvSpPr>
        <p:spPr bwMode="auto">
          <a:xfrm>
            <a:off x="1295400" y="5638800"/>
            <a:ext cx="6553200" cy="590550"/>
          </a:xfrm>
          <a:prstGeom prst="rect">
            <a:avLst/>
          </a:prstGeom>
          <a:solidFill>
            <a:srgbClr val="CCFFFF"/>
          </a:solidFill>
          <a:ln w="9525">
            <a:solidFill>
              <a:srgbClr val="000080"/>
            </a:solidFill>
            <a:miter lim="800000"/>
            <a:headEnd/>
            <a:tailEnd/>
          </a:ln>
          <a:effectLst>
            <a:outerShdw dist="107763" dir="18900000" algn="ctr" rotWithShape="0">
              <a:srgbClr val="990033">
                <a:alpha val="50000"/>
              </a:srgbClr>
            </a:outerShdw>
          </a:effectLst>
        </p:spPr>
        <p:txBody>
          <a:bodyPr>
            <a:spAutoFit/>
          </a:bodyPr>
          <a:lstStyle/>
          <a:p>
            <a:pPr algn="ctr" eaLnBrk="0" hangingPunct="0">
              <a:spcBef>
                <a:spcPct val="50000"/>
              </a:spcBef>
              <a:defRPr/>
            </a:pPr>
            <a:r>
              <a:rPr lang="en-US" sz="1600" b="1">
                <a:solidFill>
                  <a:srgbClr val="000099"/>
                </a:solidFill>
                <a:latin typeface="Arial" charset="0"/>
              </a:rPr>
              <a:t>The following discussion is highly relevant, since ICM is a successor of the Spiral Model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p:txBody>
          <a:bodyPr/>
          <a:lstStyle/>
          <a:p>
            <a:pPr>
              <a:defRPr/>
            </a:pPr>
            <a:r>
              <a:rPr lang="en-US" altLang="en-US"/>
              <a:t>USC/ISSE 2007 – Peter Hantos</a:t>
            </a:r>
          </a:p>
        </p:txBody>
      </p:sp>
      <p:sp>
        <p:nvSpPr>
          <p:cNvPr id="6" name="Footer Placeholder 5"/>
          <p:cNvSpPr>
            <a:spLocks noGrp="1"/>
          </p:cNvSpPr>
          <p:nvPr>
            <p:ph type="ftr" sz="quarter" idx="11"/>
          </p:nvPr>
        </p:nvSpPr>
        <p:spPr/>
        <p:txBody>
          <a:bodyPr/>
          <a:lstStyle/>
          <a:p>
            <a:pPr>
              <a:defRPr/>
            </a:pPr>
            <a:r>
              <a:rPr lang="en-US" altLang="en-US"/>
              <a:t>Slide </a:t>
            </a:r>
            <a:fld id="{7F35683E-C8C5-456A-A1E9-9855166DF302}" type="slidenum">
              <a:rPr lang="en-US" altLang="en-US"/>
              <a:pPr>
                <a:defRPr/>
              </a:pPr>
              <a:t>8</a:t>
            </a:fld>
            <a:endParaRPr lang="en-US" altLang="en-US"/>
          </a:p>
        </p:txBody>
      </p:sp>
      <p:sp>
        <p:nvSpPr>
          <p:cNvPr id="702471" name="Rectangle 2"/>
          <p:cNvSpPr>
            <a:spLocks noGrp="1" noChangeArrowheads="1"/>
          </p:cNvSpPr>
          <p:nvPr>
            <p:ph type="title"/>
          </p:nvPr>
        </p:nvSpPr>
        <p:spPr/>
        <p:txBody>
          <a:bodyPr/>
          <a:lstStyle/>
          <a:p>
            <a:r>
              <a:rPr lang="en-US" smtClean="0"/>
              <a:t>Selected EA-SD Challenges</a:t>
            </a:r>
          </a:p>
        </p:txBody>
      </p:sp>
      <p:sp>
        <p:nvSpPr>
          <p:cNvPr id="702472" name="Rectangle 3"/>
          <p:cNvSpPr>
            <a:spLocks noGrp="1" noChangeArrowheads="1"/>
          </p:cNvSpPr>
          <p:nvPr>
            <p:ph type="body" sz="half" idx="1"/>
          </p:nvPr>
        </p:nvSpPr>
        <p:spPr>
          <a:xfrm>
            <a:off x="723900" y="1219200"/>
            <a:ext cx="7696200" cy="5105400"/>
          </a:xfrm>
        </p:spPr>
        <p:txBody>
          <a:bodyPr/>
          <a:lstStyle/>
          <a:p>
            <a:r>
              <a:rPr lang="en-US" sz="1800" smtClean="0"/>
              <a:t>Uncoiling the spiral and mapping it into DOD 5000.2 phases have been a concern from the beginning</a:t>
            </a:r>
          </a:p>
          <a:p>
            <a:pPr lvl="1"/>
            <a:r>
              <a:rPr lang="en-US" sz="1800" smtClean="0"/>
              <a:t>Common interpretation is that spiral increments are mapped into DOD 5000.2 phases</a:t>
            </a:r>
          </a:p>
          <a:p>
            <a:pPr lvl="2"/>
            <a:r>
              <a:rPr lang="en-US" sz="1600" smtClean="0"/>
              <a:t>This notion is reinforced by the fact that DOD 5000.2 requires risk-identification and risk-reduction activities in every phase</a:t>
            </a:r>
          </a:p>
        </p:txBody>
      </p:sp>
      <p:graphicFrame>
        <p:nvGraphicFramePr>
          <p:cNvPr id="702468" name="Object 4">
            <a:hlinkClick r:id="" action="ppaction://ole?verb=0"/>
          </p:cNvPr>
          <p:cNvGraphicFramePr>
            <a:graphicFrameLocks noChangeAspect="1"/>
          </p:cNvGraphicFramePr>
          <p:nvPr>
            <p:ph sz="half" idx="2"/>
          </p:nvPr>
        </p:nvGraphicFramePr>
        <p:xfrm>
          <a:off x="2262188" y="3051175"/>
          <a:ext cx="4541837" cy="3406775"/>
        </p:xfrm>
        <a:graphic>
          <a:graphicData uri="http://schemas.openxmlformats.org/presentationml/2006/ole">
            <p:oleObj spid="_x0000_s702468" name="Presentation" r:id="rId3" imgW="4306849" imgH="3230840" progId="PowerPoint.Show.8">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3"/>
          <p:cNvSpPr>
            <a:spLocks noGrp="1"/>
          </p:cNvSpPr>
          <p:nvPr>
            <p:ph type="dt" sz="quarter" idx="10"/>
          </p:nvPr>
        </p:nvSpPr>
        <p:spPr/>
        <p:txBody>
          <a:bodyPr/>
          <a:lstStyle/>
          <a:p>
            <a:pPr>
              <a:defRPr/>
            </a:pPr>
            <a:r>
              <a:rPr lang="en-US" altLang="en-US"/>
              <a:t>USC/ISSE 2007 – Peter Hantos</a:t>
            </a:r>
          </a:p>
        </p:txBody>
      </p:sp>
      <p:sp>
        <p:nvSpPr>
          <p:cNvPr id="7" name="Footer Placeholder 4"/>
          <p:cNvSpPr>
            <a:spLocks noGrp="1"/>
          </p:cNvSpPr>
          <p:nvPr>
            <p:ph type="ftr" sz="quarter" idx="11"/>
          </p:nvPr>
        </p:nvSpPr>
        <p:spPr/>
        <p:txBody>
          <a:bodyPr/>
          <a:lstStyle/>
          <a:p>
            <a:pPr>
              <a:defRPr/>
            </a:pPr>
            <a:r>
              <a:rPr lang="en-US" altLang="en-US"/>
              <a:t>Slide </a:t>
            </a:r>
            <a:fld id="{B23C7B84-1955-4AFA-9F4C-0BD453F11073}" type="slidenum">
              <a:rPr lang="en-US" altLang="en-US"/>
              <a:pPr>
                <a:defRPr/>
              </a:pPr>
              <a:t>9</a:t>
            </a:fld>
            <a:endParaRPr lang="en-US" altLang="en-US"/>
          </a:p>
        </p:txBody>
      </p:sp>
      <p:sp>
        <p:nvSpPr>
          <p:cNvPr id="706568" name="Rectangle 2"/>
          <p:cNvSpPr>
            <a:spLocks noGrp="1" noChangeArrowheads="1"/>
          </p:cNvSpPr>
          <p:nvPr>
            <p:ph type="title"/>
          </p:nvPr>
        </p:nvSpPr>
        <p:spPr/>
        <p:txBody>
          <a:bodyPr/>
          <a:lstStyle/>
          <a:p>
            <a:r>
              <a:rPr lang="en-US" smtClean="0"/>
              <a:t>Spiraling After Milestone B is Problematic</a:t>
            </a:r>
          </a:p>
        </p:txBody>
      </p:sp>
      <p:graphicFrame>
        <p:nvGraphicFramePr>
          <p:cNvPr id="706565" name="Object 5">
            <a:hlinkClick r:id="" action="ppaction://ole?verb=0"/>
          </p:cNvPr>
          <p:cNvGraphicFramePr>
            <a:graphicFrameLocks noChangeAspect="1"/>
          </p:cNvGraphicFramePr>
          <p:nvPr>
            <p:ph idx="1"/>
          </p:nvPr>
        </p:nvGraphicFramePr>
        <p:xfrm>
          <a:off x="457200" y="1143000"/>
          <a:ext cx="8229600" cy="4360863"/>
        </p:xfrm>
        <a:graphic>
          <a:graphicData uri="http://schemas.openxmlformats.org/presentationml/2006/ole">
            <p:oleObj spid="_x0000_s706565" name="Presentation" r:id="rId3" imgW="4571930" imgH="3428904" progId="PowerPoint.Show.8">
              <p:embed/>
            </p:oleObj>
          </a:graphicData>
        </a:graphic>
      </p:graphicFrame>
      <p:sp>
        <p:nvSpPr>
          <p:cNvPr id="706569" name="Text Box 5"/>
          <p:cNvSpPr txBox="1">
            <a:spLocks noChangeArrowheads="1"/>
          </p:cNvSpPr>
          <p:nvPr/>
        </p:nvSpPr>
        <p:spPr bwMode="auto">
          <a:xfrm>
            <a:off x="228600" y="5670550"/>
            <a:ext cx="8115300" cy="730250"/>
          </a:xfrm>
          <a:prstGeom prst="rect">
            <a:avLst/>
          </a:prstGeom>
          <a:noFill/>
          <a:ln w="9525">
            <a:noFill/>
            <a:miter lim="800000"/>
            <a:headEnd/>
            <a:tailEnd/>
          </a:ln>
        </p:spPr>
        <p:txBody>
          <a:bodyPr>
            <a:spAutoFit/>
          </a:bodyPr>
          <a:lstStyle/>
          <a:p>
            <a:pPr eaLnBrk="0" hangingPunct="0">
              <a:spcBef>
                <a:spcPct val="50000"/>
              </a:spcBef>
            </a:pPr>
            <a:r>
              <a:rPr lang="en-US" sz="1400">
                <a:solidFill>
                  <a:srgbClr val="A50021"/>
                </a:solidFill>
              </a:rPr>
              <a:t>____________________</a:t>
            </a:r>
          </a:p>
          <a:p>
            <a:pPr eaLnBrk="0" hangingPunct="0"/>
            <a:r>
              <a:rPr lang="en-US" sz="1400" b="1" i="1">
                <a:solidFill>
                  <a:srgbClr val="A50021"/>
                </a:solidFill>
              </a:rPr>
              <a:t>Legend: JROC: Joint Requirements Oversight Council</a:t>
            </a:r>
          </a:p>
          <a:p>
            <a:pPr eaLnBrk="0" hangingPunct="0"/>
            <a:r>
              <a:rPr lang="en-US" sz="1400" b="1" i="1">
                <a:solidFill>
                  <a:srgbClr val="A50021"/>
                </a:solidFill>
              </a:rPr>
              <a:t>              PPBE: Planning, Programming, Budgeting, and Execution. For details see [DODP 2003]</a:t>
            </a:r>
          </a:p>
        </p:txBody>
      </p:sp>
      <p:sp>
        <p:nvSpPr>
          <p:cNvPr id="2" name="Text Box 8"/>
          <p:cNvSpPr txBox="1">
            <a:spLocks noChangeArrowheads="1"/>
          </p:cNvSpPr>
          <p:nvPr/>
        </p:nvSpPr>
        <p:spPr bwMode="auto">
          <a:xfrm>
            <a:off x="228600" y="5257800"/>
            <a:ext cx="8534400" cy="590550"/>
          </a:xfrm>
          <a:prstGeom prst="rect">
            <a:avLst/>
          </a:prstGeom>
          <a:solidFill>
            <a:srgbClr val="CCFFFF"/>
          </a:solidFill>
          <a:ln w="9525">
            <a:solidFill>
              <a:srgbClr val="000080"/>
            </a:solidFill>
            <a:miter lim="800000"/>
            <a:headEnd/>
            <a:tailEnd/>
          </a:ln>
          <a:effectLst>
            <a:outerShdw dist="107763" dir="18900000" algn="ctr" rotWithShape="0">
              <a:srgbClr val="990033">
                <a:alpha val="50000"/>
              </a:srgbClr>
            </a:outerShdw>
          </a:effectLst>
        </p:spPr>
        <p:txBody>
          <a:bodyPr>
            <a:spAutoFit/>
          </a:bodyPr>
          <a:lstStyle/>
          <a:p>
            <a:pPr algn="ctr" eaLnBrk="0" hangingPunct="0">
              <a:spcBef>
                <a:spcPct val="50000"/>
              </a:spcBef>
              <a:defRPr/>
            </a:pPr>
            <a:r>
              <a:rPr lang="en-US" sz="1600" b="1">
                <a:solidFill>
                  <a:srgbClr val="000099"/>
                </a:solidFill>
                <a:latin typeface="Arial" charset="0"/>
              </a:rPr>
              <a:t>After Milestone B, system requirements must be agreed to; this is needed to secure funding for the first acquisition increment. Spending of funds is highly constrained.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Date Placeholder 3"/>
          <p:cNvSpPr>
            <a:spLocks noGrp="1"/>
          </p:cNvSpPr>
          <p:nvPr>
            <p:ph type="dt" sz="quarter" idx="10"/>
          </p:nvPr>
        </p:nvSpPr>
        <p:spPr/>
        <p:txBody>
          <a:bodyPr/>
          <a:lstStyle/>
          <a:p>
            <a:pPr>
              <a:defRPr/>
            </a:pPr>
            <a:r>
              <a:rPr lang="en-US" altLang="en-US"/>
              <a:t>USC/ISSE 2007 – Peter Hantos</a:t>
            </a:r>
          </a:p>
        </p:txBody>
      </p:sp>
      <p:sp>
        <p:nvSpPr>
          <p:cNvPr id="23" name="Footer Placeholder 4"/>
          <p:cNvSpPr>
            <a:spLocks noGrp="1"/>
          </p:cNvSpPr>
          <p:nvPr>
            <p:ph type="ftr" sz="quarter" idx="11"/>
          </p:nvPr>
        </p:nvSpPr>
        <p:spPr/>
        <p:txBody>
          <a:bodyPr/>
          <a:lstStyle/>
          <a:p>
            <a:pPr>
              <a:defRPr/>
            </a:pPr>
            <a:r>
              <a:rPr lang="en-US" altLang="en-US"/>
              <a:t>Slide </a:t>
            </a:r>
            <a:fld id="{CB106879-6D37-4BA1-9E69-E12C7A1D7C31}" type="slidenum">
              <a:rPr lang="en-US" altLang="en-US"/>
              <a:pPr>
                <a:defRPr/>
              </a:pPr>
              <a:t>10</a:t>
            </a:fld>
            <a:endParaRPr lang="en-US" altLang="en-US"/>
          </a:p>
        </p:txBody>
      </p:sp>
      <p:sp>
        <p:nvSpPr>
          <p:cNvPr id="707587" name="Rectangle 2"/>
          <p:cNvSpPr>
            <a:spLocks noGrp="1" noChangeArrowheads="1"/>
          </p:cNvSpPr>
          <p:nvPr>
            <p:ph type="title"/>
          </p:nvPr>
        </p:nvSpPr>
        <p:spPr/>
        <p:txBody>
          <a:bodyPr/>
          <a:lstStyle/>
          <a:p>
            <a:r>
              <a:rPr lang="en-US" smtClean="0"/>
              <a:t>Bogeyman – The Nunn-McCurdy Breach </a:t>
            </a:r>
          </a:p>
        </p:txBody>
      </p:sp>
      <p:graphicFrame>
        <p:nvGraphicFramePr>
          <p:cNvPr id="712773" name="Group 69"/>
          <p:cNvGraphicFramePr>
            <a:graphicFrameLocks noGrp="1"/>
          </p:cNvGraphicFramePr>
          <p:nvPr/>
        </p:nvGraphicFramePr>
        <p:xfrm>
          <a:off x="1311275" y="1676400"/>
          <a:ext cx="6461125" cy="1755775"/>
        </p:xfrm>
        <a:graphic>
          <a:graphicData uri="http://schemas.openxmlformats.org/drawingml/2006/table">
            <a:tbl>
              <a:tblPr/>
              <a:tblGrid>
                <a:gridCol w="3348038"/>
                <a:gridCol w="1595437"/>
                <a:gridCol w="1517650"/>
              </a:tblGrid>
              <a:tr h="361950">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Reporting Thresholds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“Significant”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“Critical”</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61950">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Current Baseline Estimate</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Is exceeded by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+25%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1950">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Original Baseline Estimate</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Is exceeded by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+30%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000099"/>
                          </a:solidFill>
                          <a:effectLst/>
                          <a:latin typeface="Arial" charset="0"/>
                        </a:rPr>
                        <a:t>+50%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712771" name="Text Box 67"/>
          <p:cNvSpPr txBox="1">
            <a:spLocks noChangeArrowheads="1"/>
          </p:cNvSpPr>
          <p:nvPr/>
        </p:nvSpPr>
        <p:spPr bwMode="auto">
          <a:xfrm>
            <a:off x="1676400" y="5257800"/>
            <a:ext cx="5791200" cy="590550"/>
          </a:xfrm>
          <a:prstGeom prst="rect">
            <a:avLst/>
          </a:prstGeom>
          <a:solidFill>
            <a:srgbClr val="CCFFFF"/>
          </a:solidFill>
          <a:ln w="9525">
            <a:solidFill>
              <a:srgbClr val="000080"/>
            </a:solidFill>
            <a:miter lim="800000"/>
            <a:headEnd/>
            <a:tailEnd/>
          </a:ln>
          <a:effectLst>
            <a:outerShdw dist="107763" dir="18900000" algn="ctr" rotWithShape="0">
              <a:srgbClr val="990033">
                <a:alpha val="50000"/>
              </a:srgbClr>
            </a:outerShdw>
          </a:effectLst>
        </p:spPr>
        <p:txBody>
          <a:bodyPr>
            <a:spAutoFit/>
          </a:bodyPr>
          <a:lstStyle/>
          <a:p>
            <a:pPr algn="ctr" eaLnBrk="0" hangingPunct="0">
              <a:spcBef>
                <a:spcPct val="50000"/>
              </a:spcBef>
              <a:defRPr/>
            </a:pPr>
            <a:r>
              <a:rPr lang="en-US" sz="1600" b="1">
                <a:solidFill>
                  <a:srgbClr val="000099"/>
                </a:solidFill>
                <a:latin typeface="Arial" charset="0"/>
              </a:rPr>
              <a:t>Congress is very closely monitoring cost growth. Program re-baselining cannot be taken lightly.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r>
              <a:rPr lang="en-US" altLang="en-US"/>
              <a:t>USC/ISSE 2007 – Peter Hantos</a:t>
            </a:r>
          </a:p>
        </p:txBody>
      </p:sp>
      <p:sp>
        <p:nvSpPr>
          <p:cNvPr id="6" name="Footer Placeholder 4"/>
          <p:cNvSpPr>
            <a:spLocks noGrp="1"/>
          </p:cNvSpPr>
          <p:nvPr>
            <p:ph type="ftr" sz="quarter" idx="11"/>
          </p:nvPr>
        </p:nvSpPr>
        <p:spPr/>
        <p:txBody>
          <a:bodyPr/>
          <a:lstStyle/>
          <a:p>
            <a:pPr>
              <a:defRPr/>
            </a:pPr>
            <a:r>
              <a:rPr lang="en-US" altLang="en-US"/>
              <a:t>Slide </a:t>
            </a:r>
            <a:fld id="{5715B88D-449B-4C92-A223-4E3BDBDE08DA}" type="slidenum">
              <a:rPr lang="en-US" altLang="en-US"/>
              <a:pPr>
                <a:defRPr/>
              </a:pPr>
              <a:t>11</a:t>
            </a:fld>
            <a:endParaRPr lang="en-US" altLang="en-US"/>
          </a:p>
        </p:txBody>
      </p:sp>
      <p:sp>
        <p:nvSpPr>
          <p:cNvPr id="708611" name="Rectangle 2"/>
          <p:cNvSpPr>
            <a:spLocks noGrp="1" noChangeArrowheads="1"/>
          </p:cNvSpPr>
          <p:nvPr>
            <p:ph type="title"/>
          </p:nvPr>
        </p:nvSpPr>
        <p:spPr/>
        <p:txBody>
          <a:bodyPr/>
          <a:lstStyle/>
          <a:p>
            <a:r>
              <a:rPr lang="en-US" smtClean="0"/>
              <a:t>“Conventional” Risk Management vs. Risk-driven Spiral Planning in ICM Spirals</a:t>
            </a:r>
          </a:p>
        </p:txBody>
      </p:sp>
      <p:sp>
        <p:nvSpPr>
          <p:cNvPr id="708612" name="Rectangle 3"/>
          <p:cNvSpPr>
            <a:spLocks noGrp="1" noChangeArrowheads="1"/>
          </p:cNvSpPr>
          <p:nvPr>
            <p:ph type="body" idx="1"/>
          </p:nvPr>
        </p:nvSpPr>
        <p:spPr>
          <a:xfrm>
            <a:off x="533400" y="1143000"/>
            <a:ext cx="8153400" cy="4800600"/>
          </a:xfrm>
        </p:spPr>
        <p:txBody>
          <a:bodyPr/>
          <a:lstStyle/>
          <a:p>
            <a:r>
              <a:rPr lang="en-US" sz="1800" smtClean="0"/>
              <a:t>Conventional risk management (required by DOD 5000.2)</a:t>
            </a:r>
          </a:p>
          <a:p>
            <a:pPr lvl="1"/>
            <a:r>
              <a:rPr lang="en-US" sz="1800" smtClean="0"/>
              <a:t>Fundamental characteristics</a:t>
            </a:r>
          </a:p>
          <a:p>
            <a:pPr lvl="2"/>
            <a:r>
              <a:rPr lang="en-US" sz="1600" smtClean="0"/>
              <a:t>Assigns a likelihood and impact value to the risk to facilitate prioritization</a:t>
            </a:r>
          </a:p>
          <a:p>
            <a:pPr lvl="2"/>
            <a:r>
              <a:rPr lang="en-US" sz="1600" smtClean="0"/>
              <a:t>Simple monitoring is an acceptable way of handling risks</a:t>
            </a:r>
          </a:p>
          <a:p>
            <a:pPr lvl="2"/>
            <a:r>
              <a:rPr lang="en-US" sz="1600" smtClean="0"/>
              <a:t>Most of the time a risk “burn-down” plan is put in place for risk mitigation</a:t>
            </a:r>
          </a:p>
          <a:p>
            <a:pPr lvl="1"/>
            <a:r>
              <a:rPr lang="en-US" sz="1800" smtClean="0"/>
              <a:t>In all cases the contractor is supposed to have the costs associated with risk mitigation in the baseline</a:t>
            </a:r>
          </a:p>
          <a:p>
            <a:pPr lvl="2"/>
            <a:r>
              <a:rPr lang="en-US" sz="1600" smtClean="0"/>
              <a:t>Alternative development paths and experiments might be chosen to deal with risks, but the contracted cost and schedule must not be impacted</a:t>
            </a:r>
          </a:p>
          <a:p>
            <a:r>
              <a:rPr lang="en-US" sz="1800" smtClean="0"/>
              <a:t>Risk-driven spiral planning</a:t>
            </a:r>
          </a:p>
          <a:p>
            <a:pPr lvl="1"/>
            <a:r>
              <a:rPr lang="en-US" sz="1800" smtClean="0"/>
              <a:t>All parameters of upcoming increments are “up for grab”</a:t>
            </a:r>
          </a:p>
          <a:p>
            <a:pPr lvl="1"/>
            <a:r>
              <a:rPr lang="en-US" sz="1800" smtClean="0"/>
              <a:t>Number of spirals should not be administratively limited </a:t>
            </a:r>
          </a:p>
          <a:p>
            <a:pPr lvl="2"/>
            <a:r>
              <a:rPr lang="en-US" sz="1600" smtClean="0"/>
              <a:t>In fact, spinning-off iterations with engineering objectives, even without delivering any additional, useful functionality is an essential characteristic of iterative development</a:t>
            </a:r>
          </a:p>
        </p:txBody>
      </p:sp>
      <p:sp>
        <p:nvSpPr>
          <p:cNvPr id="713732" name="Text Box 4"/>
          <p:cNvSpPr txBox="1">
            <a:spLocks noChangeArrowheads="1"/>
          </p:cNvSpPr>
          <p:nvPr/>
        </p:nvSpPr>
        <p:spPr bwMode="auto">
          <a:xfrm>
            <a:off x="1371600" y="5734050"/>
            <a:ext cx="6400800" cy="590550"/>
          </a:xfrm>
          <a:prstGeom prst="rect">
            <a:avLst/>
          </a:prstGeom>
          <a:solidFill>
            <a:srgbClr val="CCFFFF"/>
          </a:solidFill>
          <a:ln w="9525">
            <a:solidFill>
              <a:srgbClr val="000080"/>
            </a:solidFill>
            <a:miter lim="800000"/>
            <a:headEnd/>
            <a:tailEnd/>
          </a:ln>
          <a:effectLst>
            <a:outerShdw dist="107763" dir="18900000" algn="ctr" rotWithShape="0">
              <a:srgbClr val="990033">
                <a:alpha val="50000"/>
              </a:srgbClr>
            </a:outerShdw>
          </a:effectLst>
        </p:spPr>
        <p:txBody>
          <a:bodyPr>
            <a:spAutoFit/>
          </a:bodyPr>
          <a:lstStyle/>
          <a:p>
            <a:pPr algn="ctr" eaLnBrk="0" hangingPunct="0">
              <a:spcBef>
                <a:spcPct val="50000"/>
              </a:spcBef>
              <a:defRPr/>
            </a:pPr>
            <a:r>
              <a:rPr lang="en-US" sz="1600" b="1">
                <a:solidFill>
                  <a:srgbClr val="000099"/>
                </a:solidFill>
                <a:latin typeface="Arial" charset="0"/>
              </a:rPr>
              <a:t>Iteration represents a sensible engineering approach, but might be incompatible with the overarching acquisition structure.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p:txBody>
          <a:bodyPr/>
          <a:lstStyle/>
          <a:p>
            <a:pPr>
              <a:defRPr/>
            </a:pPr>
            <a:r>
              <a:rPr lang="en-US" altLang="en-US"/>
              <a:t>USC/ISSE 2007 – Peter Hantos</a:t>
            </a:r>
          </a:p>
        </p:txBody>
      </p:sp>
      <p:sp>
        <p:nvSpPr>
          <p:cNvPr id="6" name="Footer Placeholder 5"/>
          <p:cNvSpPr>
            <a:spLocks noGrp="1"/>
          </p:cNvSpPr>
          <p:nvPr>
            <p:ph type="ftr" sz="quarter" idx="11"/>
          </p:nvPr>
        </p:nvSpPr>
        <p:spPr/>
        <p:txBody>
          <a:bodyPr/>
          <a:lstStyle/>
          <a:p>
            <a:pPr>
              <a:defRPr/>
            </a:pPr>
            <a:r>
              <a:rPr lang="en-US" altLang="en-US"/>
              <a:t>Slide </a:t>
            </a:r>
            <a:fld id="{79E57207-D565-411D-A9FC-6B9C997D35FF}" type="slidenum">
              <a:rPr lang="en-US" altLang="en-US"/>
              <a:pPr>
                <a:defRPr/>
              </a:pPr>
              <a:t>12</a:t>
            </a:fld>
            <a:endParaRPr lang="en-US" altLang="en-US"/>
          </a:p>
        </p:txBody>
      </p:sp>
      <p:sp>
        <p:nvSpPr>
          <p:cNvPr id="709639" name="Rectangle 2"/>
          <p:cNvSpPr>
            <a:spLocks noGrp="1" noChangeArrowheads="1"/>
          </p:cNvSpPr>
          <p:nvPr>
            <p:ph type="title"/>
          </p:nvPr>
        </p:nvSpPr>
        <p:spPr>
          <a:xfrm>
            <a:off x="0" y="76200"/>
            <a:ext cx="9144000" cy="990600"/>
          </a:xfrm>
        </p:spPr>
        <p:txBody>
          <a:bodyPr/>
          <a:lstStyle/>
          <a:p>
            <a:r>
              <a:rPr lang="en-US" smtClean="0"/>
              <a:t>The Previously Shown Spiral Mapping Does Not Support EA</a:t>
            </a:r>
          </a:p>
        </p:txBody>
      </p:sp>
      <p:sp>
        <p:nvSpPr>
          <p:cNvPr id="709640" name="Rectangle 3"/>
          <p:cNvSpPr>
            <a:spLocks noGrp="1" noChangeArrowheads="1"/>
          </p:cNvSpPr>
          <p:nvPr>
            <p:ph type="body" sz="half" idx="1"/>
          </p:nvPr>
        </p:nvSpPr>
        <p:spPr>
          <a:xfrm>
            <a:off x="228600" y="1219200"/>
            <a:ext cx="8610600" cy="3124200"/>
          </a:xfrm>
        </p:spPr>
        <p:txBody>
          <a:bodyPr/>
          <a:lstStyle/>
          <a:p>
            <a:r>
              <a:rPr lang="en-US" sz="1800" smtClean="0"/>
              <a:t>The previously shown mapping of spiral increments has nothing to do with EA; those spirals are localized, internal matters of a single acquisition increment</a:t>
            </a:r>
          </a:p>
          <a:p>
            <a:r>
              <a:rPr lang="en-US" sz="1800" smtClean="0"/>
              <a:t>Spirals shown in the earlier mapping are far removed from the upgrade decision that triggers the creation of the new acquisition increment</a:t>
            </a:r>
          </a:p>
          <a:p>
            <a:r>
              <a:rPr lang="en-US" sz="1800" smtClean="0"/>
              <a:t>A more reasonable interpretation is as follows:</a:t>
            </a:r>
          </a:p>
          <a:p>
            <a:pPr lvl="2"/>
            <a:endParaRPr lang="en-US" sz="1600" smtClean="0"/>
          </a:p>
        </p:txBody>
      </p:sp>
      <p:graphicFrame>
        <p:nvGraphicFramePr>
          <p:cNvPr id="709636" name="Object 4">
            <a:hlinkClick r:id="" action="ppaction://ole?verb=0"/>
          </p:cNvPr>
          <p:cNvGraphicFramePr>
            <a:graphicFrameLocks noChangeAspect="1"/>
          </p:cNvGraphicFramePr>
          <p:nvPr>
            <p:ph sz="half" idx="2"/>
          </p:nvPr>
        </p:nvGraphicFramePr>
        <p:xfrm>
          <a:off x="2286000" y="3000375"/>
          <a:ext cx="4533900" cy="3398838"/>
        </p:xfrm>
        <a:graphic>
          <a:graphicData uri="http://schemas.openxmlformats.org/presentationml/2006/ole">
            <p:oleObj spid="_x0000_s709636" name="Presentation" r:id="rId3" imgW="4454516" imgH="3340476" progId="PowerPoint.Show.8">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a:t>USC/ISSE 2007 – Peter Hantos</a:t>
            </a:r>
          </a:p>
        </p:txBody>
      </p:sp>
      <p:sp>
        <p:nvSpPr>
          <p:cNvPr id="5" name="Footer Placeholder 4"/>
          <p:cNvSpPr>
            <a:spLocks noGrp="1"/>
          </p:cNvSpPr>
          <p:nvPr>
            <p:ph type="ftr" sz="quarter" idx="11"/>
          </p:nvPr>
        </p:nvSpPr>
        <p:spPr/>
        <p:txBody>
          <a:bodyPr/>
          <a:lstStyle/>
          <a:p>
            <a:pPr>
              <a:defRPr/>
            </a:pPr>
            <a:r>
              <a:rPr lang="en-US" altLang="en-US"/>
              <a:t>Slide </a:t>
            </a:r>
            <a:fld id="{72D591A1-16BE-4235-AE7A-0B06BDD91D88}" type="slidenum">
              <a:rPr lang="en-US" altLang="en-US"/>
              <a:pPr>
                <a:defRPr/>
              </a:pPr>
              <a:t>13</a:t>
            </a:fld>
            <a:endParaRPr lang="en-US" altLang="en-US"/>
          </a:p>
        </p:txBody>
      </p:sp>
      <p:sp>
        <p:nvSpPr>
          <p:cNvPr id="710659" name="Rectangle 2"/>
          <p:cNvSpPr>
            <a:spLocks noGrp="1" noChangeArrowheads="1"/>
          </p:cNvSpPr>
          <p:nvPr>
            <p:ph type="title"/>
          </p:nvPr>
        </p:nvSpPr>
        <p:spPr/>
        <p:txBody>
          <a:bodyPr/>
          <a:lstStyle/>
          <a:p>
            <a:r>
              <a:rPr lang="en-US" smtClean="0"/>
              <a:t>Renaming Anchor Points to Commitment Reviews in ICM</a:t>
            </a:r>
          </a:p>
        </p:txBody>
      </p:sp>
      <p:sp>
        <p:nvSpPr>
          <p:cNvPr id="710660" name="Rectangle 3"/>
          <p:cNvSpPr>
            <a:spLocks noGrp="1" noChangeArrowheads="1"/>
          </p:cNvSpPr>
          <p:nvPr>
            <p:ph type="body" idx="1"/>
          </p:nvPr>
        </p:nvSpPr>
        <p:spPr>
          <a:xfrm>
            <a:off x="152400" y="1219200"/>
            <a:ext cx="8839200" cy="5257800"/>
          </a:xfrm>
        </p:spPr>
        <p:txBody>
          <a:bodyPr/>
          <a:lstStyle/>
          <a:p>
            <a:r>
              <a:rPr lang="en-US" smtClean="0"/>
              <a:t>CR equivalents of key Anchor Points</a:t>
            </a:r>
          </a:p>
          <a:p>
            <a:pPr lvl="1"/>
            <a:r>
              <a:rPr lang="en-US" b="1" smtClean="0"/>
              <a:t>LCO</a:t>
            </a:r>
            <a:r>
              <a:rPr lang="en-US" smtClean="0"/>
              <a:t> (Life Cycle Objectives) </a:t>
            </a:r>
            <a:r>
              <a:rPr lang="en-US" smtClean="0">
                <a:sym typeface="Wingdings" pitchFamily="2" charset="2"/>
              </a:rPr>
              <a:t> </a:t>
            </a:r>
            <a:r>
              <a:rPr lang="en-US" b="1" smtClean="0">
                <a:solidFill>
                  <a:srgbClr val="FF3399"/>
                </a:solidFill>
                <a:sym typeface="Wingdings" pitchFamily="2" charset="2"/>
              </a:rPr>
              <a:t>ACR</a:t>
            </a:r>
            <a:r>
              <a:rPr lang="en-US" smtClean="0">
                <a:sym typeface="Wingdings" pitchFamily="2" charset="2"/>
              </a:rPr>
              <a:t> (Architecture Commitment Review)</a:t>
            </a:r>
          </a:p>
          <a:p>
            <a:pPr lvl="1"/>
            <a:r>
              <a:rPr lang="en-US" b="1" smtClean="0">
                <a:sym typeface="Wingdings" pitchFamily="2" charset="2"/>
              </a:rPr>
              <a:t>LCA</a:t>
            </a:r>
            <a:r>
              <a:rPr lang="en-US" smtClean="0">
                <a:sym typeface="Wingdings" pitchFamily="2" charset="2"/>
              </a:rPr>
              <a:t> (Life Cycle Architecture)  </a:t>
            </a:r>
            <a:r>
              <a:rPr lang="en-US" b="1" smtClean="0">
                <a:solidFill>
                  <a:srgbClr val="FF3399"/>
                </a:solidFill>
                <a:sym typeface="Wingdings" pitchFamily="2" charset="2"/>
              </a:rPr>
              <a:t>DCR</a:t>
            </a:r>
            <a:r>
              <a:rPr lang="en-US" smtClean="0">
                <a:sym typeface="Wingdings" pitchFamily="2" charset="2"/>
              </a:rPr>
              <a:t> (Development Commitment Review)</a:t>
            </a:r>
          </a:p>
          <a:p>
            <a:pPr lvl="1"/>
            <a:r>
              <a:rPr lang="en-US" b="1" smtClean="0">
                <a:sym typeface="Wingdings" pitchFamily="2" charset="2"/>
              </a:rPr>
              <a:t>IOC</a:t>
            </a:r>
            <a:r>
              <a:rPr lang="en-US" smtClean="0">
                <a:sym typeface="Wingdings" pitchFamily="2" charset="2"/>
              </a:rPr>
              <a:t> (Initial Operational Capability)  </a:t>
            </a:r>
            <a:r>
              <a:rPr lang="en-US" b="1" smtClean="0">
                <a:solidFill>
                  <a:srgbClr val="FF3399"/>
                </a:solidFill>
                <a:sym typeface="Wingdings" pitchFamily="2" charset="2"/>
              </a:rPr>
              <a:t>OCR</a:t>
            </a:r>
            <a:r>
              <a:rPr lang="en-US" smtClean="0">
                <a:sym typeface="Wingdings" pitchFamily="2" charset="2"/>
              </a:rPr>
              <a:t> (Operations Commitment Review)</a:t>
            </a:r>
          </a:p>
          <a:p>
            <a:r>
              <a:rPr lang="en-US" smtClean="0">
                <a:sym typeface="Wingdings" pitchFamily="2" charset="2"/>
              </a:rPr>
              <a:t>The new naming conventions emphasize the importance of stakeholder commitment at the entry to the next phase</a:t>
            </a:r>
          </a:p>
          <a:p>
            <a:pPr lvl="1"/>
            <a:r>
              <a:rPr lang="en-US" smtClean="0">
                <a:sym typeface="Wingdings" pitchFamily="2" charset="2"/>
              </a:rPr>
              <a:t>Pros and cons:</a:t>
            </a:r>
          </a:p>
          <a:p>
            <a:pPr lvl="2"/>
            <a:r>
              <a:rPr lang="en-US" sz="1800" smtClean="0">
                <a:sym typeface="Wingdings" pitchFamily="2" charset="2"/>
              </a:rPr>
              <a:t>The positive impact is the reinforcement and codification of the principles that were used to create the Win-Win extension of the Spiral Model</a:t>
            </a:r>
          </a:p>
          <a:p>
            <a:pPr lvl="2"/>
            <a:r>
              <a:rPr lang="en-US" sz="1800" smtClean="0">
                <a:sym typeface="Wingdings" pitchFamily="2" charset="2"/>
              </a:rPr>
              <a:t>The negative impact is that – inadvertedly – the Anchor Point objectives got deemphasized</a:t>
            </a:r>
          </a:p>
          <a:p>
            <a:pPr lvl="1"/>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a:t>USC/ISSE 2007 – Peter Hantos</a:t>
            </a:r>
          </a:p>
        </p:txBody>
      </p:sp>
      <p:sp>
        <p:nvSpPr>
          <p:cNvPr id="5" name="Footer Placeholder 4"/>
          <p:cNvSpPr>
            <a:spLocks noGrp="1"/>
          </p:cNvSpPr>
          <p:nvPr>
            <p:ph type="ftr" sz="quarter" idx="11"/>
          </p:nvPr>
        </p:nvSpPr>
        <p:spPr/>
        <p:txBody>
          <a:bodyPr/>
          <a:lstStyle/>
          <a:p>
            <a:pPr>
              <a:defRPr/>
            </a:pPr>
            <a:r>
              <a:rPr lang="en-US" altLang="en-US"/>
              <a:t>Slide </a:t>
            </a:r>
            <a:fld id="{70E1A4D9-5FD7-4D9E-9204-C080CDEA8BAE}" type="slidenum">
              <a:rPr lang="en-US" altLang="en-US"/>
              <a:pPr>
                <a:defRPr/>
              </a:pPr>
              <a:t>14</a:t>
            </a:fld>
            <a:endParaRPr lang="en-US" altLang="en-US"/>
          </a:p>
        </p:txBody>
      </p:sp>
      <p:sp>
        <p:nvSpPr>
          <p:cNvPr id="711683" name="Rectangle 2"/>
          <p:cNvSpPr>
            <a:spLocks noGrp="1" noChangeArrowheads="1"/>
          </p:cNvSpPr>
          <p:nvPr>
            <p:ph type="title"/>
          </p:nvPr>
        </p:nvSpPr>
        <p:spPr/>
        <p:txBody>
          <a:bodyPr/>
          <a:lstStyle/>
          <a:p>
            <a:r>
              <a:rPr lang="en-US" smtClean="0"/>
              <a:t>Conclusions</a:t>
            </a:r>
          </a:p>
        </p:txBody>
      </p:sp>
      <p:sp>
        <p:nvSpPr>
          <p:cNvPr id="711684" name="Rectangle 3"/>
          <p:cNvSpPr>
            <a:spLocks noGrp="1" noChangeArrowheads="1"/>
          </p:cNvSpPr>
          <p:nvPr>
            <p:ph type="body" idx="1"/>
          </p:nvPr>
        </p:nvSpPr>
        <p:spPr>
          <a:xfrm>
            <a:off x="685800" y="1219200"/>
            <a:ext cx="7772400" cy="5181600"/>
          </a:xfrm>
        </p:spPr>
        <p:txBody>
          <a:bodyPr/>
          <a:lstStyle/>
          <a:p>
            <a:pPr>
              <a:lnSpc>
                <a:spcPct val="90000"/>
              </a:lnSpc>
            </a:pPr>
            <a:r>
              <a:rPr lang="en-US" sz="1800" smtClean="0"/>
              <a:t>Strengths:</a:t>
            </a:r>
          </a:p>
          <a:p>
            <a:pPr lvl="1">
              <a:lnSpc>
                <a:spcPct val="90000"/>
              </a:lnSpc>
            </a:pPr>
            <a:r>
              <a:rPr lang="en-US" sz="1800" smtClean="0"/>
              <a:t>ICM is a promising, new, development life cycle model</a:t>
            </a:r>
          </a:p>
          <a:p>
            <a:pPr lvl="1">
              <a:lnSpc>
                <a:spcPct val="90000"/>
              </a:lnSpc>
            </a:pPr>
            <a:r>
              <a:rPr lang="en-US" sz="1800" smtClean="0"/>
              <a:t>Recent ICM publications do contribute to the better understanding of spiral development principles</a:t>
            </a:r>
          </a:p>
          <a:p>
            <a:pPr lvl="1">
              <a:lnSpc>
                <a:spcPct val="90000"/>
              </a:lnSpc>
            </a:pPr>
            <a:r>
              <a:rPr lang="en-US" sz="1800" smtClean="0"/>
              <a:t>In ICM the original spiral graphical metaphor has been replaced with the uncoiled spiral, making the model’s use easier for project managers</a:t>
            </a:r>
          </a:p>
          <a:p>
            <a:pPr lvl="1">
              <a:lnSpc>
                <a:spcPct val="90000"/>
              </a:lnSpc>
            </a:pPr>
            <a:r>
              <a:rPr lang="en-US" sz="1800" smtClean="0"/>
              <a:t>ICM emphasizes the importance of gaining stakeholder commitment before progressing to the next life cycle phase</a:t>
            </a:r>
          </a:p>
          <a:p>
            <a:pPr>
              <a:lnSpc>
                <a:spcPct val="90000"/>
              </a:lnSpc>
            </a:pPr>
            <a:r>
              <a:rPr lang="en-US" sz="1800" smtClean="0"/>
              <a:t>Weaknesses: </a:t>
            </a:r>
          </a:p>
          <a:p>
            <a:pPr lvl="1">
              <a:lnSpc>
                <a:spcPct val="90000"/>
              </a:lnSpc>
            </a:pPr>
            <a:r>
              <a:rPr lang="en-US" sz="1800" smtClean="0"/>
              <a:t>The renaming of APs to CRs deemphasized the earlier, important notion in the Spiral Model that all activities in a spiral increment are focusing on the satisfaction of the objectives of the upcoming Anchor Point</a:t>
            </a:r>
          </a:p>
          <a:p>
            <a:pPr lvl="1">
              <a:lnSpc>
                <a:spcPct val="90000"/>
              </a:lnSpc>
            </a:pPr>
            <a:r>
              <a:rPr lang="en-US" sz="1800" smtClean="0"/>
              <a:t>The mapping of ICM Anchor Points into the DOD 5000.2 milestones is artificial and not supportive of either the DOD 5000.2 Instruction in general, or its preferred, Evolutionary Acquisition strategy in particular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quarter" idx="10"/>
          </p:nvPr>
        </p:nvSpPr>
        <p:spPr/>
        <p:txBody>
          <a:bodyPr/>
          <a:lstStyle/>
          <a:p>
            <a:pPr>
              <a:defRPr/>
            </a:pPr>
            <a:r>
              <a:rPr lang="en-US" altLang="en-US"/>
              <a:t>USC/ISSE 2007 – Peter Hantos</a:t>
            </a:r>
          </a:p>
        </p:txBody>
      </p:sp>
      <p:sp>
        <p:nvSpPr>
          <p:cNvPr id="5" name="Footer Placeholder 3"/>
          <p:cNvSpPr>
            <a:spLocks noGrp="1"/>
          </p:cNvSpPr>
          <p:nvPr>
            <p:ph type="ftr" sz="quarter" idx="11"/>
          </p:nvPr>
        </p:nvSpPr>
        <p:spPr/>
        <p:txBody>
          <a:bodyPr/>
          <a:lstStyle/>
          <a:p>
            <a:pPr>
              <a:defRPr/>
            </a:pPr>
            <a:r>
              <a:rPr lang="en-US" altLang="en-US"/>
              <a:t>Slide </a:t>
            </a:r>
            <a:fld id="{E181DD2D-6944-4A05-930F-0DE7EDE7FC51}" type="slidenum">
              <a:rPr lang="en-US" altLang="en-US"/>
              <a:pPr>
                <a:defRPr/>
              </a:pPr>
              <a:t>15</a:t>
            </a:fld>
            <a:endParaRPr lang="en-US" altLang="en-US"/>
          </a:p>
        </p:txBody>
      </p:sp>
      <p:sp>
        <p:nvSpPr>
          <p:cNvPr id="521227" name="Rectangle 2"/>
          <p:cNvSpPr>
            <a:spLocks noGrp="1" noChangeArrowheads="1"/>
          </p:cNvSpPr>
          <p:nvPr>
            <p:ph type="title"/>
          </p:nvPr>
        </p:nvSpPr>
        <p:spPr/>
        <p:txBody>
          <a:bodyPr/>
          <a:lstStyle/>
          <a:p>
            <a:r>
              <a:rPr lang="en-US" smtClean="0"/>
              <a:t>Acronyms</a:t>
            </a:r>
          </a:p>
        </p:txBody>
      </p:sp>
      <p:graphicFrame>
        <p:nvGraphicFramePr>
          <p:cNvPr id="521224" name="Object 8"/>
          <p:cNvGraphicFramePr>
            <a:graphicFrameLocks noChangeAspect="1"/>
          </p:cNvGraphicFramePr>
          <p:nvPr/>
        </p:nvGraphicFramePr>
        <p:xfrm>
          <a:off x="381000" y="1346200"/>
          <a:ext cx="8458200" cy="5264150"/>
        </p:xfrm>
        <a:graphic>
          <a:graphicData uri="http://schemas.openxmlformats.org/presentationml/2006/ole">
            <p:oleObj spid="_x0000_s521224" name="Document" r:id="rId4" imgW="11731387" imgH="7534284" progId="Word.Document.8">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quarter" idx="10"/>
          </p:nvPr>
        </p:nvSpPr>
        <p:spPr/>
        <p:txBody>
          <a:bodyPr/>
          <a:lstStyle/>
          <a:p>
            <a:pPr>
              <a:defRPr/>
            </a:pPr>
            <a:r>
              <a:rPr lang="en-US" altLang="en-US"/>
              <a:t>USC/ISSE 2007 – Peter Hantos</a:t>
            </a:r>
          </a:p>
        </p:txBody>
      </p:sp>
      <p:sp>
        <p:nvSpPr>
          <p:cNvPr id="5" name="Footer Placeholder 3"/>
          <p:cNvSpPr>
            <a:spLocks noGrp="1"/>
          </p:cNvSpPr>
          <p:nvPr>
            <p:ph type="ftr" sz="quarter" idx="11"/>
          </p:nvPr>
        </p:nvSpPr>
        <p:spPr/>
        <p:txBody>
          <a:bodyPr/>
          <a:lstStyle/>
          <a:p>
            <a:pPr>
              <a:defRPr/>
            </a:pPr>
            <a:r>
              <a:rPr lang="en-US" altLang="en-US"/>
              <a:t>Slide </a:t>
            </a:r>
            <a:fld id="{8A898898-7994-455E-881B-4B65DB761182}" type="slidenum">
              <a:rPr lang="en-US" altLang="en-US"/>
              <a:pPr>
                <a:defRPr/>
              </a:pPr>
              <a:t>16</a:t>
            </a:fld>
            <a:endParaRPr lang="en-US" altLang="en-US"/>
          </a:p>
        </p:txBody>
      </p:sp>
      <p:sp>
        <p:nvSpPr>
          <p:cNvPr id="524296" name="Rectangle 2"/>
          <p:cNvSpPr>
            <a:spLocks noGrp="1" noChangeArrowheads="1"/>
          </p:cNvSpPr>
          <p:nvPr>
            <p:ph type="title"/>
          </p:nvPr>
        </p:nvSpPr>
        <p:spPr/>
        <p:txBody>
          <a:bodyPr/>
          <a:lstStyle/>
          <a:p>
            <a:r>
              <a:rPr lang="en-US" smtClean="0"/>
              <a:t>References</a:t>
            </a:r>
          </a:p>
        </p:txBody>
      </p:sp>
      <p:graphicFrame>
        <p:nvGraphicFramePr>
          <p:cNvPr id="524293" name="Object 5"/>
          <p:cNvGraphicFramePr>
            <a:graphicFrameLocks noChangeAspect="1"/>
          </p:cNvGraphicFramePr>
          <p:nvPr/>
        </p:nvGraphicFramePr>
        <p:xfrm>
          <a:off x="381000" y="1358900"/>
          <a:ext cx="8539163" cy="3365500"/>
        </p:xfrm>
        <a:graphic>
          <a:graphicData uri="http://schemas.openxmlformats.org/presentationml/2006/ole">
            <p:oleObj spid="_x0000_s524293" name="Document" r:id="rId4" imgW="11783383" imgH="7735976" progId="Word.Document.8">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r>
              <a:rPr lang="en-US" altLang="en-US"/>
              <a:t>USC/ISSE 2007 – Peter Hantos</a:t>
            </a:r>
          </a:p>
        </p:txBody>
      </p:sp>
      <p:sp>
        <p:nvSpPr>
          <p:cNvPr id="5" name="Footer Placeholder 5"/>
          <p:cNvSpPr>
            <a:spLocks noGrp="1"/>
          </p:cNvSpPr>
          <p:nvPr>
            <p:ph type="ftr" sz="quarter" idx="11"/>
          </p:nvPr>
        </p:nvSpPr>
        <p:spPr/>
        <p:txBody>
          <a:bodyPr/>
          <a:lstStyle/>
          <a:p>
            <a:pPr>
              <a:defRPr/>
            </a:pPr>
            <a:r>
              <a:rPr lang="en-US" altLang="en-US"/>
              <a:t>Slide </a:t>
            </a:r>
            <a:fld id="{41BA98D7-A885-4B15-B03F-1363FC2E2450}" type="slidenum">
              <a:rPr lang="en-US" altLang="en-US"/>
              <a:pPr>
                <a:defRPr/>
              </a:pPr>
              <a:t>17</a:t>
            </a:fld>
            <a:endParaRPr lang="en-US" altLang="en-US"/>
          </a:p>
        </p:txBody>
      </p:sp>
      <p:sp>
        <p:nvSpPr>
          <p:cNvPr id="717827" name="Rectangle 2"/>
          <p:cNvSpPr>
            <a:spLocks noGrp="1" noChangeArrowheads="1"/>
          </p:cNvSpPr>
          <p:nvPr>
            <p:ph type="title"/>
          </p:nvPr>
        </p:nvSpPr>
        <p:spPr/>
        <p:txBody>
          <a:bodyPr/>
          <a:lstStyle/>
          <a:p>
            <a:r>
              <a:rPr lang="en-US" smtClean="0"/>
              <a:t>Contact Information</a:t>
            </a:r>
          </a:p>
        </p:txBody>
      </p:sp>
      <p:sp>
        <p:nvSpPr>
          <p:cNvPr id="717828" name="Rectangle 3"/>
          <p:cNvSpPr>
            <a:spLocks noGrp="1" noChangeArrowheads="1"/>
          </p:cNvSpPr>
          <p:nvPr>
            <p:ph type="body" sz="half" idx="1"/>
          </p:nvPr>
        </p:nvSpPr>
        <p:spPr>
          <a:xfrm>
            <a:off x="2973388" y="2052638"/>
            <a:ext cx="3457575" cy="2311400"/>
          </a:xfrm>
        </p:spPr>
        <p:txBody>
          <a:bodyPr/>
          <a:lstStyle/>
          <a:p>
            <a:pPr>
              <a:buFontTx/>
              <a:buNone/>
            </a:pPr>
            <a:r>
              <a:rPr lang="en-US" sz="2400" smtClean="0"/>
              <a:t>Peter Hantos</a:t>
            </a:r>
          </a:p>
          <a:p>
            <a:pPr>
              <a:buFontTx/>
              <a:buNone/>
            </a:pPr>
            <a:r>
              <a:rPr lang="en-US" sz="1800" smtClean="0"/>
              <a:t>The Aerospace Corporation</a:t>
            </a:r>
          </a:p>
          <a:p>
            <a:pPr>
              <a:buFontTx/>
              <a:buNone/>
            </a:pPr>
            <a:r>
              <a:rPr lang="en-US" sz="1800" smtClean="0"/>
              <a:t>P.O. Box 92957-M1/112</a:t>
            </a:r>
          </a:p>
          <a:p>
            <a:pPr>
              <a:buFontTx/>
              <a:buNone/>
            </a:pPr>
            <a:r>
              <a:rPr lang="en-US" sz="1800" smtClean="0"/>
              <a:t>Los Angeles, CA 90009-2957</a:t>
            </a:r>
          </a:p>
          <a:p>
            <a:pPr>
              <a:buFontTx/>
              <a:buNone/>
            </a:pPr>
            <a:r>
              <a:rPr lang="en-US" sz="1800" u="sng" smtClean="0"/>
              <a:t>Phone</a:t>
            </a:r>
            <a:r>
              <a:rPr lang="en-US" sz="1800" smtClean="0"/>
              <a:t>: (310) 336-1802</a:t>
            </a:r>
          </a:p>
          <a:p>
            <a:pPr>
              <a:buFontTx/>
              <a:buNone/>
            </a:pPr>
            <a:r>
              <a:rPr lang="en-US" sz="1800" u="sng" smtClean="0"/>
              <a:t>Email:</a:t>
            </a:r>
            <a:r>
              <a:rPr lang="en-US" sz="1800" smtClean="0"/>
              <a:t> peter.hantos@aero.org</a:t>
            </a:r>
          </a:p>
          <a:p>
            <a:endParaRPr lang="en-US" sz="1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quarter" idx="10"/>
          </p:nvPr>
        </p:nvSpPr>
        <p:spPr/>
        <p:txBody>
          <a:bodyPr/>
          <a:lstStyle/>
          <a:p>
            <a:pPr>
              <a:defRPr/>
            </a:pPr>
            <a:r>
              <a:rPr lang="en-US" altLang="en-US"/>
              <a:t>USC/ISSE 2007 – Peter Hantos</a:t>
            </a:r>
          </a:p>
        </p:txBody>
      </p:sp>
      <p:sp>
        <p:nvSpPr>
          <p:cNvPr id="4" name="Footer Placeholder 4"/>
          <p:cNvSpPr>
            <a:spLocks noGrp="1"/>
          </p:cNvSpPr>
          <p:nvPr>
            <p:ph type="ftr" sz="quarter" idx="11"/>
          </p:nvPr>
        </p:nvSpPr>
        <p:spPr/>
        <p:txBody>
          <a:bodyPr/>
          <a:lstStyle/>
          <a:p>
            <a:pPr>
              <a:defRPr/>
            </a:pPr>
            <a:r>
              <a:rPr lang="en-US" altLang="en-US"/>
              <a:t>Slide </a:t>
            </a:r>
            <a:fld id="{A69D8075-9C53-4D49-8A9D-D8F998A32C75}" type="slidenum">
              <a:rPr lang="en-US" altLang="en-US"/>
              <a:pPr>
                <a:defRPr/>
              </a:pPr>
              <a:t>18</a:t>
            </a:fld>
            <a:endParaRPr lang="en-US" altLang="en-US"/>
          </a:p>
        </p:txBody>
      </p:sp>
      <p:sp>
        <p:nvSpPr>
          <p:cNvPr id="719875" name="Rectangle 2"/>
          <p:cNvSpPr>
            <a:spLocks noGrp="1" noChangeArrowheads="1"/>
          </p:cNvSpPr>
          <p:nvPr>
            <p:ph type="body" idx="1"/>
          </p:nvPr>
        </p:nvSpPr>
        <p:spPr/>
        <p:txBody>
          <a:bodyPr/>
          <a:lstStyle/>
          <a:p>
            <a:pPr algn="ctr">
              <a:buFontTx/>
              <a:buNone/>
            </a:pPr>
            <a:endParaRPr lang="en-US" smtClean="0">
              <a:cs typeface="Arial" charset="0"/>
            </a:endParaRPr>
          </a:p>
          <a:p>
            <a:pPr algn="ctr">
              <a:buFontTx/>
              <a:buNone/>
            </a:pPr>
            <a:endParaRPr lang="en-US" smtClean="0">
              <a:cs typeface="Arial" charset="0"/>
            </a:endParaRPr>
          </a:p>
          <a:p>
            <a:pPr algn="ctr">
              <a:buFontTx/>
              <a:buNone/>
            </a:pPr>
            <a:endParaRPr lang="en-US" smtClean="0">
              <a:cs typeface="Arial" charset="0"/>
            </a:endParaRPr>
          </a:p>
          <a:p>
            <a:pPr algn="ctr">
              <a:buFontTx/>
              <a:buNone/>
            </a:pPr>
            <a:endParaRPr lang="en-US" smtClean="0">
              <a:cs typeface="Arial" charset="0"/>
            </a:endParaRPr>
          </a:p>
          <a:p>
            <a:pPr algn="ctr">
              <a:buFontTx/>
              <a:buNone/>
            </a:pPr>
            <a:r>
              <a:rPr lang="en-US" smtClean="0">
                <a:cs typeface="Arial" charset="0"/>
              </a:rPr>
              <a:t>All trademarks, service marks, and trade names are the property of their respective owners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HD:Microsoft Office 98:Templates:Blank Presentation</Template>
  <TotalTime>7768</TotalTime>
  <Words>1170</Words>
  <Application>Microsoft PowerPoint</Application>
  <PresentationFormat>On-screen Show (4:3)</PresentationFormat>
  <Paragraphs>247</Paragraphs>
  <Slides>18</Slides>
  <Notes>10</Notes>
  <HiddenSlides>0</HiddenSlides>
  <MMClips>0</MMClips>
  <ScaleCrop>false</ScaleCrop>
  <HeadingPairs>
    <vt:vector size="8" baseType="variant">
      <vt:variant>
        <vt:lpstr>Fonts Used</vt:lpstr>
      </vt:variant>
      <vt:variant>
        <vt:i4>5</vt:i4>
      </vt:variant>
      <vt:variant>
        <vt:lpstr>Design Template</vt:lpstr>
      </vt:variant>
      <vt:variant>
        <vt:i4>1</vt:i4>
      </vt:variant>
      <vt:variant>
        <vt:lpstr>Embedded OLE Servers</vt:lpstr>
      </vt:variant>
      <vt:variant>
        <vt:i4>2</vt:i4>
      </vt:variant>
      <vt:variant>
        <vt:lpstr>Slide Titles</vt:lpstr>
      </vt:variant>
      <vt:variant>
        <vt:i4>18</vt:i4>
      </vt:variant>
    </vt:vector>
  </HeadingPairs>
  <TitlesOfParts>
    <vt:vector size="26" baseType="lpstr">
      <vt:lpstr>Times</vt:lpstr>
      <vt:lpstr>Arial</vt:lpstr>
      <vt:lpstr>Wingdings</vt:lpstr>
      <vt:lpstr>Arial Narrow</vt:lpstr>
      <vt:lpstr>Times New Roman</vt:lpstr>
      <vt:lpstr>Blank Presentation</vt:lpstr>
      <vt:lpstr>Presentation</vt:lpstr>
      <vt:lpstr>Document</vt:lpstr>
      <vt:lpstr>Acquisition Perspectives on the  Incremental Commitment Model</vt:lpstr>
      <vt:lpstr>Acknowledgements</vt:lpstr>
      <vt:lpstr>Agenda</vt:lpstr>
      <vt:lpstr>Objectives</vt:lpstr>
      <vt:lpstr>ICM - The 10,000-Foot View*</vt:lpstr>
      <vt:lpstr>ICM and DOD Acquisition Life Cycle Model Phases</vt:lpstr>
      <vt:lpstr>Evolutionary Acquisition</vt:lpstr>
      <vt:lpstr>Selected EA-SD Challenges</vt:lpstr>
      <vt:lpstr>Spiraling After Milestone B is Problematic</vt:lpstr>
      <vt:lpstr>Bogeyman – The Nunn-McCurdy Breach </vt:lpstr>
      <vt:lpstr>“Conventional” Risk Management vs. Risk-driven Spiral Planning in ICM Spirals</vt:lpstr>
      <vt:lpstr>The Previously Shown Spiral Mapping Does Not Support EA</vt:lpstr>
      <vt:lpstr>Renaming Anchor Points to Commitment Reviews in ICM</vt:lpstr>
      <vt:lpstr>Conclusions</vt:lpstr>
      <vt:lpstr>Acronyms</vt:lpstr>
      <vt:lpstr>References</vt:lpstr>
      <vt:lpstr>Contact Information</vt:lpstr>
      <vt:lpstr>Slide 18</vt:lpstr>
    </vt:vector>
  </TitlesOfParts>
  <Manager>Suellen Eslinger</Manager>
  <Company>The Aerospace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Cycle Models for the Acquisition and Development of Software-Intensive Systems</dc:title>
  <dc:subject>SSTC 2005 Presentation</dc:subject>
  <dc:creator>Dr. Peter Hantos</dc:creator>
  <dc:description/>
  <cp:lastModifiedBy>ph26384</cp:lastModifiedBy>
  <cp:revision>338</cp:revision>
  <cp:lastPrinted>2002-09-05T15:18:27Z</cp:lastPrinted>
  <dcterms:created xsi:type="dcterms:W3CDTF">2001-05-15T23:05:28Z</dcterms:created>
  <dcterms:modified xsi:type="dcterms:W3CDTF">2007-10-11T15:51:45Z</dcterms:modified>
</cp:coreProperties>
</file>