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theme/theme3.xml" ContentType="application/vnd.openxmlformats-officedocument.theme+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viewProps.xml" ContentType="application/vnd.openxmlformats-officedocument.presentationml.viewProps+xml"/>
  <Override PartName="/docProps/core.xml" ContentType="application/vnd.openxmlformats-package.core-properties+xml"/>
  <Override PartName="/ppt/slideMasters/slideMaster1.xml" ContentType="application/vnd.openxmlformats-officedocument.presentationml.slideMaster+xml"/>
  <Default Extension="bin" ContentType="application/vnd.openxmlformats-officedocument.presentationml.printerSettings"/>
  <Default Extension="rels" ContentType="application/vnd.openxmlformats-package.relationships+xml"/>
  <Override PartName="/ppt/handoutMasters/handoutMaster1.xml" ContentType="application/vnd.openxmlformats-officedocument.presentationml.handoutMaster+xml"/>
  <Override PartName="/ppt/slides/slide6.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2" r:id="rId1"/>
  </p:sldMasterIdLst>
  <p:notesMasterIdLst>
    <p:notesMasterId r:id="rId8"/>
  </p:notesMasterIdLst>
  <p:handoutMasterIdLst>
    <p:handoutMasterId r:id="rId9"/>
  </p:handoutMasterIdLst>
  <p:sldIdLst>
    <p:sldId id="256" r:id="rId2"/>
    <p:sldId id="258" r:id="rId3"/>
    <p:sldId id="259" r:id="rId4"/>
    <p:sldId id="260" r:id="rId5"/>
    <p:sldId id="261" r:id="rId6"/>
    <p:sldId id="257"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34535" autoAdjust="0"/>
    <p:restoredTop sz="86391" autoAdjust="0"/>
  </p:normalViewPr>
  <p:slideViewPr>
    <p:cSldViewPr snapToGrid="0" snapToObjects="1">
      <p:cViewPr varScale="1">
        <p:scale>
          <a:sx n="72" d="100"/>
          <a:sy n="72" d="100"/>
        </p:scale>
        <p:origin x="-376" y="-80"/>
      </p:cViewPr>
      <p:guideLst>
        <p:guide orient="horz" pos="2160"/>
        <p:guide pos="2880"/>
      </p:guideLst>
    </p:cSldViewPr>
  </p:slideViewPr>
  <p:outlineViewPr>
    <p:cViewPr>
      <p:scale>
        <a:sx n="33" d="100"/>
        <a:sy n="33" d="100"/>
      </p:scale>
      <p:origin x="0" y="336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4" Type="http://schemas.openxmlformats.org/officeDocument/2006/relationships/tableStyles" Target="tableStyle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8" Type="http://schemas.openxmlformats.org/officeDocument/2006/relationships/notesMaster" Target="notesMasters/notesMaster1.xml"/><Relationship Id="rId13" Type="http://schemas.openxmlformats.org/officeDocument/2006/relationships/theme" Target="theme/theme1.xml"/><Relationship Id="rId10" Type="http://schemas.openxmlformats.org/officeDocument/2006/relationships/printerSettings" Target="printerSettings/printerSettings1.bin"/><Relationship Id="rId5"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 Target="slides/slide1.xml"/><Relationship Id="rId9"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DF40DF9-F2F2-C943-9C19-0BE2FB66F6A0}" type="datetimeFigureOut">
              <a:rPr lang="en-US" smtClean="0"/>
              <a:t>6/9/10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B442677-2A01-724B-998D-2D4897547E65}" type="slidenum">
              <a:rPr lang="en-US" smtClean="0"/>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37A69A-6E52-C44E-90BB-DA0B03DC1DC2}" type="datetimeFigureOut">
              <a:rPr lang="en-US" smtClean="0"/>
              <a:t>6/9/10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67064E-3D91-A040-B192-ADAD12789533}" type="slidenum">
              <a:rPr lang="en-US" smtClean="0"/>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5DB81A97-A681-4E49-843F-97C0D0E10A9F}" type="datetime1">
              <a:rPr lang="en-US" smtClean="0"/>
              <a:t>6/9/10</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589CC51F-DF31-954C-A2BE-5A4CC535D4B3}"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EA576E-4275-9D4B-A588-D3EFC580A24A}" type="datetime1">
              <a:rPr lang="en-US" smtClean="0"/>
              <a:t>6/9/10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9CC51F-DF31-954C-A2BE-5A4CC535D4B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054276F-3CC2-8E4E-8DE2-8343EFF88D2E}" type="datetime1">
              <a:rPr lang="en-US" smtClean="0"/>
              <a:t>6/9/10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9CC51F-DF31-954C-A2BE-5A4CC535D4B3}"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029AA7-0466-364D-82F8-9745374F63A4}" type="datetime1">
              <a:rPr lang="en-US" smtClean="0"/>
              <a:t>6/9/10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9CC51F-DF31-954C-A2BE-5A4CC535D4B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19CAE8C-BAD9-7F4F-A450-F4504EDFA612}" type="datetime1">
              <a:rPr lang="en-US" smtClean="0"/>
              <a:t>6/9/10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9CC51F-DF31-954C-A2BE-5A4CC535D4B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961F5B3-CCA0-FC4B-AFCD-69D108F270E9}" type="datetime1">
              <a:rPr lang="en-US" smtClean="0"/>
              <a:t>6/9/10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9CC51F-DF31-954C-A2BE-5A4CC535D4B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14604BD2-9996-714A-B8BD-FA843E31FEFD}" type="datetime1">
              <a:rPr lang="en-US" smtClean="0"/>
              <a:t>6/9/10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9CC51F-DF31-954C-A2BE-5A4CC535D4B3}"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1782B4-ECD9-0A4B-9012-08FF883A124E}" type="datetime1">
              <a:rPr lang="en-US" smtClean="0"/>
              <a:t>6/9/10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9CC51F-DF31-954C-A2BE-5A4CC535D4B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E22D2FD-FB67-2A44-BAF6-994416F6E8E8}" type="datetime1">
              <a:rPr lang="en-US" smtClean="0"/>
              <a:t>6/9/10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9CC51F-DF31-954C-A2BE-5A4CC535D4B3}"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lstStyle>
          <a:p>
            <a:pPr marL="0" algn="l" eaLnBrk="1" latinLnBrk="0" hangingPunct="1"/>
            <a:r>
              <a:rPr kumimoji="0" lang="en-US" smtClean="0"/>
              <a:t>Click icon to add picture</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5D0C43-58B4-9D47-9748-3A74A793E7D8}" type="datetime1">
              <a:rPr lang="en-US" smtClean="0"/>
              <a:t>6/9/10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9CC51F-DF31-954C-A2BE-5A4CC535D4B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4FF1B8-B39D-E847-9416-3CEA77B2B67D}" type="datetime1">
              <a:rPr lang="en-US" smtClean="0"/>
              <a:t>6/9/10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9CC51F-DF31-954C-A2BE-5A4CC535D4B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lstStyle>
          <a:p>
            <a:fld id="{C47C8A17-86BA-1F42-9B14-AB40AC985464}" type="datetime1">
              <a:rPr lang="en-US" smtClean="0"/>
              <a:t>6/9/10</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lstStyle>
          <a:p>
            <a:fld id="{589CC51F-DF31-954C-A2BE-5A4CC535D4B3}"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MSR </a:t>
            </a:r>
            <a:br>
              <a:rPr lang="en-US" dirty="0" smtClean="0"/>
            </a:br>
            <a:r>
              <a:rPr lang="en-US" dirty="0" smtClean="0"/>
              <a:t>favorites</a:t>
            </a:r>
            <a:endParaRPr lang="en-US" dirty="0"/>
          </a:p>
        </p:txBody>
      </p:sp>
      <p:sp>
        <p:nvSpPr>
          <p:cNvPr id="5" name="Text Placeholder 4"/>
          <p:cNvSpPr>
            <a:spLocks noGrp="1"/>
          </p:cNvSpPr>
          <p:nvPr>
            <p:ph type="body" idx="1"/>
          </p:nvPr>
        </p:nvSpPr>
        <p:spPr/>
        <p:txBody>
          <a:bodyPr/>
          <a:lstStyle/>
          <a:p>
            <a:r>
              <a:rPr lang="en-US" dirty="0" smtClean="0"/>
              <a:t>MSR summer school (</a:t>
            </a:r>
            <a:r>
              <a:rPr lang="en-US" dirty="0" err="1" smtClean="0"/>
              <a:t>tim@menzies.us</a:t>
            </a:r>
            <a:r>
              <a:rPr lang="en-US" dirty="0" smtClean="0"/>
              <a:t>)</a:t>
            </a:r>
            <a:endParaRPr lang="en-US" dirty="0"/>
          </a:p>
        </p:txBody>
      </p:sp>
      <p:sp>
        <p:nvSpPr>
          <p:cNvPr id="6" name="Slide Number Placeholder 5"/>
          <p:cNvSpPr>
            <a:spLocks noGrp="1"/>
          </p:cNvSpPr>
          <p:nvPr>
            <p:ph type="sldNum" sz="quarter" idx="12"/>
          </p:nvPr>
        </p:nvSpPr>
        <p:spPr/>
        <p:txBody>
          <a:bodyPr/>
          <a:lstStyle/>
          <a:p>
            <a:fld id="{589CC51F-DF31-954C-A2BE-5A4CC535D4B3}"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Kitchenham</a:t>
            </a:r>
            <a:r>
              <a:rPr lang="en-US" dirty="0" smtClean="0"/>
              <a:t> et al. 2007, TSE</a:t>
            </a:r>
            <a:endParaRPr lang="en-US" dirty="0"/>
          </a:p>
        </p:txBody>
      </p:sp>
      <p:sp>
        <p:nvSpPr>
          <p:cNvPr id="5" name="Content Placeholder 4"/>
          <p:cNvSpPr>
            <a:spLocks noGrp="1"/>
          </p:cNvSpPr>
          <p:nvPr>
            <p:ph sz="half" idx="1"/>
          </p:nvPr>
        </p:nvSpPr>
        <p:spPr>
          <a:xfrm>
            <a:off x="1435608" y="1524000"/>
            <a:ext cx="3657600" cy="5086120"/>
          </a:xfrm>
        </p:spPr>
        <p:txBody>
          <a:bodyPr>
            <a:normAutofit fontScale="70000" lnSpcReduction="20000"/>
          </a:bodyPr>
          <a:lstStyle/>
          <a:p>
            <a:r>
              <a:rPr lang="en-US" dirty="0" smtClean="0"/>
              <a:t>Cross- vs. Within-Company Cost Estimation Studies: A Systematic </a:t>
            </a:r>
            <a:r>
              <a:rPr lang="en-US" dirty="0" smtClean="0"/>
              <a:t>Review</a:t>
            </a:r>
          </a:p>
          <a:p>
            <a:pPr lvl="1"/>
            <a:r>
              <a:rPr lang="en-US" dirty="0" smtClean="0"/>
              <a:t>Barbara </a:t>
            </a:r>
            <a:r>
              <a:rPr lang="en-US" dirty="0" smtClean="0"/>
              <a:t>A. </a:t>
            </a:r>
            <a:r>
              <a:rPr lang="en-US" dirty="0" smtClean="0"/>
              <a:t>KITCHENHAM</a:t>
            </a:r>
          </a:p>
          <a:p>
            <a:pPr lvl="1"/>
            <a:r>
              <a:rPr lang="en-US" dirty="0" smtClean="0"/>
              <a:t>Emilia MENDES</a:t>
            </a:r>
          </a:p>
          <a:p>
            <a:pPr lvl="1"/>
            <a:r>
              <a:rPr lang="en-US" dirty="0" err="1" smtClean="0"/>
              <a:t>Guilherme</a:t>
            </a:r>
            <a:r>
              <a:rPr lang="en-US" dirty="0" smtClean="0"/>
              <a:t> </a:t>
            </a:r>
            <a:r>
              <a:rPr lang="en-US" dirty="0" smtClean="0"/>
              <a:t>H. </a:t>
            </a:r>
            <a:r>
              <a:rPr lang="en-US" dirty="0" smtClean="0"/>
              <a:t>TRAVASSOS</a:t>
            </a:r>
          </a:p>
          <a:p>
            <a:r>
              <a:rPr lang="en-US" dirty="0" smtClean="0"/>
              <a:t>Generalities</a:t>
            </a:r>
          </a:p>
          <a:p>
            <a:pPr lvl="1"/>
            <a:r>
              <a:rPr lang="en-US" dirty="0" smtClean="0"/>
              <a:t>Complaint against current SOTA</a:t>
            </a:r>
          </a:p>
          <a:p>
            <a:pPr lvl="1"/>
            <a:r>
              <a:rPr lang="en-US" dirty="0" smtClean="0"/>
              <a:t>Wake-up call</a:t>
            </a:r>
          </a:p>
          <a:p>
            <a:pPr lvl="2"/>
            <a:r>
              <a:rPr lang="en-US" dirty="0" smtClean="0"/>
              <a:t>Defining the right question is key</a:t>
            </a:r>
          </a:p>
          <a:p>
            <a:pPr lvl="2"/>
            <a:r>
              <a:rPr lang="en-US" dirty="0" smtClean="0"/>
              <a:t>Not </a:t>
            </a:r>
            <a:r>
              <a:rPr lang="en-US" smtClean="0"/>
              <a:t>too detailed</a:t>
            </a:r>
          </a:p>
          <a:p>
            <a:pPr lvl="1"/>
            <a:r>
              <a:rPr lang="en-US" dirty="0" smtClean="0"/>
              <a:t>Re-Structuring abstracts (make them easier to search)</a:t>
            </a:r>
          </a:p>
          <a:p>
            <a:pPr lvl="2"/>
            <a:r>
              <a:rPr lang="en-US" dirty="0" smtClean="0"/>
              <a:t>Structured abstracts</a:t>
            </a:r>
          </a:p>
          <a:p>
            <a:pPr lvl="1"/>
            <a:r>
              <a:rPr lang="en-US" dirty="0" smtClean="0"/>
              <a:t>Systematic reviews </a:t>
            </a:r>
          </a:p>
          <a:p>
            <a:pPr lvl="2"/>
            <a:r>
              <a:rPr lang="en-US" dirty="0" smtClean="0"/>
              <a:t>Massive, focuses, literature reviews</a:t>
            </a:r>
            <a:endParaRPr lang="en-US" dirty="0"/>
          </a:p>
        </p:txBody>
      </p:sp>
      <p:sp>
        <p:nvSpPr>
          <p:cNvPr id="6" name="Content Placeholder 5"/>
          <p:cNvSpPr>
            <a:spLocks noGrp="1"/>
          </p:cNvSpPr>
          <p:nvPr>
            <p:ph sz="half" idx="2"/>
          </p:nvPr>
        </p:nvSpPr>
        <p:spPr>
          <a:xfrm>
            <a:off x="5276088" y="1524000"/>
            <a:ext cx="3657600" cy="5086120"/>
          </a:xfrm>
        </p:spPr>
        <p:txBody>
          <a:bodyPr>
            <a:normAutofit fontScale="70000" lnSpcReduction="20000"/>
          </a:bodyPr>
          <a:lstStyle/>
          <a:p>
            <a:r>
              <a:rPr lang="en-US" dirty="0" smtClean="0"/>
              <a:t>Specifics:</a:t>
            </a:r>
          </a:p>
          <a:p>
            <a:pPr lvl="1"/>
            <a:r>
              <a:rPr lang="en-US" dirty="0" smtClean="0"/>
              <a:t>A specific question “Can I use their data to make decisions here?”</a:t>
            </a:r>
          </a:p>
          <a:p>
            <a:pPr lvl="1"/>
            <a:r>
              <a:rPr lang="en-US" dirty="0" smtClean="0"/>
              <a:t>Cross-company </a:t>
            </a:r>
            <a:r>
              <a:rPr lang="en-US" dirty="0" err="1" smtClean="0"/>
              <a:t>vs</a:t>
            </a:r>
            <a:r>
              <a:rPr lang="en-US" dirty="0" smtClean="0"/>
              <a:t> within-company data.</a:t>
            </a:r>
          </a:p>
          <a:p>
            <a:pPr lvl="2"/>
            <a:r>
              <a:rPr lang="en-US" dirty="0" smtClean="0"/>
              <a:t>Their paper: effort estimation</a:t>
            </a:r>
          </a:p>
          <a:p>
            <a:pPr lvl="2"/>
            <a:r>
              <a:rPr lang="en-US" dirty="0" smtClean="0"/>
              <a:t>But generalizes to other fields</a:t>
            </a:r>
          </a:p>
          <a:p>
            <a:pPr lvl="1"/>
            <a:r>
              <a:rPr lang="en-US" dirty="0" smtClean="0"/>
              <a:t>Their conclusion: </a:t>
            </a:r>
          </a:p>
          <a:p>
            <a:pPr lvl="2"/>
            <a:r>
              <a:rPr lang="en-US" dirty="0" smtClean="0"/>
              <a:t>Maybe yes,</a:t>
            </a:r>
          </a:p>
          <a:p>
            <a:pPr lvl="2"/>
            <a:r>
              <a:rPr lang="en-US" dirty="0" smtClean="0"/>
              <a:t>Maybe no</a:t>
            </a:r>
          </a:p>
          <a:p>
            <a:r>
              <a:rPr lang="en-US" dirty="0" smtClean="0"/>
              <a:t>Methodology</a:t>
            </a:r>
          </a:p>
          <a:p>
            <a:pPr lvl="1"/>
            <a:r>
              <a:rPr lang="en-US" dirty="0" smtClean="0"/>
              <a:t>Defines a general problem</a:t>
            </a:r>
          </a:p>
          <a:p>
            <a:pPr lvl="2"/>
            <a:r>
              <a:rPr lang="en-US" dirty="0" smtClean="0"/>
              <a:t>Of clear industrial benefit</a:t>
            </a:r>
          </a:p>
          <a:p>
            <a:pPr lvl="2"/>
            <a:r>
              <a:rPr lang="en-US" dirty="0" smtClean="0"/>
              <a:t>Data collection is expensive!</a:t>
            </a:r>
          </a:p>
          <a:p>
            <a:pPr lvl="1"/>
            <a:r>
              <a:rPr lang="en-US" dirty="0" smtClean="0"/>
              <a:t>Documents an open problem</a:t>
            </a:r>
          </a:p>
          <a:p>
            <a:pPr lvl="2"/>
            <a:r>
              <a:rPr lang="en-US" dirty="0" smtClean="0"/>
              <a:t>Feeling challenged?</a:t>
            </a:r>
          </a:p>
          <a:p>
            <a:pPr lvl="1"/>
            <a:r>
              <a:rPr lang="en-US" dirty="0" smtClean="0"/>
              <a:t>Detailed documentation of  existing approaches</a:t>
            </a:r>
          </a:p>
          <a:p>
            <a:pPr lvl="1"/>
            <a:endParaRPr lang="en-US" dirty="0" smtClean="0"/>
          </a:p>
          <a:p>
            <a:pPr lvl="2"/>
            <a:endParaRPr lang="en-US" dirty="0"/>
          </a:p>
        </p:txBody>
      </p:sp>
      <p:sp>
        <p:nvSpPr>
          <p:cNvPr id="7" name="Slide Number Placeholder 6"/>
          <p:cNvSpPr>
            <a:spLocks noGrp="1"/>
          </p:cNvSpPr>
          <p:nvPr>
            <p:ph type="sldNum" sz="quarter" idx="12"/>
          </p:nvPr>
        </p:nvSpPr>
        <p:spPr/>
        <p:txBody>
          <a:bodyPr/>
          <a:lstStyle/>
          <a:p>
            <a:fld id="{589CC51F-DF31-954C-A2BE-5A4CC535D4B3}"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435608" y="921936"/>
            <a:ext cx="7498080" cy="6004869"/>
          </a:xfrm>
        </p:spPr>
        <p:txBody>
          <a:bodyPr>
            <a:normAutofit fontScale="55000" lnSpcReduction="20000"/>
          </a:bodyPr>
          <a:lstStyle/>
          <a:p>
            <a:r>
              <a:rPr lang="en-US" b="1" dirty="0" smtClean="0"/>
              <a:t>OBJECTIVE</a:t>
            </a:r>
          </a:p>
          <a:p>
            <a:pPr lvl="1"/>
            <a:r>
              <a:rPr lang="en-US" b="1" dirty="0" smtClean="0"/>
              <a:t>The </a:t>
            </a:r>
            <a:r>
              <a:rPr lang="en-US" b="1" dirty="0" smtClean="0"/>
              <a:t>objective of this paper is to determine under what </a:t>
            </a:r>
            <a:r>
              <a:rPr lang="en-US" b="1" dirty="0" smtClean="0"/>
              <a:t>circumstances </a:t>
            </a:r>
            <a:r>
              <a:rPr lang="en-US" b="1" dirty="0" smtClean="0"/>
              <a:t>individual </a:t>
            </a:r>
            <a:r>
              <a:rPr lang="en-US" b="1" dirty="0" err="1" smtClean="0"/>
              <a:t>organisations</a:t>
            </a:r>
            <a:r>
              <a:rPr lang="en-US" b="1" dirty="0" smtClean="0"/>
              <a:t> would be able to rely on cross-company-based estimation models.</a:t>
            </a:r>
            <a:r>
              <a:rPr lang="en-US" b="1" dirty="0" smtClean="0"/>
              <a:t> </a:t>
            </a:r>
          </a:p>
          <a:p>
            <a:r>
              <a:rPr lang="en-US" b="1" dirty="0" smtClean="0"/>
              <a:t>METHOD </a:t>
            </a:r>
          </a:p>
          <a:p>
            <a:pPr lvl="1"/>
            <a:r>
              <a:rPr lang="en-US" b="1" dirty="0" smtClean="0"/>
              <a:t>We </a:t>
            </a:r>
            <a:r>
              <a:rPr lang="en-US" b="1" dirty="0" smtClean="0"/>
              <a:t>performed a systematic review of studies that compared predictions from cross-company models with predictions from within-company models based on analysis of project data.</a:t>
            </a:r>
            <a:r>
              <a:rPr lang="en-US" b="1" dirty="0" smtClean="0"/>
              <a:t> </a:t>
            </a:r>
          </a:p>
          <a:p>
            <a:r>
              <a:rPr lang="en-US" b="1" dirty="0" smtClean="0"/>
              <a:t>RESULTS </a:t>
            </a:r>
          </a:p>
          <a:p>
            <a:pPr lvl="1"/>
            <a:r>
              <a:rPr lang="en-US" b="1" dirty="0" smtClean="0"/>
              <a:t>Ten </a:t>
            </a:r>
            <a:r>
              <a:rPr lang="en-US" b="1" dirty="0" smtClean="0"/>
              <a:t>papers compared cross- and within-company estimation models, however, only seven</a:t>
            </a:r>
            <a:r>
              <a:rPr lang="en-US" b="1" dirty="0" smtClean="0"/>
              <a:t> presented </a:t>
            </a:r>
            <a:r>
              <a:rPr lang="en-US" b="1" dirty="0" smtClean="0"/>
              <a:t>independent results. Of those seven, three found that cross-company models were not significantly different to within- company models; four found that cross-company models were significantly worse than within-company models. Experimental procedures used by the studies differed making it impossible to undertake formal meta-analysis of the results. The main trend distinguishing study results was that studies with small within-company data sets (i.e. &lt;20 projects) that used leave-one-out cross-validation all found that the within-company model was significantly different (better) to  the cross-company model.</a:t>
            </a:r>
            <a:r>
              <a:rPr lang="en-US" b="1" dirty="0" smtClean="0"/>
              <a:t> </a:t>
            </a:r>
          </a:p>
          <a:p>
            <a:r>
              <a:rPr lang="en-US" b="1" dirty="0" smtClean="0"/>
              <a:t>CONCLUSIONS </a:t>
            </a:r>
          </a:p>
          <a:p>
            <a:pPr lvl="1"/>
            <a:r>
              <a:rPr lang="en-US" b="1" dirty="0" smtClean="0"/>
              <a:t>The </a:t>
            </a:r>
            <a:r>
              <a:rPr lang="en-US" b="1" dirty="0" smtClean="0"/>
              <a:t>results of this review are inconclusive. It is clear that some </a:t>
            </a:r>
            <a:r>
              <a:rPr lang="en-US" b="1" dirty="0" err="1" smtClean="0"/>
              <a:t>organisations</a:t>
            </a:r>
            <a:r>
              <a:rPr lang="en-US" b="1" dirty="0" smtClean="0"/>
              <a:t> would be ill-served by cross-company models whereas others would benefit. Further studies are needed, but they must be independent (i.e. based on different data bases or at least different single company data sets) and should address specific hypotheses concerning the conditions that would </a:t>
            </a:r>
            <a:r>
              <a:rPr lang="en-US" b="1" dirty="0" err="1" smtClean="0"/>
              <a:t>favour</a:t>
            </a:r>
            <a:r>
              <a:rPr lang="en-US" b="1" dirty="0" smtClean="0"/>
              <a:t> cross-company or within-company models. In addition, experimenters need to </a:t>
            </a:r>
            <a:r>
              <a:rPr lang="en-US" b="1" dirty="0" err="1" smtClean="0"/>
              <a:t>standardise</a:t>
            </a:r>
            <a:r>
              <a:rPr lang="en-US" b="1" dirty="0" smtClean="0"/>
              <a:t> their experimental procedures to enable formal meta-analysis, and recommendations are made in part III. </a:t>
            </a:r>
            <a:endParaRPr lang="en-US" dirty="0"/>
          </a:p>
        </p:txBody>
      </p:sp>
      <p:sp>
        <p:nvSpPr>
          <p:cNvPr id="7" name="Title 6"/>
          <p:cNvSpPr>
            <a:spLocks noGrp="1"/>
          </p:cNvSpPr>
          <p:nvPr>
            <p:ph type="title"/>
          </p:nvPr>
        </p:nvSpPr>
        <p:spPr>
          <a:xfrm>
            <a:off x="1435608" y="-60541"/>
            <a:ext cx="7498080" cy="1143000"/>
          </a:xfrm>
        </p:spPr>
        <p:txBody>
          <a:bodyPr/>
          <a:lstStyle/>
          <a:p>
            <a:r>
              <a:rPr lang="en-US" dirty="0" smtClean="0"/>
              <a:t>Structured abstracts</a:t>
            </a:r>
            <a:endParaRPr lang="en-US" dirty="0"/>
          </a:p>
        </p:txBody>
      </p:sp>
      <p:sp>
        <p:nvSpPr>
          <p:cNvPr id="8" name="Slide Number Placeholder 7"/>
          <p:cNvSpPr>
            <a:spLocks noGrp="1"/>
          </p:cNvSpPr>
          <p:nvPr>
            <p:ph type="sldNum" sz="quarter" idx="12"/>
          </p:nvPr>
        </p:nvSpPr>
        <p:spPr/>
        <p:txBody>
          <a:bodyPr/>
          <a:lstStyle/>
          <a:p>
            <a:fld id="{589CC51F-DF31-954C-A2BE-5A4CC535D4B3}"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Details on prior analysis</a:t>
            </a:r>
            <a:endParaRPr lang="en-US" dirty="0"/>
          </a:p>
        </p:txBody>
      </p:sp>
      <p:pic>
        <p:nvPicPr>
          <p:cNvPr id="4" name="Picture 3" descr="Picture 31.png"/>
          <p:cNvPicPr>
            <a:picLocks noChangeAspect="1"/>
          </p:cNvPicPr>
          <p:nvPr/>
        </p:nvPicPr>
        <p:blipFill>
          <a:blip r:embed="rId2"/>
          <a:stretch>
            <a:fillRect/>
          </a:stretch>
        </p:blipFill>
        <p:spPr>
          <a:xfrm>
            <a:off x="299870" y="2319610"/>
            <a:ext cx="8561889" cy="4462701"/>
          </a:xfrm>
          <a:prstGeom prst="rect">
            <a:avLst/>
          </a:prstGeom>
        </p:spPr>
      </p:pic>
      <p:sp>
        <p:nvSpPr>
          <p:cNvPr id="5" name="Slide Number Placeholder 4"/>
          <p:cNvSpPr>
            <a:spLocks noGrp="1"/>
          </p:cNvSpPr>
          <p:nvPr>
            <p:ph type="sldNum" sz="quarter" idx="12"/>
          </p:nvPr>
        </p:nvSpPr>
        <p:spPr/>
        <p:txBody>
          <a:bodyPr/>
          <a:lstStyle/>
          <a:p>
            <a:fld id="{589CC51F-DF31-954C-A2BE-5A4CC535D4B3}"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1435608" y="133192"/>
            <a:ext cx="7498080" cy="1143000"/>
          </a:xfrm>
        </p:spPr>
        <p:txBody>
          <a:bodyPr/>
          <a:lstStyle/>
          <a:p>
            <a:r>
              <a:rPr lang="en-US" dirty="0" smtClean="0"/>
              <a:t>Relevancy filtering</a:t>
            </a:r>
            <a:endParaRPr lang="en-US" dirty="0"/>
          </a:p>
        </p:txBody>
      </p:sp>
      <p:sp>
        <p:nvSpPr>
          <p:cNvPr id="5" name="Content Placeholder 4"/>
          <p:cNvSpPr>
            <a:spLocks noGrp="1"/>
          </p:cNvSpPr>
          <p:nvPr>
            <p:ph sz="half" idx="1"/>
          </p:nvPr>
        </p:nvSpPr>
        <p:spPr>
          <a:xfrm>
            <a:off x="1435608" y="1135898"/>
            <a:ext cx="7498080" cy="4663440"/>
          </a:xfrm>
        </p:spPr>
        <p:txBody>
          <a:bodyPr>
            <a:noAutofit/>
          </a:bodyPr>
          <a:lstStyle/>
          <a:p>
            <a:r>
              <a:rPr lang="en-US" sz="2000" dirty="0" smtClean="0"/>
              <a:t>Using cross-company data often not useful</a:t>
            </a:r>
          </a:p>
          <a:p>
            <a:pPr lvl="1"/>
            <a:r>
              <a:rPr lang="en-US" sz="1600" dirty="0" smtClean="0"/>
              <a:t>E.g. Zimmermann et al, FSE,  2009</a:t>
            </a:r>
          </a:p>
          <a:p>
            <a:r>
              <a:rPr lang="en-US" sz="2000" dirty="0" smtClean="0"/>
              <a:t>Opposite to “within” learning</a:t>
            </a:r>
          </a:p>
          <a:p>
            <a:pPr lvl="1"/>
            <a:r>
              <a:rPr lang="en-US" sz="1600" dirty="0" smtClean="0"/>
              <a:t>Using within-company data</a:t>
            </a:r>
          </a:p>
          <a:p>
            <a:pPr lvl="2"/>
            <a:r>
              <a:rPr lang="en-US" sz="1400" dirty="0" smtClean="0"/>
              <a:t>Using 90% of the local data from training</a:t>
            </a:r>
          </a:p>
          <a:p>
            <a:pPr lvl="2"/>
            <a:r>
              <a:rPr lang="en-US" sz="1400" dirty="0" smtClean="0"/>
              <a:t>Testing on 10% of the remaining</a:t>
            </a:r>
            <a:endParaRPr lang="en-US" sz="1600" dirty="0" smtClean="0"/>
          </a:p>
          <a:p>
            <a:r>
              <a:rPr lang="en-US" sz="2000" dirty="0" smtClean="0"/>
              <a:t>Relevancy filtering:</a:t>
            </a:r>
          </a:p>
          <a:p>
            <a:pPr lvl="1"/>
            <a:r>
              <a:rPr lang="en-US" sz="1600" dirty="0" smtClean="0"/>
              <a:t>Find subset of their data that is relevant to test set</a:t>
            </a:r>
          </a:p>
          <a:p>
            <a:pPr lvl="2"/>
            <a:r>
              <a:rPr lang="en-US" sz="1400" dirty="0" smtClean="0"/>
              <a:t>E.g. K=10 nearest neighbors for each test set</a:t>
            </a:r>
          </a:p>
          <a:p>
            <a:pPr lvl="1"/>
            <a:r>
              <a:rPr lang="en-US" sz="1600" dirty="0" smtClean="0"/>
              <a:t>Training only on the relevant data</a:t>
            </a:r>
          </a:p>
          <a:p>
            <a:pPr lvl="1"/>
            <a:r>
              <a:rPr lang="en-US" sz="1600" dirty="0" smtClean="0"/>
              <a:t>Good news: now cross-company data works as well as here data</a:t>
            </a:r>
          </a:p>
          <a:p>
            <a:pPr lvl="2"/>
            <a:r>
              <a:rPr lang="en-US" sz="1600" dirty="0" err="1" smtClean="0"/>
              <a:t>E.g</a:t>
            </a:r>
            <a:r>
              <a:rPr lang="en-US" sz="1600" dirty="0" smtClean="0"/>
              <a:t> Defect prediction:</a:t>
            </a:r>
          </a:p>
          <a:p>
            <a:pPr lvl="3"/>
            <a:r>
              <a:rPr lang="en-US" sz="1600" dirty="0" smtClean="0"/>
              <a:t> </a:t>
            </a:r>
            <a:r>
              <a:rPr lang="en-US" sz="1600" dirty="0" err="1" smtClean="0"/>
              <a:t>Turhan</a:t>
            </a:r>
            <a:r>
              <a:rPr lang="en-US" sz="1600" dirty="0" smtClean="0"/>
              <a:t>, </a:t>
            </a:r>
            <a:r>
              <a:rPr lang="en-US" sz="1600" dirty="0" err="1" smtClean="0"/>
              <a:t>Menzies</a:t>
            </a:r>
            <a:r>
              <a:rPr lang="en-US" sz="1600" dirty="0" smtClean="0"/>
              <a:t> et al. ESE journal, 2009</a:t>
            </a:r>
          </a:p>
          <a:p>
            <a:pPr lvl="2"/>
            <a:r>
              <a:rPr lang="en-US" sz="1600" dirty="0" smtClean="0"/>
              <a:t>E.g. Effort estimation: </a:t>
            </a:r>
          </a:p>
          <a:p>
            <a:pPr lvl="3"/>
            <a:r>
              <a:rPr lang="en-US" sz="1600" dirty="0" err="1" smtClean="0"/>
              <a:t>Kocaguneli</a:t>
            </a:r>
            <a:r>
              <a:rPr lang="en-US" sz="1600" dirty="0" smtClean="0"/>
              <a:t>,  </a:t>
            </a:r>
            <a:r>
              <a:rPr lang="en-US" sz="1600" dirty="0" err="1" smtClean="0"/>
              <a:t>Menzies</a:t>
            </a:r>
            <a:r>
              <a:rPr lang="en-US" sz="1600" dirty="0" smtClean="0"/>
              <a:t> et al. ASE conference, </a:t>
            </a:r>
            <a:r>
              <a:rPr lang="en-US" sz="1600" dirty="0" smtClean="0"/>
              <a:t>2010</a:t>
            </a:r>
          </a:p>
          <a:p>
            <a:pPr lvl="1"/>
            <a:r>
              <a:rPr lang="en-US" sz="2000" dirty="0" smtClean="0"/>
              <a:t>Bad news: for process planning</a:t>
            </a:r>
          </a:p>
          <a:p>
            <a:pPr lvl="2"/>
            <a:r>
              <a:rPr lang="en-US" sz="1600" dirty="0" smtClean="0"/>
              <a:t>Tremendous variance in the recommended solutions</a:t>
            </a:r>
          </a:p>
          <a:p>
            <a:pPr lvl="2"/>
            <a:r>
              <a:rPr lang="en-US" sz="1600" dirty="0" smtClean="0"/>
              <a:t>Despite relevancy filtering</a:t>
            </a:r>
          </a:p>
          <a:p>
            <a:pPr lvl="1"/>
            <a:endParaRPr lang="en-US" sz="1600" dirty="0"/>
          </a:p>
        </p:txBody>
      </p:sp>
      <p:sp>
        <p:nvSpPr>
          <p:cNvPr id="11" name="Slide Number Placeholder 10"/>
          <p:cNvSpPr>
            <a:spLocks noGrp="1"/>
          </p:cNvSpPr>
          <p:nvPr>
            <p:ph type="sldNum" sz="quarter" idx="12"/>
          </p:nvPr>
        </p:nvSpPr>
        <p:spPr/>
        <p:txBody>
          <a:bodyPr/>
          <a:lstStyle/>
          <a:p>
            <a:fld id="{589CC51F-DF31-954C-A2BE-5A4CC535D4B3}"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issues </a:t>
            </a:r>
            <a:br>
              <a:rPr lang="en-US" dirty="0" smtClean="0"/>
            </a:br>
            <a:r>
              <a:rPr lang="en-US" dirty="0" smtClean="0"/>
              <a:t>and Future Directions</a:t>
            </a:r>
            <a:endParaRPr lang="en-US" dirty="0"/>
          </a:p>
        </p:txBody>
      </p:sp>
      <p:sp>
        <p:nvSpPr>
          <p:cNvPr id="5" name="Text Placeholder 4"/>
          <p:cNvSpPr>
            <a:spLocks noGrp="1"/>
          </p:cNvSpPr>
          <p:nvPr>
            <p:ph type="body" idx="1"/>
          </p:nvPr>
        </p:nvSpPr>
        <p:spPr/>
        <p:txBody>
          <a:bodyPr/>
          <a:lstStyle/>
          <a:p>
            <a:r>
              <a:rPr lang="en-US" dirty="0" smtClean="0"/>
              <a:t>MSR summer school (</a:t>
            </a:r>
            <a:r>
              <a:rPr lang="en-US" dirty="0" err="1" smtClean="0"/>
              <a:t>tim@menzies.us</a:t>
            </a:r>
            <a:r>
              <a:rPr lang="en-US" dirty="0" smtClean="0"/>
              <a:t>)</a:t>
            </a:r>
            <a:endParaRPr lang="en-US" dirty="0"/>
          </a:p>
        </p:txBody>
      </p:sp>
      <p:sp>
        <p:nvSpPr>
          <p:cNvPr id="4" name="Slide Number Placeholder 3"/>
          <p:cNvSpPr>
            <a:spLocks noGrp="1"/>
          </p:cNvSpPr>
          <p:nvPr>
            <p:ph type="sldNum" sz="quarter" idx="12"/>
          </p:nvPr>
        </p:nvSpPr>
        <p:spPr/>
        <p:txBody>
          <a:bodyPr/>
          <a:lstStyle/>
          <a:p>
            <a:fld id="{589CC51F-DF31-954C-A2BE-5A4CC535D4B3}" type="slidenum">
              <a:rPr lang="en-US" smtClean="0"/>
              <a:t>6</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63</TotalTime>
  <Words>621</Words>
  <Application>Microsoft Macintosh PowerPoint</Application>
  <PresentationFormat>On-screen Show (4:3)</PresentationFormat>
  <Paragraphs>68</Paragraphs>
  <Slides>6</Slides>
  <Notes>0</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Solstice</vt:lpstr>
      <vt:lpstr>MSR  favorites</vt:lpstr>
      <vt:lpstr>Kitchenham et al. 2007, TSE</vt:lpstr>
      <vt:lpstr>Structured abstracts</vt:lpstr>
      <vt:lpstr>Details on prior analysis</vt:lpstr>
      <vt:lpstr>Relevancy filtering</vt:lpstr>
      <vt:lpstr>Critical issues  and Future Directions</vt:lpstr>
    </vt:vector>
  </TitlesOfParts>
  <Company>West Virignia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issues  and Future Directions</dc:title>
  <dc:creator>Tim Menzies</dc:creator>
  <cp:lastModifiedBy>Tim Menzies</cp:lastModifiedBy>
  <cp:revision>18</cp:revision>
  <dcterms:created xsi:type="dcterms:W3CDTF">2010-06-09T13:01:01Z</dcterms:created>
  <dcterms:modified xsi:type="dcterms:W3CDTF">2010-06-09T14:04:06Z</dcterms:modified>
</cp:coreProperties>
</file>