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notesSlides/notesSlide22.xml" ContentType="application/vnd.openxmlformats-officedocument.presentationml.notesSlide+xml"/>
  <Override PartName="/ppt/notesSlides/notesSlide31.xml" ContentType="application/vnd.openxmlformats-officedocument.presentationml.notesSlide+xml"/>
  <Override PartName="/ppt/slides/slide22.xml" ContentType="application/vnd.openxmlformats-officedocument.presentationml.slide+xml"/>
  <Override PartName="/ppt/slides/slide28.xml" ContentType="application/vnd.openxmlformats-officedocument.presentationml.slide+xml"/>
  <Override PartName="/ppt/slides/slide66.xml" ContentType="application/vnd.openxmlformats-officedocument.presentationml.slide+xml"/>
  <Override PartName="/ppt/notesSlides/notesSlide11.xml" ContentType="application/vnd.openxmlformats-officedocument.presentationml.notesSlide+xml"/>
  <Override PartName="/docProps/app.xml" ContentType="application/vnd.openxmlformats-officedocument.extended-properties+xml"/>
  <Override PartName="/ppt/slides/slide30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36.xml" ContentType="application/vnd.openxmlformats-officedocument.presentationml.slide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slides/slide47.xml" ContentType="application/vnd.openxmlformats-officedocument.presentationml.slide+xml"/>
  <Override PartName="/ppt/theme/theme3.xml" ContentType="application/vnd.openxmlformats-officedocument.theme+xml"/>
  <Override PartName="/ppt/notesSlides/notesSlide16.xml" ContentType="application/vnd.openxmlformats-officedocument.presentationml.notesSlide+xml"/>
  <Override PartName="/ppt/charts/chart1.xml" ContentType="application/vnd.openxmlformats-officedocument.drawingml.chart+xml"/>
  <Override PartName="/ppt/notesSlides/notesSlide32.xml" ContentType="application/vnd.openxmlformats-officedocument.presentationml.notesSlide+xml"/>
  <Override PartName="/ppt/slideLayouts/slideLayout3.xml" ContentType="application/vnd.openxmlformats-officedocument.presentationml.slideLayout+xml"/>
  <Override PartName="/ppt/slides/slide21.xml" ContentType="application/vnd.openxmlformats-officedocument.presentationml.slide+xml"/>
  <Override PartName="/ppt/slides/slide23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52.xml" ContentType="application/vnd.openxmlformats-officedocument.presentationml.slide+xml"/>
  <Override PartName="/ppt/slides/slide1.xml" ContentType="application/vnd.openxmlformats-officedocument.presentationml.slide+xml"/>
  <Override PartName="/ppt/slides/slide51.xml" ContentType="application/vnd.openxmlformats-officedocument.presentationml.slide+xml"/>
  <Override PartName="/ppt/slides/slide7.xml" ContentType="application/vnd.openxmlformats-officedocument.presentationml.slide+xml"/>
  <Override PartName="/ppt/slides/slide62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notesSlides/notesSlide15.xml" ContentType="application/vnd.openxmlformats-officedocument.presentationml.notesSlide+xml"/>
  <Override PartName="/ppt/notesSlides/notesSlide4.xml" ContentType="application/vnd.openxmlformats-officedocument.presentationml.notesSlide+xml"/>
  <Override PartName="/ppt/handoutMasters/handoutMaster1.xml" ContentType="application/vnd.openxmlformats-officedocument.presentationml.handoutMaster+xml"/>
  <Override PartName="/ppt/slides/slide13.xml" ContentType="application/vnd.openxmlformats-officedocument.presentationml.slide+xml"/>
  <Override PartName="/ppt/notesSlides/notesSlide23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61.xml" ContentType="application/vnd.openxmlformats-officedocument.presentationml.slide+xml"/>
  <Override PartName="/ppt/slides/slide4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37.xml" ContentType="application/vnd.openxmlformats-officedocument.presentationml.slide+xml"/>
  <Override PartName="/ppt/slides/slide10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notesSlides/notesSlide18.xml" ContentType="application/vnd.openxmlformats-officedocument.presentationml.notesSlide+xml"/>
  <Default Extension="vml" ContentType="application/vnd.openxmlformats-officedocument.vmlDrawing"/>
  <Default Extension="png" ContentType="image/png"/>
  <Override PartName="/ppt/slides/slide27.xml" ContentType="application/vnd.openxmlformats-officedocument.presentationml.slide+xml"/>
  <Override PartName="/docProps/core.xml" ContentType="application/vnd.openxmlformats-package.core-properties+xml"/>
  <Override PartName="/ppt/slides/slide56.xml" ContentType="application/vnd.openxmlformats-officedocument.presentationml.slide+xml"/>
  <Override PartName="/ppt/slides/slide31.xml" ContentType="application/vnd.openxmlformats-officedocument.presentationml.slide+xml"/>
  <Default Extension="bin" ContentType="application/vnd.openxmlformats-officedocument.presentationml.printerSettings"/>
  <Override PartName="/ppt/notesSlides/notesSlide10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55.xml" ContentType="application/vnd.openxmlformats-officedocument.presentationml.slide+xml"/>
  <Override PartName="/ppt/slides/slide12.xml" ContentType="application/vnd.openxmlformats-officedocument.presentationml.slide+xml"/>
  <Override PartName="/ppt/slides/slide19.xml" ContentType="application/vnd.openxmlformats-officedocument.presentationml.slide+xml"/>
  <Override PartName="/ppt/slides/slide41.xml" ContentType="application/vnd.openxmlformats-officedocument.presentationml.slide+xml"/>
  <Override PartName="/ppt/slides/slide46.xml" ContentType="application/vnd.openxmlformats-officedocument.presentationml.slide+xml"/>
  <Override PartName="/ppt/notesSlides/notesSlide2.xml" ContentType="application/vnd.openxmlformats-officedocument.presentationml.notesSlide+xml"/>
  <Override PartName="/ppt/notesSlides/notesSlide14.xml" ContentType="application/vnd.openxmlformats-officedocument.presentationml.notesSlide+xml"/>
  <Default Extension="xls" ContentType="application/vnd.ms-excel"/>
  <Override PartName="/ppt/notesSlides/notesSlide28.xml" ContentType="application/vnd.openxmlformats-officedocument.presentationml.notesSlide+xml"/>
  <Override PartName="/ppt/theme/theme2.xml" ContentType="application/vnd.openxmlformats-officedocument.theme+xml"/>
  <Override PartName="/ppt/notesSlides/notesSlide27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35.xml" ContentType="application/vnd.openxmlformats-officedocument.presentationml.slide+xml"/>
  <Override PartName="/ppt/slides/slide42.xml" ContentType="application/vnd.openxmlformats-officedocument.presentationml.slide+xml"/>
  <Override PartName="/ppt/slides/slide45.xml" ContentType="application/vnd.openxmlformats-officedocument.presentationml.slide+xml"/>
  <Override PartName="/ppt/notesSlides/notesSlide34.xml" ContentType="application/vnd.openxmlformats-officedocument.presentationml.notesSlide+xml"/>
  <Override PartName="/ppt/drawings/drawing1.xml" ContentType="application/vnd.openxmlformats-officedocument.drawingml.chartshapes+xml"/>
  <Override PartName="/ppt/notesSlides/notesSlide21.xml" ContentType="application/vnd.openxmlformats-officedocument.presentationml.notesSlide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50.xml" ContentType="application/vnd.openxmlformats-officedocument.presentationml.slide+xml"/>
  <Override PartName="/ppt/slides/slide54.xml" ContentType="application/vnd.openxmlformats-officedocument.presentationml.slide+xml"/>
  <Override PartName="/ppt/slides/slide57.xml" ContentType="application/vnd.openxmlformats-officedocument.presentationml.slide+xml"/>
  <Override PartName="/ppt/notesSlides/notesSlide3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6.xml" ContentType="application/vnd.openxmlformats-officedocument.presentationml.notesSlide+xml"/>
  <Override PartName="/ppt/slides/slide58.xml" ContentType="application/vnd.openxmlformats-officedocument.presentationml.slide+xml"/>
  <Default Extension="xml" ContentType="application/xml"/>
  <Override PartName="/ppt/slides/slide26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7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63.xml" ContentType="application/vnd.openxmlformats-officedocument.presentationml.slide+xml"/>
  <Override PartName="/ppt/slides/slide14.xml" ContentType="application/vnd.openxmlformats-officedocument.presentationml.slide+xml"/>
  <Override PartName="/ppt/slides/slide40.xml" ContentType="application/vnd.openxmlformats-officedocument.presentationml.slide+xml"/>
  <Override PartName="/ppt/slides/slide34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12.xml" ContentType="application/vnd.openxmlformats-officedocument.presentationml.notesSlide+xml"/>
  <Override PartName="/ppt/notesSlides/notesSlide5.xml" ContentType="application/vnd.openxmlformats-officedocument.presentationml.notesSlide+xml"/>
  <Override PartName="/ppt/slides/slide49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48.xml" ContentType="application/vnd.openxmlformats-officedocument.presentationml.slide+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59.xml" ContentType="application/vnd.openxmlformats-officedocument.presentationml.slide+xml"/>
  <Default Extension="jpeg" ContentType="image/jpeg"/>
  <Override PartName="/ppt/slides/slide64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8.xml" ContentType="application/vnd.openxmlformats-officedocument.presentationml.notesSlide+xml"/>
  <Override PartName="/ppt/slides/slide8.xml" ContentType="application/vnd.openxmlformats-officedocument.presentationml.slide+xml"/>
  <Override PartName="/ppt/slides/slide15.xml" ContentType="application/vnd.openxmlformats-officedocument.presentationml.slide+xml"/>
  <Default Extension="rels" ContentType="application/vnd.openxmlformats-package.relationships+xml"/>
  <Override PartName="/ppt/slides/slide9.xml" ContentType="application/vnd.openxmlformats-officedocument.presentationml.slide+xml"/>
  <Override PartName="/ppt/slides/slide60.xml" ContentType="application/vnd.openxmlformats-officedocument.presentationml.slide+xml"/>
  <Override PartName="/ppt/slides/slide24.xml" ContentType="application/vnd.openxmlformats-officedocument.presentationml.slide+xml"/>
  <Override PartName="/ppt/slides/slide39.xml" ContentType="application/vnd.openxmlformats-officedocument.presentationml.slide+xml"/>
  <Override PartName="/ppt/slides/slide32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6.xml" ContentType="application/vnd.openxmlformats-officedocument.presentationml.slide+xml"/>
  <Override PartName="/ppt/slides/slide16.xml" ContentType="application/vnd.openxmlformats-officedocument.presentationml.slide+xml"/>
  <Override PartName="/ppt/slides/slide38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9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SpecialPlsOnTitleSld="0" strictFirstAndLastChars="0" saveSubsetFonts="1" autoCompressPictures="0">
  <p:sldMasterIdLst>
    <p:sldMasterId id="2147483696" r:id="rId1"/>
  </p:sldMasterIdLst>
  <p:notesMasterIdLst>
    <p:notesMasterId r:id="rId68"/>
  </p:notesMasterIdLst>
  <p:handoutMasterIdLst>
    <p:handoutMasterId r:id="rId69"/>
  </p:handoutMasterIdLst>
  <p:sldIdLst>
    <p:sldId id="256" r:id="rId2"/>
    <p:sldId id="377" r:id="rId3"/>
    <p:sldId id="454" r:id="rId4"/>
    <p:sldId id="472" r:id="rId5"/>
    <p:sldId id="457" r:id="rId6"/>
    <p:sldId id="458" r:id="rId7"/>
    <p:sldId id="459" r:id="rId8"/>
    <p:sldId id="460" r:id="rId9"/>
    <p:sldId id="461" r:id="rId10"/>
    <p:sldId id="462" r:id="rId11"/>
    <p:sldId id="392" r:id="rId12"/>
    <p:sldId id="455" r:id="rId13"/>
    <p:sldId id="383" r:id="rId14"/>
    <p:sldId id="481" r:id="rId15"/>
    <p:sldId id="473" r:id="rId16"/>
    <p:sldId id="456" r:id="rId17"/>
    <p:sldId id="385" r:id="rId18"/>
    <p:sldId id="384" r:id="rId19"/>
    <p:sldId id="396" r:id="rId20"/>
    <p:sldId id="398" r:id="rId21"/>
    <p:sldId id="399" r:id="rId22"/>
    <p:sldId id="400" r:id="rId23"/>
    <p:sldId id="401" r:id="rId24"/>
    <p:sldId id="463" r:id="rId25"/>
    <p:sldId id="441" r:id="rId26"/>
    <p:sldId id="365" r:id="rId27"/>
    <p:sldId id="471" r:id="rId28"/>
    <p:sldId id="470" r:id="rId29"/>
    <p:sldId id="447" r:id="rId30"/>
    <p:sldId id="288" r:id="rId31"/>
    <p:sldId id="445" r:id="rId32"/>
    <p:sldId id="446" r:id="rId33"/>
    <p:sldId id="289" r:id="rId34"/>
    <p:sldId id="297" r:id="rId35"/>
    <p:sldId id="275" r:id="rId36"/>
    <p:sldId id="259" r:id="rId37"/>
    <p:sldId id="260" r:id="rId38"/>
    <p:sldId id="261" r:id="rId39"/>
    <p:sldId id="262" r:id="rId40"/>
    <p:sldId id="274" r:id="rId41"/>
    <p:sldId id="265" r:id="rId42"/>
    <p:sldId id="344" r:id="rId43"/>
    <p:sldId id="362" r:id="rId44"/>
    <p:sldId id="345" r:id="rId45"/>
    <p:sldId id="347" r:id="rId46"/>
    <p:sldId id="343" r:id="rId47"/>
    <p:sldId id="264" r:id="rId48"/>
    <p:sldId id="298" r:id="rId49"/>
    <p:sldId id="319" r:id="rId50"/>
    <p:sldId id="278" r:id="rId51"/>
    <p:sldId id="316" r:id="rId52"/>
    <p:sldId id="360" r:id="rId53"/>
    <p:sldId id="303" r:id="rId54"/>
    <p:sldId id="359" r:id="rId55"/>
    <p:sldId id="305" r:id="rId56"/>
    <p:sldId id="367" r:id="rId57"/>
    <p:sldId id="453" r:id="rId58"/>
    <p:sldId id="361" r:id="rId59"/>
    <p:sldId id="448" r:id="rId60"/>
    <p:sldId id="480" r:id="rId61"/>
    <p:sldId id="474" r:id="rId62"/>
    <p:sldId id="475" r:id="rId63"/>
    <p:sldId id="476" r:id="rId64"/>
    <p:sldId id="477" r:id="rId65"/>
    <p:sldId id="478" r:id="rId66"/>
    <p:sldId id="479" r:id="rId6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12" charset="0"/>
        <a:ea typeface="ＭＳ Ｐゴシック" pitchFamily="-112" charset="-128"/>
        <a:cs typeface="ＭＳ Ｐゴシック" pitchFamily="-112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12" charset="0"/>
        <a:ea typeface="ＭＳ Ｐゴシック" pitchFamily="-112" charset="-128"/>
        <a:cs typeface="ＭＳ Ｐゴシック" pitchFamily="-112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12" charset="0"/>
        <a:ea typeface="ＭＳ Ｐゴシック" pitchFamily="-112" charset="-128"/>
        <a:cs typeface="ＭＳ Ｐゴシック" pitchFamily="-112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12" charset="0"/>
        <a:ea typeface="ＭＳ Ｐゴシック" pitchFamily="-112" charset="-128"/>
        <a:cs typeface="ＭＳ Ｐゴシック" pitchFamily="-112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12" charset="0"/>
        <a:ea typeface="ＭＳ Ｐゴシック" pitchFamily="-112" charset="-128"/>
        <a:cs typeface="ＭＳ Ｐゴシック" pitchFamily="-112" charset="-128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pitchFamily="-112" charset="0"/>
        <a:ea typeface="ＭＳ Ｐゴシック" pitchFamily="-112" charset="-128"/>
        <a:cs typeface="ＭＳ Ｐゴシック" pitchFamily="-112" charset="-128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pitchFamily="-112" charset="0"/>
        <a:ea typeface="ＭＳ Ｐゴシック" pitchFamily="-112" charset="-128"/>
        <a:cs typeface="ＭＳ Ｐゴシック" pitchFamily="-112" charset="-128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pitchFamily="-112" charset="0"/>
        <a:ea typeface="ＭＳ Ｐゴシック" pitchFamily="-112" charset="-128"/>
        <a:cs typeface="ＭＳ Ｐゴシック" pitchFamily="-112" charset="-128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pitchFamily="-112" charset="0"/>
        <a:ea typeface="ＭＳ Ｐゴシック" pitchFamily="-112" charset="-128"/>
        <a:cs typeface="ＭＳ Ｐゴシック" pitchFamily="-112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/>
  <p:clrMru>
    <a:srgbClr val="1BB120"/>
    <a:srgbClr val="FFFFFF"/>
    <a:srgbClr val="00C100"/>
    <a:srgbClr val="CACACA"/>
    <a:srgbClr val="FD5322"/>
    <a:srgbClr val="C10A21"/>
    <a:srgbClr val="FD7E2E"/>
    <a:srgbClr val="C8EFF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16" autoAdjust="0"/>
    <p:restoredTop sz="94807" autoAdjust="0"/>
  </p:normalViewPr>
  <p:slideViewPr>
    <p:cSldViewPr snapToGrid="0">
      <p:cViewPr>
        <p:scale>
          <a:sx n="66" d="100"/>
          <a:sy n="66" d="100"/>
        </p:scale>
        <p:origin x="-1320" y="-648"/>
      </p:cViewPr>
      <p:guideLst>
        <p:guide orient="horz" pos="2239"/>
        <p:guide pos="2880"/>
      </p:guideLst>
    </p:cSldViewPr>
  </p:slideViewPr>
  <p:outlineViewPr>
    <p:cViewPr>
      <p:scale>
        <a:sx n="33" d="100"/>
        <a:sy n="33" d="100"/>
      </p:scale>
      <p:origin x="0" y="4800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64" Type="http://schemas.openxmlformats.org/officeDocument/2006/relationships/slide" Target="slides/slide63.xml"/><Relationship Id="rId60" Type="http://schemas.openxmlformats.org/officeDocument/2006/relationships/slide" Target="slides/slide59.xml"/><Relationship Id="rId39" Type="http://schemas.openxmlformats.org/officeDocument/2006/relationships/slide" Target="slides/slide38.xml"/><Relationship Id="rId70" Type="http://schemas.openxmlformats.org/officeDocument/2006/relationships/printerSettings" Target="printerSettings/printerSettings1.bin"/><Relationship Id="rId7" Type="http://schemas.openxmlformats.org/officeDocument/2006/relationships/slide" Target="slides/slide6.xml"/><Relationship Id="rId43" Type="http://schemas.openxmlformats.org/officeDocument/2006/relationships/slide" Target="slides/slide42.xml"/><Relationship Id="rId74" Type="http://schemas.openxmlformats.org/officeDocument/2006/relationships/tableStyles" Target="tableStyles.xml"/><Relationship Id="rId25" Type="http://schemas.openxmlformats.org/officeDocument/2006/relationships/slide" Target="slides/slide24.xml"/><Relationship Id="rId10" Type="http://schemas.openxmlformats.org/officeDocument/2006/relationships/slide" Target="slides/slide9.xml"/><Relationship Id="rId50" Type="http://schemas.openxmlformats.org/officeDocument/2006/relationships/slide" Target="slides/slide49.xml"/><Relationship Id="rId63" Type="http://schemas.openxmlformats.org/officeDocument/2006/relationships/slide" Target="slides/slide62.xml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27" Type="http://schemas.openxmlformats.org/officeDocument/2006/relationships/slide" Target="slides/slide26.xml"/><Relationship Id="rId71" Type="http://schemas.openxmlformats.org/officeDocument/2006/relationships/presProps" Target="presProps.xml"/><Relationship Id="rId14" Type="http://schemas.openxmlformats.org/officeDocument/2006/relationships/slide" Target="slides/slide13.xml"/><Relationship Id="rId4" Type="http://schemas.openxmlformats.org/officeDocument/2006/relationships/slide" Target="slides/slide3.xml"/><Relationship Id="rId28" Type="http://schemas.openxmlformats.org/officeDocument/2006/relationships/slide" Target="slides/slide27.xml"/><Relationship Id="rId45" Type="http://schemas.openxmlformats.org/officeDocument/2006/relationships/slide" Target="slides/slide44.xml"/><Relationship Id="rId58" Type="http://schemas.openxmlformats.org/officeDocument/2006/relationships/slide" Target="slides/slide57.xml"/><Relationship Id="rId42" Type="http://schemas.openxmlformats.org/officeDocument/2006/relationships/slide" Target="slides/slide41.xml"/><Relationship Id="rId73" Type="http://schemas.openxmlformats.org/officeDocument/2006/relationships/theme" Target="theme/theme1.xml"/><Relationship Id="rId6" Type="http://schemas.openxmlformats.org/officeDocument/2006/relationships/slide" Target="slides/slide5.xml"/><Relationship Id="rId49" Type="http://schemas.openxmlformats.org/officeDocument/2006/relationships/slide" Target="slides/slide48.xml"/><Relationship Id="rId44" Type="http://schemas.openxmlformats.org/officeDocument/2006/relationships/slide" Target="slides/slide43.xml"/><Relationship Id="rId69" Type="http://schemas.openxmlformats.org/officeDocument/2006/relationships/handoutMaster" Target="handoutMasters/handoutMaster1.xml"/><Relationship Id="rId19" Type="http://schemas.openxmlformats.org/officeDocument/2006/relationships/slide" Target="slides/slide18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2" Type="http://schemas.openxmlformats.org/officeDocument/2006/relationships/slide" Target="slides/slide1.xml"/><Relationship Id="rId46" Type="http://schemas.openxmlformats.org/officeDocument/2006/relationships/slide" Target="slides/slide45.xml"/><Relationship Id="rId57" Type="http://schemas.openxmlformats.org/officeDocument/2006/relationships/slide" Target="slides/slide56.xml"/><Relationship Id="rId59" Type="http://schemas.openxmlformats.org/officeDocument/2006/relationships/slide" Target="slides/slide58.xml"/><Relationship Id="rId35" Type="http://schemas.openxmlformats.org/officeDocument/2006/relationships/slide" Target="slides/slide34.xml"/><Relationship Id="rId51" Type="http://schemas.openxmlformats.org/officeDocument/2006/relationships/slide" Target="slides/slide50.xml"/><Relationship Id="rId55" Type="http://schemas.openxmlformats.org/officeDocument/2006/relationships/slide" Target="slides/slide54.xml"/><Relationship Id="rId31" Type="http://schemas.openxmlformats.org/officeDocument/2006/relationships/slide" Target="slides/slide30.xml"/><Relationship Id="rId34" Type="http://schemas.openxmlformats.org/officeDocument/2006/relationships/slide" Target="slides/slide33.xml"/><Relationship Id="rId40" Type="http://schemas.openxmlformats.org/officeDocument/2006/relationships/slide" Target="slides/slide39.xml"/><Relationship Id="rId62" Type="http://schemas.openxmlformats.org/officeDocument/2006/relationships/slide" Target="slides/slide61.xml"/><Relationship Id="rId66" Type="http://schemas.openxmlformats.org/officeDocument/2006/relationships/slide" Target="slides/slide65.xml"/><Relationship Id="rId36" Type="http://schemas.openxmlformats.org/officeDocument/2006/relationships/slide" Target="slides/slide35.xml"/><Relationship Id="rId7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4" Type="http://schemas.openxmlformats.org/officeDocument/2006/relationships/slide" Target="slides/slide23.xml"/><Relationship Id="rId47" Type="http://schemas.openxmlformats.org/officeDocument/2006/relationships/slide" Target="slides/slide46.xml"/><Relationship Id="rId56" Type="http://schemas.openxmlformats.org/officeDocument/2006/relationships/slide" Target="slides/slide55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2" Type="http://schemas.openxmlformats.org/officeDocument/2006/relationships/slide" Target="slides/slide51.xml"/><Relationship Id="rId65" Type="http://schemas.openxmlformats.org/officeDocument/2006/relationships/slide" Target="slides/slide64.xml"/><Relationship Id="rId67" Type="http://schemas.openxmlformats.org/officeDocument/2006/relationships/slide" Target="slides/slide66.xml"/><Relationship Id="rId54" Type="http://schemas.openxmlformats.org/officeDocument/2006/relationships/slide" Target="slides/slide53.xml"/><Relationship Id="rId12" Type="http://schemas.openxmlformats.org/officeDocument/2006/relationships/slide" Target="slides/slide11.xml"/><Relationship Id="rId3" Type="http://schemas.openxmlformats.org/officeDocument/2006/relationships/slide" Target="slides/slide2.xml"/><Relationship Id="rId23" Type="http://schemas.openxmlformats.org/officeDocument/2006/relationships/slide" Target="slides/slide22.xml"/><Relationship Id="rId61" Type="http://schemas.openxmlformats.org/officeDocument/2006/relationships/slide" Target="slides/slide60.xml"/><Relationship Id="rId53" Type="http://schemas.openxmlformats.org/officeDocument/2006/relationships/slide" Target="slides/slide52.xml"/><Relationship Id="rId26" Type="http://schemas.openxmlformats.org/officeDocument/2006/relationships/slide" Target="slides/slide25.xml"/><Relationship Id="rId30" Type="http://schemas.openxmlformats.org/officeDocument/2006/relationships/slide" Target="slides/slide29.xml"/><Relationship Id="rId11" Type="http://schemas.openxmlformats.org/officeDocument/2006/relationships/slide" Target="slides/slide10.xml"/><Relationship Id="rId68" Type="http://schemas.openxmlformats.org/officeDocument/2006/relationships/notesMaster" Target="notesMasters/notesMaster1.xml"/><Relationship Id="rId29" Type="http://schemas.openxmlformats.org/officeDocument/2006/relationships/slide" Target="slides/slide28.xml"/><Relationship Id="rId16" Type="http://schemas.openxmlformats.org/officeDocument/2006/relationships/slide" Target="slides/slide15.xml"/><Relationship Id="rId33" Type="http://schemas.openxmlformats.org/officeDocument/2006/relationships/slide" Target="slides/slide32.xml"/><Relationship Id="rId41" Type="http://schemas.openxmlformats.org/officeDocument/2006/relationships/slide" Target="slides/slide4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2" Type="http://schemas.openxmlformats.org/officeDocument/2006/relationships/slide" Target="slides/slide21.xml"/><Relationship Id="rId21" Type="http://schemas.openxmlformats.org/officeDocument/2006/relationships/slide" Target="slides/slide20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Adam\Desktop\out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style val="2"/>
  <c:chart>
    <c:plotArea>
      <c:layout/>
      <c:scatterChart>
        <c:scatterStyle val="lineMarker"/>
        <c:ser>
          <c:idx val="0"/>
          <c:order val="0"/>
          <c:spPr>
            <a:ln w="28575">
              <a:noFill/>
            </a:ln>
          </c:spPr>
          <c:xVal>
            <c:numRef>
              <c:f>woutt!$G$18:$G$25</c:f>
              <c:numCache>
                <c:formatCode>0%</c:formatCode>
                <c:ptCount val="8"/>
                <c:pt idx="0">
                  <c:v>0.61</c:v>
                </c:pt>
                <c:pt idx="1">
                  <c:v>0.61</c:v>
                </c:pt>
                <c:pt idx="2">
                  <c:v>0.58</c:v>
                </c:pt>
                <c:pt idx="3">
                  <c:v>0.56</c:v>
                </c:pt>
                <c:pt idx="4">
                  <c:v>0.39</c:v>
                </c:pt>
                <c:pt idx="5">
                  <c:v>0.3</c:v>
                </c:pt>
                <c:pt idx="6">
                  <c:v>0.29</c:v>
                </c:pt>
                <c:pt idx="7">
                  <c:v>0.23</c:v>
                </c:pt>
              </c:numCache>
            </c:numRef>
          </c:xVal>
          <c:yVal>
            <c:numRef>
              <c:f>woutt!$H$18:$H$25</c:f>
              <c:numCache>
                <c:formatCode>0%</c:formatCode>
                <c:ptCount val="8"/>
                <c:pt idx="0">
                  <c:v>0.23</c:v>
                </c:pt>
                <c:pt idx="1">
                  <c:v>0.25</c:v>
                </c:pt>
                <c:pt idx="2">
                  <c:v>0.2</c:v>
                </c:pt>
                <c:pt idx="3">
                  <c:v>0.23</c:v>
                </c:pt>
                <c:pt idx="4">
                  <c:v>0.76</c:v>
                </c:pt>
                <c:pt idx="5">
                  <c:v>0.31</c:v>
                </c:pt>
                <c:pt idx="6">
                  <c:v>0.9</c:v>
                </c:pt>
                <c:pt idx="7">
                  <c:v>0.3</c:v>
                </c:pt>
              </c:numCache>
            </c:numRef>
          </c:yVal>
        </c:ser>
        <c:axId val="477394872"/>
        <c:axId val="477402168"/>
      </c:scatterChart>
      <c:valAx>
        <c:axId val="477394872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Median Improvement %</a:t>
                </a:r>
              </a:p>
            </c:rich>
          </c:tx>
          <c:layout/>
        </c:title>
        <c:numFmt formatCode="0%" sourceLinked="1"/>
        <c:tickLblPos val="nextTo"/>
        <c:crossAx val="477402168"/>
        <c:crosses val="autoZero"/>
        <c:crossBetween val="midCat"/>
      </c:valAx>
      <c:valAx>
        <c:axId val="477402168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Spread Improvement %</a:t>
                </a:r>
              </a:p>
            </c:rich>
          </c:tx>
          <c:layout/>
        </c:title>
        <c:numFmt formatCode="0%" sourceLinked="0"/>
        <c:tickLblPos val="nextTo"/>
        <c:crossAx val="477394872"/>
        <c:crosses val="autoZero"/>
        <c:crossBetween val="midCat"/>
      </c:valAx>
    </c:plotArea>
    <c:plotVisOnly val="1"/>
  </c:chart>
  <c:spPr>
    <a:solidFill>
      <a:schemeClr val="bg1"/>
    </a:solidFill>
    <a:effectLst>
      <a:outerShdw blurRad="50800" dist="38100" dir="2700000" algn="tl" rotWithShape="0">
        <a:prstClr val="black">
          <a:alpha val="40000"/>
        </a:prstClr>
      </a:outerShdw>
    </a:effectLst>
  </c:spPr>
  <c:externalData r:id="rId1"/>
  <c:userShapes r:id="rId2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</cdr:x>
      <cdr:y>0.05208</cdr:y>
    </cdr:from>
    <cdr:to>
      <cdr:x>0.7</cdr:x>
      <cdr:y>0.75347</cdr:y>
    </cdr:to>
    <cdr:sp macro="" textlink="">
      <cdr:nvSpPr>
        <cdr:cNvPr id="3" name="Straight Connector 2"/>
        <cdr:cNvSpPr/>
      </cdr:nvSpPr>
      <cdr:spPr>
        <a:xfrm xmlns:a="http://schemas.openxmlformats.org/drawingml/2006/main" rot="5400000" flipH="1" flipV="1">
          <a:off x="3200400" y="142875"/>
          <a:ext cx="1" cy="192405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2">
          <a:schemeClr val="accent3"/>
        </a:lnRef>
        <a:fillRef xmlns:a="http://schemas.openxmlformats.org/drawingml/2006/main" idx="0">
          <a:schemeClr val="accent3"/>
        </a:fillRef>
        <a:effectRef xmlns:a="http://schemas.openxmlformats.org/drawingml/2006/main" idx="1">
          <a:schemeClr val="accent3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0.175</cdr:x>
      <cdr:y>0.55903</cdr:y>
    </cdr:from>
    <cdr:to>
      <cdr:x>0.94375</cdr:x>
      <cdr:y>0.55903</cdr:y>
    </cdr:to>
    <cdr:sp macro="" textlink="">
      <cdr:nvSpPr>
        <cdr:cNvPr id="5" name="Straight Connector 4"/>
        <cdr:cNvSpPr/>
      </cdr:nvSpPr>
      <cdr:spPr>
        <a:xfrm xmlns:a="http://schemas.openxmlformats.org/drawingml/2006/main">
          <a:off x="800100" y="1533525"/>
          <a:ext cx="3514725" cy="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2">
          <a:schemeClr val="accent3"/>
        </a:lnRef>
        <a:fillRef xmlns:a="http://schemas.openxmlformats.org/drawingml/2006/main" idx="0">
          <a:schemeClr val="accent3"/>
        </a:fillRef>
        <a:effectRef xmlns:a="http://schemas.openxmlformats.org/drawingml/2006/main" idx="1">
          <a:schemeClr val="accent3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defRPr>
            </a:lvl1pPr>
          </a:lstStyle>
          <a:p>
            <a:pPr>
              <a:defRPr/>
            </a:pPr>
            <a:fld id="{5AC963FA-B2AA-1448-8756-15789980B8B3}" type="datetime1">
              <a:rPr lang="en-US"/>
              <a:pPr>
                <a:defRPr/>
              </a:pPr>
              <a:t>7/16/10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defRPr>
            </a:lvl1pPr>
          </a:lstStyle>
          <a:p>
            <a:pPr>
              <a:defRPr/>
            </a:pPr>
            <a:fld id="{11E2DAA5-F4A0-1B48-BA9F-22B2528C18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defRPr>
            </a:lvl1pPr>
          </a:lstStyle>
          <a:p>
            <a:pPr>
              <a:defRPr/>
            </a:pPr>
            <a:fld id="{BBB51FF9-C659-9B43-BD14-EDD3639A249A}" type="datetime1">
              <a:rPr lang="en-US"/>
              <a:pPr>
                <a:defRPr/>
              </a:pPr>
              <a:t>7/16/10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0"/>
            <a:r>
              <a:rPr lang="en-US" noProof="0"/>
              <a:t>Second level</a:t>
            </a:r>
          </a:p>
          <a:p>
            <a:pPr lvl="0"/>
            <a:r>
              <a:rPr lang="en-US" noProof="0"/>
              <a:t>Third level</a:t>
            </a:r>
          </a:p>
          <a:p>
            <a:pPr lvl="0"/>
            <a:r>
              <a:rPr lang="en-US" noProof="0"/>
              <a:t>Fourth level</a:t>
            </a:r>
          </a:p>
          <a:p>
            <a:pPr lvl="0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defRPr>
            </a:lvl1pPr>
          </a:lstStyle>
          <a:p>
            <a:pPr>
              <a:defRPr/>
            </a:pPr>
            <a:fld id="{FABFFF77-032A-B74E-AA13-96FD87C95E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37931725" indent="-37474525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2159B13-985E-D941-9612-BF8B9683EC88}" type="slidenum">
              <a:rPr lang="en-US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pPr/>
              <a:t>26</a:t>
            </a:fld>
            <a:endParaRPr lang="en-US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36867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8" name="Rectangle 3"/>
          <p:cNvSpPr>
            <a:spLocks noGrp="1"/>
          </p:cNvSpPr>
          <p:nvPr>
            <p:ph type="body" idx="1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033A13C-7BE4-5242-819E-A7BE42FE8CEB}" type="slidenum">
              <a:rPr lang="en-US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pPr/>
              <a:t>27</a:t>
            </a:fld>
            <a:endParaRPr lang="en-US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97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1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806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625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035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2CC86A3-1CBA-B24F-9144-765540B83FA4}" type="slidenum">
              <a:rPr lang="en-US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pPr/>
              <a:t>56</a:t>
            </a:fld>
            <a:endParaRPr lang="en-US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752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981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185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390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414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6/5/10</a:t>
            </a:r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6/5/10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6/5/10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6/5/10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6/5/10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6/5/10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6/5/10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6/5/10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6/5/10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6/5/10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6/5/10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</a:lstStyle>
          <a:p>
            <a:pPr algn="r" eaLnBrk="1" latinLnBrk="0" hangingPunct="1"/>
            <a:r>
              <a:rPr lang="en-US" smtClean="0"/>
              <a:t>6/5/10</a:t>
            </a:r>
            <a:endParaRPr lang="en-US" sz="1200">
              <a:solidFill>
                <a:schemeClr val="bg2">
                  <a:shade val="50000"/>
                </a:scheme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</a:lstStyle>
          <a:p>
            <a:pPr algn="ctr" eaLnBrk="1" latinLnBrk="0" hangingPunct="1"/>
            <a:fld id="{48FB811D-400F-D848-9BEC-2669D7D170C6}" type="slidenum">
              <a:rPr kumimoji="0" lang="en-US" smtClean="0"/>
              <a:pPr algn="ctr" eaLnBrk="1" latinLnBrk="0" hangingPunct="1"/>
              <a:t>‹#›</a:t>
            </a:fld>
            <a:endParaRPr kumimoji="0" lang="en-US" sz="1200" dirty="0">
              <a:solidFill>
                <a:schemeClr val="bg2">
                  <a:shade val="50000"/>
                </a:schemeClr>
              </a:solidFill>
              <a:effectLst/>
            </a:endParaRPr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4" Type="http://schemas.openxmlformats.org/officeDocument/2006/relationships/oleObject" Target="../embeddings/Microsoft_Excel_97_-_2004_Worksheet1.xls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3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4" Type="http://schemas.openxmlformats.org/officeDocument/2006/relationships/image" Target="../media/image32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Learning </a:t>
            </a:r>
            <a:br>
              <a:rPr lang="en-US" dirty="0" smtClean="0"/>
            </a:br>
            <a:r>
              <a:rPr lang="en-US" dirty="0" smtClean="0"/>
              <a:t>local </a:t>
            </a:r>
            <a:br>
              <a:rPr lang="en-US" dirty="0" smtClean="0"/>
            </a:br>
            <a:r>
              <a:rPr lang="en-US" dirty="0" smtClean="0"/>
              <a:t>Lessons </a:t>
            </a:r>
            <a:br>
              <a:rPr lang="en-US" dirty="0" smtClean="0"/>
            </a:br>
            <a:r>
              <a:rPr lang="en-US" dirty="0" smtClean="0"/>
              <a:t>IN SOFTWARE</a:t>
            </a:r>
            <a:br>
              <a:rPr lang="en-US" dirty="0" smtClean="0"/>
            </a:br>
            <a:r>
              <a:rPr lang="en-US" dirty="0" smtClean="0"/>
              <a:t>ENGINEERING</a:t>
            </a:r>
          </a:p>
        </p:txBody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Tim </a:t>
            </a:r>
            <a:r>
              <a:rPr lang="en-US" dirty="0" err="1" smtClean="0"/>
              <a:t>Menzies</a:t>
            </a:r>
            <a:r>
              <a:rPr lang="en-US" dirty="0" smtClean="0"/>
              <a:t>, WVU, USA, </a:t>
            </a:r>
            <a:br>
              <a:rPr lang="en-US" dirty="0" smtClean="0"/>
            </a:br>
            <a:r>
              <a:rPr lang="en-US" dirty="0" smtClean="0"/>
              <a:t> </a:t>
            </a:r>
            <a:r>
              <a:rPr lang="en-US" dirty="0" err="1" smtClean="0"/>
              <a:t>tim@menzies.us</a:t>
            </a:r>
            <a:r>
              <a:rPr lang="en-US" dirty="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talk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Claim:</a:t>
            </a:r>
          </a:p>
          <a:p>
            <a:pPr lvl="1"/>
            <a:r>
              <a:rPr lang="en-US" dirty="0" smtClean="0"/>
              <a:t> Current SE empirical practice asks for conclusions that are are external valid </a:t>
            </a:r>
          </a:p>
          <a:p>
            <a:pPr lvl="2"/>
            <a:r>
              <a:rPr lang="en-US" dirty="0" smtClean="0"/>
              <a:t>apply to more than one domain </a:t>
            </a:r>
          </a:p>
          <a:p>
            <a:pPr lvl="1"/>
            <a:r>
              <a:rPr lang="en-US" dirty="0" smtClean="0"/>
              <a:t>So far, such external valid conclusions are illusive</a:t>
            </a:r>
          </a:p>
          <a:p>
            <a:pPr lvl="2"/>
            <a:r>
              <a:rPr lang="en-US" dirty="0" smtClean="0"/>
              <a:t>Despite decades of research.</a:t>
            </a:r>
          </a:p>
          <a:p>
            <a:r>
              <a:rPr lang="en-US" dirty="0" smtClean="0"/>
              <a:t>Implications: </a:t>
            </a:r>
          </a:p>
          <a:p>
            <a:pPr marL="916686" lvl="1" indent="-514350"/>
            <a:r>
              <a:rPr lang="en-US" dirty="0" smtClean="0"/>
              <a:t>The goal is wrong</a:t>
            </a:r>
          </a:p>
          <a:p>
            <a:pPr marL="916686" lvl="1" indent="-514350"/>
            <a:r>
              <a:rPr lang="en-US" dirty="0" smtClean="0"/>
              <a:t>Seek not for general theories</a:t>
            </a:r>
          </a:p>
          <a:p>
            <a:pPr marL="1163574" lvl="2" indent="-514350"/>
            <a:r>
              <a:rPr lang="en-US" dirty="0" smtClean="0"/>
              <a:t>Only for local lessons.</a:t>
            </a:r>
          </a:p>
          <a:p>
            <a:pPr marL="642366" indent="-514350"/>
            <a:r>
              <a:rPr lang="en-US" dirty="0" smtClean="0"/>
              <a:t>“W”</a:t>
            </a:r>
          </a:p>
          <a:p>
            <a:pPr marL="916686" lvl="1" indent="-514350"/>
            <a:r>
              <a:rPr lang="en-US" dirty="0" smtClean="0"/>
              <a:t> a baseline tool for generating local lessons</a:t>
            </a:r>
          </a:p>
          <a:p>
            <a:pPr marL="916686" lvl="1" indent="-514350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2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 definitions of “model”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cs typeface="Gill Sans MT (Body)"/>
              </a:rPr>
              <a:t>A hypothetical description of a complex entity or process. </a:t>
            </a:r>
          </a:p>
          <a:p>
            <a:pPr lvl="1"/>
            <a:r>
              <a:rPr lang="en-US" dirty="0" smtClean="0">
                <a:cs typeface="Gill Sans MT (Body)"/>
              </a:rPr>
              <a:t>Model as output from research machine</a:t>
            </a:r>
          </a:p>
          <a:p>
            <a:pPr lvl="1"/>
            <a:r>
              <a:rPr lang="en-US" dirty="0" smtClean="0">
                <a:cs typeface="Gill Sans MT (Body)"/>
              </a:rPr>
              <a:t>The “product” of research</a:t>
            </a:r>
            <a:endParaRPr lang="en-US" dirty="0">
              <a:cs typeface="Gill Sans MT (Body)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cs typeface="Gill Sans MT (Body)"/>
              </a:rPr>
              <a:t>A plan to create, according to a model or models</a:t>
            </a:r>
          </a:p>
          <a:p>
            <a:pPr lvl="1"/>
            <a:r>
              <a:rPr lang="en-US" dirty="0" smtClean="0">
                <a:cs typeface="Gill Sans MT (Body)"/>
              </a:rPr>
              <a:t>Model of the research machine</a:t>
            </a:r>
          </a:p>
          <a:p>
            <a:pPr lvl="1"/>
            <a:r>
              <a:rPr lang="en-US" dirty="0" smtClean="0">
                <a:cs typeface="Gill Sans MT (Body)"/>
              </a:rPr>
              <a:t>The  “generator” of products</a:t>
            </a:r>
          </a:p>
          <a:p>
            <a:pPr lvl="1"/>
            <a:endParaRPr lang="en-US" dirty="0" smtClean="0">
              <a:cs typeface="Gill Sans MT (Body)"/>
            </a:endParaRPr>
          </a:p>
          <a:p>
            <a:pPr lvl="1"/>
            <a:endParaRPr lang="en-US" dirty="0" smtClean="0">
              <a:cs typeface="Gill Sans MT (Body)"/>
            </a:endParaRPr>
          </a:p>
          <a:p>
            <a:r>
              <a:rPr lang="en-US" dirty="0" smtClean="0">
                <a:cs typeface="Gill Sans MT (Body)"/>
              </a:rPr>
              <a:t>“W” is a general model generator.</a:t>
            </a:r>
            <a:endParaRPr lang="en-US" dirty="0">
              <a:cs typeface="Gill Sans MT (Body)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3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3" name="Rectangle 2"/>
          <p:cNvSpPr>
            <a:spLocks noGrp="1" noChangeArrowheads="1"/>
          </p:cNvSpPr>
          <p:nvPr>
            <p:ph type="title"/>
          </p:nvPr>
        </p:nvSpPr>
        <p:spPr>
          <a:xfrm>
            <a:off x="1435100" y="342900"/>
            <a:ext cx="69723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If we can’t find general models, is it science?</a:t>
            </a:r>
            <a:endParaRPr lang="en-US" sz="5400" dirty="0" smtClean="0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37894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1435100" y="1638300"/>
            <a:ext cx="7302500" cy="4495800"/>
          </a:xfrm>
        </p:spPr>
        <p:txBody>
          <a:bodyPr>
            <a:noAutofit/>
          </a:bodyPr>
          <a:lstStyle/>
          <a:p>
            <a:pPr marL="609600" indent="-609600">
              <a:lnSpc>
                <a:spcPct val="90000"/>
              </a:lnSpc>
              <a:buFontTx/>
              <a:buNone/>
            </a:pPr>
            <a:r>
              <a:rPr lang="en-US" sz="1800" dirty="0">
                <a:solidFill>
                  <a:srgbClr val="000000"/>
                </a:solidFill>
                <a:latin typeface="+mj-lt"/>
                <a:ea typeface="ＭＳ Ｐゴシック" pitchFamily="-112" charset="-128"/>
                <a:cs typeface="ＭＳ Ｐゴシック" pitchFamily="-112" charset="-128"/>
              </a:rPr>
              <a:t>Popper</a:t>
            </a:r>
            <a:r>
              <a:rPr lang="en-US" sz="1800" dirty="0" smtClean="0">
                <a:solidFill>
                  <a:srgbClr val="000000"/>
                </a:solidFill>
                <a:latin typeface="+mj-lt"/>
                <a:ea typeface="ＭＳ Ｐゴシック" pitchFamily="-112" charset="-128"/>
                <a:cs typeface="ＭＳ Ｐゴシック" pitchFamily="-112" charset="-128"/>
              </a:rPr>
              <a:t> ’60: </a:t>
            </a:r>
            <a:r>
              <a:rPr lang="en-US" sz="1600" dirty="0" smtClean="0">
                <a:solidFill>
                  <a:srgbClr val="000000"/>
                </a:solidFill>
                <a:latin typeface="+mj-lt"/>
              </a:rPr>
              <a:t>Everything </a:t>
            </a:r>
            <a:r>
              <a:rPr lang="en-US" sz="1600" dirty="0">
                <a:solidFill>
                  <a:srgbClr val="000000"/>
                </a:solidFill>
                <a:latin typeface="+mj-lt"/>
              </a:rPr>
              <a:t>is a “hypothesis”</a:t>
            </a:r>
          </a:p>
          <a:p>
            <a:pPr marL="990600" lvl="1" indent="-533400">
              <a:lnSpc>
                <a:spcPct val="90000"/>
              </a:lnSpc>
            </a:pPr>
            <a:r>
              <a:rPr lang="en-US" sz="1600" dirty="0">
                <a:solidFill>
                  <a:srgbClr val="000000"/>
                </a:solidFill>
                <a:latin typeface="+mj-lt"/>
              </a:rPr>
              <a:t>And the good ones have weathered the most attack</a:t>
            </a:r>
          </a:p>
          <a:p>
            <a:pPr marL="990600" lvl="1" indent="-533400">
              <a:lnSpc>
                <a:spcPct val="90000"/>
              </a:lnSpc>
            </a:pPr>
            <a:r>
              <a:rPr lang="en-US" sz="1600" dirty="0">
                <a:solidFill>
                  <a:srgbClr val="000000"/>
                </a:solidFill>
                <a:latin typeface="+mj-lt"/>
              </a:rPr>
              <a:t>SE “theories” aren’t even “hypotheses</a:t>
            </a:r>
            <a:r>
              <a:rPr lang="en-US" sz="1600" dirty="0" smtClean="0">
                <a:solidFill>
                  <a:srgbClr val="000000"/>
                </a:solidFill>
                <a:latin typeface="+mj-lt"/>
              </a:rPr>
              <a:t>”</a:t>
            </a:r>
            <a:br>
              <a:rPr lang="en-US" sz="1600" dirty="0" smtClean="0">
                <a:solidFill>
                  <a:srgbClr val="000000"/>
                </a:solidFill>
                <a:latin typeface="+mj-lt"/>
              </a:rPr>
            </a:br>
            <a:endParaRPr lang="en-US" sz="1600" dirty="0" smtClean="0">
              <a:solidFill>
                <a:srgbClr val="000000"/>
              </a:solidFill>
              <a:latin typeface="+mj-lt"/>
            </a:endParaRP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en-US" sz="1800" dirty="0" err="1" smtClean="0">
                <a:solidFill>
                  <a:srgbClr val="000000"/>
                </a:solidFill>
                <a:latin typeface="+mj-lt"/>
                <a:ea typeface="ＭＳ Ｐゴシック" pitchFamily="-112" charset="-128"/>
                <a:cs typeface="ＭＳ Ｐゴシック" pitchFamily="-112" charset="-128"/>
              </a:rPr>
              <a:t>Endres</a:t>
            </a:r>
            <a:r>
              <a:rPr lang="en-US" sz="1800" dirty="0" smtClean="0">
                <a:solidFill>
                  <a:srgbClr val="000000"/>
                </a:solidFill>
                <a:latin typeface="+mj-lt"/>
                <a:ea typeface="ＭＳ Ｐゴシック" pitchFamily="-112" charset="-128"/>
                <a:cs typeface="ＭＳ Ｐゴシック" pitchFamily="-112" charset="-128"/>
              </a:rPr>
              <a:t> </a:t>
            </a:r>
            <a:r>
              <a:rPr lang="en-US" sz="1800" dirty="0">
                <a:solidFill>
                  <a:srgbClr val="000000"/>
                </a:solidFill>
                <a:latin typeface="+mj-lt"/>
                <a:ea typeface="ＭＳ Ｐゴシック" pitchFamily="-112" charset="-128"/>
                <a:cs typeface="ＭＳ Ｐゴシック" pitchFamily="-112" charset="-128"/>
              </a:rPr>
              <a:t>&amp; </a:t>
            </a:r>
            <a:r>
              <a:rPr lang="en-US" sz="1800" dirty="0" err="1">
                <a:solidFill>
                  <a:srgbClr val="000000"/>
                </a:solidFill>
                <a:latin typeface="+mj-lt"/>
                <a:ea typeface="ＭＳ Ｐゴシック" pitchFamily="-112" charset="-128"/>
                <a:cs typeface="ＭＳ Ｐゴシック" pitchFamily="-112" charset="-128"/>
              </a:rPr>
              <a:t>Rombach</a:t>
            </a:r>
            <a:r>
              <a:rPr lang="en-US" sz="1800" dirty="0" smtClean="0">
                <a:solidFill>
                  <a:srgbClr val="000000"/>
                </a:solidFill>
                <a:latin typeface="+mj-lt"/>
                <a:ea typeface="ＭＳ Ｐゴシック" pitchFamily="-112" charset="-128"/>
                <a:cs typeface="ＭＳ Ｐゴシック" pitchFamily="-112" charset="-128"/>
              </a:rPr>
              <a:t> ’03: </a:t>
            </a:r>
            <a:r>
              <a:rPr lang="en-US" sz="1600" dirty="0" smtClean="0">
                <a:solidFill>
                  <a:srgbClr val="000000"/>
                </a:solidFill>
                <a:latin typeface="+mj-lt"/>
              </a:rPr>
              <a:t>Distinguish </a:t>
            </a:r>
            <a:r>
              <a:rPr lang="en-US" sz="1600" dirty="0">
                <a:solidFill>
                  <a:srgbClr val="000000"/>
                </a:solidFill>
                <a:latin typeface="+mj-lt"/>
              </a:rPr>
              <a:t>“observations”,</a:t>
            </a:r>
            <a:r>
              <a:rPr lang="en-US" sz="1600" dirty="0" smtClean="0">
                <a:solidFill>
                  <a:srgbClr val="000000"/>
                </a:solidFill>
                <a:latin typeface="+mj-lt"/>
              </a:rPr>
              <a:t> “</a:t>
            </a:r>
            <a:r>
              <a:rPr lang="en-US" sz="1600" dirty="0">
                <a:solidFill>
                  <a:srgbClr val="000000"/>
                </a:solidFill>
                <a:latin typeface="+mj-lt"/>
              </a:rPr>
              <a:t>laws”, “theory”</a:t>
            </a:r>
          </a:p>
          <a:p>
            <a:pPr marL="990600" lvl="1" indent="-533400">
              <a:lnSpc>
                <a:spcPct val="90000"/>
              </a:lnSpc>
            </a:pPr>
            <a:r>
              <a:rPr lang="en-US" sz="1600" dirty="0">
                <a:solidFill>
                  <a:srgbClr val="000000"/>
                </a:solidFill>
                <a:latin typeface="+mj-lt"/>
              </a:rPr>
              <a:t>Laws predict repeatable observations</a:t>
            </a:r>
          </a:p>
          <a:p>
            <a:pPr marL="990600" lvl="1" indent="-533400">
              <a:lnSpc>
                <a:spcPct val="90000"/>
              </a:lnSpc>
            </a:pPr>
            <a:r>
              <a:rPr lang="en-US" sz="1600" dirty="0">
                <a:solidFill>
                  <a:srgbClr val="000000"/>
                </a:solidFill>
                <a:latin typeface="+mj-lt"/>
              </a:rPr>
              <a:t>Theories explain laws</a:t>
            </a:r>
          </a:p>
          <a:p>
            <a:pPr marL="990600" lvl="1" indent="-533400">
              <a:lnSpc>
                <a:spcPct val="90000"/>
              </a:lnSpc>
            </a:pPr>
            <a:r>
              <a:rPr lang="en-US" sz="1600" dirty="0">
                <a:solidFill>
                  <a:srgbClr val="000000"/>
                </a:solidFill>
                <a:latin typeface="+mj-lt"/>
              </a:rPr>
              <a:t>Laws are</a:t>
            </a:r>
            <a:r>
              <a:rPr lang="en-US" sz="1600" dirty="0" smtClean="0">
                <a:solidFill>
                  <a:srgbClr val="000000"/>
                </a:solidFill>
                <a:latin typeface="+mj-lt"/>
              </a:rPr>
              <a:t> either </a:t>
            </a:r>
            <a:r>
              <a:rPr lang="en-US" sz="1400" dirty="0" smtClean="0">
                <a:solidFill>
                  <a:srgbClr val="000000"/>
                </a:solidFill>
                <a:latin typeface="+mj-lt"/>
                <a:ea typeface="ＭＳ Ｐゴシック" pitchFamily="-112" charset="-128"/>
              </a:rPr>
              <a:t>hypotheses </a:t>
            </a:r>
            <a:r>
              <a:rPr lang="en-US" sz="1400" dirty="0">
                <a:solidFill>
                  <a:srgbClr val="000000"/>
                </a:solidFill>
                <a:latin typeface="+mj-lt"/>
                <a:ea typeface="ＭＳ Ｐゴシック" pitchFamily="-112" charset="-128"/>
              </a:rPr>
              <a:t>(tentatively accepted</a:t>
            </a:r>
            <a:r>
              <a:rPr lang="en-US" sz="1400" dirty="0" smtClean="0">
                <a:solidFill>
                  <a:srgbClr val="000000"/>
                </a:solidFill>
                <a:latin typeface="+mj-lt"/>
                <a:ea typeface="ＭＳ Ｐゴシック" pitchFamily="-112" charset="-128"/>
              </a:rPr>
              <a:t>) or conjectures </a:t>
            </a:r>
            <a:r>
              <a:rPr lang="en-US" sz="1400" dirty="0">
                <a:solidFill>
                  <a:srgbClr val="000000"/>
                </a:solidFill>
                <a:latin typeface="+mj-lt"/>
                <a:ea typeface="ＭＳ Ｐゴシック" pitchFamily="-112" charset="-128"/>
              </a:rPr>
              <a:t>(</a:t>
            </a:r>
            <a:r>
              <a:rPr lang="en-US" sz="1400" dirty="0" smtClean="0">
                <a:solidFill>
                  <a:srgbClr val="000000"/>
                </a:solidFill>
                <a:latin typeface="+mj-lt"/>
                <a:ea typeface="ＭＳ Ｐゴシック" pitchFamily="-112" charset="-128"/>
              </a:rPr>
              <a:t>guesses)</a:t>
            </a:r>
            <a:br>
              <a:rPr lang="en-US" sz="1400" dirty="0" smtClean="0">
                <a:solidFill>
                  <a:srgbClr val="000000"/>
                </a:solidFill>
                <a:latin typeface="+mj-lt"/>
                <a:ea typeface="ＭＳ Ｐゴシック" pitchFamily="-112" charset="-128"/>
              </a:rPr>
            </a:br>
            <a:endParaRPr lang="en-US" sz="1400" dirty="0" smtClean="0">
              <a:solidFill>
                <a:srgbClr val="000000"/>
              </a:solidFill>
              <a:latin typeface="+mj-lt"/>
              <a:ea typeface="ＭＳ Ｐゴシック" pitchFamily="-112" charset="-128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dirty="0" smtClean="0">
                <a:solidFill>
                  <a:srgbClr val="000000"/>
                </a:solidFill>
                <a:ea typeface="ＭＳ Ｐゴシック" pitchFamily="-112" charset="-128"/>
                <a:cs typeface="ＭＳ Ｐゴシック" pitchFamily="-112" charset="-128"/>
              </a:rPr>
              <a:t>Gregor’06 :  5 types of “theory”: </a:t>
            </a:r>
          </a:p>
          <a:p>
            <a:pPr lvl="1">
              <a:lnSpc>
                <a:spcPct val="90000"/>
              </a:lnSpc>
              <a:buFontTx/>
              <a:buAutoNum type="arabicPeriod"/>
            </a:pPr>
            <a:r>
              <a:rPr lang="en-US" sz="1600" dirty="0" smtClean="0">
                <a:solidFill>
                  <a:srgbClr val="000000"/>
                </a:solidFill>
              </a:rPr>
              <a:t>Analysis (e.g. </a:t>
            </a:r>
            <a:r>
              <a:rPr lang="en-US" sz="1600" dirty="0" err="1" smtClean="0">
                <a:solidFill>
                  <a:srgbClr val="000000"/>
                </a:solidFill>
              </a:rPr>
              <a:t>ontologies</a:t>
            </a:r>
            <a:r>
              <a:rPr lang="en-US" sz="1600" dirty="0" smtClean="0">
                <a:solidFill>
                  <a:srgbClr val="000000"/>
                </a:solidFill>
              </a:rPr>
              <a:t>, taxonomies)</a:t>
            </a:r>
          </a:p>
          <a:p>
            <a:pPr lvl="1">
              <a:lnSpc>
                <a:spcPct val="90000"/>
              </a:lnSpc>
              <a:buFontTx/>
              <a:buAutoNum type="arabicPeriod"/>
            </a:pPr>
            <a:r>
              <a:rPr lang="en-US" sz="1600" dirty="0" smtClean="0">
                <a:solidFill>
                  <a:srgbClr val="000000"/>
                </a:solidFill>
              </a:rPr>
              <a:t>Explanation (but it is hard to explain “explanation”)</a:t>
            </a:r>
          </a:p>
          <a:p>
            <a:pPr lvl="1">
              <a:lnSpc>
                <a:spcPct val="90000"/>
              </a:lnSpc>
              <a:buFontTx/>
              <a:buAutoNum type="arabicPeriod"/>
            </a:pPr>
            <a:r>
              <a:rPr lang="en-US" sz="1600" dirty="0" smtClean="0">
                <a:solidFill>
                  <a:srgbClr val="000000"/>
                </a:solidFill>
              </a:rPr>
              <a:t>Prediction (some predictors do not explain)</a:t>
            </a:r>
          </a:p>
          <a:p>
            <a:pPr lvl="1">
              <a:lnSpc>
                <a:spcPct val="90000"/>
              </a:lnSpc>
              <a:buFontTx/>
              <a:buAutoNum type="arabicPeriod"/>
            </a:pPr>
            <a:r>
              <a:rPr lang="en-US" sz="1600" dirty="0" smtClean="0">
                <a:solidFill>
                  <a:srgbClr val="000000"/>
                </a:solidFill>
              </a:rPr>
              <a:t>Explanation and prediction</a:t>
            </a:r>
          </a:p>
          <a:p>
            <a:pPr lvl="1">
              <a:lnSpc>
                <a:spcPct val="90000"/>
              </a:lnSpc>
              <a:buFontTx/>
              <a:buAutoNum type="arabicPeriod"/>
            </a:pPr>
            <a:r>
              <a:rPr lang="en-US" sz="1600" dirty="0" smtClean="0">
                <a:solidFill>
                  <a:srgbClr val="000000"/>
                </a:solidFill>
              </a:rPr>
              <a:t>“models” for design + action</a:t>
            </a:r>
          </a:p>
          <a:p>
            <a:pPr lvl="2">
              <a:lnSpc>
                <a:spcPct val="90000"/>
              </a:lnSpc>
              <a:buFont typeface="Arial" pitchFamily="-112" charset="0"/>
              <a:buChar char="–"/>
            </a:pPr>
            <a:r>
              <a:rPr lang="en-US" sz="1400" dirty="0" smtClean="0">
                <a:solidFill>
                  <a:srgbClr val="000000"/>
                </a:solidFill>
                <a:ea typeface="ＭＳ Ｐゴシック" pitchFamily="-112" charset="-128"/>
              </a:rPr>
              <a:t>Don’t have to be “right”</a:t>
            </a:r>
          </a:p>
          <a:p>
            <a:pPr lvl="2">
              <a:lnSpc>
                <a:spcPct val="90000"/>
              </a:lnSpc>
              <a:buFont typeface="Arial" pitchFamily="-112" charset="0"/>
              <a:buChar char="–"/>
            </a:pPr>
            <a:r>
              <a:rPr lang="en-US" sz="1400" dirty="0" smtClean="0">
                <a:solidFill>
                  <a:srgbClr val="000000"/>
                </a:solidFill>
                <a:ea typeface="ＭＳ Ｐゴシック" pitchFamily="-112" charset="-128"/>
              </a:rPr>
              <a:t>Just “useful”</a:t>
            </a:r>
          </a:p>
          <a:p>
            <a:pPr lvl="2">
              <a:lnSpc>
                <a:spcPct val="90000"/>
              </a:lnSpc>
              <a:buFont typeface="Arial" pitchFamily="-112" charset="0"/>
              <a:buChar char="–"/>
            </a:pPr>
            <a:r>
              <a:rPr lang="en-US" sz="1400" dirty="0" smtClean="0">
                <a:solidFill>
                  <a:srgbClr val="000000"/>
                </a:solidFill>
                <a:ea typeface="ＭＳ Ｐゴシック" pitchFamily="-112" charset="-128"/>
              </a:rPr>
              <a:t>A.k.a. </a:t>
            </a:r>
            <a:r>
              <a:rPr lang="en-US" sz="1400" dirty="0" err="1" smtClean="0">
                <a:solidFill>
                  <a:srgbClr val="000000"/>
                </a:solidFill>
                <a:ea typeface="ＭＳ Ｐゴシック" pitchFamily="-112" charset="-128"/>
              </a:rPr>
              <a:t>Endres</a:t>
            </a:r>
            <a:r>
              <a:rPr lang="en-US" sz="1400" dirty="0" smtClean="0">
                <a:solidFill>
                  <a:srgbClr val="000000"/>
                </a:solidFill>
                <a:ea typeface="ＭＳ Ｐゴシック" pitchFamily="-112" charset="-128"/>
              </a:rPr>
              <a:t> &amp; </a:t>
            </a:r>
            <a:r>
              <a:rPr lang="en-US" sz="1400" dirty="0" err="1" smtClean="0">
                <a:solidFill>
                  <a:srgbClr val="000000"/>
                </a:solidFill>
                <a:ea typeface="ＭＳ Ｐゴシック" pitchFamily="-112" charset="-128"/>
              </a:rPr>
              <a:t>Rombach’s</a:t>
            </a:r>
            <a:r>
              <a:rPr lang="en-US" sz="1400" dirty="0" smtClean="0">
                <a:solidFill>
                  <a:srgbClr val="000000"/>
                </a:solidFill>
                <a:ea typeface="ＭＳ Ｐゴシック" pitchFamily="-112" charset="-128"/>
              </a:rPr>
              <a:t> “laws”?</a:t>
            </a:r>
            <a:endParaRPr lang="en-US" sz="1400" dirty="0" smtClean="0">
              <a:solidFill>
                <a:srgbClr val="000000"/>
              </a:solidFill>
              <a:latin typeface="+mj-lt"/>
              <a:ea typeface="ＭＳ Ｐゴシック" pitchFamily="-112" charset="-128"/>
            </a:endParaRPr>
          </a:p>
          <a:p>
            <a:pPr marL="609600" indent="-609600">
              <a:lnSpc>
                <a:spcPct val="90000"/>
              </a:lnSpc>
            </a:pPr>
            <a:endParaRPr lang="en-US" sz="1800" dirty="0">
              <a:solidFill>
                <a:srgbClr val="000000"/>
              </a:solidFill>
              <a:latin typeface="+mj-lt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4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Disagree with me?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Want to find some general conclusions on SE?</a:t>
            </a:r>
          </a:p>
          <a:p>
            <a:r>
              <a:rPr lang="en-US" dirty="0" smtClean="0"/>
              <a:t>Need to go somewhere to get a lot of data from different projects?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5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itle 1"/>
          <p:cNvSpPr>
            <a:spLocks noGrp="1"/>
          </p:cNvSpPr>
          <p:nvPr>
            <p:ph type="title"/>
          </p:nvPr>
        </p:nvSpPr>
        <p:spPr>
          <a:xfrm>
            <a:off x="1435608" y="140169"/>
            <a:ext cx="7498080" cy="1143000"/>
          </a:xfrm>
        </p:spPr>
        <p:txBody>
          <a:bodyPr/>
          <a:lstStyle/>
          <a:p>
            <a:r>
              <a:rPr lang="en-US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http://</a:t>
            </a:r>
            <a:r>
              <a:rPr lang="en-US" dirty="0" err="1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promisedata.org</a:t>
            </a:r>
            <a:r>
              <a:rPr lang="en-US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/data</a:t>
            </a:r>
          </a:p>
        </p:txBody>
      </p:sp>
      <p:sp>
        <p:nvSpPr>
          <p:cNvPr id="103428" name="Content Placeholder 4"/>
          <p:cNvSpPr>
            <a:spLocks noGrp="1"/>
          </p:cNvSpPr>
          <p:nvPr>
            <p:ph idx="1"/>
          </p:nvPr>
        </p:nvSpPr>
        <p:spPr>
          <a:xfrm>
            <a:off x="942975" y="6230471"/>
            <a:ext cx="7772400" cy="741829"/>
          </a:xfrm>
        </p:spPr>
        <p:txBody>
          <a:bodyPr>
            <a:noAutofit/>
          </a:bodyPr>
          <a:lstStyle/>
          <a:p>
            <a:pPr algn="ctr">
              <a:buFontTx/>
              <a:buNone/>
            </a:pPr>
            <a:r>
              <a:rPr lang="en-US" sz="2400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Repository + annual conference. See you there?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6</a:t>
            </a:fld>
            <a:endParaRPr kumimoji="0" lang="en-US"/>
          </a:p>
        </p:txBody>
      </p:sp>
      <p:pic>
        <p:nvPicPr>
          <p:cNvPr id="7" name="Picture 6" descr="Picture 2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3589" y="1135531"/>
            <a:ext cx="5830427" cy="52742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warm up exercise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7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 #1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One these these things is not like the other</a:t>
            </a:r>
          </a:p>
          <a:p>
            <a:pPr lvl="1"/>
            <a:r>
              <a:rPr lang="en-US" sz="2000" dirty="0" smtClean="0"/>
              <a:t>One was generating by selecting “-” or “|”</a:t>
            </a:r>
            <a:br>
              <a:rPr lang="en-US" sz="2000" dirty="0" smtClean="0"/>
            </a:br>
            <a:r>
              <a:rPr lang="en-US" sz="2000" dirty="0" smtClean="0"/>
              <a:t>at random, 300 times.</a:t>
            </a:r>
          </a:p>
          <a:p>
            <a:r>
              <a:rPr lang="en-US" sz="2400" dirty="0" smtClean="0"/>
              <a:t>Which one?</a:t>
            </a:r>
          </a:p>
          <a:p>
            <a:endParaRPr lang="en-US" sz="2400" dirty="0" smtClean="0"/>
          </a:p>
          <a:p>
            <a:pPr lvl="1"/>
            <a:endParaRPr lang="en-US" sz="2000" dirty="0" smtClean="0"/>
          </a:p>
          <a:p>
            <a:pPr lvl="1"/>
            <a:endParaRPr lang="en-US" sz="2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8</a:t>
            </a:fld>
            <a:endParaRPr kumimoji="0" lang="en-US"/>
          </a:p>
        </p:txBody>
      </p:sp>
      <p:pic>
        <p:nvPicPr>
          <p:cNvPr id="6" name="Picture 5" descr="Picture 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7810" y="3336567"/>
            <a:ext cx="7403723" cy="2759432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 #2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3560" y="1981200"/>
            <a:ext cx="8250296" cy="41148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A little experiment</a:t>
            </a:r>
          </a:p>
          <a:p>
            <a:r>
              <a:rPr lang="en-US" sz="2800" dirty="0" smtClean="0"/>
              <a:t>Rules</a:t>
            </a:r>
          </a:p>
          <a:p>
            <a:pPr lvl="1"/>
            <a:r>
              <a:rPr lang="en-US" sz="2400" dirty="0" smtClean="0"/>
              <a:t>No one talks for the next 4 minutes</a:t>
            </a:r>
          </a:p>
          <a:p>
            <a:pPr lvl="1"/>
            <a:r>
              <a:rPr lang="en-US" sz="2400" dirty="0" smtClean="0"/>
              <a:t>If you know what is about to happen, see (1)</a:t>
            </a:r>
          </a:p>
          <a:p>
            <a:r>
              <a:rPr lang="en-US" sz="2800" dirty="0" smtClean="0"/>
              <a:t>This will is a selective attention test</a:t>
            </a:r>
          </a:p>
          <a:p>
            <a:pPr lvl="1"/>
            <a:r>
              <a:rPr lang="en-US" sz="2400" dirty="0" smtClean="0"/>
              <a:t>Count the number of times the team with the white shirt passes the ball.</a:t>
            </a:r>
          </a:p>
          <a:p>
            <a:pPr lvl="1"/>
            <a:r>
              <a:rPr lang="en-US" sz="2400" dirty="0" smtClean="0"/>
              <a:t>http://www.youtube.com/v/vJG698U2Mvo&amp;hl=</a:t>
            </a:r>
            <a:r>
              <a:rPr lang="en-US" sz="2400" dirty="0" err="1" smtClean="0"/>
              <a:t>en_US&amp;fs</a:t>
            </a:r>
            <a:r>
              <a:rPr lang="en-US" sz="2400" dirty="0" smtClean="0"/>
              <a:t>=1&amp;rel=0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9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have we learned?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3560" y="1511821"/>
            <a:ext cx="7312844" cy="4584179"/>
          </a:xfrm>
        </p:spPr>
        <p:txBody>
          <a:bodyPr>
            <a:noAutofit/>
          </a:bodyPr>
          <a:lstStyle/>
          <a:p>
            <a:r>
              <a:rPr lang="en-US" sz="2400" dirty="0" smtClean="0">
                <a:latin typeface="Gill Sans"/>
                <a:cs typeface="Gill Sans"/>
              </a:rPr>
              <a:t>Lesson #1:</a:t>
            </a:r>
          </a:p>
          <a:p>
            <a:pPr lvl="1"/>
            <a:r>
              <a:rPr lang="en-US" sz="1800" dirty="0" smtClean="0">
                <a:latin typeface="Gill Sans"/>
                <a:cs typeface="Gill Sans"/>
              </a:rPr>
              <a:t>Algorithms can be pretty dumb</a:t>
            </a:r>
          </a:p>
          <a:p>
            <a:pPr lvl="1"/>
            <a:r>
              <a:rPr lang="en-US" sz="1800" dirty="0" smtClean="0">
                <a:latin typeface="Gill Sans"/>
                <a:cs typeface="Gill Sans"/>
              </a:rPr>
              <a:t>If they don’t focus on X, they see any Y, at random.</a:t>
            </a:r>
          </a:p>
          <a:p>
            <a:r>
              <a:rPr lang="en-US" sz="2400" dirty="0" smtClean="0">
                <a:latin typeface="Gill Sans"/>
                <a:cs typeface="Gill Sans"/>
              </a:rPr>
              <a:t>Lesson #2:</a:t>
            </a:r>
          </a:p>
          <a:p>
            <a:pPr lvl="1"/>
            <a:r>
              <a:rPr lang="en-US" sz="1800" dirty="0" smtClean="0">
                <a:latin typeface="Gill Sans"/>
                <a:cs typeface="Gill Sans"/>
              </a:rPr>
              <a:t>Humans can be pretty dumb</a:t>
            </a:r>
          </a:p>
          <a:p>
            <a:pPr lvl="1"/>
            <a:r>
              <a:rPr lang="en-US" sz="1800" dirty="0" smtClean="0">
                <a:latin typeface="Gill Sans"/>
                <a:cs typeface="Gill Sans"/>
              </a:rPr>
              <a:t>If they mono-focus on X, you can miss Y</a:t>
            </a:r>
          </a:p>
          <a:p>
            <a:r>
              <a:rPr lang="en-US" sz="2200" dirty="0" smtClean="0">
                <a:latin typeface="Gill Sans"/>
                <a:cs typeface="Gill Sans"/>
              </a:rPr>
              <a:t>Maybe, any induction process is a guess</a:t>
            </a:r>
          </a:p>
          <a:p>
            <a:pPr lvl="1"/>
            <a:r>
              <a:rPr lang="en-US" sz="1800" dirty="0" smtClean="0">
                <a:latin typeface="Gill Sans"/>
                <a:cs typeface="Gill Sans"/>
              </a:rPr>
              <a:t>And while guessing can be useful</a:t>
            </a:r>
          </a:p>
          <a:p>
            <a:pPr lvl="1"/>
            <a:r>
              <a:rPr lang="en-US" sz="1800" dirty="0" smtClean="0">
                <a:latin typeface="Gill Sans"/>
                <a:cs typeface="Gill Sans"/>
              </a:rPr>
              <a:t>Guesses can also be wrong</a:t>
            </a:r>
            <a:endParaRPr lang="en-US" sz="1800" kern="0" dirty="0" smtClean="0">
              <a:latin typeface="Gill Sans"/>
              <a:ea typeface="ＭＳ Ｐゴシック" pitchFamily="-110" charset="-128"/>
              <a:cs typeface="Gill Sans"/>
            </a:endParaRPr>
          </a:p>
          <a:p>
            <a:r>
              <a:rPr lang="en-US" sz="2400" dirty="0" smtClean="0">
                <a:latin typeface="Gill Sans"/>
                <a:cs typeface="Gill Sans"/>
              </a:rPr>
              <a:t>Lets us a create community of agents, </a:t>
            </a:r>
            <a:br>
              <a:rPr lang="en-US" sz="2400" dirty="0" smtClean="0">
                <a:latin typeface="Gill Sans"/>
                <a:cs typeface="Gill Sans"/>
              </a:rPr>
            </a:br>
            <a:r>
              <a:rPr lang="en-US" sz="2400" dirty="0" smtClean="0">
                <a:latin typeface="Gill Sans"/>
                <a:cs typeface="Gill Sans"/>
              </a:rPr>
              <a:t>each with novel insights and limitations</a:t>
            </a:r>
          </a:p>
          <a:p>
            <a:pPr lvl="1"/>
            <a:r>
              <a:rPr lang="en-US" sz="2000" dirty="0" smtClean="0">
                <a:latin typeface="Gill Sans"/>
                <a:cs typeface="Gill Sans"/>
              </a:rPr>
              <a:t>Data miners working with humans</a:t>
            </a:r>
          </a:p>
          <a:p>
            <a:pPr lvl="1"/>
            <a:r>
              <a:rPr lang="en-US" sz="2000" dirty="0" smtClean="0">
                <a:latin typeface="Gill Sans"/>
                <a:cs typeface="Gill Sans"/>
              </a:rPr>
              <a:t>Maybe in combination, we can see more that separately </a:t>
            </a:r>
          </a:p>
          <a:p>
            <a:pPr marL="525780" indent="-342900">
              <a:spcBef>
                <a:spcPct val="20000"/>
              </a:spcBef>
              <a:buFontTx/>
              <a:buChar char="•"/>
            </a:pPr>
            <a:endParaRPr lang="en-US" sz="2400" kern="0" dirty="0" smtClean="0">
              <a:latin typeface="Gill Sans"/>
              <a:ea typeface="ＭＳ Ｐゴシック" pitchFamily="-110" charset="-128"/>
              <a:cs typeface="Gill Sans"/>
            </a:endParaRPr>
          </a:p>
          <a:p>
            <a:pPr lvl="1">
              <a:buNone/>
            </a:pPr>
            <a:endParaRPr lang="en-US" sz="1800" dirty="0" smtClean="0">
              <a:latin typeface="Gill Sans"/>
              <a:cs typeface="Gill Sans"/>
            </a:endParaRPr>
          </a:p>
          <a:p>
            <a:pPr>
              <a:buNone/>
            </a:pPr>
            <a:endParaRPr lang="en-US" sz="2400" dirty="0" smtClean="0">
              <a:latin typeface="Gill Sans"/>
              <a:cs typeface="Gill Sans"/>
            </a:endParaRPr>
          </a:p>
          <a:p>
            <a:pPr lvl="1"/>
            <a:endParaRPr lang="en-US" sz="1800" dirty="0">
              <a:latin typeface="Gill Sans"/>
              <a:cs typeface="Gill Sans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4829880" y="2012656"/>
            <a:ext cx="3442041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-110" charset="0"/>
              <a:ea typeface="ＭＳ Ｐゴシック" pitchFamily="-110" charset="-128"/>
              <a:cs typeface="ＭＳ Ｐゴシック" pitchFamily="-110" charset="-128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-110" charset="0"/>
              <a:ea typeface="ＭＳ Ｐゴシック" pitchFamily="-110" charset="-128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10</a:t>
            </a:fld>
            <a:endParaRPr kumimoji="0" lang="en-US"/>
          </a:p>
        </p:txBody>
      </p:sp>
      <p:sp>
        <p:nvSpPr>
          <p:cNvPr id="6" name="TextBox 5"/>
          <p:cNvSpPr txBox="1"/>
          <p:nvPr/>
        </p:nvSpPr>
        <p:spPr>
          <a:xfrm>
            <a:off x="6799125" y="2950860"/>
            <a:ext cx="2156760" cy="138499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000000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Gill Sans"/>
                <a:cs typeface="Gill Sans"/>
              </a:rPr>
              <a:t>Wikipedia: </a:t>
            </a:r>
            <a:br>
              <a:rPr lang="en-US" sz="1400" dirty="0" smtClean="0">
                <a:latin typeface="Gill Sans"/>
                <a:cs typeface="Gill Sans"/>
              </a:rPr>
            </a:br>
            <a:r>
              <a:rPr lang="en-US" sz="1400" dirty="0" smtClean="0">
                <a:latin typeface="Gill Sans"/>
                <a:cs typeface="Gill Sans"/>
              </a:rPr>
              <a:t>List of cognitive biases</a:t>
            </a:r>
          </a:p>
          <a:p>
            <a:r>
              <a:rPr lang="en-US" sz="1400" dirty="0" smtClean="0">
                <a:latin typeface="Gill Sans"/>
                <a:cs typeface="Gill Sans"/>
              </a:rPr>
              <a:t>• 38 decision making biases</a:t>
            </a:r>
            <a:br>
              <a:rPr lang="en-US" sz="1400" dirty="0" smtClean="0">
                <a:latin typeface="Gill Sans"/>
                <a:cs typeface="Gill Sans"/>
              </a:rPr>
            </a:br>
            <a:r>
              <a:rPr lang="en-US" sz="1400" dirty="0" smtClean="0">
                <a:latin typeface="Gill Sans"/>
                <a:cs typeface="Gill Sans"/>
              </a:rPr>
              <a:t>• 30 biases in probability</a:t>
            </a:r>
          </a:p>
          <a:p>
            <a:r>
              <a:rPr lang="en-US" sz="1400" dirty="0" smtClean="0">
                <a:latin typeface="Gill Sans"/>
                <a:cs typeface="Gill Sans"/>
              </a:rPr>
              <a:t>• 18 social biases,</a:t>
            </a:r>
          </a:p>
          <a:p>
            <a:r>
              <a:rPr lang="en-US" sz="1400" dirty="0" smtClean="0">
                <a:latin typeface="Gill Sans"/>
                <a:cs typeface="Gill Sans"/>
              </a:rPr>
              <a:t>• 10 memory biases</a:t>
            </a:r>
          </a:p>
        </p:txBody>
      </p:sp>
      <p:sp>
        <p:nvSpPr>
          <p:cNvPr id="7" name="Freeform 6"/>
          <p:cNvSpPr/>
          <p:nvPr/>
        </p:nvSpPr>
        <p:spPr>
          <a:xfrm>
            <a:off x="4515167" y="2916463"/>
            <a:ext cx="2257585" cy="376318"/>
          </a:xfrm>
          <a:custGeom>
            <a:avLst/>
            <a:gdLst>
              <a:gd name="connsiteX0" fmla="*/ 0 w 1708866"/>
              <a:gd name="connsiteY0" fmla="*/ 344958 h 344958"/>
              <a:gd name="connsiteX1" fmla="*/ 1050404 w 1708866"/>
              <a:gd name="connsiteY1" fmla="*/ 15680 h 344958"/>
              <a:gd name="connsiteX2" fmla="*/ 1708866 w 1708866"/>
              <a:gd name="connsiteY2" fmla="*/ 250879 h 344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08866" h="344958">
                <a:moveTo>
                  <a:pt x="0" y="344958"/>
                </a:moveTo>
                <a:cubicBezTo>
                  <a:pt x="382796" y="188159"/>
                  <a:pt x="765593" y="31360"/>
                  <a:pt x="1050404" y="15680"/>
                </a:cubicBezTo>
                <a:cubicBezTo>
                  <a:pt x="1335215" y="0"/>
                  <a:pt x="1708866" y="250879"/>
                  <a:pt x="1708866" y="250879"/>
                </a:cubicBezTo>
              </a:path>
            </a:pathLst>
          </a:custGeom>
          <a:ln w="63500"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(Very Weak) </a:t>
            </a:r>
            <a:br>
              <a:rPr lang="en-US" dirty="0" smtClean="0"/>
            </a:br>
            <a:r>
              <a:rPr lang="en-US" dirty="0" smtClean="0"/>
              <a:t>State of the Art</a:t>
            </a:r>
            <a:br>
              <a:rPr lang="en-US" dirty="0" smtClean="0"/>
            </a:br>
            <a:r>
              <a:rPr lang="en-US" dirty="0" smtClean="0"/>
              <a:t>in Empirical SE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11</a:t>
            </a:fld>
            <a:endParaRPr kumimoji="0" lang="en-US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81433" y="4513807"/>
            <a:ext cx="4289868" cy="21453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08000" y="2693339"/>
            <a:ext cx="4184316" cy="4184316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9427" y="874620"/>
            <a:ext cx="5855364" cy="4887176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1500" dirty="0" smtClean="0"/>
              <a:t>Ground swell of complaint against empirical SE</a:t>
            </a:r>
          </a:p>
          <a:p>
            <a:pPr lvl="1">
              <a:spcBef>
                <a:spcPts val="0"/>
              </a:spcBef>
            </a:pPr>
            <a:r>
              <a:rPr lang="en-US" sz="1500" dirty="0" smtClean="0"/>
              <a:t>DOD funding ends, 2002 (exception: SEI)</a:t>
            </a:r>
          </a:p>
          <a:p>
            <a:pPr lvl="1">
              <a:spcBef>
                <a:spcPts val="0"/>
              </a:spcBef>
            </a:pPr>
            <a:r>
              <a:rPr lang="en-US" sz="1500" dirty="0" smtClean="0"/>
              <a:t>Zanier, ICSE, 2006</a:t>
            </a:r>
          </a:p>
          <a:p>
            <a:pPr lvl="1">
              <a:spcBef>
                <a:spcPts val="0"/>
              </a:spcBef>
            </a:pPr>
            <a:r>
              <a:rPr lang="en-US" sz="1500" dirty="0" smtClean="0"/>
              <a:t>http://www.semat.org, 2009</a:t>
            </a:r>
          </a:p>
          <a:p>
            <a:pPr lvl="1">
              <a:spcBef>
                <a:spcPts val="0"/>
              </a:spcBef>
            </a:pPr>
            <a:r>
              <a:rPr lang="en-US" sz="1500" dirty="0" smtClean="0"/>
              <a:t>NSF funding, 2010</a:t>
            </a:r>
          </a:p>
          <a:p>
            <a:pPr lvl="1">
              <a:spcBef>
                <a:spcPts val="0"/>
              </a:spcBef>
            </a:pPr>
            <a:r>
              <a:rPr lang="en-US" sz="1500" dirty="0" smtClean="0"/>
              <a:t>Robles, MSR 2010</a:t>
            </a:r>
          </a:p>
          <a:p>
            <a:pPr lvl="1">
              <a:spcBef>
                <a:spcPts val="0"/>
              </a:spcBef>
            </a:pPr>
            <a:r>
              <a:rPr lang="en-US" sz="1500" dirty="0" smtClean="0"/>
              <a:t>Shull &amp; </a:t>
            </a:r>
            <a:r>
              <a:rPr lang="en-US" sz="1500" dirty="0" err="1" smtClean="0"/>
              <a:t>Menzies</a:t>
            </a:r>
            <a:r>
              <a:rPr lang="en-US" sz="1500" dirty="0" smtClean="0"/>
              <a:t>, 2010, O’Reilly</a:t>
            </a:r>
            <a:br>
              <a:rPr lang="en-US" sz="1500" dirty="0" smtClean="0"/>
            </a:br>
            <a:endParaRPr lang="en-US" sz="1500" dirty="0" smtClean="0"/>
          </a:p>
          <a:p>
            <a:pPr>
              <a:spcBef>
                <a:spcPts val="0"/>
              </a:spcBef>
              <a:buNone/>
            </a:pPr>
            <a:r>
              <a:rPr lang="en-US" sz="1500" dirty="0" smtClean="0"/>
              <a:t>Data collection is different</a:t>
            </a:r>
          </a:p>
          <a:p>
            <a:pPr lvl="1">
              <a:spcBef>
                <a:spcPts val="0"/>
              </a:spcBef>
            </a:pPr>
            <a:r>
              <a:rPr lang="en-US" sz="1500" dirty="0" smtClean="0"/>
              <a:t>20</a:t>
            </a:r>
            <a:r>
              <a:rPr lang="en-US" sz="1500" baseline="30000" dirty="0" smtClean="0"/>
              <a:t>th</a:t>
            </a:r>
            <a:r>
              <a:rPr lang="en-US" sz="1500" dirty="0" smtClean="0"/>
              <a:t> century:</a:t>
            </a:r>
          </a:p>
          <a:p>
            <a:pPr lvl="2">
              <a:spcBef>
                <a:spcPts val="0"/>
              </a:spcBef>
            </a:pPr>
            <a:r>
              <a:rPr lang="en-US" sz="1500" dirty="0" smtClean="0"/>
              <a:t> design data collection around targeted questions</a:t>
            </a:r>
          </a:p>
          <a:p>
            <a:pPr lvl="1">
              <a:spcBef>
                <a:spcPts val="0"/>
              </a:spcBef>
            </a:pPr>
            <a:r>
              <a:rPr lang="en-US" sz="1500" dirty="0" smtClean="0"/>
              <a:t>21</a:t>
            </a:r>
            <a:r>
              <a:rPr lang="en-US" sz="1500" baseline="30000" dirty="0" smtClean="0"/>
              <a:t>st</a:t>
            </a:r>
            <a:r>
              <a:rPr lang="en-US" sz="1500" dirty="0" smtClean="0"/>
              <a:t> century:  </a:t>
            </a:r>
          </a:p>
          <a:p>
            <a:pPr lvl="2">
              <a:spcBef>
                <a:spcPts val="0"/>
              </a:spcBef>
            </a:pPr>
            <a:r>
              <a:rPr lang="en-US" sz="1500" dirty="0" smtClean="0"/>
              <a:t>Science 2.0, more data on the web from other sites than you can ever collect yourself.  </a:t>
            </a:r>
            <a:br>
              <a:rPr lang="en-US" sz="1500" dirty="0" smtClean="0"/>
            </a:br>
            <a:endParaRPr lang="en-US" sz="1500" dirty="0" smtClean="0"/>
          </a:p>
          <a:p>
            <a:pPr>
              <a:buNone/>
            </a:pPr>
            <a:r>
              <a:rPr lang="en-US" sz="1500" dirty="0" smtClean="0"/>
              <a:t>Data analysis is different </a:t>
            </a:r>
          </a:p>
          <a:p>
            <a:pPr lvl="1">
              <a:spcBef>
                <a:spcPts val="0"/>
              </a:spcBef>
            </a:pPr>
            <a:r>
              <a:rPr lang="en-US" sz="1500" dirty="0" smtClean="0"/>
              <a:t>20</a:t>
            </a:r>
            <a:r>
              <a:rPr lang="en-US" sz="1500" baseline="30000" dirty="0" smtClean="0"/>
              <a:t>th</a:t>
            </a:r>
            <a:r>
              <a:rPr lang="en-US" sz="1500" dirty="0" smtClean="0"/>
              <a:t> century:   </a:t>
            </a:r>
          </a:p>
          <a:p>
            <a:pPr lvl="2">
              <a:spcBef>
                <a:spcPts val="0"/>
              </a:spcBef>
            </a:pPr>
            <a:r>
              <a:rPr lang="en-US" sz="1500" dirty="0" smtClean="0"/>
              <a:t>2 populations of 10 experts,  20 questions.</a:t>
            </a:r>
          </a:p>
          <a:p>
            <a:pPr lvl="2">
              <a:spcBef>
                <a:spcPts val="0"/>
              </a:spcBef>
            </a:pPr>
            <a:r>
              <a:rPr lang="en-US" sz="1500" dirty="0" smtClean="0"/>
              <a:t> Check for differences using  chi-squared</a:t>
            </a:r>
          </a:p>
          <a:p>
            <a:pPr lvl="1">
              <a:spcBef>
                <a:spcPts val="0"/>
              </a:spcBef>
            </a:pPr>
            <a:r>
              <a:rPr lang="en-US" sz="1500" dirty="0" smtClean="0"/>
              <a:t>21</a:t>
            </a:r>
            <a:r>
              <a:rPr lang="en-US" sz="1500" baseline="30000" dirty="0" smtClean="0"/>
              <a:t>st</a:t>
            </a:r>
            <a:r>
              <a:rPr lang="en-US" sz="1500" dirty="0" smtClean="0"/>
              <a:t> century: </a:t>
            </a:r>
          </a:p>
          <a:p>
            <a:pPr lvl="2">
              <a:spcBef>
                <a:spcPts val="0"/>
              </a:spcBef>
            </a:pPr>
            <a:r>
              <a:rPr lang="en-US" sz="1500" dirty="0" smtClean="0"/>
              <a:t>Explore  3 gigabytes of core dumps; search for frequent sequences of method calls that lead to a crash.</a:t>
            </a:r>
          </a:p>
          <a:p>
            <a:pPr lvl="2">
              <a:spcBef>
                <a:spcPts val="0"/>
              </a:spcBef>
            </a:pPr>
            <a:r>
              <a:rPr lang="en-US" sz="1500" dirty="0" smtClean="0"/>
              <a:t>Use a multitude of rapidly changing methods to find patterns:  LDA, frequent sequence mining, model trees,  etc</a:t>
            </a:r>
          </a:p>
          <a:p>
            <a:pPr lvl="1">
              <a:spcBef>
                <a:spcPts val="0"/>
              </a:spcBef>
            </a:pPr>
            <a:r>
              <a:rPr lang="en-US" sz="1500" dirty="0" smtClean="0"/>
              <a:t>More re-analysis of old data using new techniques</a:t>
            </a:r>
            <a:br>
              <a:rPr lang="en-US" sz="1500" dirty="0" smtClean="0"/>
            </a:br>
            <a:endParaRPr lang="en-US" sz="1500" dirty="0" smtClean="0"/>
          </a:p>
          <a:p>
            <a:pPr lvl="1">
              <a:buNone/>
            </a:pPr>
            <a:r>
              <a:rPr lang="en-US" sz="1500" dirty="0" smtClean="0"/>
              <a:t/>
            </a:r>
            <a:br>
              <a:rPr lang="en-US" sz="1500" dirty="0" smtClean="0"/>
            </a:br>
            <a:r>
              <a:rPr lang="en-US" sz="1500" dirty="0" smtClean="0"/>
              <a:t>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-57958"/>
            <a:ext cx="7498080" cy="1143000"/>
          </a:xfrm>
        </p:spPr>
        <p:txBody>
          <a:bodyPr>
            <a:normAutofit/>
          </a:bodyPr>
          <a:lstStyle/>
          <a:p>
            <a:pPr lvl="1" eaLnBrk="1" hangingPunct="1"/>
            <a:r>
              <a:rPr lang="en-US" sz="3200" kern="1200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Nature of Empirical SE has changed</a:t>
            </a:r>
            <a:endParaRPr lang="en-US" sz="1200" dirty="0" smtClean="0">
              <a:latin typeface="Gill Sans"/>
              <a:cs typeface="Gill San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12</a:t>
            </a:fld>
            <a:endParaRPr kumimoji="0" lang="en-US"/>
          </a:p>
        </p:txBody>
      </p:sp>
      <p:sp>
        <p:nvSpPr>
          <p:cNvPr id="14" name="Freeform 13"/>
          <p:cNvSpPr/>
          <p:nvPr/>
        </p:nvSpPr>
        <p:spPr>
          <a:xfrm>
            <a:off x="2175393" y="1832328"/>
            <a:ext cx="1693278" cy="860314"/>
          </a:xfrm>
          <a:custGeom>
            <a:avLst/>
            <a:gdLst>
              <a:gd name="connsiteX0" fmla="*/ 2034286 w 2034286"/>
              <a:gd name="connsiteY0" fmla="*/ 779964 h 1007290"/>
              <a:gd name="connsiteX1" fmla="*/ 1375789 w 2034286"/>
              <a:gd name="connsiteY1" fmla="*/ 885788 h 1007290"/>
              <a:gd name="connsiteX2" fmla="*/ 846639 w 2034286"/>
              <a:gd name="connsiteY2" fmla="*/ 50952 h 1007290"/>
              <a:gd name="connsiteX3" fmla="*/ 0 w 2034286"/>
              <a:gd name="connsiteY3" fmla="*/ 580074 h 1007290"/>
              <a:gd name="connsiteX0" fmla="*/ 2034286 w 2034286"/>
              <a:gd name="connsiteY0" fmla="*/ 779965 h 1007292"/>
              <a:gd name="connsiteX1" fmla="*/ 1149757 w 2034286"/>
              <a:gd name="connsiteY1" fmla="*/ 885790 h 1007292"/>
              <a:gd name="connsiteX2" fmla="*/ 846639 w 2034286"/>
              <a:gd name="connsiteY2" fmla="*/ 50953 h 1007292"/>
              <a:gd name="connsiteX3" fmla="*/ 0 w 2034286"/>
              <a:gd name="connsiteY3" fmla="*/ 580075 h 1007292"/>
              <a:gd name="connsiteX0" fmla="*/ 2034286 w 2034286"/>
              <a:gd name="connsiteY0" fmla="*/ 779965 h 1007292"/>
              <a:gd name="connsiteX1" fmla="*/ 1149757 w 2034286"/>
              <a:gd name="connsiteY1" fmla="*/ 885790 h 1007292"/>
              <a:gd name="connsiteX2" fmla="*/ 846639 w 2034286"/>
              <a:gd name="connsiteY2" fmla="*/ 50953 h 1007292"/>
              <a:gd name="connsiteX3" fmla="*/ 0 w 2034286"/>
              <a:gd name="connsiteY3" fmla="*/ 580075 h 1007292"/>
              <a:gd name="connsiteX0" fmla="*/ 2034286 w 2034286"/>
              <a:gd name="connsiteY0" fmla="*/ 779965 h 1007292"/>
              <a:gd name="connsiteX1" fmla="*/ 1149757 w 2034286"/>
              <a:gd name="connsiteY1" fmla="*/ 885790 h 1007292"/>
              <a:gd name="connsiteX2" fmla="*/ 366322 w 2034286"/>
              <a:gd name="connsiteY2" fmla="*/ 50953 h 1007292"/>
              <a:gd name="connsiteX3" fmla="*/ 0 w 2034286"/>
              <a:gd name="connsiteY3" fmla="*/ 580075 h 1007292"/>
              <a:gd name="connsiteX0" fmla="*/ 2034286 w 2034286"/>
              <a:gd name="connsiteY0" fmla="*/ 738177 h 965504"/>
              <a:gd name="connsiteX1" fmla="*/ 1149757 w 2034286"/>
              <a:gd name="connsiteY1" fmla="*/ 844002 h 965504"/>
              <a:gd name="connsiteX2" fmla="*/ 366322 w 2034286"/>
              <a:gd name="connsiteY2" fmla="*/ 9165 h 965504"/>
              <a:gd name="connsiteX3" fmla="*/ 0 w 2034286"/>
              <a:gd name="connsiteY3" fmla="*/ 789010 h 96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34286" h="965504">
                <a:moveTo>
                  <a:pt x="2034286" y="738177"/>
                </a:moveTo>
                <a:cubicBezTo>
                  <a:pt x="1804008" y="851840"/>
                  <a:pt x="1427751" y="965504"/>
                  <a:pt x="1149757" y="844002"/>
                </a:cubicBezTo>
                <a:cubicBezTo>
                  <a:pt x="871763" y="722500"/>
                  <a:pt x="557948" y="18330"/>
                  <a:pt x="366322" y="9165"/>
                </a:cubicBezTo>
                <a:cubicBezTo>
                  <a:pt x="174696" y="0"/>
                  <a:pt x="0" y="789010"/>
                  <a:pt x="0" y="789010"/>
                </a:cubicBezTo>
              </a:path>
            </a:pathLst>
          </a:custGeom>
          <a:ln w="635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410700"/>
            <a:ext cx="749808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Standard practice, empirical 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13</a:t>
            </a:fld>
            <a:endParaRPr kumimoji="0" lang="en-US"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39865" y="1962202"/>
            <a:ext cx="3063875" cy="362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184760" y="2177734"/>
            <a:ext cx="7861300" cy="4114800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buNone/>
            </a:pPr>
            <a:r>
              <a:rPr lang="en-US" sz="1800" dirty="0" smtClean="0">
                <a:latin typeface="Gill Sans"/>
                <a:ea typeface="ＭＳ Ｐゴシック" pitchFamily="-112" charset="-128"/>
                <a:cs typeface="Gill Sans"/>
              </a:rPr>
              <a:t>Easterbrook et </a:t>
            </a:r>
            <a:r>
              <a:rPr lang="en-US" sz="1800" dirty="0" smtClean="0">
                <a:latin typeface="Gill Sans"/>
                <a:ea typeface="ＭＳ Ｐゴシック" pitchFamily="-112" charset="-128"/>
                <a:cs typeface="Gill Sans"/>
              </a:rPr>
              <a:t>al. (2007)</a:t>
            </a:r>
          </a:p>
          <a:p>
            <a:pPr eaLnBrk="1" hangingPunct="1"/>
            <a:r>
              <a:rPr lang="en-US" sz="1800" dirty="0" smtClean="0">
                <a:latin typeface="Gill Sans"/>
                <a:ea typeface="ＭＳ Ｐゴシック" pitchFamily="-112" charset="-128"/>
                <a:cs typeface="Gill Sans"/>
              </a:rPr>
              <a:t>9 pages: selecting methods </a:t>
            </a:r>
          </a:p>
          <a:p>
            <a:pPr eaLnBrk="1" hangingPunct="1"/>
            <a:r>
              <a:rPr lang="en-US" sz="1800" dirty="0" smtClean="0">
                <a:latin typeface="Gill Sans"/>
                <a:ea typeface="ＭＳ Ｐゴシック" pitchFamily="-112" charset="-128"/>
                <a:cs typeface="Gill Sans"/>
              </a:rPr>
              <a:t>3 pages: research questions</a:t>
            </a:r>
          </a:p>
          <a:p>
            <a:pPr eaLnBrk="1" hangingPunct="1"/>
            <a:r>
              <a:rPr lang="en-US" sz="1800" dirty="0" smtClean="0">
                <a:latin typeface="Gill Sans"/>
                <a:ea typeface="ＭＳ Ｐゴシック" pitchFamily="-112" charset="-128"/>
                <a:cs typeface="Gill Sans"/>
              </a:rPr>
              <a:t>2 pages: empirical validity</a:t>
            </a:r>
          </a:p>
          <a:p>
            <a:pPr eaLnBrk="1" hangingPunct="1"/>
            <a:r>
              <a:rPr lang="en-US" sz="1800" dirty="0" smtClean="0">
                <a:latin typeface="Gill Sans"/>
                <a:ea typeface="ＭＳ Ｐゴシック" pitchFamily="-112" charset="-128"/>
                <a:cs typeface="Gill Sans"/>
              </a:rPr>
              <a:t>2 pages: different forms of "empirical truth" </a:t>
            </a:r>
          </a:p>
          <a:p>
            <a:pPr eaLnBrk="1" hangingPunct="1"/>
            <a:r>
              <a:rPr lang="en-US" sz="1800" dirty="0" smtClean="0">
                <a:latin typeface="Gill Sans"/>
                <a:ea typeface="ＭＳ Ｐゴシック" pitchFamily="-112" charset="-128"/>
                <a:cs typeface="Gill Sans"/>
              </a:rPr>
              <a:t>1 page: role of theory building  </a:t>
            </a:r>
          </a:p>
          <a:p>
            <a:pPr eaLnBrk="1" hangingPunct="1"/>
            <a:r>
              <a:rPr lang="en-US" sz="1800" dirty="0" smtClean="0">
                <a:latin typeface="Gill Sans"/>
                <a:ea typeface="ＭＳ Ｐゴシック" pitchFamily="-112" charset="-128"/>
                <a:cs typeface="Gill Sans"/>
              </a:rPr>
              <a:t>1 page: conclusions </a:t>
            </a:r>
          </a:p>
          <a:p>
            <a:pPr eaLnBrk="1" hangingPunct="1"/>
            <a:r>
              <a:rPr lang="en-US" sz="1800" dirty="0" smtClean="0">
                <a:latin typeface="Gill Sans"/>
                <a:ea typeface="ＭＳ Ｐゴシック" pitchFamily="-112" charset="-128"/>
                <a:cs typeface="Gill Sans"/>
              </a:rPr>
              <a:t>1 page: data collection techniques </a:t>
            </a:r>
          </a:p>
          <a:p>
            <a:pPr eaLnBrk="1" hangingPunct="1"/>
            <a:r>
              <a:rPr lang="en-US" sz="1800" dirty="0" smtClean="0">
                <a:latin typeface="Gill Sans"/>
                <a:ea typeface="ＭＳ Ｐゴシック" pitchFamily="-112" charset="-128"/>
                <a:cs typeface="Gill Sans"/>
              </a:rPr>
              <a:t>0 pages: data analysis</a:t>
            </a:r>
          </a:p>
          <a:p>
            <a:pPr lvl="1" eaLnBrk="1" hangingPunct="1"/>
            <a:r>
              <a:rPr lang="en-US" sz="1600" dirty="0" smtClean="0">
                <a:latin typeface="Gill Sans"/>
                <a:cs typeface="Gill Sans"/>
              </a:rPr>
              <a:t> and then a miracle happens </a:t>
            </a:r>
          </a:p>
          <a:p>
            <a:pPr lvl="1" eaLnBrk="1" hangingPunct="1">
              <a:buFontTx/>
              <a:buNone/>
            </a:pPr>
            <a:r>
              <a:rPr lang="en-US" sz="1600" dirty="0" smtClean="0">
                <a:latin typeface="Gill Sans"/>
                <a:cs typeface="Gill Sans"/>
              </a:rPr>
              <a:t/>
            </a:r>
            <a:br>
              <a:rPr lang="en-US" sz="1600" dirty="0" smtClean="0">
                <a:latin typeface="Gill Sans"/>
                <a:cs typeface="Gill Sans"/>
              </a:rPr>
            </a:br>
            <a:endParaRPr lang="en-US" sz="1600" dirty="0" smtClean="0">
              <a:latin typeface="Gill Sans"/>
              <a:cs typeface="Gill Sans"/>
            </a:endParaRPr>
          </a:p>
          <a:p>
            <a:pPr eaLnBrk="1" hangingPunct="1"/>
            <a:r>
              <a:rPr lang="en-US" sz="1800" dirty="0" smtClean="0">
                <a:latin typeface="Gill Sans"/>
                <a:ea typeface="ＭＳ Ｐゴシック" pitchFamily="-112" charset="-128"/>
                <a:cs typeface="Gill Sans"/>
              </a:rPr>
              <a:t>Data analysis needs more than 0 pages</a:t>
            </a:r>
          </a:p>
          <a:p>
            <a:pPr lvl="1" eaLnBrk="1" hangingPunct="1"/>
            <a:r>
              <a:rPr lang="en-US" sz="1400" dirty="0" smtClean="0">
                <a:latin typeface="Gill Sans"/>
                <a:cs typeface="Gill Sans"/>
              </a:rPr>
              <a:t>Properly done, data analysis replaces, not augments, standard empirical methods</a:t>
            </a:r>
          </a:p>
        </p:txBody>
      </p:sp>
      <p:cxnSp>
        <p:nvCxnSpPr>
          <p:cNvPr id="7" name="Straight Connector 7"/>
          <p:cNvCxnSpPr>
            <a:cxnSpLocks noChangeShapeType="1"/>
          </p:cNvCxnSpPr>
          <p:nvPr/>
        </p:nvCxnSpPr>
        <p:spPr bwMode="auto">
          <a:xfrm>
            <a:off x="4475606" y="5004124"/>
            <a:ext cx="1632572" cy="34739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48075" y="1411288"/>
            <a:ext cx="5445125" cy="5408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276" name="Rectangle 2"/>
          <p:cNvSpPr>
            <a:spLocks noGrp="1" noChangeArrowheads="1"/>
          </p:cNvSpPr>
          <p:nvPr>
            <p:ph type="title"/>
          </p:nvPr>
        </p:nvSpPr>
        <p:spPr>
          <a:xfrm>
            <a:off x="1358900" y="195104"/>
            <a:ext cx="62611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Is the data is deaf to your question?  </a:t>
            </a:r>
            <a:endParaRPr lang="en-US" dirty="0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5427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81260" y="3200102"/>
            <a:ext cx="2597454" cy="3381269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16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Data from Norman Fenton’s </a:t>
            </a:r>
            <a:r>
              <a:rPr lang="en-US" sz="16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Bayes</a:t>
            </a:r>
            <a:r>
              <a:rPr lang="en-US" sz="16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</a:t>
            </a:r>
            <a:r>
              <a:rPr lang="en-US" sz="1600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Net</a:t>
            </a:r>
          </a:p>
          <a:p>
            <a:pPr>
              <a:spcBef>
                <a:spcPts val="0"/>
              </a:spcBef>
            </a:pPr>
            <a:r>
              <a:rPr lang="en-US" sz="16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Classes= </a:t>
            </a:r>
          </a:p>
          <a:p>
            <a:pPr lvl="1">
              <a:spcBef>
                <a:spcPts val="0"/>
              </a:spcBef>
            </a:pPr>
            <a:r>
              <a:rPr lang="en-US" sz="1400" dirty="0">
                <a:latin typeface="Arial" pitchFamily="-112" charset="0"/>
              </a:rPr>
              <a:t>round(log2(defects/KLOC))/2</a:t>
            </a:r>
            <a:r>
              <a:rPr lang="en-US" sz="1400" dirty="0" smtClean="0">
                <a:latin typeface="Arial" pitchFamily="-112" charset="0"/>
              </a:rPr>
              <a:t>)</a:t>
            </a:r>
            <a:endParaRPr lang="en-US" sz="1600" dirty="0" smtClean="0">
              <a:latin typeface="Arial" pitchFamily="-112" charset="0"/>
            </a:endParaRPr>
          </a:p>
          <a:p>
            <a:pPr>
              <a:spcBef>
                <a:spcPts val="0"/>
              </a:spcBef>
            </a:pPr>
            <a:r>
              <a:rPr lang="en-US" sz="16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Target class = </a:t>
            </a:r>
            <a:r>
              <a:rPr lang="en-US" sz="16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max(class</a:t>
            </a:r>
            <a:r>
              <a:rPr lang="en-US" sz="16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) </a:t>
            </a:r>
          </a:p>
          <a:p>
            <a:pPr lvl="1">
              <a:spcBef>
                <a:spcPts val="0"/>
              </a:spcBef>
            </a:pPr>
            <a:r>
              <a:rPr lang="en-US" sz="1600" dirty="0">
                <a:latin typeface="Arial" pitchFamily="-112" charset="0"/>
              </a:rPr>
              <a:t>I.e. worse </a:t>
            </a:r>
            <a:r>
              <a:rPr lang="en-US" sz="1600" dirty="0" smtClean="0">
                <a:latin typeface="Arial" pitchFamily="-112" charset="0"/>
              </a:rPr>
              <a:t>defects</a:t>
            </a:r>
          </a:p>
          <a:p>
            <a:pPr>
              <a:spcBef>
                <a:spcPts val="0"/>
              </a:spcBef>
            </a:pPr>
            <a:r>
              <a:rPr lang="en-US" sz="16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Only a few features </a:t>
            </a:r>
            <a:r>
              <a:rPr lang="en-US" sz="1600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matter</a:t>
            </a:r>
          </a:p>
          <a:p>
            <a:pPr>
              <a:spcBef>
                <a:spcPts val="0"/>
              </a:spcBef>
            </a:pPr>
            <a:r>
              <a:rPr lang="en-US" sz="16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Only a few ranges of those features matter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14</a:t>
            </a:fld>
            <a:endParaRPr kumimoji="0" lang="en-US"/>
          </a:p>
        </p:txBody>
      </p:sp>
      <p:sp>
        <p:nvSpPr>
          <p:cNvPr id="7" name="Explosion 1 6"/>
          <p:cNvSpPr/>
          <p:nvPr/>
        </p:nvSpPr>
        <p:spPr>
          <a:xfrm>
            <a:off x="1063038" y="1635721"/>
            <a:ext cx="2539731" cy="1443283"/>
          </a:xfrm>
          <a:prstGeom prst="irregularSeal1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/>
              <a:t>Effect of 35 things on defects?</a:t>
            </a:r>
            <a:endParaRPr lang="en-US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6253" y="274637"/>
            <a:ext cx="3266760" cy="184217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Is the data is deaf to your question?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8097" y="4945652"/>
            <a:ext cx="3867319" cy="1583666"/>
          </a:xfrm>
        </p:spPr>
        <p:txBody>
          <a:bodyPr>
            <a:normAutofit/>
          </a:bodyPr>
          <a:lstStyle/>
          <a:p>
            <a:pPr lvl="1"/>
            <a:r>
              <a:rPr lang="en-US" sz="2000" dirty="0" smtClean="0"/>
              <a:t>Finding the Right Data for Software Cost Modeling</a:t>
            </a:r>
          </a:p>
          <a:p>
            <a:pPr lvl="1"/>
            <a:r>
              <a:rPr lang="en-US" sz="2000" dirty="0" smtClean="0"/>
              <a:t>Chen, </a:t>
            </a:r>
            <a:r>
              <a:rPr lang="en-US" sz="2000" dirty="0" err="1" smtClean="0"/>
              <a:t>Menzies</a:t>
            </a:r>
            <a:r>
              <a:rPr lang="en-US" sz="2000" dirty="0" smtClean="0"/>
              <a:t>, Port,  Boehm,</a:t>
            </a:r>
          </a:p>
          <a:p>
            <a:pPr lvl="1"/>
            <a:r>
              <a:rPr lang="en-US" sz="2000" dirty="0" smtClean="0"/>
              <a:t>IEEE Software Nov/Dec 2005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15</a:t>
            </a:fld>
            <a:endParaRPr kumimoji="0" lang="en-US"/>
          </a:p>
        </p:txBody>
      </p:sp>
      <p:pic>
        <p:nvPicPr>
          <p:cNvPr id="6" name="Picture 5" descr="Picture 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8413" y="3268958"/>
            <a:ext cx="3730527" cy="3535148"/>
          </a:xfrm>
          <a:prstGeom prst="rect">
            <a:avLst/>
          </a:prstGeom>
        </p:spPr>
      </p:pic>
      <p:pic>
        <p:nvPicPr>
          <p:cNvPr id="7" name="Picture 6" descr="Picture 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6301" y="1664652"/>
            <a:ext cx="3713397" cy="1587584"/>
          </a:xfrm>
          <a:prstGeom prst="rect">
            <a:avLst/>
          </a:prstGeom>
        </p:spPr>
      </p:pic>
      <p:pic>
        <p:nvPicPr>
          <p:cNvPr id="8" name="Picture 7" descr="Picture 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2758" y="76976"/>
            <a:ext cx="3655820" cy="1544928"/>
          </a:xfrm>
          <a:prstGeom prst="rect">
            <a:avLst/>
          </a:prstGeom>
        </p:spPr>
      </p:pic>
      <p:sp>
        <p:nvSpPr>
          <p:cNvPr id="9" name="Explosion 1 8"/>
          <p:cNvSpPr/>
          <p:nvPr/>
        </p:nvSpPr>
        <p:spPr>
          <a:xfrm>
            <a:off x="1443030" y="2963541"/>
            <a:ext cx="2539731" cy="1443283"/>
          </a:xfrm>
          <a:prstGeom prst="irregularSeal1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/>
              <a:t>Effect of complexity on effort?</a:t>
            </a:r>
            <a:endParaRPr lang="en-US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to explore?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16</a:t>
            </a:fld>
            <a:endParaRPr kumimoji="0" lang="en-US"/>
          </a:p>
        </p:txBody>
      </p:sp>
      <p:sp>
        <p:nvSpPr>
          <p:cNvPr id="5" name="Oval 4"/>
          <p:cNvSpPr/>
          <p:nvPr/>
        </p:nvSpPr>
        <p:spPr>
          <a:xfrm>
            <a:off x="2390300" y="2229383"/>
            <a:ext cx="2358767" cy="2101432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4325594" y="1800290"/>
            <a:ext cx="2358767" cy="2101432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084866" y="3235988"/>
            <a:ext cx="2358767" cy="2101432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320279" y="1375763"/>
            <a:ext cx="271260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questions you </a:t>
            </a:r>
            <a:br>
              <a:rPr lang="en-US" dirty="0" smtClean="0"/>
            </a:br>
            <a:r>
              <a:rPr lang="en-US" dirty="0" smtClean="0"/>
              <a:t>want to ask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210821" y="4370391"/>
            <a:ext cx="262974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questions the data can support (which, BTW, you won’t know till you look).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900951" y="3691286"/>
            <a:ext cx="2156104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answers anyone else cares about</a:t>
            </a:r>
            <a:endParaRPr lang="en-US" dirty="0"/>
          </a:p>
        </p:txBody>
      </p:sp>
      <p:cxnSp>
        <p:nvCxnSpPr>
          <p:cNvPr id="13" name="Straight Connector 12"/>
          <p:cNvCxnSpPr/>
          <p:nvPr/>
        </p:nvCxnSpPr>
        <p:spPr>
          <a:xfrm rot="5400000">
            <a:off x="6577376" y="2282819"/>
            <a:ext cx="634963" cy="453611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endCxn id="11" idx="1"/>
          </p:cNvCxnSpPr>
          <p:nvPr/>
        </p:nvCxnSpPr>
        <p:spPr>
          <a:xfrm flipV="1">
            <a:off x="6274924" y="4291450"/>
            <a:ext cx="626027" cy="455669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stCxn id="5" idx="2"/>
          </p:cNvCxnSpPr>
          <p:nvPr/>
        </p:nvCxnSpPr>
        <p:spPr>
          <a:xfrm rot="10800000" flipV="1">
            <a:off x="1989356" y="3280099"/>
            <a:ext cx="400945" cy="1122150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4469899" y="3341126"/>
            <a:ext cx="302407" cy="30236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Straight Connector 29"/>
          <p:cNvCxnSpPr/>
          <p:nvPr/>
        </p:nvCxnSpPr>
        <p:spPr>
          <a:xfrm rot="16200000" flipV="1">
            <a:off x="3621229" y="4693930"/>
            <a:ext cx="2456429" cy="340992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679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50620" y="5984950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5" name="TextBox 34"/>
          <p:cNvSpPr txBox="1"/>
          <p:nvPr/>
        </p:nvSpPr>
        <p:spPr>
          <a:xfrm>
            <a:off x="5465720" y="6141448"/>
            <a:ext cx="27748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Are you here?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on standard practice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4168" y="1447800"/>
            <a:ext cx="3508729" cy="4800600"/>
          </a:xfrm>
        </p:spPr>
        <p:txBody>
          <a:bodyPr>
            <a:normAutofit fontScale="77500" lnSpcReduction="20000"/>
          </a:bodyPr>
          <a:lstStyle/>
          <a:p>
            <a:r>
              <a:rPr lang="en-US" sz="2400" dirty="0" smtClean="0"/>
              <a:t>In </a:t>
            </a:r>
            <a:r>
              <a:rPr lang="en-US" sz="2400" dirty="0" err="1" smtClean="0"/>
              <a:t>Basili’s</a:t>
            </a:r>
            <a:r>
              <a:rPr lang="en-US" sz="2400" dirty="0" smtClean="0"/>
              <a:t> </a:t>
            </a:r>
            <a:r>
              <a:rPr lang="en-US" sz="2400" i="1" dirty="0" smtClean="0"/>
              <a:t>Goal/Question/Metric</a:t>
            </a:r>
            <a:r>
              <a:rPr lang="en-US" sz="2400" dirty="0" smtClean="0"/>
              <a:t> (GQM), data collection is designed as follows:</a:t>
            </a:r>
            <a:br>
              <a:rPr lang="en-US" sz="2400" dirty="0" smtClean="0"/>
            </a:br>
            <a:endParaRPr lang="en-US" sz="2400" dirty="0" smtClean="0"/>
          </a:p>
          <a:p>
            <a:pPr lvl="1"/>
            <a:r>
              <a:rPr lang="en-US" sz="2000" i="1" dirty="0" smtClean="0"/>
              <a:t>Conceptual level (goal)</a:t>
            </a:r>
            <a:r>
              <a:rPr lang="en-US" sz="2000" dirty="0" smtClean="0"/>
              <a:t>: Defined </a:t>
            </a:r>
            <a:r>
              <a:rPr lang="en-US" sz="2000" dirty="0" err="1" smtClean="0"/>
              <a:t>w.r.t</a:t>
            </a:r>
            <a:r>
              <a:rPr lang="en-US" sz="2000" dirty="0" smtClean="0"/>
              <a:t>.  models of quality, from various points of view and relative to a particular environment.</a:t>
            </a:r>
            <a:br>
              <a:rPr lang="en-US" sz="2000" dirty="0" smtClean="0"/>
            </a:br>
            <a:endParaRPr lang="en-US" sz="2000" dirty="0" smtClean="0"/>
          </a:p>
          <a:p>
            <a:pPr lvl="1"/>
            <a:r>
              <a:rPr lang="en-US" sz="2000" i="1" dirty="0" smtClean="0"/>
              <a:t>Operational level (question)</a:t>
            </a:r>
            <a:r>
              <a:rPr lang="en-US" sz="2000" dirty="0" smtClean="0"/>
              <a:t>: Define questions and models to   focus on objects that characterize the assessment of that goal.</a:t>
            </a:r>
            <a:br>
              <a:rPr lang="en-US" sz="2000" dirty="0" smtClean="0"/>
            </a:br>
            <a:endParaRPr lang="en-US" sz="2000" dirty="0" smtClean="0"/>
          </a:p>
          <a:p>
            <a:pPr lvl="1"/>
            <a:r>
              <a:rPr lang="en-US" sz="2000" i="1" dirty="0" smtClean="0"/>
              <a:t>Quantitative level (metric)</a:t>
            </a:r>
            <a:r>
              <a:rPr lang="en-US" sz="2000" dirty="0" smtClean="0"/>
              <a:t>:  Define metrics, based on models, for every  question in order to collect answers in a measurable way.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17</a:t>
            </a:fld>
            <a:endParaRPr kumimoji="0" lang="en-US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838495" y="1433902"/>
            <a:ext cx="3932471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1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GQM is an example of “the</a:t>
            </a:r>
            <a:br>
              <a:rPr kumimoji="0" lang="en-US" sz="1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US" sz="1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positivist” tradition.</a:t>
            </a:r>
          </a:p>
          <a:p>
            <a:pPr marL="822960" lvl="1" indent="-283464" eaLnBrk="1" fontAlgn="auto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</a:pPr>
            <a:r>
              <a:rPr lang="en-US" sz="1730" dirty="0" smtClean="0">
                <a:latin typeface="+mn-lt"/>
              </a:rPr>
              <a:t>Problem statement</a:t>
            </a:r>
          </a:p>
          <a:p>
            <a:pPr marL="822960" lvl="1" indent="-283464" eaLnBrk="1" fontAlgn="auto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</a:pPr>
            <a:r>
              <a:rPr lang="en-US" sz="1730" dirty="0" smtClean="0">
                <a:latin typeface="+mn-lt"/>
              </a:rPr>
              <a:t>State research objective, context</a:t>
            </a:r>
          </a:p>
          <a:p>
            <a:pPr marL="822960" lvl="1" indent="-283464" eaLnBrk="1" fontAlgn="auto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</a:pPr>
            <a:r>
              <a:rPr lang="en-US" sz="1730" dirty="0" smtClean="0">
                <a:latin typeface="+mn-lt"/>
              </a:rPr>
              <a:t>Experiment (goals, materials, tasks, hypotheses, design)</a:t>
            </a:r>
          </a:p>
          <a:p>
            <a:pPr marL="822960" lvl="1" indent="-283464" eaLnBrk="1" fontAlgn="auto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</a:pPr>
            <a:r>
              <a:rPr lang="en-US" sz="1730" dirty="0" smtClean="0">
                <a:latin typeface="+mn-lt"/>
              </a:rPr>
              <a:t>Collection, hypothesis testing</a:t>
            </a:r>
          </a:p>
          <a:p>
            <a:pPr marL="822960" lvl="1" indent="-283464" eaLnBrk="1" fontAlgn="auto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</a:pPr>
            <a:r>
              <a:rPr lang="en-US" sz="1730" dirty="0" smtClean="0">
                <a:latin typeface="+mn-lt"/>
              </a:rPr>
              <a:t>Etc</a:t>
            </a:r>
          </a:p>
          <a:p>
            <a:pPr marL="365760" indent="-283464" eaLnBrk="1" fontAlgn="auto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</a:pPr>
            <a:r>
              <a:rPr lang="en-US" sz="2000" dirty="0" smtClean="0">
                <a:latin typeface="+mn-lt"/>
              </a:rPr>
              <a:t>Release the Ph.D. students</a:t>
            </a:r>
          </a:p>
          <a:p>
            <a:pPr marL="822960" lvl="1" indent="-283464" eaLnBrk="1" fontAlgn="auto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</a:pPr>
            <a:r>
              <a:rPr lang="en-US" sz="1600" dirty="0" smtClean="0">
                <a:latin typeface="+mn-lt"/>
              </a:rPr>
              <a:t>Wait N years</a:t>
            </a:r>
          </a:p>
          <a:p>
            <a:pPr marL="822960" lvl="1" indent="-283464" eaLnBrk="1" fontAlgn="auto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</a:pPr>
            <a:r>
              <a:rPr lang="en-US" sz="1600" dirty="0" smtClean="0">
                <a:latin typeface="+mn-lt"/>
              </a:rPr>
              <a:t>Do it once, then celebrate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Time to change standard practice?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5128" y="1508272"/>
            <a:ext cx="7498080" cy="4800600"/>
          </a:xfrm>
        </p:spPr>
        <p:txBody>
          <a:bodyPr>
            <a:noAutofit/>
          </a:bodyPr>
          <a:lstStyle/>
          <a:p>
            <a:r>
              <a:rPr lang="en-US" sz="1400" dirty="0" smtClean="0">
                <a:latin typeface="Gill Sans"/>
                <a:cs typeface="Gill Sans"/>
              </a:rPr>
              <a:t>Does the pace of change in modern software engineering make GQM impractical?</a:t>
            </a:r>
          </a:p>
          <a:p>
            <a:pPr lvl="1"/>
            <a:r>
              <a:rPr lang="en-US" sz="1400" dirty="0" smtClean="0">
                <a:latin typeface="Gill Sans"/>
                <a:cs typeface="Gill Sans"/>
              </a:rPr>
              <a:t>Researchers need rapid adaptation  methods to keep up with this faster pace. Otherwise…</a:t>
            </a:r>
            <a:br>
              <a:rPr lang="en-US" sz="1400" dirty="0" smtClean="0">
                <a:latin typeface="Gill Sans"/>
                <a:cs typeface="Gill Sans"/>
              </a:rPr>
            </a:br>
            <a:endParaRPr lang="en-US" sz="1400" dirty="0" smtClean="0">
              <a:latin typeface="Gill Sans"/>
              <a:cs typeface="Gill Sans"/>
            </a:endParaRPr>
          </a:p>
          <a:p>
            <a:r>
              <a:rPr lang="en-US" sz="1400" dirty="0" err="1" smtClean="0">
                <a:latin typeface="Gill Sans"/>
                <a:cs typeface="Gill Sans"/>
              </a:rPr>
              <a:t>Basili’s</a:t>
            </a:r>
            <a:r>
              <a:rPr lang="en-US" sz="1400" dirty="0" smtClean="0">
                <a:latin typeface="Gill Sans"/>
                <a:cs typeface="Gill Sans"/>
              </a:rPr>
              <a:t> </a:t>
            </a:r>
            <a:r>
              <a:rPr lang="en-US" sz="1400" dirty="0" err="1" smtClean="0">
                <a:latin typeface="Gill Sans"/>
                <a:cs typeface="Gill Sans"/>
              </a:rPr>
              <a:t>SEL’s</a:t>
            </a:r>
            <a:r>
              <a:rPr lang="en-US" sz="1400" dirty="0" smtClean="0">
                <a:latin typeface="Gill Sans"/>
                <a:cs typeface="Gill Sans"/>
              </a:rPr>
              <a:t> learning organization experiment lasted ten years (from 1984 to 1994) during a period of relative stability within the NASA organization. </a:t>
            </a:r>
            <a:br>
              <a:rPr lang="en-US" sz="1400" dirty="0" smtClean="0">
                <a:latin typeface="Gill Sans"/>
                <a:cs typeface="Gill Sans"/>
              </a:rPr>
            </a:br>
            <a:endParaRPr lang="en-US" sz="1400" dirty="0" smtClean="0">
              <a:latin typeface="Gill Sans"/>
              <a:cs typeface="Gill Sans"/>
            </a:endParaRPr>
          </a:p>
          <a:p>
            <a:r>
              <a:rPr lang="en-US" sz="1400" dirty="0" smtClean="0">
                <a:latin typeface="Gill Sans"/>
                <a:cs typeface="Gill Sans"/>
              </a:rPr>
              <a:t>Starting in 1995, the pace of change within NASA increased dramatically.</a:t>
            </a:r>
          </a:p>
          <a:p>
            <a:pPr lvl="1"/>
            <a:r>
              <a:rPr lang="en-US" sz="1400" dirty="0" smtClean="0">
                <a:latin typeface="Gill Sans"/>
                <a:cs typeface="Gill Sans"/>
              </a:rPr>
              <a:t> New projects were often outsourced </a:t>
            </a:r>
          </a:p>
          <a:p>
            <a:pPr lvl="1"/>
            <a:r>
              <a:rPr lang="en-US" sz="1400" dirty="0" smtClean="0">
                <a:latin typeface="Gill Sans"/>
                <a:cs typeface="Gill Sans"/>
              </a:rPr>
              <a:t>SEL became less the driver and more the observer, less proactive and more reactive. </a:t>
            </a:r>
          </a:p>
          <a:p>
            <a:pPr lvl="1"/>
            <a:r>
              <a:rPr lang="en-US" sz="1400" dirty="0" smtClean="0">
                <a:latin typeface="Gill Sans"/>
                <a:cs typeface="Gill Sans"/>
              </a:rPr>
              <a:t>Each project could adopt its own structure. </a:t>
            </a:r>
          </a:p>
          <a:p>
            <a:pPr lvl="1"/>
            <a:r>
              <a:rPr lang="en-US" sz="1400" dirty="0" smtClean="0">
                <a:latin typeface="Gill Sans"/>
                <a:cs typeface="Gill Sans"/>
              </a:rPr>
              <a:t>SEL-style experimentation became difficult: no longer a central model to build on. </a:t>
            </a:r>
            <a:br>
              <a:rPr lang="en-US" sz="1400" dirty="0" smtClean="0">
                <a:latin typeface="Gill Sans"/>
                <a:cs typeface="Gill Sans"/>
              </a:rPr>
            </a:br>
            <a:endParaRPr lang="en-US" sz="1400" dirty="0" smtClean="0">
              <a:latin typeface="Gill Sans"/>
              <a:cs typeface="Gill Sans"/>
            </a:endParaRPr>
          </a:p>
          <a:p>
            <a:r>
              <a:rPr lang="en-US" sz="1400" dirty="0" smtClean="0">
                <a:latin typeface="Gill Sans"/>
                <a:cs typeface="Gill Sans"/>
              </a:rPr>
              <a:t>NASA also tried some pretty radical development methods</a:t>
            </a:r>
          </a:p>
          <a:p>
            <a:pPr lvl="1"/>
            <a:r>
              <a:rPr lang="en-US" sz="1400" dirty="0" smtClean="0">
                <a:latin typeface="Gill Sans"/>
                <a:cs typeface="Gill Sans"/>
              </a:rPr>
              <a:t>‘Faster, Better, Cheaper” lead led to certain high profile errors which were attributed to production haste, poor communications, and mistakes in engineering management.</a:t>
            </a:r>
          </a:p>
          <a:p>
            <a:pPr lvl="1"/>
            <a:r>
              <a:rPr lang="en-US" sz="1400" dirty="0" smtClean="0">
                <a:latin typeface="Gill Sans"/>
                <a:cs typeface="Gill Sans"/>
              </a:rPr>
              <a:t>When ‘Faster, Better, Cheaper’ ended, NASA changed,  again, their development practices. </a:t>
            </a:r>
            <a:br>
              <a:rPr lang="en-US" sz="1400" dirty="0" smtClean="0">
                <a:latin typeface="Gill Sans"/>
                <a:cs typeface="Gill Sans"/>
              </a:rPr>
            </a:br>
            <a:endParaRPr lang="en-US" sz="1400" dirty="0" smtClean="0">
              <a:latin typeface="Gill Sans"/>
              <a:cs typeface="Gill Sans"/>
            </a:endParaRPr>
          </a:p>
          <a:p>
            <a:r>
              <a:rPr lang="en-US" sz="1400" dirty="0" smtClean="0">
                <a:latin typeface="Gill Sans"/>
                <a:cs typeface="Gill Sans"/>
              </a:rPr>
              <a:t>This constant pace of change proved fatal to the SEL. </a:t>
            </a:r>
          </a:p>
          <a:p>
            <a:pPr lvl="1"/>
            <a:r>
              <a:rPr lang="en-US" sz="1400" dirty="0" err="1" smtClean="0">
                <a:latin typeface="Gill Sans"/>
                <a:cs typeface="Gill Sans"/>
              </a:rPr>
              <a:t>Basili</a:t>
            </a:r>
            <a:r>
              <a:rPr lang="en-US" sz="1400" dirty="0" smtClean="0">
                <a:latin typeface="Gill Sans"/>
                <a:cs typeface="Gill Sans"/>
              </a:rPr>
              <a:t> el al. [24] describe the period 1995-2001 as one of ‘retrenchment’ at the SEL.</a:t>
            </a:r>
            <a:endParaRPr lang="en-US" sz="1400" dirty="0">
              <a:latin typeface="Gill Sans"/>
              <a:cs typeface="Gill San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18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have we learned from standard practice (1)?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447800"/>
            <a:ext cx="3550813" cy="4800600"/>
          </a:xfrm>
        </p:spPr>
        <p:txBody>
          <a:bodyPr/>
          <a:lstStyle/>
          <a:p>
            <a:r>
              <a:rPr lang="en-US" dirty="0" smtClean="0"/>
              <a:t>We spend an awful lot of time debating things that don’t matter: </a:t>
            </a:r>
          </a:p>
          <a:p>
            <a:pPr lvl="1"/>
            <a:r>
              <a:rPr lang="en-US" dirty="0" smtClean="0"/>
              <a:t>Objects,</a:t>
            </a:r>
          </a:p>
          <a:p>
            <a:pPr lvl="1"/>
            <a:r>
              <a:rPr lang="en-US" dirty="0" smtClean="0"/>
              <a:t> aspects, </a:t>
            </a:r>
          </a:p>
          <a:p>
            <a:pPr lvl="1"/>
            <a:r>
              <a:rPr lang="en-US" dirty="0" smtClean="0"/>
              <a:t>types, </a:t>
            </a:r>
          </a:p>
          <a:p>
            <a:pPr lvl="1"/>
            <a:r>
              <a:rPr lang="en-US" dirty="0" smtClean="0"/>
              <a:t>etc etc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19</a:t>
            </a:fld>
            <a:endParaRPr kumimoji="0" lang="en-US"/>
          </a:p>
        </p:txBody>
      </p:sp>
      <p:pic>
        <p:nvPicPr>
          <p:cNvPr id="9" name="Picture 8" descr="Picture 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6211" y="1627848"/>
            <a:ext cx="3932701" cy="363930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614025" y="5693636"/>
            <a:ext cx="2351225" cy="8309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600" dirty="0" smtClean="0"/>
              <a:t>Source: Boehm 2000. </a:t>
            </a:r>
            <a:br>
              <a:rPr lang="en-US" sz="1600" dirty="0" smtClean="0"/>
            </a:br>
            <a:r>
              <a:rPr lang="en-US" sz="1600" dirty="0" smtClean="0"/>
              <a:t>Regression results from</a:t>
            </a:r>
          </a:p>
          <a:p>
            <a:r>
              <a:rPr lang="en-US" sz="1600" dirty="0" smtClean="0"/>
              <a:t>161 projects.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xper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6862" y="1363579"/>
            <a:ext cx="3875428" cy="549442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(But don’t take treat  those</a:t>
            </a:r>
            <a:br>
              <a:rPr lang="en-US" dirty="0" smtClean="0"/>
            </a:br>
            <a:r>
              <a:rPr lang="en-US" dirty="0" smtClean="0"/>
              <a:t>numbers too precisely)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42032" y="1522505"/>
            <a:ext cx="3550813" cy="4800600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 smtClean="0"/>
              <a:t>20 experiments, using 66% of the data (selected at random)</a:t>
            </a:r>
          </a:p>
          <a:p>
            <a:r>
              <a:rPr lang="en-US" sz="2400" dirty="0" smtClean="0"/>
              <a:t>Linear regression:</a:t>
            </a:r>
          </a:p>
          <a:p>
            <a:pPr lvl="1"/>
            <a:r>
              <a:rPr lang="en-US" sz="2000" dirty="0" smtClean="0"/>
              <a:t>Effort = b</a:t>
            </a:r>
            <a:r>
              <a:rPr lang="en-US" sz="2000" baseline="-25000" dirty="0" smtClean="0"/>
              <a:t>0</a:t>
            </a:r>
            <a:r>
              <a:rPr lang="en-US" sz="2000" dirty="0" smtClean="0"/>
              <a:t> + sum of b</a:t>
            </a:r>
            <a:r>
              <a:rPr lang="en-US" sz="2000" baseline="-25000" dirty="0" smtClean="0"/>
              <a:t>i * </a:t>
            </a:r>
            <a:r>
              <a:rPr lang="en-US" sz="2000" dirty="0" smtClean="0"/>
              <a:t>x</a:t>
            </a:r>
            <a:r>
              <a:rPr lang="en-US" sz="2000" baseline="-25000" dirty="0" smtClean="0"/>
              <a:t>i</a:t>
            </a:r>
          </a:p>
          <a:p>
            <a:pPr lvl="1"/>
            <a:r>
              <a:rPr lang="en-US" sz="2000" dirty="0" smtClean="0"/>
              <a:t>Followed by a greedy back-select to prune dull variables</a:t>
            </a:r>
            <a:endParaRPr lang="en-US" sz="2000" baseline="-25000" dirty="0" smtClean="0"/>
          </a:p>
          <a:p>
            <a:r>
              <a:rPr lang="en-US" sz="2400" dirty="0" smtClean="0"/>
              <a:t>Results	</a:t>
            </a:r>
          </a:p>
          <a:p>
            <a:pPr lvl="1"/>
            <a:r>
              <a:rPr lang="en-US" sz="2000" dirty="0" smtClean="0"/>
              <a:t>LOC influence stable</a:t>
            </a:r>
          </a:p>
          <a:p>
            <a:pPr lvl="1"/>
            <a:r>
              <a:rPr lang="en-US" sz="2000" dirty="0" smtClean="0"/>
              <a:t>Some variables pruned away half the time</a:t>
            </a:r>
          </a:p>
          <a:p>
            <a:pPr lvl="1"/>
            <a:r>
              <a:rPr lang="en-US" sz="2000" dirty="0" smtClean="0"/>
              <a:t>Large ranges (max – min)</a:t>
            </a:r>
          </a:p>
          <a:p>
            <a:pPr lvl="1"/>
            <a:r>
              <a:rPr lang="en-US" sz="2000" dirty="0" smtClean="0"/>
              <a:t>Nine attributes even change the sign on their coefficients</a:t>
            </a:r>
          </a:p>
          <a:p>
            <a:endParaRPr lang="en-US" sz="2400" baseline="-25000" dirty="0" smtClean="0"/>
          </a:p>
          <a:p>
            <a:pPr lvl="1"/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20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21</a:t>
            </a:fld>
            <a:endParaRPr kumimoji="0"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1265218" y="2000250"/>
            <a:ext cx="8012112" cy="41148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800" dirty="0" smtClean="0">
                <a:ea typeface="ＭＳ Ｐゴシック" pitchFamily="-112" charset="-128"/>
                <a:cs typeface="ＭＳ Ｐゴシック" pitchFamily="-112" charset="-128"/>
              </a:rPr>
              <a:t>PROMISE 2005 … 2009 :</a:t>
            </a:r>
          </a:p>
          <a:p>
            <a:pPr lvl="1">
              <a:lnSpc>
                <a:spcPct val="90000"/>
              </a:lnSpc>
            </a:pPr>
            <a:r>
              <a:rPr lang="en-US" sz="1800" dirty="0" smtClean="0">
                <a:ea typeface="ＭＳ Ｐゴシック" pitchFamily="-112" charset="-128"/>
                <a:cs typeface="ＭＳ Ｐゴシック" pitchFamily="-112" charset="-128"/>
              </a:rPr>
              <a:t> 64 presentations</a:t>
            </a:r>
          </a:p>
          <a:p>
            <a:r>
              <a:rPr lang="en-US" sz="1800" dirty="0" smtClean="0">
                <a:ea typeface="ＭＳ Ｐゴシック" pitchFamily="-112" charset="-128"/>
                <a:cs typeface="ＭＳ Ｐゴシック" pitchFamily="-112" charset="-128"/>
              </a:rPr>
              <a:t>48 papers</a:t>
            </a:r>
          </a:p>
          <a:p>
            <a:pPr lvl="1"/>
            <a:r>
              <a:rPr lang="en-US" sz="1800" dirty="0" smtClean="0"/>
              <a:t>tried a new analysis on old data (repeatability is a GOOD thing) </a:t>
            </a:r>
          </a:p>
          <a:p>
            <a:pPr lvl="1"/>
            <a:r>
              <a:rPr lang="en-US" sz="1800" dirty="0" smtClean="0"/>
              <a:t>Or reported a new method that  worked once for one project.</a:t>
            </a:r>
          </a:p>
          <a:p>
            <a:r>
              <a:rPr lang="en-US" sz="1800" dirty="0" smtClean="0">
                <a:ea typeface="ＭＳ Ｐゴシック" pitchFamily="-112" charset="-128"/>
                <a:cs typeface="ＭＳ Ｐゴシック" pitchFamily="-112" charset="-128"/>
              </a:rPr>
              <a:t>4 papers  </a:t>
            </a:r>
          </a:p>
          <a:p>
            <a:pPr lvl="1"/>
            <a:r>
              <a:rPr lang="en-US" sz="1800" dirty="0" smtClean="0"/>
              <a:t>argued against model generality</a:t>
            </a:r>
          </a:p>
          <a:p>
            <a:r>
              <a:rPr lang="en-US" sz="1800" dirty="0" smtClean="0">
                <a:ea typeface="ＭＳ Ｐゴシック" pitchFamily="-112" charset="-128"/>
                <a:cs typeface="ＭＳ Ｐゴシック" pitchFamily="-112" charset="-128"/>
              </a:rPr>
              <a:t>9 papers</a:t>
            </a:r>
          </a:p>
          <a:p>
            <a:pPr lvl="1"/>
            <a:r>
              <a:rPr lang="en-US" sz="1800" dirty="0" smtClean="0"/>
              <a:t> found issues that challenged the validity of prior results </a:t>
            </a:r>
            <a:br>
              <a:rPr lang="en-US" sz="1800" dirty="0" smtClean="0"/>
            </a:br>
            <a:r>
              <a:rPr lang="en-US" sz="1800" dirty="0" smtClean="0"/>
              <a:t>(re-assessment is a GOOD thing)</a:t>
            </a:r>
          </a:p>
          <a:p>
            <a:pPr lvl="1"/>
            <a:r>
              <a:rPr lang="en-US" sz="1600" dirty="0" smtClean="0">
                <a:ea typeface="ＭＳ Ｐゴシック" pitchFamily="-112" charset="-128"/>
                <a:cs typeface="ＭＳ Ｐゴシック" pitchFamily="-112" charset="-128"/>
              </a:rPr>
              <a:t>E.g. </a:t>
            </a:r>
            <a:r>
              <a:rPr lang="en-US" sz="1600" dirty="0" err="1" smtClean="0">
                <a:ea typeface="ＭＳ Ｐゴシック" pitchFamily="-112" charset="-128"/>
                <a:cs typeface="ＭＳ Ｐゴシック" pitchFamily="-112" charset="-128"/>
              </a:rPr>
              <a:t>Menzies</a:t>
            </a:r>
            <a:r>
              <a:rPr lang="en-US" sz="1600" dirty="0" smtClean="0">
                <a:ea typeface="ＭＳ Ｐゴシック" pitchFamily="-112" charset="-128"/>
                <a:cs typeface="ＭＳ Ｐゴシック" pitchFamily="-112" charset="-128"/>
              </a:rPr>
              <a:t> et al. Promise 2006</a:t>
            </a:r>
          </a:p>
          <a:p>
            <a:pPr lvl="2"/>
            <a:r>
              <a:rPr lang="en-US" sz="1600" dirty="0" smtClean="0">
                <a:ea typeface="ＭＳ Ｐゴシック" pitchFamily="-112" charset="-128"/>
                <a:cs typeface="ＭＳ Ｐゴシック" pitchFamily="-112" charset="-128"/>
              </a:rPr>
              <a:t>The variance study described above</a:t>
            </a:r>
            <a:endParaRPr lang="en-US" sz="1600" dirty="0" smtClean="0">
              <a:ea typeface="ＭＳ Ｐゴシック" pitchFamily="-112" charset="-128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have we learned from standard practice (2)?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have we learned from standard practice (2, cont.)?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22</a:t>
            </a:fld>
            <a:endParaRPr kumimoji="0" lang="en-US"/>
          </a:p>
        </p:txBody>
      </p:sp>
      <p:sp>
        <p:nvSpPr>
          <p:cNvPr id="5" name="Rectangle 4"/>
          <p:cNvSpPr/>
          <p:nvPr/>
        </p:nvSpPr>
        <p:spPr>
          <a:xfrm>
            <a:off x="1473200" y="1749363"/>
            <a:ext cx="7366000" cy="43632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dirty="0" smtClean="0">
                <a:latin typeface="+mn-lt"/>
              </a:rPr>
              <a:t>Only  a small minority of PROMISE papers (11/64) discuss results that repeated in data sets from multiple projects</a:t>
            </a:r>
          </a:p>
          <a:p>
            <a:pPr>
              <a:lnSpc>
                <a:spcPct val="90000"/>
              </a:lnSpc>
            </a:pPr>
            <a:endParaRPr lang="en-US" dirty="0" smtClean="0">
              <a:latin typeface="+mn-lt"/>
            </a:endParaRPr>
          </a:p>
          <a:p>
            <a:pPr>
              <a:lnSpc>
                <a:spcPct val="90000"/>
              </a:lnSpc>
            </a:pPr>
            <a:r>
              <a:rPr lang="en-US" dirty="0" smtClean="0">
                <a:latin typeface="+mn-lt"/>
              </a:rPr>
              <a:t>E.g. </a:t>
            </a:r>
            <a:r>
              <a:rPr lang="en-US" dirty="0" err="1" smtClean="0">
                <a:latin typeface="+mn-lt"/>
              </a:rPr>
              <a:t>Ostrand</a:t>
            </a:r>
            <a:r>
              <a:rPr lang="en-US" dirty="0" smtClean="0">
                <a:latin typeface="+mn-lt"/>
              </a:rPr>
              <a:t>, </a:t>
            </a:r>
            <a:r>
              <a:rPr lang="en-US" dirty="0" err="1" smtClean="0">
                <a:latin typeface="+mn-lt"/>
              </a:rPr>
              <a:t>Weyuker</a:t>
            </a:r>
            <a:r>
              <a:rPr lang="en-US" dirty="0" smtClean="0">
                <a:latin typeface="+mn-lt"/>
              </a:rPr>
              <a:t>, Bell ‘08, ‘09 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>
                <a:latin typeface="+mn-lt"/>
              </a:rPr>
              <a:t>Same functional form 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>
                <a:latin typeface="+mn-lt"/>
              </a:rPr>
              <a:t>Predicts defects for generations of AT&amp;T software</a:t>
            </a:r>
            <a:endParaRPr lang="en-US" dirty="0" smtClean="0">
              <a:latin typeface="+mn-lt"/>
            </a:endParaRPr>
          </a:p>
          <a:p>
            <a:pPr>
              <a:lnSpc>
                <a:spcPct val="90000"/>
              </a:lnSpc>
            </a:pPr>
            <a:endParaRPr lang="en-US" sz="2000" dirty="0" smtClean="0">
              <a:latin typeface="+mn-lt"/>
            </a:endParaRPr>
          </a:p>
          <a:p>
            <a:pPr>
              <a:lnSpc>
                <a:spcPct val="90000"/>
              </a:lnSpc>
            </a:pPr>
            <a:r>
              <a:rPr lang="en-US" dirty="0" smtClean="0">
                <a:latin typeface="+mn-lt"/>
              </a:rPr>
              <a:t>E.g. </a:t>
            </a:r>
            <a:r>
              <a:rPr lang="en-US" dirty="0" err="1" smtClean="0">
                <a:latin typeface="+mn-lt"/>
              </a:rPr>
              <a:t>Turhan</a:t>
            </a:r>
            <a:r>
              <a:rPr lang="en-US" dirty="0" smtClean="0">
                <a:latin typeface="+mn-lt"/>
              </a:rPr>
              <a:t>, </a:t>
            </a:r>
            <a:r>
              <a:rPr lang="en-US" dirty="0" err="1" smtClean="0">
                <a:latin typeface="+mn-lt"/>
              </a:rPr>
              <a:t>Menzies</a:t>
            </a:r>
            <a:r>
              <a:rPr lang="en-US" dirty="0" smtClean="0">
                <a:latin typeface="+mn-lt"/>
              </a:rPr>
              <a:t>, </a:t>
            </a:r>
            <a:r>
              <a:rPr lang="en-US" dirty="0" err="1" smtClean="0">
                <a:latin typeface="+mn-lt"/>
              </a:rPr>
              <a:t>Bener</a:t>
            </a:r>
            <a:r>
              <a:rPr lang="en-US" dirty="0" smtClean="0">
                <a:latin typeface="+mn-lt"/>
              </a:rPr>
              <a:t> ’08, ‘09</a:t>
            </a:r>
          </a:p>
          <a:p>
            <a:pPr lvl="1">
              <a:lnSpc>
                <a:spcPct val="90000"/>
              </a:lnSpc>
            </a:pPr>
            <a:r>
              <a:rPr lang="en-US" dirty="0" smtClean="0">
                <a:latin typeface="+mn-lt"/>
              </a:rPr>
              <a:t>10 projects</a:t>
            </a:r>
          </a:p>
          <a:p>
            <a:pPr lvl="2">
              <a:lnSpc>
                <a:spcPct val="90000"/>
              </a:lnSpc>
            </a:pPr>
            <a:r>
              <a:rPr lang="en-US" sz="1800" dirty="0" smtClean="0">
                <a:latin typeface="+mn-lt"/>
              </a:rPr>
              <a:t>Learn on 9</a:t>
            </a:r>
          </a:p>
          <a:p>
            <a:pPr lvl="2">
              <a:lnSpc>
                <a:spcPct val="90000"/>
              </a:lnSpc>
            </a:pPr>
            <a:r>
              <a:rPr lang="en-US" sz="1800" dirty="0" smtClean="0">
                <a:latin typeface="+mn-lt"/>
              </a:rPr>
              <a:t>Apply to the 10th</a:t>
            </a:r>
          </a:p>
          <a:p>
            <a:pPr lvl="1">
              <a:lnSpc>
                <a:spcPct val="90000"/>
              </a:lnSpc>
            </a:pPr>
            <a:r>
              <a:rPr lang="en-US" dirty="0" smtClean="0">
                <a:latin typeface="+mn-lt"/>
              </a:rPr>
              <a:t>Defect models learned from NASA projects  work for Turkish </a:t>
            </a:r>
            <a:r>
              <a:rPr lang="en-US" dirty="0" err="1" smtClean="0">
                <a:latin typeface="+mn-lt"/>
              </a:rPr>
              <a:t>whitegoods</a:t>
            </a:r>
            <a:r>
              <a:rPr lang="en-US" dirty="0" smtClean="0">
                <a:latin typeface="+mn-lt"/>
              </a:rPr>
              <a:t> software</a:t>
            </a:r>
          </a:p>
          <a:p>
            <a:pPr lvl="2">
              <a:lnSpc>
                <a:spcPct val="90000"/>
              </a:lnSpc>
            </a:pPr>
            <a:r>
              <a:rPr lang="en-US" sz="2000" dirty="0" smtClean="0">
                <a:latin typeface="+mn-lt"/>
              </a:rPr>
              <a:t>Caveat: need to filter irrelevant training examples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have we learned from standard practice (3)?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23</a:t>
            </a:fld>
            <a:endParaRPr kumimoji="0" lang="en-US"/>
          </a:p>
        </p:txBody>
      </p:sp>
      <p:sp>
        <p:nvSpPr>
          <p:cNvPr id="6" name="Content Placeholder 13"/>
          <p:cNvSpPr>
            <a:spLocks noGrp="1"/>
          </p:cNvSpPr>
          <p:nvPr>
            <p:ph sz="quarter" idx="4294967295"/>
          </p:nvPr>
        </p:nvSpPr>
        <p:spPr>
          <a:xfrm>
            <a:off x="1176866" y="1541670"/>
            <a:ext cx="8470900" cy="5062330"/>
          </a:xfrm>
          <a:prstGeom prst="rect">
            <a:avLst/>
          </a:prstGeom>
        </p:spPr>
        <p:txBody>
          <a:bodyPr>
            <a:normAutofit fontScale="70000" lnSpcReduction="20000"/>
          </a:bodyPr>
          <a:lstStyle/>
          <a:p>
            <a:r>
              <a:rPr lang="en-US" sz="2286" dirty="0" smtClean="0">
                <a:ea typeface="Arial" pitchFamily="-112" charset="0"/>
                <a:cs typeface="Arial" pitchFamily="-112" charset="0"/>
              </a:rPr>
              <a:t>The usual conclusion is that we learn that we can learn very little</a:t>
            </a:r>
          </a:p>
          <a:p>
            <a:r>
              <a:rPr lang="en-US" sz="2286" dirty="0" smtClean="0">
                <a:ea typeface="Arial" pitchFamily="-112" charset="0"/>
                <a:cs typeface="Arial" pitchFamily="-112" charset="0"/>
              </a:rPr>
              <a:t>FSE’09: Zimmerman  et al.</a:t>
            </a:r>
          </a:p>
          <a:p>
            <a:pPr lvl="1"/>
            <a:r>
              <a:rPr lang="en-US" sz="2000" dirty="0" smtClean="0">
                <a:ea typeface="Arial" pitchFamily="-112" charset="0"/>
                <a:cs typeface="Arial" pitchFamily="-112" charset="0"/>
              </a:rPr>
              <a:t>Defect models </a:t>
            </a:r>
            <a:br>
              <a:rPr lang="en-US" sz="2000" dirty="0" smtClean="0">
                <a:ea typeface="Arial" pitchFamily="-112" charset="0"/>
                <a:cs typeface="Arial" pitchFamily="-112" charset="0"/>
              </a:rPr>
            </a:br>
            <a:r>
              <a:rPr lang="en-US" sz="2000" dirty="0" smtClean="0">
                <a:ea typeface="Arial" pitchFamily="-112" charset="0"/>
                <a:cs typeface="Arial" pitchFamily="-112" charset="0"/>
              </a:rPr>
              <a:t>not </a:t>
            </a:r>
            <a:r>
              <a:rPr lang="en-US" sz="2000" dirty="0" err="1" smtClean="0">
                <a:ea typeface="Arial" pitchFamily="-112" charset="0"/>
                <a:cs typeface="Arial" pitchFamily="-112" charset="0"/>
              </a:rPr>
              <a:t>generalizable</a:t>
            </a:r>
            <a:endParaRPr lang="en-US" sz="2000" dirty="0" smtClean="0">
              <a:ea typeface="Arial" pitchFamily="-112" charset="0"/>
              <a:cs typeface="Arial" pitchFamily="-112" charset="0"/>
            </a:endParaRPr>
          </a:p>
          <a:p>
            <a:pPr lvl="2"/>
            <a:r>
              <a:rPr lang="en-US" sz="1714" dirty="0" smtClean="0">
                <a:ea typeface="Arial" pitchFamily="-112" charset="0"/>
                <a:cs typeface="Arial" pitchFamily="-112" charset="0"/>
              </a:rPr>
              <a:t>Learn “there”, apply </a:t>
            </a:r>
            <a:br>
              <a:rPr lang="en-US" sz="1714" dirty="0" smtClean="0">
                <a:ea typeface="Arial" pitchFamily="-112" charset="0"/>
                <a:cs typeface="Arial" pitchFamily="-112" charset="0"/>
              </a:rPr>
            </a:br>
            <a:r>
              <a:rPr lang="en-US" sz="1714" dirty="0" smtClean="0">
                <a:ea typeface="Arial" pitchFamily="-112" charset="0"/>
                <a:cs typeface="Arial" pitchFamily="-112" charset="0"/>
              </a:rPr>
              <a:t>“here” only works in 4%</a:t>
            </a:r>
            <a:br>
              <a:rPr lang="en-US" sz="1714" dirty="0" smtClean="0">
                <a:ea typeface="Arial" pitchFamily="-112" charset="0"/>
                <a:cs typeface="Arial" pitchFamily="-112" charset="0"/>
              </a:rPr>
            </a:br>
            <a:r>
              <a:rPr lang="en-US" sz="1714" dirty="0" smtClean="0">
                <a:ea typeface="Arial" pitchFamily="-112" charset="0"/>
                <a:cs typeface="Arial" pitchFamily="-112" charset="0"/>
              </a:rPr>
              <a:t> of their 600+ experiments</a:t>
            </a:r>
          </a:p>
          <a:p>
            <a:pPr lvl="1"/>
            <a:r>
              <a:rPr lang="en-US" sz="2000" dirty="0" smtClean="0">
                <a:ea typeface="Arial" pitchFamily="-112" charset="0"/>
                <a:cs typeface="Arial" pitchFamily="-112" charset="0"/>
              </a:rPr>
              <a:t>Opposite to Turhan’09 results</a:t>
            </a:r>
          </a:p>
          <a:p>
            <a:pPr lvl="2"/>
            <a:r>
              <a:rPr lang="en-US" sz="1714" dirty="0" smtClean="0">
                <a:ea typeface="Arial" pitchFamily="-112" charset="0"/>
                <a:cs typeface="Arial" pitchFamily="-112" charset="0"/>
              </a:rPr>
              <a:t>?add relevancy filter</a:t>
            </a:r>
            <a:br>
              <a:rPr lang="en-US" sz="1714" dirty="0" smtClean="0">
                <a:ea typeface="Arial" pitchFamily="-112" charset="0"/>
                <a:cs typeface="Arial" pitchFamily="-112" charset="0"/>
              </a:rPr>
            </a:br>
            <a:endParaRPr lang="en-US" sz="1714" dirty="0" smtClean="0">
              <a:ea typeface="Arial" pitchFamily="-112" charset="0"/>
              <a:cs typeface="Arial" pitchFamily="-112" charset="0"/>
            </a:endParaRPr>
          </a:p>
          <a:p>
            <a:r>
              <a:rPr lang="en-US" sz="2286" dirty="0" smtClean="0">
                <a:ea typeface="Arial" pitchFamily="-112" charset="0"/>
                <a:cs typeface="Arial" pitchFamily="-112" charset="0"/>
              </a:rPr>
              <a:t>ASE’09: Green, </a:t>
            </a:r>
            <a:r>
              <a:rPr lang="en-US" sz="2286" dirty="0" err="1" smtClean="0">
                <a:ea typeface="Arial" pitchFamily="-112" charset="0"/>
                <a:cs typeface="Arial" pitchFamily="-112" charset="0"/>
              </a:rPr>
              <a:t>Menzies</a:t>
            </a:r>
            <a:r>
              <a:rPr lang="en-US" sz="2286" dirty="0" smtClean="0">
                <a:ea typeface="Arial" pitchFamily="-112" charset="0"/>
                <a:cs typeface="Arial" pitchFamily="-112" charset="0"/>
              </a:rPr>
              <a:t> et al.</a:t>
            </a:r>
          </a:p>
          <a:p>
            <a:pPr lvl="1"/>
            <a:r>
              <a:rPr lang="en-US" sz="2000" dirty="0" smtClean="0">
                <a:ea typeface="Arial" pitchFamily="-112" charset="0"/>
                <a:cs typeface="Arial" pitchFamily="-112" charset="0"/>
              </a:rPr>
              <a:t>AI search for better software project options</a:t>
            </a:r>
          </a:p>
          <a:p>
            <a:pPr lvl="1"/>
            <a:r>
              <a:rPr lang="en-US" sz="2000" dirty="0" smtClean="0">
                <a:ea typeface="Arial" pitchFamily="-112" charset="0"/>
                <a:cs typeface="Arial" pitchFamily="-112" charset="0"/>
              </a:rPr>
              <a:t>Conclusions highly dependent on</a:t>
            </a:r>
            <a:br>
              <a:rPr lang="en-US" sz="2000" dirty="0" smtClean="0">
                <a:ea typeface="Arial" pitchFamily="-112" charset="0"/>
                <a:cs typeface="Arial" pitchFamily="-112" charset="0"/>
              </a:rPr>
            </a:br>
            <a:r>
              <a:rPr lang="en-US" sz="2000" dirty="0" smtClean="0">
                <a:ea typeface="Arial" pitchFamily="-112" charset="0"/>
                <a:cs typeface="Arial" pitchFamily="-112" charset="0"/>
              </a:rPr>
              <a:t> local business value proposition</a:t>
            </a:r>
          </a:p>
          <a:p>
            <a:r>
              <a:rPr lang="en-US" sz="2286" dirty="0" smtClean="0">
                <a:ea typeface="Arial" pitchFamily="-112" charset="0"/>
                <a:cs typeface="Arial" pitchFamily="-112" charset="0"/>
              </a:rPr>
              <a:t>And others</a:t>
            </a:r>
          </a:p>
          <a:p>
            <a:pPr lvl="1"/>
            <a:r>
              <a:rPr lang="en-US" sz="2000" dirty="0" smtClean="0">
                <a:ea typeface="Arial" pitchFamily="-112" charset="0"/>
                <a:cs typeface="Arial" pitchFamily="-112" charset="0"/>
              </a:rPr>
              <a:t>TSE ‘01, ’05: </a:t>
            </a:r>
            <a:r>
              <a:rPr lang="en-US" sz="2000" dirty="0" err="1" smtClean="0">
                <a:ea typeface="Arial" pitchFamily="-112" charset="0"/>
                <a:cs typeface="Arial" pitchFamily="-112" charset="0"/>
              </a:rPr>
              <a:t>Shepperd</a:t>
            </a:r>
            <a:r>
              <a:rPr lang="en-US" sz="2000" dirty="0" smtClean="0">
                <a:ea typeface="Arial" pitchFamily="-112" charset="0"/>
                <a:cs typeface="Arial" pitchFamily="-112" charset="0"/>
              </a:rPr>
              <a:t> et al</a:t>
            </a:r>
          </a:p>
          <a:p>
            <a:pPr lvl="2"/>
            <a:r>
              <a:rPr lang="en-US" sz="2000" dirty="0" smtClean="0">
                <a:ea typeface="Arial" pitchFamily="-112" charset="0"/>
                <a:cs typeface="Arial" pitchFamily="-112" charset="0"/>
              </a:rPr>
              <a:t>Any conclusion regarding “best” effort estimator varies by data sets, </a:t>
            </a:r>
            <a:br>
              <a:rPr lang="en-US" sz="2000" dirty="0" smtClean="0">
                <a:ea typeface="Arial" pitchFamily="-112" charset="0"/>
                <a:cs typeface="Arial" pitchFamily="-112" charset="0"/>
              </a:rPr>
            </a:br>
            <a:r>
              <a:rPr lang="en-US" sz="2000" dirty="0" smtClean="0">
                <a:ea typeface="Arial" pitchFamily="-112" charset="0"/>
                <a:cs typeface="Arial" pitchFamily="-112" charset="0"/>
              </a:rPr>
              <a:t>performance criteria, random selection train/test set</a:t>
            </a:r>
          </a:p>
          <a:p>
            <a:pPr lvl="1"/>
            <a:r>
              <a:rPr lang="en-US" sz="2000" dirty="0" smtClean="0">
                <a:ea typeface="Arial" pitchFamily="-112" charset="0"/>
                <a:cs typeface="Arial" pitchFamily="-112" charset="0"/>
              </a:rPr>
              <a:t>TSE’06: </a:t>
            </a:r>
            <a:r>
              <a:rPr lang="en-US" sz="2000" dirty="0" err="1" smtClean="0">
                <a:ea typeface="Arial" pitchFamily="-112" charset="0"/>
                <a:cs typeface="Arial" pitchFamily="-112" charset="0"/>
              </a:rPr>
              <a:t>Menzies</a:t>
            </a:r>
            <a:r>
              <a:rPr lang="en-US" sz="2000" dirty="0" smtClean="0">
                <a:ea typeface="Arial" pitchFamily="-112" charset="0"/>
                <a:cs typeface="Arial" pitchFamily="-112" charset="0"/>
              </a:rPr>
              <a:t>, Greenwald: </a:t>
            </a:r>
          </a:p>
          <a:p>
            <a:pPr lvl="2"/>
            <a:r>
              <a:rPr lang="en-US" sz="2000" dirty="0" smtClean="0">
                <a:ea typeface="Arial" pitchFamily="-112" charset="0"/>
                <a:cs typeface="Arial" pitchFamily="-112" charset="0"/>
              </a:rPr>
              <a:t>attributes selected by FSS vary wildly across projects</a:t>
            </a:r>
          </a:p>
          <a:p>
            <a:pPr lvl="1"/>
            <a:r>
              <a:rPr lang="en-US" sz="2000" dirty="0" err="1" smtClean="0"/>
              <a:t>Zannier</a:t>
            </a:r>
            <a:r>
              <a:rPr lang="en-US" sz="2000" dirty="0" smtClean="0"/>
              <a:t> et al ICSE’06: </a:t>
            </a:r>
            <a:r>
              <a:rPr lang="en-US" sz="1800" dirty="0" smtClean="0"/>
              <a:t> </a:t>
            </a:r>
          </a:p>
          <a:p>
            <a:pPr lvl="2"/>
            <a:r>
              <a:rPr lang="en-US" sz="2000" dirty="0" smtClean="0"/>
              <a:t>picked 5% (at random) ICSE claiming to be “empirical,”</a:t>
            </a:r>
          </a:p>
          <a:p>
            <a:pPr lvl="2"/>
            <a:r>
              <a:rPr lang="en-US" sz="2000" dirty="0" smtClean="0"/>
              <a:t>very few of them (2%) compare methods from multiple researchers </a:t>
            </a:r>
            <a:endParaRPr lang="en-US" sz="1600" dirty="0" smtClean="0">
              <a:latin typeface="Arial" pitchFamily="-112" charset="0"/>
            </a:endParaRPr>
          </a:p>
          <a:p>
            <a:pPr lvl="1"/>
            <a:endParaRPr lang="en-US" sz="1600" dirty="0" smtClean="0">
              <a:latin typeface="Arial" pitchFamily="-112" charset="0"/>
            </a:endParaRPr>
          </a:p>
          <a:p>
            <a:pPr lvl="2">
              <a:buFontTx/>
              <a:buNone/>
            </a:pPr>
            <a:endParaRPr lang="en-US" sz="1400" dirty="0" smtClean="0">
              <a:latin typeface="Arial" pitchFamily="-112" charset="0"/>
              <a:ea typeface="ＭＳ Ｐゴシック" pitchFamily="-112" charset="-128"/>
            </a:endParaRPr>
          </a:p>
          <a:p>
            <a:endParaRPr lang="en-US" sz="1800" dirty="0" smtClean="0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  <a:p>
            <a:endParaRPr lang="en-US" sz="1800" dirty="0" smtClean="0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pic>
        <p:nvPicPr>
          <p:cNvPr id="7" name="Picture 6" descr="Picture 28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36942" y="1843965"/>
            <a:ext cx="4930337" cy="196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Same task, 4 implementations</a:t>
            </a:r>
            <a:br>
              <a:rPr lang="en-US" dirty="0" smtClean="0"/>
            </a:br>
            <a:r>
              <a:rPr lang="en-US" dirty="0" smtClean="0"/>
              <a:t>from 4 companies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36316" y="1704714"/>
            <a:ext cx="2312738" cy="4543685"/>
          </a:xfrm>
        </p:spPr>
        <p:txBody>
          <a:bodyPr>
            <a:normAutofit/>
          </a:bodyPr>
          <a:lstStyle/>
          <a:p>
            <a:r>
              <a:rPr lang="en-US" sz="2000" dirty="0" err="1" smtClean="0"/>
              <a:t>Anda</a:t>
            </a:r>
            <a:r>
              <a:rPr lang="en-US" sz="2000" dirty="0" smtClean="0"/>
              <a:t>, </a:t>
            </a:r>
            <a:r>
              <a:rPr lang="en-US" sz="2000" dirty="0" err="1" smtClean="0"/>
              <a:t>Bente</a:t>
            </a:r>
            <a:r>
              <a:rPr lang="en-US" sz="2000" dirty="0" smtClean="0"/>
              <a:t>,    </a:t>
            </a:r>
            <a:r>
              <a:rPr lang="en-US" sz="2000" dirty="0" err="1" smtClean="0"/>
              <a:t>Mockus</a:t>
            </a:r>
            <a:r>
              <a:rPr lang="en-US" sz="2000" dirty="0" smtClean="0"/>
              <a:t>,</a:t>
            </a:r>
            <a:br>
              <a:rPr lang="en-US" sz="2000" dirty="0" smtClean="0"/>
            </a:br>
            <a:endParaRPr lang="en-US" sz="2000" dirty="0" smtClean="0"/>
          </a:p>
          <a:p>
            <a:r>
              <a:rPr lang="en-US" sz="2000" dirty="0" smtClean="0"/>
              <a:t>IEEE TSE May 2009</a:t>
            </a:r>
            <a:br>
              <a:rPr lang="en-US" sz="2000" dirty="0" smtClean="0"/>
            </a:br>
            <a:endParaRPr lang="en-US" sz="2000" dirty="0" smtClean="0"/>
          </a:p>
          <a:p>
            <a:r>
              <a:rPr lang="en-US" sz="2000" dirty="0" smtClean="0"/>
              <a:t>Usual case: predicted not actual</a:t>
            </a:r>
          </a:p>
          <a:p>
            <a:pPr>
              <a:buNone/>
            </a:pPr>
            <a:endParaRPr lang="en-US" sz="2000" dirty="0" smtClean="0"/>
          </a:p>
        </p:txBody>
      </p:sp>
      <p:pic>
        <p:nvPicPr>
          <p:cNvPr id="4" name="Picture 3" descr="Picture 3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3804" y="1728528"/>
            <a:ext cx="5610196" cy="4711716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17086-C03E-4947-B4EC-9A79C5938E7F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gods are angry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25</a:t>
            </a:fld>
            <a:endParaRPr kumimoji="0" lang="en-US"/>
          </a:p>
        </p:txBody>
      </p:sp>
      <p:sp>
        <p:nvSpPr>
          <p:cNvPr id="5" name="Content Placeholder 5"/>
          <p:cNvSpPr>
            <a:spLocks noGrp="1"/>
          </p:cNvSpPr>
          <p:nvPr>
            <p:ph sz="quarter" idx="4294967295"/>
          </p:nvPr>
        </p:nvSpPr>
        <p:spPr>
          <a:xfrm>
            <a:off x="3771900" y="1901825"/>
            <a:ext cx="5051425" cy="3951288"/>
          </a:xfrm>
          <a:prstGeom prst="rect">
            <a:avLst/>
          </a:prstGeom>
        </p:spPr>
        <p:txBody>
          <a:bodyPr>
            <a:noAutofit/>
          </a:bodyPr>
          <a:lstStyle/>
          <a:p>
            <a:pPr eaLnBrk="1" hangingPunct="1"/>
            <a:r>
              <a:rPr lang="en-US" sz="1600" dirty="0" smtClean="0">
                <a:latin typeface="+mj-lt"/>
                <a:ea typeface="ＭＳ Ｐゴシック" pitchFamily="-112" charset="-128"/>
                <a:cs typeface="ＭＳ Ｐゴシック" pitchFamily="-112" charset="-128"/>
              </a:rPr>
              <a:t>Fenton at PROMISE’ 07</a:t>
            </a:r>
          </a:p>
          <a:p>
            <a:pPr lvl="1"/>
            <a:r>
              <a:rPr lang="en-US" sz="1400" dirty="0" smtClean="0">
                <a:latin typeface="+mj-lt"/>
              </a:rPr>
              <a:t>"... much of the current software metrics research is inherently irrelevant to the industrial mix ...”</a:t>
            </a:r>
          </a:p>
          <a:p>
            <a:pPr lvl="1"/>
            <a:r>
              <a:rPr lang="en-US" sz="1400" dirty="0" smtClean="0">
                <a:latin typeface="+mj-lt"/>
              </a:rPr>
              <a:t>"... any software metrics program that depends on some extensive metrics collection is doomed to failure ...” </a:t>
            </a:r>
            <a:br>
              <a:rPr lang="en-US" sz="1400" dirty="0" smtClean="0">
                <a:latin typeface="+mj-lt"/>
              </a:rPr>
            </a:br>
            <a:endParaRPr lang="en-US" sz="1600" dirty="0" smtClean="0">
              <a:latin typeface="+mj-lt"/>
            </a:endParaRPr>
          </a:p>
          <a:p>
            <a:pPr eaLnBrk="1" hangingPunct="1"/>
            <a:r>
              <a:rPr lang="en-US" sz="1800" dirty="0" err="1" smtClean="0">
                <a:latin typeface="+mj-lt"/>
                <a:ea typeface="ＭＳ Ｐゴシック" pitchFamily="-112" charset="-128"/>
                <a:cs typeface="ＭＳ Ｐゴシック" pitchFamily="-112" charset="-128"/>
              </a:rPr>
              <a:t>Budgen</a:t>
            </a:r>
            <a:r>
              <a:rPr lang="en-US" sz="1800" dirty="0" smtClean="0">
                <a:latin typeface="+mj-lt"/>
                <a:ea typeface="ＭＳ Ｐゴシック" pitchFamily="-112" charset="-128"/>
                <a:cs typeface="ＭＳ Ｐゴシック" pitchFamily="-112" charset="-128"/>
              </a:rPr>
              <a:t> &amp; </a:t>
            </a:r>
            <a:r>
              <a:rPr lang="en-US" sz="1800" dirty="0" err="1" smtClean="0">
                <a:latin typeface="+mj-lt"/>
                <a:ea typeface="ＭＳ Ｐゴシック" pitchFamily="-112" charset="-128"/>
                <a:cs typeface="ＭＳ Ｐゴシック" pitchFamily="-112" charset="-128"/>
              </a:rPr>
              <a:t>Kitchenham</a:t>
            </a:r>
            <a:r>
              <a:rPr lang="en-US" sz="1800" dirty="0" smtClean="0">
                <a:latin typeface="+mj-lt"/>
                <a:ea typeface="ＭＳ Ｐゴシック" pitchFamily="-112" charset="-128"/>
                <a:cs typeface="ＭＳ Ｐゴシック" pitchFamily="-112" charset="-128"/>
              </a:rPr>
              <a:t>:</a:t>
            </a:r>
          </a:p>
          <a:p>
            <a:pPr lvl="1" eaLnBrk="1" hangingPunct="1"/>
            <a:r>
              <a:rPr lang="en-US" sz="1600" dirty="0" smtClean="0">
                <a:latin typeface="+mj-lt"/>
              </a:rPr>
              <a:t>“Is Evidence Based Software Engineering mature enough for Practice &amp; Policy? ”</a:t>
            </a:r>
          </a:p>
          <a:p>
            <a:pPr lvl="1" eaLnBrk="1" hangingPunct="1"/>
            <a:r>
              <a:rPr lang="en-US" sz="1600" dirty="0" smtClean="0">
                <a:latin typeface="+mj-lt"/>
              </a:rPr>
              <a:t>Need for better reporting: more reviews. </a:t>
            </a:r>
          </a:p>
          <a:p>
            <a:pPr lvl="1" eaLnBrk="1" hangingPunct="1"/>
            <a:r>
              <a:rPr lang="en-US" sz="1600" dirty="0" smtClean="0">
                <a:latin typeface="+mj-lt"/>
              </a:rPr>
              <a:t>Empirical SE  results too immature for making policy. </a:t>
            </a:r>
            <a:br>
              <a:rPr lang="en-US" sz="1600" dirty="0" smtClean="0">
                <a:latin typeface="+mj-lt"/>
              </a:rPr>
            </a:br>
            <a:endParaRPr lang="en-US" sz="1600" dirty="0" smtClean="0">
              <a:latin typeface="+mj-lt"/>
            </a:endParaRPr>
          </a:p>
          <a:p>
            <a:pPr eaLnBrk="1" hangingPunct="1"/>
            <a:r>
              <a:rPr lang="en-US" sz="1800" dirty="0" err="1" smtClean="0">
                <a:latin typeface="+mj-lt"/>
                <a:ea typeface="ＭＳ Ｐゴシック" pitchFamily="-112" charset="-128"/>
                <a:cs typeface="ＭＳ Ｐゴシック" pitchFamily="-112" charset="-128"/>
              </a:rPr>
              <a:t>Basili</a:t>
            </a:r>
            <a:r>
              <a:rPr lang="en-US" sz="1800" dirty="0" smtClean="0">
                <a:latin typeface="+mj-lt"/>
                <a:ea typeface="ＭＳ Ｐゴシック" pitchFamily="-112" charset="-128"/>
                <a:cs typeface="ＭＳ Ｐゴシック" pitchFamily="-112" charset="-128"/>
              </a:rPr>
              <a:t> : still far to go</a:t>
            </a:r>
          </a:p>
          <a:p>
            <a:pPr lvl="1" eaLnBrk="1" hangingPunct="1"/>
            <a:r>
              <a:rPr lang="en-US" sz="1600" dirty="0" smtClean="0">
                <a:latin typeface="+mj-lt"/>
              </a:rPr>
              <a:t>But we should celebrate the progress made over the  last 30 years. </a:t>
            </a:r>
          </a:p>
          <a:p>
            <a:pPr lvl="1" eaLnBrk="1" hangingPunct="1"/>
            <a:r>
              <a:rPr lang="en-US" sz="1600" dirty="0" smtClean="0">
                <a:latin typeface="+mj-lt"/>
              </a:rPr>
              <a:t>And we are turning the corner</a:t>
            </a:r>
          </a:p>
          <a:p>
            <a:pPr lvl="1" eaLnBrk="1" hangingPunct="1">
              <a:buFontTx/>
              <a:buNone/>
            </a:pPr>
            <a:endParaRPr lang="en-US" sz="1600" dirty="0" smtClean="0">
              <a:latin typeface="+mj-lt"/>
            </a:endParaRPr>
          </a:p>
        </p:txBody>
      </p:sp>
      <p:pic>
        <p:nvPicPr>
          <p:cNvPr id="6" name="Picture 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00150" y="2052638"/>
            <a:ext cx="2342215" cy="288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 idx="4294967295"/>
          </p:nvPr>
        </p:nvSpPr>
        <p:spPr>
          <a:xfrm>
            <a:off x="1485900" y="147638"/>
            <a:ext cx="67437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A new  hope</a:t>
            </a:r>
            <a:br>
              <a:rPr lang="en-US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</a:br>
            <a:r>
              <a:rPr lang="en-US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(actually, quite old)</a:t>
            </a:r>
          </a:p>
        </p:txBody>
      </p:sp>
      <p:sp>
        <p:nvSpPr>
          <p:cNvPr id="35843" name="Content Placeholder 5"/>
          <p:cNvSpPr>
            <a:spLocks noGrp="1"/>
          </p:cNvSpPr>
          <p:nvPr>
            <p:ph sz="quarter" idx="4294967295"/>
          </p:nvPr>
        </p:nvSpPr>
        <p:spPr>
          <a:xfrm>
            <a:off x="1384300" y="2135092"/>
            <a:ext cx="6873875" cy="4656138"/>
          </a:xfrm>
        </p:spPr>
        <p:txBody>
          <a:bodyPr>
            <a:noAutofit/>
          </a:bodyPr>
          <a:lstStyle/>
          <a:p>
            <a:r>
              <a:rPr lang="en-US" sz="2000" dirty="0" smtClean="0">
                <a:latin typeface="+mj-lt"/>
                <a:ea typeface="ＭＳ Ｐゴシック" pitchFamily="-112" charset="-128"/>
                <a:cs typeface="ＭＳ Ｐゴシック" pitchFamily="-112" charset="-128"/>
              </a:rPr>
              <a:t>Experience factories</a:t>
            </a:r>
          </a:p>
          <a:p>
            <a:pPr lvl="1"/>
            <a:r>
              <a:rPr lang="en-US" sz="1600" dirty="0" smtClean="0">
                <a:latin typeface="+mj-lt"/>
                <a:ea typeface="ＭＳ Ｐゴシック" pitchFamily="-112" charset="-128"/>
                <a:cs typeface="ＭＳ Ｐゴシック" pitchFamily="-112" charset="-128"/>
              </a:rPr>
              <a:t>Method for find local lessons</a:t>
            </a:r>
            <a:endParaRPr lang="en-US" sz="2000" dirty="0" smtClean="0">
              <a:latin typeface="+mj-lt"/>
              <a:ea typeface="ＭＳ Ｐゴシック" pitchFamily="-112" charset="-128"/>
              <a:cs typeface="ＭＳ Ｐゴシック" pitchFamily="-112" charset="-128"/>
            </a:endParaRPr>
          </a:p>
          <a:p>
            <a:r>
              <a:rPr lang="en-US" sz="2000" dirty="0" smtClean="0">
                <a:latin typeface="+mj-lt"/>
                <a:ea typeface="ＭＳ Ｐゴシック" pitchFamily="-112" charset="-128"/>
                <a:cs typeface="ＭＳ Ｐゴシック" pitchFamily="-112" charset="-128"/>
              </a:rPr>
              <a:t>Basili</a:t>
            </a:r>
            <a:r>
              <a:rPr lang="en-US" sz="2000" dirty="0">
                <a:latin typeface="+mj-lt"/>
                <a:ea typeface="ＭＳ Ｐゴシック" pitchFamily="-112" charset="-128"/>
                <a:cs typeface="ＭＳ Ｐゴシック" pitchFamily="-112" charset="-128"/>
              </a:rPr>
              <a:t>’09 (pers. comm.):</a:t>
            </a:r>
          </a:p>
          <a:p>
            <a:pPr lvl="1"/>
            <a:r>
              <a:rPr lang="en-US" sz="2000" dirty="0">
                <a:latin typeface="+mj-lt"/>
              </a:rPr>
              <a:t>“All my papers  have the same form.</a:t>
            </a:r>
          </a:p>
          <a:p>
            <a:pPr lvl="1"/>
            <a:r>
              <a:rPr lang="en-US" sz="2000" dirty="0">
                <a:latin typeface="+mj-lt"/>
              </a:rPr>
              <a:t>“For the project being studied, we find that changing X improved Y.</a:t>
            </a:r>
            <a:r>
              <a:rPr lang="en-US" sz="2000" dirty="0" smtClean="0">
                <a:latin typeface="+mj-lt"/>
              </a:rPr>
              <a:t>”</a:t>
            </a:r>
          </a:p>
          <a:p>
            <a:r>
              <a:rPr lang="en-US" sz="2400" dirty="0">
                <a:latin typeface="+mj-lt"/>
                <a:ea typeface="ＭＳ Ｐゴシック" pitchFamily="-112" charset="-128"/>
                <a:cs typeface="ＭＳ Ｐゴシック" pitchFamily="-112" charset="-128"/>
              </a:rPr>
              <a:t>Translation (mine):</a:t>
            </a:r>
          </a:p>
          <a:p>
            <a:pPr lvl="1"/>
            <a:r>
              <a:rPr lang="en-US" sz="2000" dirty="0">
                <a:latin typeface="+mj-lt"/>
              </a:rPr>
              <a:t>Even if we can’t find general models (which seem to be quite rare)….</a:t>
            </a:r>
          </a:p>
          <a:p>
            <a:pPr lvl="1"/>
            <a:r>
              <a:rPr lang="en-US" sz="2400" dirty="0">
                <a:latin typeface="+mj-lt"/>
              </a:rPr>
              <a:t>… we can still research general methods for finding local lessons learned</a:t>
            </a:r>
            <a:endParaRPr lang="en-US" sz="2000" dirty="0">
              <a:latin typeface="+mj-lt"/>
            </a:endParaRPr>
          </a:p>
        </p:txBody>
      </p:sp>
      <p:pic>
        <p:nvPicPr>
          <p:cNvPr id="35845" name="Picture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04000" y="245224"/>
            <a:ext cx="2179638" cy="3203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26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 idx="4294967295"/>
          </p:nvPr>
        </p:nvSpPr>
        <p:spPr>
          <a:xfrm>
            <a:off x="1231900" y="127000"/>
            <a:ext cx="6540500" cy="1143000"/>
          </a:xfrm>
        </p:spPr>
        <p:txBody>
          <a:bodyPr/>
          <a:lstStyle/>
          <a:p>
            <a:pPr>
              <a:lnSpc>
                <a:spcPts val="4000"/>
              </a:lnSpc>
            </a:pPr>
            <a:r>
              <a:rPr lang="en-US" sz="40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The rest of this</a:t>
            </a:r>
            <a:r>
              <a:rPr lang="en-US" sz="4000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talk</a:t>
            </a:r>
            <a:r>
              <a:rPr lang="en-US" sz="40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: “W</a:t>
            </a:r>
            <a:r>
              <a:rPr lang="en-US" sz="4000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”</a:t>
            </a:r>
            <a:br>
              <a:rPr lang="en-US" sz="4000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</a:br>
            <a:r>
              <a:rPr lang="en-US" sz="4000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(a “local lessons” finder)</a:t>
            </a:r>
            <a:endParaRPr lang="en-US" sz="4000" dirty="0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41987" name="Content Placeholder 2"/>
          <p:cNvSpPr>
            <a:spLocks noGrp="1"/>
          </p:cNvSpPr>
          <p:nvPr>
            <p:ph sz="half" idx="4294967295"/>
          </p:nvPr>
        </p:nvSpPr>
        <p:spPr>
          <a:xfrm>
            <a:off x="1257300" y="1981200"/>
            <a:ext cx="3476625" cy="4114800"/>
          </a:xfrm>
        </p:spPr>
        <p:txBody>
          <a:bodyPr>
            <a:normAutofit fontScale="85000" lnSpcReduction="10000"/>
          </a:bodyPr>
          <a:lstStyle/>
          <a:p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Bayesian case-based </a:t>
            </a:r>
            <a:b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</a:b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contrast-set learner </a:t>
            </a:r>
          </a:p>
          <a:p>
            <a:pPr lvl="1"/>
            <a:r>
              <a:rPr lang="en-US" sz="1600" dirty="0">
                <a:latin typeface="Arial" pitchFamily="-112" charset="0"/>
              </a:rPr>
              <a:t>uses greedy search</a:t>
            </a:r>
          </a:p>
          <a:p>
            <a:pPr lvl="1"/>
            <a:r>
              <a:rPr lang="en-US" sz="1600" dirty="0">
                <a:latin typeface="Arial" pitchFamily="-112" charset="0"/>
              </a:rPr>
              <a:t>illustrates the “local lessons” effect</a:t>
            </a:r>
          </a:p>
          <a:p>
            <a:pPr lvl="1"/>
            <a:r>
              <a:rPr lang="en-US" sz="1600" dirty="0">
                <a:latin typeface="Arial" pitchFamily="-112" charset="0"/>
              </a:rPr>
              <a:t>offers functionality missing in </a:t>
            </a:r>
            <a:br>
              <a:rPr lang="en-US" sz="1600" dirty="0">
                <a:latin typeface="Arial" pitchFamily="-112" charset="0"/>
              </a:rPr>
            </a:br>
            <a:r>
              <a:rPr lang="en-US" sz="1600" dirty="0">
                <a:latin typeface="Arial" pitchFamily="-112" charset="0"/>
              </a:rPr>
              <a:t>the effort-estimation literature</a:t>
            </a:r>
            <a:br>
              <a:rPr lang="en-US" sz="1600" dirty="0">
                <a:latin typeface="Arial" pitchFamily="-112" charset="0"/>
              </a:rPr>
            </a:br>
            <a:endParaRPr lang="en-US" sz="1600" dirty="0">
              <a:latin typeface="Arial" pitchFamily="-112" charset="0"/>
            </a:endParaRPr>
          </a:p>
          <a:p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Fast generator of baseline results</a:t>
            </a:r>
          </a:p>
          <a:p>
            <a:pPr lvl="1"/>
            <a:r>
              <a:rPr lang="en-US" sz="1600" dirty="0">
                <a:latin typeface="Arial" pitchFamily="-112" charset="0"/>
              </a:rPr>
              <a:t>There are too few baseline results</a:t>
            </a:r>
          </a:p>
          <a:p>
            <a:pPr lvl="1"/>
            <a:r>
              <a:rPr lang="en-US" sz="1600" dirty="0">
                <a:latin typeface="Arial" pitchFamily="-112" charset="0"/>
              </a:rPr>
              <a:t>And baseline results can be very interesting (humbling).</a:t>
            </a:r>
            <a:br>
              <a:rPr lang="en-US" sz="1600" dirty="0">
                <a:latin typeface="Arial" pitchFamily="-112" charset="0"/>
              </a:rPr>
            </a:br>
            <a:endParaRPr lang="en-US" sz="1600" dirty="0">
              <a:latin typeface="Arial" pitchFamily="-112" charset="0"/>
            </a:endParaRPr>
          </a:p>
          <a:p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A very (very)  simple algorithm </a:t>
            </a:r>
          </a:p>
          <a:p>
            <a:pPr lvl="1"/>
            <a:r>
              <a:rPr lang="en-US" sz="1600" dirty="0">
                <a:latin typeface="Arial" pitchFamily="-112" charset="0"/>
              </a:rPr>
              <a:t>Should add it to your toolkit</a:t>
            </a:r>
          </a:p>
          <a:p>
            <a:pPr lvl="1"/>
            <a:r>
              <a:rPr lang="en-US" sz="1600" dirty="0">
                <a:latin typeface="Arial" pitchFamily="-112" charset="0"/>
              </a:rPr>
              <a:t>At least, as the “one to beat”</a:t>
            </a:r>
          </a:p>
          <a:p>
            <a:endParaRPr lang="en-US" sz="1800" dirty="0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  <a:p>
            <a:pPr lvl="1"/>
            <a:endParaRPr lang="en-US" sz="1600" dirty="0">
              <a:latin typeface="Arial" pitchFamily="-112" charset="0"/>
            </a:endParaRPr>
          </a:p>
          <a:p>
            <a:pPr lvl="1"/>
            <a:endParaRPr lang="en-US" sz="1600" dirty="0">
              <a:latin typeface="Arial" pitchFamily="-112" charset="0"/>
            </a:endParaRPr>
          </a:p>
        </p:txBody>
      </p:sp>
      <p:sp>
        <p:nvSpPr>
          <p:cNvPr id="41988" name="Slide Number Placeholder 4"/>
          <p:cNvSpPr txBox="1">
            <a:spLocks noGrp="1"/>
          </p:cNvSpPr>
          <p:nvPr/>
        </p:nvSpPr>
        <p:spPr bwMode="auto">
          <a:xfrm>
            <a:off x="8010525" y="30163"/>
            <a:ext cx="690563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fld id="{0FC6B13B-3800-6747-A83D-CC4971FF7763}" type="slidenum">
              <a:rPr lang="en-US" sz="1500"/>
              <a:pPr/>
              <a:t>27</a:t>
            </a:fld>
            <a:r>
              <a:rPr lang="en-US" sz="1500"/>
              <a:t>/46</a:t>
            </a:r>
          </a:p>
        </p:txBody>
      </p:sp>
      <p:pic>
        <p:nvPicPr>
          <p:cNvPr id="41991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2065338"/>
            <a:ext cx="4298950" cy="270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8" name="Text Box 8"/>
          <p:cNvSpPr txBox="1">
            <a:spLocks noChangeArrowheads="1"/>
          </p:cNvSpPr>
          <p:nvPr/>
        </p:nvSpPr>
        <p:spPr bwMode="auto">
          <a:xfrm>
            <a:off x="5302250" y="4922838"/>
            <a:ext cx="3252788" cy="9525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1400" dirty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Holte</a:t>
            </a:r>
            <a:r>
              <a:rPr lang="en-US" sz="1400" dirty="0" smtClean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’93</a:t>
            </a:r>
          </a:p>
          <a:p>
            <a:pPr>
              <a:defRPr/>
            </a:pPr>
            <a:r>
              <a:rPr lang="en-US" sz="1400" dirty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• C4: builds decision trees “N” deep</a:t>
            </a:r>
          </a:p>
          <a:p>
            <a:pPr>
              <a:defRPr/>
            </a:pPr>
            <a:r>
              <a:rPr lang="en-US" sz="1400" dirty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• 1R: builds decision trees “1” deep</a:t>
            </a:r>
          </a:p>
          <a:p>
            <a:pPr>
              <a:defRPr/>
            </a:pPr>
            <a:r>
              <a:rPr lang="en-US" sz="1400" dirty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• For datasets with 2 classes, 1R ≈ C4 </a:t>
            </a:r>
          </a:p>
        </p:txBody>
      </p:sp>
      <p:sp>
        <p:nvSpPr>
          <p:cNvPr id="41993" name="Line 9"/>
          <p:cNvSpPr>
            <a:spLocks noChangeShapeType="1"/>
          </p:cNvSpPr>
          <p:nvPr/>
        </p:nvSpPr>
        <p:spPr bwMode="auto">
          <a:xfrm>
            <a:off x="3975100" y="5016500"/>
            <a:ext cx="1247775" cy="1000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994" name="Text Box 10"/>
          <p:cNvSpPr txBox="1">
            <a:spLocks noChangeArrowheads="1"/>
          </p:cNvSpPr>
          <p:nvPr/>
        </p:nvSpPr>
        <p:spPr bwMode="auto">
          <a:xfrm>
            <a:off x="4445000" y="2066925"/>
            <a:ext cx="752475" cy="254000"/>
          </a:xfrm>
          <a:prstGeom prst="rect">
            <a:avLst/>
          </a:prstGeom>
          <a:solidFill>
            <a:schemeClr val="tx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>
                <a:solidFill>
                  <a:schemeClr val="bg1"/>
                </a:solidFill>
              </a:rPr>
              <a:t>accuracy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27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Rest of this talk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28</a:t>
            </a:fld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dirty="0" smtClean="0"/>
              <a:t>Not TAR</a:t>
            </a:r>
          </a:p>
          <a:p>
            <a:r>
              <a:rPr lang="en-US" dirty="0" smtClean="0"/>
              <a:t>Can achieve same effect</a:t>
            </a:r>
          </a:p>
          <a:p>
            <a:pPr lvl="1"/>
            <a:r>
              <a:rPr lang="en-US" dirty="0" smtClean="0"/>
              <a:t>Tiny rules</a:t>
            </a:r>
          </a:p>
          <a:p>
            <a:r>
              <a:rPr lang="en-US" dirty="0" smtClean="0"/>
              <a:t>Using a much simpler approach</a:t>
            </a:r>
          </a:p>
          <a:p>
            <a:pPr lvl="1"/>
            <a:r>
              <a:rPr lang="en-US" dirty="0" smtClean="0"/>
              <a:t>A greedy search based on Bayesian range selection heuristic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Contrast set learning </a:t>
            </a:r>
            <a:br>
              <a:rPr lang="en-US" dirty="0" smtClean="0"/>
            </a:br>
            <a:r>
              <a:rPr lang="en-US" dirty="0" smtClean="0"/>
              <a:t>with “W”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29</a:t>
            </a:fld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“W”= Simple (Bayesian) Contrast Set Learning (in linear time) 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104900" y="2184400"/>
            <a:ext cx="5486400" cy="387350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  <a:buNone/>
            </a:pPr>
            <a:r>
              <a:rPr lang="en-US" sz="1800" dirty="0" err="1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Mozini</a:t>
            </a:r>
            <a:r>
              <a:rPr lang="en-US" sz="1800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: KDD ‘04</a:t>
            </a:r>
          </a:p>
          <a:p>
            <a:pPr>
              <a:lnSpc>
                <a:spcPct val="90000"/>
              </a:lnSpc>
            </a:pPr>
            <a:r>
              <a:rPr lang="en-US" sz="1800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“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best” = target class (e.g. “survive”)</a:t>
            </a:r>
          </a:p>
          <a:p>
            <a:pPr>
              <a:lnSpc>
                <a:spcPct val="90000"/>
              </a:lnSpc>
            </a:pP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“rest” = other classes</a:t>
            </a:r>
          </a:p>
          <a:p>
            <a:pPr>
              <a:lnSpc>
                <a:spcPct val="90000"/>
              </a:lnSpc>
            </a:pP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x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= any range  (e.g. “sex=female”)</a:t>
            </a:r>
          </a:p>
          <a:p>
            <a:pPr>
              <a:lnSpc>
                <a:spcPct val="90000"/>
              </a:lnSpc>
            </a:pP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f(x|c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) = frequency of </a:t>
            </a: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x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 in class </a:t>
            </a: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c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/>
            </a:r>
            <a:b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</a:br>
            <a:endParaRPr lang="en-US" sz="1800" dirty="0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  <a:p>
            <a:pPr>
              <a:lnSpc>
                <a:spcPct val="90000"/>
              </a:lnSpc>
            </a:pP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b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= </a:t>
            </a: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f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( </a:t>
            </a: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x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| best ) / </a:t>
            </a: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F(best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)</a:t>
            </a:r>
          </a:p>
          <a:p>
            <a:pPr>
              <a:lnSpc>
                <a:spcPct val="90000"/>
              </a:lnSpc>
            </a:pP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r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 = </a:t>
            </a: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f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( </a:t>
            </a: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x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| rest )  / </a:t>
            </a: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F(rest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)</a:t>
            </a:r>
            <a:b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</a:br>
            <a:endParaRPr lang="en-US" sz="1800" dirty="0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  <a:p>
            <a:pPr>
              <a:lnSpc>
                <a:spcPct val="90000"/>
              </a:lnSpc>
            </a:pP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LOR= </a:t>
            </a: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log(odds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ratio) = </a:t>
            </a: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log(b/r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)</a:t>
            </a:r>
          </a:p>
          <a:p>
            <a:pPr lvl="1">
              <a:lnSpc>
                <a:spcPct val="90000"/>
              </a:lnSpc>
            </a:pPr>
            <a:r>
              <a:rPr lang="en-US" sz="1600" dirty="0">
                <a:latin typeface="Arial" pitchFamily="-112" charset="0"/>
              </a:rPr>
              <a:t>? normalize 0 to max = 1 to 100</a:t>
            </a:r>
            <a:br>
              <a:rPr lang="en-US" sz="1600" dirty="0">
                <a:latin typeface="Arial" pitchFamily="-112" charset="0"/>
              </a:rPr>
            </a:br>
            <a:endParaRPr lang="en-US" sz="1600" dirty="0">
              <a:latin typeface="Arial" pitchFamily="-112" charset="0"/>
            </a:endParaRPr>
          </a:p>
          <a:p>
            <a:pPr>
              <a:lnSpc>
                <a:spcPct val="60000"/>
              </a:lnSpc>
            </a:pP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s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= sum of </a:t>
            </a: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LORs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 </a:t>
            </a:r>
          </a:p>
          <a:p>
            <a:pPr lvl="1">
              <a:lnSpc>
                <a:spcPct val="60000"/>
              </a:lnSpc>
            </a:pPr>
            <a:r>
              <a:rPr lang="en-US" sz="1600" dirty="0" err="1">
                <a:latin typeface="Arial" pitchFamily="-112" charset="0"/>
              </a:rPr>
              <a:t>e</a:t>
            </a:r>
            <a:r>
              <a:rPr lang="en-US" sz="1600" dirty="0">
                <a:latin typeface="Arial" pitchFamily="-112" charset="0"/>
              </a:rPr>
              <a:t>      = </a:t>
            </a:r>
            <a:r>
              <a:rPr lang="en-US" sz="2400" dirty="0">
                <a:latin typeface="Arial" pitchFamily="-112" charset="0"/>
              </a:rPr>
              <a:t> </a:t>
            </a:r>
            <a:r>
              <a:rPr lang="en-US" sz="1600" dirty="0">
                <a:latin typeface="Arial" pitchFamily="-112" charset="0"/>
              </a:rPr>
              <a:t>2.7183 …</a:t>
            </a:r>
            <a:endParaRPr lang="en-US" sz="2400" dirty="0">
              <a:latin typeface="Arial" pitchFamily="-112" charset="0"/>
            </a:endParaRPr>
          </a:p>
          <a:p>
            <a:pPr lvl="1">
              <a:lnSpc>
                <a:spcPct val="80000"/>
              </a:lnSpc>
            </a:pPr>
            <a:r>
              <a:rPr lang="en-US" sz="1600" dirty="0" err="1">
                <a:latin typeface="Arial" pitchFamily="-112" charset="0"/>
              </a:rPr>
              <a:t>p</a:t>
            </a:r>
            <a:r>
              <a:rPr lang="en-US" sz="1600" dirty="0">
                <a:latin typeface="Arial" pitchFamily="-112" charset="0"/>
              </a:rPr>
              <a:t>      = F(B) / (F(B) + F(R))</a:t>
            </a:r>
          </a:p>
          <a:p>
            <a:pPr lvl="1">
              <a:lnSpc>
                <a:spcPct val="80000"/>
              </a:lnSpc>
            </a:pPr>
            <a:r>
              <a:rPr lang="en-US" sz="1600" dirty="0">
                <a:latin typeface="Arial" pitchFamily="-112" charset="0"/>
              </a:rPr>
              <a:t>P(B) = 1 / (1 + e^(-1*ln(p/(1 - </a:t>
            </a:r>
            <a:r>
              <a:rPr lang="en-US" sz="1600" dirty="0" err="1">
                <a:latin typeface="Arial" pitchFamily="-112" charset="0"/>
              </a:rPr>
              <a:t>p</a:t>
            </a:r>
            <a:r>
              <a:rPr lang="en-US" sz="1600" dirty="0">
                <a:latin typeface="Arial" pitchFamily="-112" charset="0"/>
              </a:rPr>
              <a:t>)) - </a:t>
            </a:r>
            <a:r>
              <a:rPr lang="en-US" sz="1600" dirty="0" err="1">
                <a:latin typeface="Arial" pitchFamily="-112" charset="0"/>
              </a:rPr>
              <a:t>s</a:t>
            </a:r>
            <a:r>
              <a:rPr lang="en-US" sz="1600" dirty="0">
                <a:latin typeface="Arial" pitchFamily="-112" charset="0"/>
              </a:rPr>
              <a:t> ))</a:t>
            </a:r>
            <a:r>
              <a:rPr lang="en-US" sz="2400" dirty="0">
                <a:latin typeface="Arial" pitchFamily="-112" charset="0"/>
              </a:rPr>
              <a:t>  </a:t>
            </a:r>
          </a:p>
          <a:p>
            <a:pPr lvl="1">
              <a:lnSpc>
                <a:spcPct val="90000"/>
              </a:lnSpc>
              <a:buFontTx/>
              <a:buNone/>
            </a:pPr>
            <a:endParaRPr lang="en-US" sz="1600" dirty="0">
              <a:latin typeface="Arial" pitchFamily="-112" charset="0"/>
            </a:endParaRPr>
          </a:p>
        </p:txBody>
      </p:sp>
      <p:sp>
        <p:nvSpPr>
          <p:cNvPr id="46086" name="Line 9"/>
          <p:cNvSpPr>
            <a:spLocks noChangeShapeType="1"/>
          </p:cNvSpPr>
          <p:nvPr/>
        </p:nvSpPr>
        <p:spPr bwMode="auto">
          <a:xfrm flipV="1">
            <a:off x="1168400" y="3581400"/>
            <a:ext cx="3949700" cy="2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087" name="Line 10"/>
          <p:cNvSpPr>
            <a:spLocks noChangeShapeType="1"/>
          </p:cNvSpPr>
          <p:nvPr/>
        </p:nvSpPr>
        <p:spPr bwMode="auto">
          <a:xfrm flipV="1">
            <a:off x="1130300" y="4305300"/>
            <a:ext cx="3949700" cy="2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088" name="Line 11"/>
          <p:cNvSpPr>
            <a:spLocks noChangeShapeType="1"/>
          </p:cNvSpPr>
          <p:nvPr/>
        </p:nvSpPr>
        <p:spPr bwMode="auto">
          <a:xfrm flipV="1">
            <a:off x="1092200" y="4889500"/>
            <a:ext cx="3949700" cy="2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30</a:t>
            </a:fld>
            <a:endParaRPr kumimoji="0" lang="en-US"/>
          </a:p>
        </p:txBody>
      </p:sp>
      <p:pic>
        <p:nvPicPr>
          <p:cNvPr id="46085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3800" y="2749550"/>
            <a:ext cx="3670300" cy="2578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“W”= Simple (Bayesian) Contrast Set Learning (in linear time) 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104900" y="2184400"/>
            <a:ext cx="5486400" cy="387350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  <a:buNone/>
            </a:pPr>
            <a:r>
              <a:rPr lang="en-US" sz="1800" dirty="0" err="1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Mozini</a:t>
            </a:r>
            <a:r>
              <a:rPr lang="en-US" sz="1800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: KDD ‘04</a:t>
            </a:r>
          </a:p>
          <a:p>
            <a:pPr>
              <a:lnSpc>
                <a:spcPct val="90000"/>
              </a:lnSpc>
            </a:pPr>
            <a:r>
              <a:rPr lang="en-US" sz="1800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“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best” = target class (e.g. “survive”)</a:t>
            </a:r>
          </a:p>
          <a:p>
            <a:pPr>
              <a:lnSpc>
                <a:spcPct val="90000"/>
              </a:lnSpc>
            </a:pP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“rest” = other classes</a:t>
            </a:r>
          </a:p>
          <a:p>
            <a:pPr>
              <a:lnSpc>
                <a:spcPct val="90000"/>
              </a:lnSpc>
            </a:pP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x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= any range  (e.g. “sex=female”)</a:t>
            </a:r>
          </a:p>
          <a:p>
            <a:pPr>
              <a:lnSpc>
                <a:spcPct val="90000"/>
              </a:lnSpc>
            </a:pP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f(x|c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) = frequency of </a:t>
            </a: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x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 in class </a:t>
            </a: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c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/>
            </a:r>
            <a:b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</a:br>
            <a:endParaRPr lang="en-US" sz="1800" dirty="0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  <a:p>
            <a:pPr>
              <a:lnSpc>
                <a:spcPct val="90000"/>
              </a:lnSpc>
            </a:pP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b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= </a:t>
            </a: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f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( </a:t>
            </a: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x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| best ) / </a:t>
            </a: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F(best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)</a:t>
            </a:r>
          </a:p>
          <a:p>
            <a:pPr>
              <a:lnSpc>
                <a:spcPct val="90000"/>
              </a:lnSpc>
            </a:pP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r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 = </a:t>
            </a: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f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( </a:t>
            </a: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x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| rest )  / </a:t>
            </a: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F(rest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)</a:t>
            </a:r>
            <a:b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</a:br>
            <a:endParaRPr lang="en-US" sz="1800" dirty="0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  <a:p>
            <a:pPr>
              <a:lnSpc>
                <a:spcPct val="90000"/>
              </a:lnSpc>
            </a:pP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LOR= </a:t>
            </a: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log(odds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ratio) = </a:t>
            </a: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log(b/r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)</a:t>
            </a:r>
          </a:p>
          <a:p>
            <a:pPr lvl="1">
              <a:lnSpc>
                <a:spcPct val="90000"/>
              </a:lnSpc>
            </a:pPr>
            <a:r>
              <a:rPr lang="en-US" sz="1600" dirty="0">
                <a:latin typeface="Arial" pitchFamily="-112" charset="0"/>
              </a:rPr>
              <a:t>? normalize 0 to max = 1 to 100</a:t>
            </a:r>
            <a:br>
              <a:rPr lang="en-US" sz="1600" dirty="0">
                <a:latin typeface="Arial" pitchFamily="-112" charset="0"/>
              </a:rPr>
            </a:br>
            <a:endParaRPr lang="en-US" sz="1600" dirty="0">
              <a:latin typeface="Arial" pitchFamily="-112" charset="0"/>
            </a:endParaRPr>
          </a:p>
          <a:p>
            <a:pPr>
              <a:lnSpc>
                <a:spcPct val="60000"/>
              </a:lnSpc>
            </a:pP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s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= sum of </a:t>
            </a: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LORs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 </a:t>
            </a:r>
          </a:p>
          <a:p>
            <a:pPr lvl="1">
              <a:lnSpc>
                <a:spcPct val="60000"/>
              </a:lnSpc>
            </a:pPr>
            <a:r>
              <a:rPr lang="en-US" sz="1600" dirty="0" err="1">
                <a:latin typeface="Arial" pitchFamily="-112" charset="0"/>
              </a:rPr>
              <a:t>e</a:t>
            </a:r>
            <a:r>
              <a:rPr lang="en-US" sz="1600" dirty="0">
                <a:latin typeface="Arial" pitchFamily="-112" charset="0"/>
              </a:rPr>
              <a:t>      = </a:t>
            </a:r>
            <a:r>
              <a:rPr lang="en-US" sz="2400" dirty="0">
                <a:latin typeface="Arial" pitchFamily="-112" charset="0"/>
              </a:rPr>
              <a:t> </a:t>
            </a:r>
            <a:r>
              <a:rPr lang="en-US" sz="1600" dirty="0">
                <a:latin typeface="Arial" pitchFamily="-112" charset="0"/>
              </a:rPr>
              <a:t>2.7183 …</a:t>
            </a:r>
            <a:endParaRPr lang="en-US" sz="2400" dirty="0">
              <a:latin typeface="Arial" pitchFamily="-112" charset="0"/>
            </a:endParaRPr>
          </a:p>
          <a:p>
            <a:pPr lvl="1">
              <a:lnSpc>
                <a:spcPct val="80000"/>
              </a:lnSpc>
            </a:pPr>
            <a:r>
              <a:rPr lang="en-US" sz="1600" dirty="0" err="1">
                <a:latin typeface="Arial" pitchFamily="-112" charset="0"/>
              </a:rPr>
              <a:t>p</a:t>
            </a:r>
            <a:r>
              <a:rPr lang="en-US" sz="1600" dirty="0">
                <a:latin typeface="Arial" pitchFamily="-112" charset="0"/>
              </a:rPr>
              <a:t>      = F(B) / (F(B) + F(R))</a:t>
            </a:r>
          </a:p>
          <a:p>
            <a:pPr lvl="1">
              <a:lnSpc>
                <a:spcPct val="80000"/>
              </a:lnSpc>
            </a:pPr>
            <a:r>
              <a:rPr lang="en-US" sz="1600" dirty="0">
                <a:latin typeface="Arial" pitchFamily="-112" charset="0"/>
              </a:rPr>
              <a:t>P(B) = 1 / (1 + e^(-1*ln(p/(1 - </a:t>
            </a:r>
            <a:r>
              <a:rPr lang="en-US" sz="1600" dirty="0" err="1">
                <a:latin typeface="Arial" pitchFamily="-112" charset="0"/>
              </a:rPr>
              <a:t>p</a:t>
            </a:r>
            <a:r>
              <a:rPr lang="en-US" sz="1600" dirty="0">
                <a:latin typeface="Arial" pitchFamily="-112" charset="0"/>
              </a:rPr>
              <a:t>)) - </a:t>
            </a:r>
            <a:r>
              <a:rPr lang="en-US" sz="1600" dirty="0" err="1">
                <a:latin typeface="Arial" pitchFamily="-112" charset="0"/>
              </a:rPr>
              <a:t>s</a:t>
            </a:r>
            <a:r>
              <a:rPr lang="en-US" sz="1600" dirty="0">
                <a:latin typeface="Arial" pitchFamily="-112" charset="0"/>
              </a:rPr>
              <a:t> ))</a:t>
            </a:r>
            <a:r>
              <a:rPr lang="en-US" sz="2400" dirty="0">
                <a:latin typeface="Arial" pitchFamily="-112" charset="0"/>
              </a:rPr>
              <a:t>  </a:t>
            </a:r>
          </a:p>
          <a:p>
            <a:pPr lvl="1">
              <a:lnSpc>
                <a:spcPct val="90000"/>
              </a:lnSpc>
              <a:buFontTx/>
              <a:buNone/>
            </a:pPr>
            <a:endParaRPr lang="en-US" sz="1600" dirty="0">
              <a:latin typeface="Arial" pitchFamily="-112" charset="0"/>
            </a:endParaRPr>
          </a:p>
        </p:txBody>
      </p:sp>
      <p:sp>
        <p:nvSpPr>
          <p:cNvPr id="46086" name="Line 9"/>
          <p:cNvSpPr>
            <a:spLocks noChangeShapeType="1"/>
          </p:cNvSpPr>
          <p:nvPr/>
        </p:nvSpPr>
        <p:spPr bwMode="auto">
          <a:xfrm flipV="1">
            <a:off x="1168400" y="3581400"/>
            <a:ext cx="3949700" cy="2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087" name="Line 10"/>
          <p:cNvSpPr>
            <a:spLocks noChangeShapeType="1"/>
          </p:cNvSpPr>
          <p:nvPr/>
        </p:nvSpPr>
        <p:spPr bwMode="auto">
          <a:xfrm flipV="1">
            <a:off x="1130300" y="4305300"/>
            <a:ext cx="3949700" cy="2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088" name="Line 11"/>
          <p:cNvSpPr>
            <a:spLocks noChangeShapeType="1"/>
          </p:cNvSpPr>
          <p:nvPr/>
        </p:nvSpPr>
        <p:spPr bwMode="auto">
          <a:xfrm flipV="1">
            <a:off x="1092200" y="4889500"/>
            <a:ext cx="3949700" cy="2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31</a:t>
            </a:fld>
            <a:endParaRPr kumimoji="0" lang="en-US"/>
          </a:p>
        </p:txBody>
      </p:sp>
      <p:pic>
        <p:nvPicPr>
          <p:cNvPr id="10" name="Picture 2" descr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70450" y="2546350"/>
            <a:ext cx="4291013" cy="270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Line 6"/>
          <p:cNvSpPr>
            <a:spLocks noChangeShapeType="1"/>
          </p:cNvSpPr>
          <p:nvPr/>
        </p:nvSpPr>
        <p:spPr bwMode="auto">
          <a:xfrm flipV="1">
            <a:off x="4178300" y="4787900"/>
            <a:ext cx="1663700" cy="736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Line 7"/>
          <p:cNvSpPr>
            <a:spLocks noChangeShapeType="1"/>
          </p:cNvSpPr>
          <p:nvPr/>
        </p:nvSpPr>
        <p:spPr bwMode="auto">
          <a:xfrm flipV="1">
            <a:off x="5105400" y="5143500"/>
            <a:ext cx="901700" cy="622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“W”= Simple (Bayesian) Contrast Set Learning (in linear time) 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104900" y="2184400"/>
            <a:ext cx="5486400" cy="387350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  <a:buNone/>
            </a:pPr>
            <a:r>
              <a:rPr lang="en-US" sz="1800" dirty="0" err="1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Mozini</a:t>
            </a:r>
            <a:r>
              <a:rPr lang="en-US" sz="1800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: KDD ‘04</a:t>
            </a:r>
          </a:p>
          <a:p>
            <a:pPr>
              <a:lnSpc>
                <a:spcPct val="90000"/>
              </a:lnSpc>
            </a:pPr>
            <a:r>
              <a:rPr lang="en-US" sz="1800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“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best” = target class (e.g. “survive”)</a:t>
            </a:r>
          </a:p>
          <a:p>
            <a:pPr>
              <a:lnSpc>
                <a:spcPct val="90000"/>
              </a:lnSpc>
            </a:pP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“rest” = other classes</a:t>
            </a:r>
          </a:p>
          <a:p>
            <a:pPr>
              <a:lnSpc>
                <a:spcPct val="90000"/>
              </a:lnSpc>
            </a:pP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x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= any range  (e.g. “sex=female”)</a:t>
            </a:r>
          </a:p>
          <a:p>
            <a:pPr>
              <a:lnSpc>
                <a:spcPct val="90000"/>
              </a:lnSpc>
            </a:pP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f(x|c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) = frequency of </a:t>
            </a: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x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 in class </a:t>
            </a: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c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/>
            </a:r>
            <a:b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</a:br>
            <a:endParaRPr lang="en-US" sz="1800" dirty="0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  <a:p>
            <a:pPr>
              <a:lnSpc>
                <a:spcPct val="90000"/>
              </a:lnSpc>
            </a:pP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b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= </a:t>
            </a: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f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( </a:t>
            </a: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x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| best ) / </a:t>
            </a: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F(best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)</a:t>
            </a:r>
          </a:p>
          <a:p>
            <a:pPr>
              <a:lnSpc>
                <a:spcPct val="90000"/>
              </a:lnSpc>
            </a:pP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r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 = </a:t>
            </a: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f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( </a:t>
            </a: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x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| rest )  / </a:t>
            </a: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F(rest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)</a:t>
            </a:r>
            <a:b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</a:br>
            <a:endParaRPr lang="en-US" sz="1800" dirty="0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  <a:p>
            <a:pPr>
              <a:lnSpc>
                <a:spcPct val="90000"/>
              </a:lnSpc>
            </a:pP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LOR= </a:t>
            </a: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log(odds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ratio) = </a:t>
            </a: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log(b/r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)</a:t>
            </a:r>
          </a:p>
          <a:p>
            <a:pPr lvl="1">
              <a:lnSpc>
                <a:spcPct val="90000"/>
              </a:lnSpc>
            </a:pPr>
            <a:r>
              <a:rPr lang="en-US" sz="1600" dirty="0">
                <a:latin typeface="Arial" pitchFamily="-112" charset="0"/>
              </a:rPr>
              <a:t>? normalize 0 to max = 1 to 100</a:t>
            </a:r>
            <a:br>
              <a:rPr lang="en-US" sz="1600" dirty="0">
                <a:latin typeface="Arial" pitchFamily="-112" charset="0"/>
              </a:rPr>
            </a:br>
            <a:endParaRPr lang="en-US" sz="1600" dirty="0">
              <a:latin typeface="Arial" pitchFamily="-112" charset="0"/>
            </a:endParaRPr>
          </a:p>
          <a:p>
            <a:pPr>
              <a:lnSpc>
                <a:spcPct val="60000"/>
              </a:lnSpc>
            </a:pP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s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= sum of </a:t>
            </a: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LORs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 </a:t>
            </a:r>
          </a:p>
          <a:p>
            <a:pPr lvl="1">
              <a:lnSpc>
                <a:spcPct val="60000"/>
              </a:lnSpc>
            </a:pPr>
            <a:r>
              <a:rPr lang="en-US" sz="1600" dirty="0" err="1">
                <a:latin typeface="Arial" pitchFamily="-112" charset="0"/>
              </a:rPr>
              <a:t>e</a:t>
            </a:r>
            <a:r>
              <a:rPr lang="en-US" sz="1600" dirty="0">
                <a:latin typeface="Arial" pitchFamily="-112" charset="0"/>
              </a:rPr>
              <a:t>      = </a:t>
            </a:r>
            <a:r>
              <a:rPr lang="en-US" sz="2400" dirty="0">
                <a:latin typeface="Arial" pitchFamily="-112" charset="0"/>
              </a:rPr>
              <a:t> </a:t>
            </a:r>
            <a:r>
              <a:rPr lang="en-US" sz="1600" dirty="0">
                <a:latin typeface="Arial" pitchFamily="-112" charset="0"/>
              </a:rPr>
              <a:t>2.7183 …</a:t>
            </a:r>
            <a:endParaRPr lang="en-US" sz="2400" dirty="0">
              <a:latin typeface="Arial" pitchFamily="-112" charset="0"/>
            </a:endParaRPr>
          </a:p>
          <a:p>
            <a:pPr lvl="1">
              <a:lnSpc>
                <a:spcPct val="80000"/>
              </a:lnSpc>
            </a:pPr>
            <a:r>
              <a:rPr lang="en-US" sz="1600" dirty="0" err="1">
                <a:latin typeface="Arial" pitchFamily="-112" charset="0"/>
              </a:rPr>
              <a:t>p</a:t>
            </a:r>
            <a:r>
              <a:rPr lang="en-US" sz="1600" dirty="0">
                <a:latin typeface="Arial" pitchFamily="-112" charset="0"/>
              </a:rPr>
              <a:t>      = F(B) / (F(B) + F(R))</a:t>
            </a:r>
          </a:p>
          <a:p>
            <a:pPr lvl="1">
              <a:lnSpc>
                <a:spcPct val="80000"/>
              </a:lnSpc>
            </a:pPr>
            <a:r>
              <a:rPr lang="en-US" sz="1600" dirty="0">
                <a:latin typeface="Arial" pitchFamily="-112" charset="0"/>
              </a:rPr>
              <a:t>P(B) = 1 / (1 + e^(-1*ln(p/(1 - </a:t>
            </a:r>
            <a:r>
              <a:rPr lang="en-US" sz="1600" dirty="0" err="1">
                <a:latin typeface="Arial" pitchFamily="-112" charset="0"/>
              </a:rPr>
              <a:t>p</a:t>
            </a:r>
            <a:r>
              <a:rPr lang="en-US" sz="1600" dirty="0">
                <a:latin typeface="Arial" pitchFamily="-112" charset="0"/>
              </a:rPr>
              <a:t>)) - </a:t>
            </a:r>
            <a:r>
              <a:rPr lang="en-US" sz="1600" dirty="0" err="1">
                <a:latin typeface="Arial" pitchFamily="-112" charset="0"/>
              </a:rPr>
              <a:t>s</a:t>
            </a:r>
            <a:r>
              <a:rPr lang="en-US" sz="1600" dirty="0">
                <a:latin typeface="Arial" pitchFamily="-112" charset="0"/>
              </a:rPr>
              <a:t> ))</a:t>
            </a:r>
            <a:r>
              <a:rPr lang="en-US" sz="2400" dirty="0">
                <a:latin typeface="Arial" pitchFamily="-112" charset="0"/>
              </a:rPr>
              <a:t>  </a:t>
            </a:r>
          </a:p>
          <a:p>
            <a:pPr lvl="1">
              <a:lnSpc>
                <a:spcPct val="90000"/>
              </a:lnSpc>
              <a:buFontTx/>
              <a:buNone/>
            </a:pPr>
            <a:endParaRPr lang="en-US" sz="1600" dirty="0">
              <a:latin typeface="Arial" pitchFamily="-112" charset="0"/>
            </a:endParaRPr>
          </a:p>
        </p:txBody>
      </p:sp>
      <p:sp>
        <p:nvSpPr>
          <p:cNvPr id="46086" name="Line 9"/>
          <p:cNvSpPr>
            <a:spLocks noChangeShapeType="1"/>
          </p:cNvSpPr>
          <p:nvPr/>
        </p:nvSpPr>
        <p:spPr bwMode="auto">
          <a:xfrm flipV="1">
            <a:off x="1168400" y="3581400"/>
            <a:ext cx="3949700" cy="2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087" name="Line 10"/>
          <p:cNvSpPr>
            <a:spLocks noChangeShapeType="1"/>
          </p:cNvSpPr>
          <p:nvPr/>
        </p:nvSpPr>
        <p:spPr bwMode="auto">
          <a:xfrm flipV="1">
            <a:off x="1130300" y="4305300"/>
            <a:ext cx="3949700" cy="2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088" name="Line 11"/>
          <p:cNvSpPr>
            <a:spLocks noChangeShapeType="1"/>
          </p:cNvSpPr>
          <p:nvPr/>
        </p:nvSpPr>
        <p:spPr bwMode="auto">
          <a:xfrm flipV="1">
            <a:off x="1092200" y="4889500"/>
            <a:ext cx="3949700" cy="2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32</a:t>
            </a:fld>
            <a:endParaRPr kumimoji="0" lang="en-US"/>
          </a:p>
        </p:txBody>
      </p:sp>
      <p:pic>
        <p:nvPicPr>
          <p:cNvPr id="10" name="Picture 2" descr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70450" y="2546350"/>
            <a:ext cx="4291013" cy="270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Line 6"/>
          <p:cNvSpPr>
            <a:spLocks noChangeShapeType="1"/>
          </p:cNvSpPr>
          <p:nvPr/>
        </p:nvSpPr>
        <p:spPr bwMode="auto">
          <a:xfrm flipV="1">
            <a:off x="4178300" y="4787900"/>
            <a:ext cx="1663700" cy="736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Line 7"/>
          <p:cNvSpPr>
            <a:spLocks noChangeShapeType="1"/>
          </p:cNvSpPr>
          <p:nvPr/>
        </p:nvSpPr>
        <p:spPr bwMode="auto">
          <a:xfrm flipV="1">
            <a:off x="5105400" y="5143500"/>
            <a:ext cx="901700" cy="622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AutoShape 6"/>
          <p:cNvSpPr>
            <a:spLocks noChangeArrowheads="1"/>
          </p:cNvSpPr>
          <p:nvPr/>
        </p:nvSpPr>
        <p:spPr bwMode="auto">
          <a:xfrm>
            <a:off x="5194300" y="5245100"/>
            <a:ext cx="3759200" cy="1536700"/>
          </a:xfrm>
          <a:prstGeom prst="doubleWave">
            <a:avLst>
              <a:gd name="adj1" fmla="val 6500"/>
              <a:gd name="adj2" fmla="val 0"/>
            </a:avLst>
          </a:prstGeom>
          <a:solidFill>
            <a:srgbClr val="FFF1C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marL="457200" indent="-457200">
              <a:buFont typeface="Arial" pitchFamily="-112" charset="0"/>
              <a:buNone/>
            </a:pPr>
            <a:r>
              <a:rPr lang="en-US" sz="1400" dirty="0"/>
              <a:t>“W”:</a:t>
            </a:r>
          </a:p>
          <a:p>
            <a:pPr marL="457200" indent="-457200">
              <a:buFont typeface="Arial" pitchFamily="-112" charset="0"/>
              <a:buAutoNum type="arabicParenR"/>
            </a:pPr>
            <a:r>
              <a:rPr lang="en-US" sz="1400" dirty="0" err="1"/>
              <a:t>Discretize</a:t>
            </a:r>
            <a:r>
              <a:rPr lang="en-US" sz="1400" dirty="0"/>
              <a:t> data and outcomes</a:t>
            </a:r>
          </a:p>
          <a:p>
            <a:pPr marL="457200" indent="-457200">
              <a:buFont typeface="Arial" pitchFamily="-112" charset="0"/>
              <a:buAutoNum type="arabicParenR"/>
            </a:pPr>
            <a:r>
              <a:rPr lang="en-US" sz="1400" dirty="0"/>
              <a:t>Count  frequencies of ranges in classes</a:t>
            </a:r>
          </a:p>
          <a:p>
            <a:pPr marL="457200" indent="-457200">
              <a:buFont typeface="Arial" pitchFamily="-112" charset="0"/>
              <a:buAutoNum type="arabicParenR"/>
            </a:pPr>
            <a:r>
              <a:rPr lang="en-US" sz="1400" dirty="0"/>
              <a:t>Sort ranges by LOR</a:t>
            </a:r>
          </a:p>
          <a:p>
            <a:pPr marL="457200" indent="-457200"/>
            <a:r>
              <a:rPr lang="en-US" sz="1400" dirty="0"/>
              <a:t>4)      Greedy search on top ranked ranges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48075" y="1411288"/>
            <a:ext cx="5445125" cy="5408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276" name="Rectangle 2"/>
          <p:cNvSpPr>
            <a:spLocks noGrp="1" noChangeArrowheads="1"/>
          </p:cNvSpPr>
          <p:nvPr>
            <p:ph type="title"/>
          </p:nvPr>
        </p:nvSpPr>
        <p:spPr>
          <a:xfrm>
            <a:off x="1358900" y="368300"/>
            <a:ext cx="6261100" cy="1143000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LOR and Defect Prediction</a:t>
            </a:r>
          </a:p>
        </p:txBody>
      </p:sp>
      <p:sp>
        <p:nvSpPr>
          <p:cNvPr id="5427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219200" y="1968500"/>
            <a:ext cx="2247900" cy="4114800"/>
          </a:xfrm>
        </p:spPr>
        <p:txBody>
          <a:bodyPr>
            <a:noAutofit/>
          </a:bodyPr>
          <a:lstStyle/>
          <a:p>
            <a:r>
              <a:rPr lang="en-US" sz="16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Data from Norman Fenton’s </a:t>
            </a:r>
            <a:r>
              <a:rPr lang="en-US" sz="16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Bayes</a:t>
            </a:r>
            <a:r>
              <a:rPr lang="en-US" sz="16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</a:t>
            </a:r>
            <a:r>
              <a:rPr lang="en-US" sz="1600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Net</a:t>
            </a:r>
          </a:p>
          <a:p>
            <a:r>
              <a:rPr lang="en-US" sz="16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Classes= </a:t>
            </a:r>
          </a:p>
          <a:p>
            <a:pPr lvl="1"/>
            <a:r>
              <a:rPr lang="en-US" sz="1400" dirty="0">
                <a:latin typeface="Arial" pitchFamily="-112" charset="0"/>
              </a:rPr>
              <a:t>round(log2(defects/KLOC))/2</a:t>
            </a:r>
            <a:r>
              <a:rPr lang="en-US" sz="1400" dirty="0" smtClean="0">
                <a:latin typeface="Arial" pitchFamily="-112" charset="0"/>
              </a:rPr>
              <a:t>)</a:t>
            </a:r>
            <a:endParaRPr lang="en-US" sz="1600" dirty="0" smtClean="0">
              <a:latin typeface="Arial" pitchFamily="-112" charset="0"/>
            </a:endParaRPr>
          </a:p>
          <a:p>
            <a:r>
              <a:rPr lang="en-US" sz="16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Target class = </a:t>
            </a:r>
            <a:r>
              <a:rPr lang="en-US" sz="16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max(class</a:t>
            </a:r>
            <a:r>
              <a:rPr lang="en-US" sz="16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) </a:t>
            </a:r>
          </a:p>
          <a:p>
            <a:pPr lvl="1"/>
            <a:r>
              <a:rPr lang="en-US" sz="1600" dirty="0">
                <a:latin typeface="Arial" pitchFamily="-112" charset="0"/>
              </a:rPr>
              <a:t>I.e. worse </a:t>
            </a:r>
            <a:r>
              <a:rPr lang="en-US" sz="1600" dirty="0" smtClean="0">
                <a:latin typeface="Arial" pitchFamily="-112" charset="0"/>
              </a:rPr>
              <a:t>defects</a:t>
            </a:r>
          </a:p>
          <a:p>
            <a:r>
              <a:rPr lang="en-US" sz="16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Only a few features </a:t>
            </a:r>
            <a:r>
              <a:rPr lang="en-US" sz="1600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matter</a:t>
            </a:r>
          </a:p>
          <a:p>
            <a:r>
              <a:rPr lang="en-US" sz="16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Only a few ranges of those features matter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33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32560" y="639298"/>
            <a:ext cx="7406640" cy="69420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“W” + CBR:</a:t>
            </a:r>
            <a:br>
              <a:rPr lang="en-US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</a:br>
            <a:r>
              <a:rPr lang="en-US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Preliminaries</a:t>
            </a:r>
          </a:p>
        </p:txBody>
      </p:sp>
      <p:sp>
        <p:nvSpPr>
          <p:cNvPr id="56324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625600" y="2127250"/>
            <a:ext cx="6781800" cy="41148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Arial"/>
              <a:buChar char="•"/>
            </a:pPr>
            <a:r>
              <a:rPr lang="en-US" sz="2800" dirty="0">
                <a:latin typeface="+mj-lt"/>
                <a:ea typeface="ＭＳ Ｐゴシック" pitchFamily="-112" charset="-128"/>
                <a:cs typeface="ＭＳ Ｐゴシック" pitchFamily="-112" charset="-128"/>
              </a:rPr>
              <a:t>“Query”</a:t>
            </a:r>
            <a:endParaRPr lang="en-US" sz="2800" dirty="0" smtClean="0">
              <a:latin typeface="+mj-lt"/>
              <a:ea typeface="ＭＳ Ｐゴシック" pitchFamily="-112" charset="-128"/>
              <a:cs typeface="ＭＳ Ｐゴシック" pitchFamily="-112" charset="-128"/>
            </a:endParaRPr>
          </a:p>
          <a:p>
            <a:pPr lvl="1" algn="l">
              <a:lnSpc>
                <a:spcPct val="90000"/>
              </a:lnSpc>
              <a:buFont typeface="Arial"/>
              <a:buChar char="•"/>
            </a:pPr>
            <a:r>
              <a:rPr lang="en-US" sz="2400" dirty="0" smtClean="0">
                <a:latin typeface="+mj-lt"/>
              </a:rPr>
              <a:t> What </a:t>
            </a:r>
            <a:r>
              <a:rPr lang="en-US" sz="2400" dirty="0">
                <a:latin typeface="+mj-lt"/>
              </a:rPr>
              <a:t>kind of project you want to analyze; e.g</a:t>
            </a:r>
            <a:r>
              <a:rPr lang="en-US" sz="2400" dirty="0" smtClean="0">
                <a:latin typeface="+mj-lt"/>
              </a:rPr>
              <a:t>.</a:t>
            </a:r>
          </a:p>
          <a:p>
            <a:pPr lvl="2" algn="l">
              <a:lnSpc>
                <a:spcPct val="90000"/>
              </a:lnSpc>
              <a:buFont typeface="Arial"/>
              <a:buChar char="•"/>
            </a:pPr>
            <a:r>
              <a:rPr lang="en-US" sz="2000" dirty="0">
                <a:latin typeface="+mj-lt"/>
                <a:ea typeface="ＭＳ Ｐゴシック" pitchFamily="-112" charset="-128"/>
              </a:rPr>
              <a:t>Analysts not so clever,</a:t>
            </a:r>
          </a:p>
          <a:p>
            <a:pPr lvl="2" algn="l">
              <a:lnSpc>
                <a:spcPct val="90000"/>
              </a:lnSpc>
              <a:buFont typeface="Arial"/>
              <a:buChar char="•"/>
            </a:pPr>
            <a:r>
              <a:rPr lang="en-US" sz="2000" dirty="0">
                <a:latin typeface="+mj-lt"/>
                <a:ea typeface="ＭＳ Ｐゴシック" pitchFamily="-112" charset="-128"/>
              </a:rPr>
              <a:t>High reliability system</a:t>
            </a:r>
          </a:p>
          <a:p>
            <a:pPr lvl="2" algn="l">
              <a:lnSpc>
                <a:spcPct val="90000"/>
              </a:lnSpc>
              <a:buFont typeface="Arial"/>
              <a:buChar char="•"/>
            </a:pPr>
            <a:r>
              <a:rPr lang="en-US" sz="2000" dirty="0">
                <a:latin typeface="+mj-lt"/>
                <a:ea typeface="ＭＳ Ｐゴシック" pitchFamily="-112" charset="-128"/>
              </a:rPr>
              <a:t>Small </a:t>
            </a:r>
            <a:r>
              <a:rPr lang="en-US" sz="2000" dirty="0" smtClean="0">
                <a:latin typeface="+mj-lt"/>
                <a:ea typeface="ＭＳ Ｐゴシック" pitchFamily="-112" charset="-128"/>
              </a:rPr>
              <a:t>KLOC</a:t>
            </a:r>
          </a:p>
          <a:p>
            <a:pPr>
              <a:lnSpc>
                <a:spcPct val="90000"/>
              </a:lnSpc>
              <a:buFont typeface="Arial"/>
              <a:buChar char="•"/>
            </a:pPr>
            <a:r>
              <a:rPr lang="en-US" sz="2800" dirty="0">
                <a:latin typeface="+mj-lt"/>
                <a:ea typeface="ＭＳ Ｐゴシック" pitchFamily="-112" charset="-128"/>
                <a:cs typeface="ＭＳ Ｐゴシック" pitchFamily="-112" charset="-128"/>
              </a:rPr>
              <a:t>“Cases”</a:t>
            </a:r>
          </a:p>
          <a:p>
            <a:pPr lvl="1" algn="l">
              <a:lnSpc>
                <a:spcPct val="90000"/>
              </a:lnSpc>
              <a:buFont typeface="Arial"/>
              <a:buChar char="•"/>
            </a:pPr>
            <a:r>
              <a:rPr lang="en-US" sz="2400" dirty="0">
                <a:latin typeface="+mj-lt"/>
              </a:rPr>
              <a:t>Historical records, with their development </a:t>
            </a:r>
            <a:r>
              <a:rPr lang="en-US" sz="2400" dirty="0" smtClean="0">
                <a:latin typeface="+mj-lt"/>
              </a:rPr>
              <a:t>effort</a:t>
            </a:r>
          </a:p>
          <a:p>
            <a:pPr>
              <a:lnSpc>
                <a:spcPct val="90000"/>
              </a:lnSpc>
              <a:buFont typeface="Arial"/>
              <a:buChar char="•"/>
            </a:pPr>
            <a:r>
              <a:rPr lang="en-US" sz="2800" dirty="0">
                <a:latin typeface="+mj-lt"/>
                <a:ea typeface="ＭＳ Ｐゴシック" pitchFamily="-112" charset="-128"/>
                <a:cs typeface="ＭＳ Ｐゴシック" pitchFamily="-112" charset="-128"/>
              </a:rPr>
              <a:t>Output:</a:t>
            </a:r>
          </a:p>
          <a:p>
            <a:pPr lvl="1" algn="l">
              <a:lnSpc>
                <a:spcPct val="90000"/>
              </a:lnSpc>
              <a:buFont typeface="Arial"/>
              <a:buChar char="•"/>
            </a:pPr>
            <a:r>
              <a:rPr lang="en-US" sz="2400" dirty="0">
                <a:latin typeface="+mj-lt"/>
              </a:rPr>
              <a:t>A recommendation on how to change our projects in order to reduce development effort</a:t>
            </a:r>
          </a:p>
          <a:p>
            <a:pPr lvl="1" algn="l">
              <a:lnSpc>
                <a:spcPct val="90000"/>
              </a:lnSpc>
              <a:buFont typeface="Arial"/>
              <a:buChar char="•"/>
            </a:pPr>
            <a:endParaRPr lang="en-US" sz="24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AutoShape 4"/>
          <p:cNvSpPr>
            <a:spLocks noChangeArrowheads="1"/>
          </p:cNvSpPr>
          <p:nvPr/>
        </p:nvSpPr>
        <p:spPr bwMode="auto">
          <a:xfrm>
            <a:off x="1117600" y="331788"/>
            <a:ext cx="1016000" cy="1192212"/>
          </a:xfrm>
          <a:prstGeom prst="can">
            <a:avLst>
              <a:gd name="adj" fmla="val 29336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/>
              <a:t>Cases</a:t>
            </a:r>
          </a:p>
        </p:txBody>
      </p:sp>
      <p:sp>
        <p:nvSpPr>
          <p:cNvPr id="58371" name="AutoShape 5"/>
          <p:cNvSpPr>
            <a:spLocks noChangeArrowheads="1"/>
          </p:cNvSpPr>
          <p:nvPr/>
        </p:nvSpPr>
        <p:spPr bwMode="auto">
          <a:xfrm>
            <a:off x="1250950" y="1989138"/>
            <a:ext cx="730250" cy="941387"/>
          </a:xfrm>
          <a:prstGeom prst="can">
            <a:avLst>
              <a:gd name="adj" fmla="val 32228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/>
              <a:t>train</a:t>
            </a:r>
          </a:p>
        </p:txBody>
      </p:sp>
      <p:sp>
        <p:nvSpPr>
          <p:cNvPr id="58372" name="AutoShape 6"/>
          <p:cNvSpPr>
            <a:spLocks noChangeArrowheads="1"/>
          </p:cNvSpPr>
          <p:nvPr/>
        </p:nvSpPr>
        <p:spPr bwMode="auto">
          <a:xfrm>
            <a:off x="2846388" y="2044700"/>
            <a:ext cx="550862" cy="779463"/>
          </a:xfrm>
          <a:prstGeom prst="can">
            <a:avLst>
              <a:gd name="adj" fmla="val 35375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/>
              <a:t>test</a:t>
            </a:r>
          </a:p>
        </p:txBody>
      </p:sp>
      <p:sp>
        <p:nvSpPr>
          <p:cNvPr id="58373" name="Line 7"/>
          <p:cNvSpPr>
            <a:spLocks noChangeShapeType="1"/>
          </p:cNvSpPr>
          <p:nvPr/>
        </p:nvSpPr>
        <p:spPr bwMode="auto">
          <a:xfrm>
            <a:off x="2190750" y="1136650"/>
            <a:ext cx="636588" cy="935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374" name="Line 8"/>
          <p:cNvSpPr>
            <a:spLocks noChangeShapeType="1"/>
          </p:cNvSpPr>
          <p:nvPr/>
        </p:nvSpPr>
        <p:spPr bwMode="auto">
          <a:xfrm>
            <a:off x="1592263" y="1592263"/>
            <a:ext cx="0" cy="322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375" name="Text Box 9"/>
          <p:cNvSpPr txBox="1">
            <a:spLocks noChangeArrowheads="1"/>
          </p:cNvSpPr>
          <p:nvPr/>
        </p:nvSpPr>
        <p:spPr bwMode="auto">
          <a:xfrm>
            <a:off x="2266950" y="396875"/>
            <a:ext cx="386556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Cases map features F to a utility</a:t>
            </a:r>
            <a:br>
              <a:rPr lang="en-US" sz="2000"/>
            </a:br>
            <a:r>
              <a:rPr lang="en-US" sz="2000"/>
              <a:t>F= Controllables + others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35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AutoShape 4"/>
          <p:cNvSpPr>
            <a:spLocks noChangeArrowheads="1"/>
          </p:cNvSpPr>
          <p:nvPr/>
        </p:nvSpPr>
        <p:spPr bwMode="auto">
          <a:xfrm>
            <a:off x="1117600" y="331788"/>
            <a:ext cx="1016000" cy="1192212"/>
          </a:xfrm>
          <a:prstGeom prst="can">
            <a:avLst>
              <a:gd name="adj" fmla="val 29336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/>
              <a:t>Cases</a:t>
            </a:r>
          </a:p>
        </p:txBody>
      </p:sp>
      <p:sp>
        <p:nvSpPr>
          <p:cNvPr id="60419" name="AutoShape 5"/>
          <p:cNvSpPr>
            <a:spLocks noChangeArrowheads="1"/>
          </p:cNvSpPr>
          <p:nvPr/>
        </p:nvSpPr>
        <p:spPr bwMode="auto">
          <a:xfrm>
            <a:off x="1250950" y="1989138"/>
            <a:ext cx="730250" cy="941387"/>
          </a:xfrm>
          <a:prstGeom prst="can">
            <a:avLst>
              <a:gd name="adj" fmla="val 32228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/>
              <a:t>train</a:t>
            </a:r>
          </a:p>
        </p:txBody>
      </p:sp>
      <p:sp>
        <p:nvSpPr>
          <p:cNvPr id="60420" name="AutoShape 6"/>
          <p:cNvSpPr>
            <a:spLocks noChangeArrowheads="1"/>
          </p:cNvSpPr>
          <p:nvPr/>
        </p:nvSpPr>
        <p:spPr bwMode="auto">
          <a:xfrm>
            <a:off x="2846388" y="2044700"/>
            <a:ext cx="550862" cy="779463"/>
          </a:xfrm>
          <a:prstGeom prst="can">
            <a:avLst>
              <a:gd name="adj" fmla="val 35375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/>
              <a:t>test</a:t>
            </a:r>
          </a:p>
        </p:txBody>
      </p:sp>
      <p:sp>
        <p:nvSpPr>
          <p:cNvPr id="60421" name="Line 7"/>
          <p:cNvSpPr>
            <a:spLocks noChangeShapeType="1"/>
          </p:cNvSpPr>
          <p:nvPr/>
        </p:nvSpPr>
        <p:spPr bwMode="auto">
          <a:xfrm>
            <a:off x="2190750" y="1136650"/>
            <a:ext cx="636588" cy="935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422" name="Line 8"/>
          <p:cNvSpPr>
            <a:spLocks noChangeShapeType="1"/>
          </p:cNvSpPr>
          <p:nvPr/>
        </p:nvSpPr>
        <p:spPr bwMode="auto">
          <a:xfrm>
            <a:off x="1592263" y="1592263"/>
            <a:ext cx="0" cy="322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423" name="Text Box 9"/>
          <p:cNvSpPr txBox="1">
            <a:spLocks noChangeArrowheads="1"/>
          </p:cNvSpPr>
          <p:nvPr/>
        </p:nvSpPr>
        <p:spPr bwMode="auto">
          <a:xfrm>
            <a:off x="2266950" y="396875"/>
            <a:ext cx="386556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Cases map features F to a utility</a:t>
            </a:r>
            <a:br>
              <a:rPr lang="en-US" sz="2000"/>
            </a:br>
            <a:r>
              <a:rPr lang="en-US" sz="2000"/>
              <a:t>F= Controllables + others</a:t>
            </a:r>
          </a:p>
        </p:txBody>
      </p:sp>
      <p:sp>
        <p:nvSpPr>
          <p:cNvPr id="60424" name="Line 10"/>
          <p:cNvSpPr>
            <a:spLocks noChangeShapeType="1"/>
          </p:cNvSpPr>
          <p:nvPr/>
        </p:nvSpPr>
        <p:spPr bwMode="auto">
          <a:xfrm flipH="1">
            <a:off x="1565275" y="2995613"/>
            <a:ext cx="17463" cy="2066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55" name="Text Box 11"/>
          <p:cNvSpPr txBox="1">
            <a:spLocks noChangeArrowheads="1"/>
          </p:cNvSpPr>
          <p:nvPr/>
        </p:nvSpPr>
        <p:spPr bwMode="auto">
          <a:xfrm>
            <a:off x="533400" y="3429000"/>
            <a:ext cx="2211388" cy="406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  <a:miter lim="800000"/>
            <a:headEnd/>
            <a:tailEnd/>
          </a:ln>
          <a:effectLst>
            <a:outerShdw blurRad="63500" dist="38097" dir="2700000" algn="ctr" rotWithShape="0">
              <a:srgbClr val="000000">
                <a:alpha val="75000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20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 (query </a:t>
            </a:r>
            <a:r>
              <a:rPr lang="en-US" sz="2000">
                <a:latin typeface="Arial" pitchFamily="-110" charset="0"/>
                <a:ea typeface="ＭＳ Ｐゴシック" pitchFamily="-110" charset="-128"/>
                <a:cs typeface="ＭＳ Ｐゴシック" pitchFamily="-110" charset="-128"/>
                <a:sym typeface="Symbol" pitchFamily="-110" charset="2"/>
              </a:rPr>
              <a:t> ranges)</a:t>
            </a:r>
            <a:endParaRPr lang="en-US" sz="2000">
              <a:latin typeface="Arial" pitchFamily="-110" charset="0"/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60426" name="AutoShape 12"/>
          <p:cNvSpPr>
            <a:spLocks noChangeArrowheads="1"/>
          </p:cNvSpPr>
          <p:nvPr/>
        </p:nvSpPr>
        <p:spPr bwMode="auto">
          <a:xfrm>
            <a:off x="1331913" y="5103813"/>
            <a:ext cx="444500" cy="719137"/>
          </a:xfrm>
          <a:prstGeom prst="can">
            <a:avLst>
              <a:gd name="adj" fmla="val 40446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60427" name="Text Box 13"/>
          <p:cNvSpPr txBox="1">
            <a:spLocks noChangeArrowheads="1"/>
          </p:cNvSpPr>
          <p:nvPr/>
        </p:nvSpPr>
        <p:spPr bwMode="auto">
          <a:xfrm>
            <a:off x="276225" y="5307013"/>
            <a:ext cx="10874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relevant</a:t>
            </a:r>
          </a:p>
        </p:txBody>
      </p:sp>
      <p:sp>
        <p:nvSpPr>
          <p:cNvPr id="60428" name="Text Box 41"/>
          <p:cNvSpPr txBox="1">
            <a:spLocks noChangeArrowheads="1"/>
          </p:cNvSpPr>
          <p:nvPr/>
        </p:nvSpPr>
        <p:spPr bwMode="auto">
          <a:xfrm>
            <a:off x="792163" y="4178300"/>
            <a:ext cx="762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k-NN</a:t>
            </a:r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36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AutoShape 4"/>
          <p:cNvSpPr>
            <a:spLocks noChangeArrowheads="1"/>
          </p:cNvSpPr>
          <p:nvPr/>
        </p:nvSpPr>
        <p:spPr bwMode="auto">
          <a:xfrm>
            <a:off x="1117600" y="331788"/>
            <a:ext cx="1016000" cy="1192212"/>
          </a:xfrm>
          <a:prstGeom prst="can">
            <a:avLst>
              <a:gd name="adj" fmla="val 29336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/>
              <a:t>Cases</a:t>
            </a:r>
          </a:p>
        </p:txBody>
      </p:sp>
      <p:sp>
        <p:nvSpPr>
          <p:cNvPr id="62467" name="AutoShape 5"/>
          <p:cNvSpPr>
            <a:spLocks noChangeArrowheads="1"/>
          </p:cNvSpPr>
          <p:nvPr/>
        </p:nvSpPr>
        <p:spPr bwMode="auto">
          <a:xfrm>
            <a:off x="1250950" y="1989138"/>
            <a:ext cx="730250" cy="941387"/>
          </a:xfrm>
          <a:prstGeom prst="can">
            <a:avLst>
              <a:gd name="adj" fmla="val 32228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/>
              <a:t>train</a:t>
            </a:r>
          </a:p>
        </p:txBody>
      </p:sp>
      <p:sp>
        <p:nvSpPr>
          <p:cNvPr id="62468" name="AutoShape 6"/>
          <p:cNvSpPr>
            <a:spLocks noChangeArrowheads="1"/>
          </p:cNvSpPr>
          <p:nvPr/>
        </p:nvSpPr>
        <p:spPr bwMode="auto">
          <a:xfrm>
            <a:off x="2846388" y="2044700"/>
            <a:ext cx="550862" cy="779463"/>
          </a:xfrm>
          <a:prstGeom prst="can">
            <a:avLst>
              <a:gd name="adj" fmla="val 35375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/>
              <a:t>test</a:t>
            </a:r>
          </a:p>
        </p:txBody>
      </p:sp>
      <p:sp>
        <p:nvSpPr>
          <p:cNvPr id="62469" name="Line 7"/>
          <p:cNvSpPr>
            <a:spLocks noChangeShapeType="1"/>
          </p:cNvSpPr>
          <p:nvPr/>
        </p:nvSpPr>
        <p:spPr bwMode="auto">
          <a:xfrm>
            <a:off x="2190750" y="1136650"/>
            <a:ext cx="636588" cy="935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470" name="Line 8"/>
          <p:cNvSpPr>
            <a:spLocks noChangeShapeType="1"/>
          </p:cNvSpPr>
          <p:nvPr/>
        </p:nvSpPr>
        <p:spPr bwMode="auto">
          <a:xfrm>
            <a:off x="1592263" y="1592263"/>
            <a:ext cx="0" cy="322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471" name="Line 10"/>
          <p:cNvSpPr>
            <a:spLocks noChangeShapeType="1"/>
          </p:cNvSpPr>
          <p:nvPr/>
        </p:nvSpPr>
        <p:spPr bwMode="auto">
          <a:xfrm flipH="1">
            <a:off x="1565275" y="2995613"/>
            <a:ext cx="17463" cy="2066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79" name="Text Box 11"/>
          <p:cNvSpPr txBox="1">
            <a:spLocks noChangeArrowheads="1"/>
          </p:cNvSpPr>
          <p:nvPr/>
        </p:nvSpPr>
        <p:spPr bwMode="auto">
          <a:xfrm>
            <a:off x="533400" y="3429000"/>
            <a:ext cx="2211388" cy="406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  <a:miter lim="800000"/>
            <a:headEnd/>
            <a:tailEnd/>
          </a:ln>
          <a:effectLst>
            <a:outerShdw blurRad="63500" dist="38097" dir="2700000" algn="ctr" rotWithShape="0">
              <a:srgbClr val="000000">
                <a:alpha val="75000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20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 (query </a:t>
            </a:r>
            <a:r>
              <a:rPr lang="en-US" sz="2000">
                <a:latin typeface="Arial" pitchFamily="-110" charset="0"/>
                <a:ea typeface="ＭＳ Ｐゴシック" pitchFamily="-110" charset="-128"/>
                <a:cs typeface="ＭＳ Ｐゴシック" pitchFamily="-110" charset="-128"/>
                <a:sym typeface="Symbol" pitchFamily="-110" charset="2"/>
              </a:rPr>
              <a:t> ranges)</a:t>
            </a:r>
            <a:endParaRPr lang="en-US" sz="2000">
              <a:latin typeface="Arial" pitchFamily="-110" charset="0"/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62473" name="AutoShape 12"/>
          <p:cNvSpPr>
            <a:spLocks noChangeArrowheads="1"/>
          </p:cNvSpPr>
          <p:nvPr/>
        </p:nvSpPr>
        <p:spPr bwMode="auto">
          <a:xfrm>
            <a:off x="1331913" y="5103813"/>
            <a:ext cx="444500" cy="719137"/>
          </a:xfrm>
          <a:prstGeom prst="can">
            <a:avLst>
              <a:gd name="adj" fmla="val 40446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62474" name="Text Box 13"/>
          <p:cNvSpPr txBox="1">
            <a:spLocks noChangeArrowheads="1"/>
          </p:cNvSpPr>
          <p:nvPr/>
        </p:nvSpPr>
        <p:spPr bwMode="auto">
          <a:xfrm>
            <a:off x="276225" y="5307013"/>
            <a:ext cx="10874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relevant</a:t>
            </a:r>
          </a:p>
        </p:txBody>
      </p:sp>
      <p:sp>
        <p:nvSpPr>
          <p:cNvPr id="62475" name="AutoShape 14"/>
          <p:cNvSpPr>
            <a:spLocks noChangeArrowheads="1"/>
          </p:cNvSpPr>
          <p:nvPr/>
        </p:nvSpPr>
        <p:spPr bwMode="auto">
          <a:xfrm>
            <a:off x="2333625" y="4962525"/>
            <a:ext cx="444500" cy="227013"/>
          </a:xfrm>
          <a:prstGeom prst="can">
            <a:avLst>
              <a:gd name="adj" fmla="val 25000"/>
            </a:avLst>
          </a:prstGeom>
          <a:solidFill>
            <a:srgbClr val="18D12E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62476" name="AutoShape 15"/>
          <p:cNvSpPr>
            <a:spLocks noChangeArrowheads="1"/>
          </p:cNvSpPr>
          <p:nvPr/>
        </p:nvSpPr>
        <p:spPr bwMode="auto">
          <a:xfrm>
            <a:off x="2322513" y="5603875"/>
            <a:ext cx="444500" cy="504825"/>
          </a:xfrm>
          <a:prstGeom prst="can">
            <a:avLst>
              <a:gd name="adj" fmla="val 28393"/>
            </a:avLst>
          </a:prstGeom>
          <a:solidFill>
            <a:srgbClr val="FD532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62477" name="Text Box 16"/>
          <p:cNvSpPr txBox="1">
            <a:spLocks noChangeArrowheads="1"/>
          </p:cNvSpPr>
          <p:nvPr/>
        </p:nvSpPr>
        <p:spPr bwMode="auto">
          <a:xfrm>
            <a:off x="2095500" y="4268788"/>
            <a:ext cx="96043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/>
              <a:t>Best</a:t>
            </a:r>
          </a:p>
          <a:p>
            <a:pPr algn="ctr"/>
            <a:r>
              <a:rPr lang="en-US" sz="2000"/>
              <a:t>utilities</a:t>
            </a:r>
          </a:p>
        </p:txBody>
      </p:sp>
      <p:sp>
        <p:nvSpPr>
          <p:cNvPr id="62478" name="Text Box 17"/>
          <p:cNvSpPr txBox="1">
            <a:spLocks noChangeArrowheads="1"/>
          </p:cNvSpPr>
          <p:nvPr/>
        </p:nvSpPr>
        <p:spPr bwMode="auto">
          <a:xfrm>
            <a:off x="2216150" y="6091238"/>
            <a:ext cx="6080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rest</a:t>
            </a:r>
          </a:p>
        </p:txBody>
      </p:sp>
      <p:sp>
        <p:nvSpPr>
          <p:cNvPr id="62479" name="Line 18"/>
          <p:cNvSpPr>
            <a:spLocks noChangeShapeType="1"/>
          </p:cNvSpPr>
          <p:nvPr/>
        </p:nvSpPr>
        <p:spPr bwMode="auto">
          <a:xfrm flipV="1">
            <a:off x="1806575" y="5106988"/>
            <a:ext cx="392113" cy="3127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480" name="Line 19"/>
          <p:cNvSpPr>
            <a:spLocks noChangeShapeType="1"/>
          </p:cNvSpPr>
          <p:nvPr/>
        </p:nvSpPr>
        <p:spPr bwMode="auto">
          <a:xfrm>
            <a:off x="1824038" y="5429250"/>
            <a:ext cx="384175" cy="3032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481" name="Text Box 20"/>
          <p:cNvSpPr txBox="1">
            <a:spLocks noChangeArrowheads="1"/>
          </p:cNvSpPr>
          <p:nvPr/>
        </p:nvSpPr>
        <p:spPr bwMode="auto">
          <a:xfrm>
            <a:off x="2416175" y="4957763"/>
            <a:ext cx="2476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/>
              <a:t>x</a:t>
            </a:r>
          </a:p>
        </p:txBody>
      </p:sp>
      <p:sp>
        <p:nvSpPr>
          <p:cNvPr id="62482" name="Text Box 21"/>
          <p:cNvSpPr txBox="1">
            <a:spLocks noChangeArrowheads="1"/>
          </p:cNvSpPr>
          <p:nvPr/>
        </p:nvSpPr>
        <p:spPr bwMode="auto">
          <a:xfrm>
            <a:off x="2403475" y="5746750"/>
            <a:ext cx="2476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/>
              <a:t>x</a:t>
            </a:r>
          </a:p>
        </p:txBody>
      </p:sp>
      <p:sp>
        <p:nvSpPr>
          <p:cNvPr id="62483" name="Text Box 22"/>
          <p:cNvSpPr txBox="1">
            <a:spLocks noChangeArrowheads="1"/>
          </p:cNvSpPr>
          <p:nvPr/>
        </p:nvSpPr>
        <p:spPr bwMode="auto">
          <a:xfrm>
            <a:off x="2816225" y="4960938"/>
            <a:ext cx="26987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b = F(x | best) / F(best)</a:t>
            </a:r>
            <a:endParaRPr lang="en-US"/>
          </a:p>
        </p:txBody>
      </p:sp>
      <p:sp>
        <p:nvSpPr>
          <p:cNvPr id="62484" name="Text Box 23"/>
          <p:cNvSpPr txBox="1">
            <a:spLocks noChangeArrowheads="1"/>
          </p:cNvSpPr>
          <p:nvPr/>
        </p:nvSpPr>
        <p:spPr bwMode="auto">
          <a:xfrm>
            <a:off x="2779713" y="5746750"/>
            <a:ext cx="28051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r = F(x | rest) / F(rest)</a:t>
            </a:r>
            <a:endParaRPr lang="en-US"/>
          </a:p>
        </p:txBody>
      </p:sp>
      <p:sp>
        <p:nvSpPr>
          <p:cNvPr id="62485" name="Text Box 41"/>
          <p:cNvSpPr txBox="1">
            <a:spLocks noChangeArrowheads="1"/>
          </p:cNvSpPr>
          <p:nvPr/>
        </p:nvSpPr>
        <p:spPr bwMode="auto">
          <a:xfrm>
            <a:off x="792163" y="4178300"/>
            <a:ext cx="762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k-NN</a:t>
            </a:r>
            <a:endParaRPr lang="en-US"/>
          </a:p>
        </p:txBody>
      </p:sp>
      <p:sp>
        <p:nvSpPr>
          <p:cNvPr id="62486" name="Text Box 9"/>
          <p:cNvSpPr txBox="1">
            <a:spLocks noChangeArrowheads="1"/>
          </p:cNvSpPr>
          <p:nvPr/>
        </p:nvSpPr>
        <p:spPr bwMode="auto">
          <a:xfrm>
            <a:off x="2266950" y="396875"/>
            <a:ext cx="386556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Cases map features F to a utility</a:t>
            </a:r>
            <a:br>
              <a:rPr lang="en-US" sz="2000"/>
            </a:br>
            <a:r>
              <a:rPr lang="en-US" sz="2000"/>
              <a:t>F= Controllables + others</a:t>
            </a: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37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AutoShape 4"/>
          <p:cNvSpPr>
            <a:spLocks noChangeArrowheads="1"/>
          </p:cNvSpPr>
          <p:nvPr/>
        </p:nvSpPr>
        <p:spPr bwMode="auto">
          <a:xfrm>
            <a:off x="1117600" y="331788"/>
            <a:ext cx="1016000" cy="1192212"/>
          </a:xfrm>
          <a:prstGeom prst="can">
            <a:avLst>
              <a:gd name="adj" fmla="val 29336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/>
              <a:t>Cases</a:t>
            </a:r>
          </a:p>
        </p:txBody>
      </p:sp>
      <p:sp>
        <p:nvSpPr>
          <p:cNvPr id="64515" name="AutoShape 5"/>
          <p:cNvSpPr>
            <a:spLocks noChangeArrowheads="1"/>
          </p:cNvSpPr>
          <p:nvPr/>
        </p:nvSpPr>
        <p:spPr bwMode="auto">
          <a:xfrm>
            <a:off x="1250950" y="1989138"/>
            <a:ext cx="730250" cy="941387"/>
          </a:xfrm>
          <a:prstGeom prst="can">
            <a:avLst>
              <a:gd name="adj" fmla="val 32228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/>
              <a:t>train</a:t>
            </a:r>
          </a:p>
        </p:txBody>
      </p:sp>
      <p:sp>
        <p:nvSpPr>
          <p:cNvPr id="64516" name="AutoShape 6"/>
          <p:cNvSpPr>
            <a:spLocks noChangeArrowheads="1"/>
          </p:cNvSpPr>
          <p:nvPr/>
        </p:nvSpPr>
        <p:spPr bwMode="auto">
          <a:xfrm>
            <a:off x="2846388" y="2044700"/>
            <a:ext cx="550862" cy="779463"/>
          </a:xfrm>
          <a:prstGeom prst="can">
            <a:avLst>
              <a:gd name="adj" fmla="val 35375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/>
              <a:t>test</a:t>
            </a:r>
          </a:p>
        </p:txBody>
      </p:sp>
      <p:sp>
        <p:nvSpPr>
          <p:cNvPr id="64517" name="Line 7"/>
          <p:cNvSpPr>
            <a:spLocks noChangeShapeType="1"/>
          </p:cNvSpPr>
          <p:nvPr/>
        </p:nvSpPr>
        <p:spPr bwMode="auto">
          <a:xfrm>
            <a:off x="2190750" y="1136650"/>
            <a:ext cx="636588" cy="935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518" name="Line 8"/>
          <p:cNvSpPr>
            <a:spLocks noChangeShapeType="1"/>
          </p:cNvSpPr>
          <p:nvPr/>
        </p:nvSpPr>
        <p:spPr bwMode="auto">
          <a:xfrm>
            <a:off x="1592263" y="1592263"/>
            <a:ext cx="0" cy="322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519" name="Line 10"/>
          <p:cNvSpPr>
            <a:spLocks noChangeShapeType="1"/>
          </p:cNvSpPr>
          <p:nvPr/>
        </p:nvSpPr>
        <p:spPr bwMode="auto">
          <a:xfrm flipH="1">
            <a:off x="1565275" y="2995613"/>
            <a:ext cx="17463" cy="2066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03" name="Text Box 11"/>
          <p:cNvSpPr txBox="1">
            <a:spLocks noChangeArrowheads="1"/>
          </p:cNvSpPr>
          <p:nvPr/>
        </p:nvSpPr>
        <p:spPr bwMode="auto">
          <a:xfrm>
            <a:off x="533400" y="3429000"/>
            <a:ext cx="2211388" cy="406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  <a:miter lim="800000"/>
            <a:headEnd/>
            <a:tailEnd/>
          </a:ln>
          <a:effectLst>
            <a:outerShdw blurRad="63500" dist="38097" dir="2700000" algn="ctr" rotWithShape="0">
              <a:srgbClr val="000000">
                <a:alpha val="75000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20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 (query </a:t>
            </a:r>
            <a:r>
              <a:rPr lang="en-US" sz="2000">
                <a:latin typeface="Arial" pitchFamily="-110" charset="0"/>
                <a:ea typeface="ＭＳ Ｐゴシック" pitchFamily="-110" charset="-128"/>
                <a:cs typeface="ＭＳ Ｐゴシック" pitchFamily="-110" charset="-128"/>
                <a:sym typeface="Symbol" pitchFamily="-110" charset="2"/>
              </a:rPr>
              <a:t> ranges)</a:t>
            </a:r>
            <a:endParaRPr lang="en-US" sz="2000">
              <a:latin typeface="Arial" pitchFamily="-110" charset="0"/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64521" name="AutoShape 12"/>
          <p:cNvSpPr>
            <a:spLocks noChangeArrowheads="1"/>
          </p:cNvSpPr>
          <p:nvPr/>
        </p:nvSpPr>
        <p:spPr bwMode="auto">
          <a:xfrm>
            <a:off x="1331913" y="5103813"/>
            <a:ext cx="444500" cy="719137"/>
          </a:xfrm>
          <a:prstGeom prst="can">
            <a:avLst>
              <a:gd name="adj" fmla="val 40446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64522" name="Text Box 13"/>
          <p:cNvSpPr txBox="1">
            <a:spLocks noChangeArrowheads="1"/>
          </p:cNvSpPr>
          <p:nvPr/>
        </p:nvSpPr>
        <p:spPr bwMode="auto">
          <a:xfrm>
            <a:off x="276225" y="5307013"/>
            <a:ext cx="10874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relevant</a:t>
            </a:r>
          </a:p>
        </p:txBody>
      </p:sp>
      <p:sp>
        <p:nvSpPr>
          <p:cNvPr id="64523" name="AutoShape 14"/>
          <p:cNvSpPr>
            <a:spLocks noChangeArrowheads="1"/>
          </p:cNvSpPr>
          <p:nvPr/>
        </p:nvSpPr>
        <p:spPr bwMode="auto">
          <a:xfrm>
            <a:off x="2333625" y="4962525"/>
            <a:ext cx="444500" cy="227013"/>
          </a:xfrm>
          <a:prstGeom prst="can">
            <a:avLst>
              <a:gd name="adj" fmla="val 25000"/>
            </a:avLst>
          </a:prstGeom>
          <a:solidFill>
            <a:srgbClr val="18D12E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64524" name="AutoShape 15"/>
          <p:cNvSpPr>
            <a:spLocks noChangeArrowheads="1"/>
          </p:cNvSpPr>
          <p:nvPr/>
        </p:nvSpPr>
        <p:spPr bwMode="auto">
          <a:xfrm>
            <a:off x="2322513" y="5603875"/>
            <a:ext cx="444500" cy="504825"/>
          </a:xfrm>
          <a:prstGeom prst="can">
            <a:avLst>
              <a:gd name="adj" fmla="val 28393"/>
            </a:avLst>
          </a:prstGeom>
          <a:solidFill>
            <a:srgbClr val="FD532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64525" name="Text Box 16"/>
          <p:cNvSpPr txBox="1">
            <a:spLocks noChangeArrowheads="1"/>
          </p:cNvSpPr>
          <p:nvPr/>
        </p:nvSpPr>
        <p:spPr bwMode="auto">
          <a:xfrm>
            <a:off x="2095500" y="4268788"/>
            <a:ext cx="96043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/>
              <a:t>Best</a:t>
            </a:r>
          </a:p>
          <a:p>
            <a:pPr algn="ctr"/>
            <a:r>
              <a:rPr lang="en-US" sz="2000"/>
              <a:t>utilities</a:t>
            </a:r>
          </a:p>
        </p:txBody>
      </p:sp>
      <p:sp>
        <p:nvSpPr>
          <p:cNvPr id="64526" name="Text Box 17"/>
          <p:cNvSpPr txBox="1">
            <a:spLocks noChangeArrowheads="1"/>
          </p:cNvSpPr>
          <p:nvPr/>
        </p:nvSpPr>
        <p:spPr bwMode="auto">
          <a:xfrm>
            <a:off x="2216150" y="6091238"/>
            <a:ext cx="6080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rest</a:t>
            </a:r>
          </a:p>
        </p:txBody>
      </p:sp>
      <p:sp>
        <p:nvSpPr>
          <p:cNvPr id="64527" name="Line 18"/>
          <p:cNvSpPr>
            <a:spLocks noChangeShapeType="1"/>
          </p:cNvSpPr>
          <p:nvPr/>
        </p:nvSpPr>
        <p:spPr bwMode="auto">
          <a:xfrm flipV="1">
            <a:off x="1806575" y="5106988"/>
            <a:ext cx="392113" cy="3127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528" name="Line 19"/>
          <p:cNvSpPr>
            <a:spLocks noChangeShapeType="1"/>
          </p:cNvSpPr>
          <p:nvPr/>
        </p:nvSpPr>
        <p:spPr bwMode="auto">
          <a:xfrm>
            <a:off x="1824038" y="5429250"/>
            <a:ext cx="384175" cy="3032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529" name="Text Box 20"/>
          <p:cNvSpPr txBox="1">
            <a:spLocks noChangeArrowheads="1"/>
          </p:cNvSpPr>
          <p:nvPr/>
        </p:nvSpPr>
        <p:spPr bwMode="auto">
          <a:xfrm>
            <a:off x="2416175" y="4957763"/>
            <a:ext cx="2476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/>
              <a:t>x</a:t>
            </a:r>
          </a:p>
        </p:txBody>
      </p:sp>
      <p:sp>
        <p:nvSpPr>
          <p:cNvPr id="64530" name="Text Box 21"/>
          <p:cNvSpPr txBox="1">
            <a:spLocks noChangeArrowheads="1"/>
          </p:cNvSpPr>
          <p:nvPr/>
        </p:nvSpPr>
        <p:spPr bwMode="auto">
          <a:xfrm>
            <a:off x="2403475" y="5746750"/>
            <a:ext cx="2476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/>
              <a:t>x</a:t>
            </a:r>
          </a:p>
        </p:txBody>
      </p:sp>
      <p:sp>
        <p:nvSpPr>
          <p:cNvPr id="64531" name="Line 24"/>
          <p:cNvSpPr>
            <a:spLocks noChangeShapeType="1"/>
          </p:cNvSpPr>
          <p:nvPr/>
        </p:nvSpPr>
        <p:spPr bwMode="auto">
          <a:xfrm>
            <a:off x="4838700" y="5129213"/>
            <a:ext cx="706438" cy="3079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532" name="Line 25"/>
          <p:cNvSpPr>
            <a:spLocks noChangeShapeType="1"/>
          </p:cNvSpPr>
          <p:nvPr/>
        </p:nvSpPr>
        <p:spPr bwMode="auto">
          <a:xfrm flipV="1">
            <a:off x="4748213" y="5492750"/>
            <a:ext cx="814387" cy="40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533" name="Text Box 26"/>
          <p:cNvSpPr txBox="1">
            <a:spLocks noChangeArrowheads="1"/>
          </p:cNvSpPr>
          <p:nvPr/>
        </p:nvSpPr>
        <p:spPr bwMode="auto">
          <a:xfrm>
            <a:off x="3886200" y="3429000"/>
            <a:ext cx="43672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/>
              <a:t>S = all x sorted descending by  score</a:t>
            </a:r>
          </a:p>
        </p:txBody>
      </p:sp>
      <p:sp>
        <p:nvSpPr>
          <p:cNvPr id="64534" name="Line 28"/>
          <p:cNvSpPr>
            <a:spLocks noChangeShapeType="1"/>
          </p:cNvSpPr>
          <p:nvPr/>
        </p:nvSpPr>
        <p:spPr bwMode="auto">
          <a:xfrm flipH="1" flipV="1">
            <a:off x="6505575" y="3754438"/>
            <a:ext cx="7938" cy="14970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24" name="Text Box 32"/>
          <p:cNvSpPr txBox="1">
            <a:spLocks noChangeArrowheads="1"/>
          </p:cNvSpPr>
          <p:nvPr/>
        </p:nvSpPr>
        <p:spPr bwMode="auto">
          <a:xfrm>
            <a:off x="5649913" y="5051425"/>
            <a:ext cx="2328862" cy="13779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400" b="1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if</a:t>
            </a:r>
            <a: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      controllable(x) &amp;&amp;</a:t>
            </a:r>
            <a:b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</a:br>
            <a: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         b &gt; r  &amp;&amp;  </a:t>
            </a:r>
            <a:b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</a:br>
            <a: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         b &gt; </a:t>
            </a:r>
            <a: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  <a:sym typeface="Symbol" pitchFamily="-110" charset="2"/>
              </a:rPr>
              <a:t>min</a:t>
            </a:r>
            <a: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/>
            </a:r>
            <a:b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</a:br>
            <a:r>
              <a:rPr lang="en-US" sz="1400" b="1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then</a:t>
            </a:r>
            <a: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 score(x) = log(b/r)</a:t>
            </a:r>
            <a:b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</a:br>
            <a:r>
              <a:rPr lang="en-US" sz="1400" b="1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else</a:t>
            </a:r>
            <a: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  score(x) = 0</a:t>
            </a:r>
            <a:b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</a:br>
            <a:r>
              <a:rPr lang="en-US" sz="1400" b="1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fi</a:t>
            </a:r>
            <a:endParaRPr lang="en-US">
              <a:latin typeface="Arial" pitchFamily="-110" charset="0"/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64536" name="Text Box 41"/>
          <p:cNvSpPr txBox="1">
            <a:spLocks noChangeArrowheads="1"/>
          </p:cNvSpPr>
          <p:nvPr/>
        </p:nvSpPr>
        <p:spPr bwMode="auto">
          <a:xfrm>
            <a:off x="792163" y="4178300"/>
            <a:ext cx="762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k-NN</a:t>
            </a:r>
            <a:endParaRPr lang="en-US"/>
          </a:p>
        </p:txBody>
      </p:sp>
      <p:sp>
        <p:nvSpPr>
          <p:cNvPr id="64537" name="Text Box 9"/>
          <p:cNvSpPr txBox="1">
            <a:spLocks noChangeArrowheads="1"/>
          </p:cNvSpPr>
          <p:nvPr/>
        </p:nvSpPr>
        <p:spPr bwMode="auto">
          <a:xfrm>
            <a:off x="2266950" y="396875"/>
            <a:ext cx="386556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Cases map features F to a utility</a:t>
            </a:r>
            <a:br>
              <a:rPr lang="en-US" sz="2000"/>
            </a:br>
            <a:r>
              <a:rPr lang="en-US" sz="2000"/>
              <a:t>F= Controllables + others</a:t>
            </a:r>
          </a:p>
        </p:txBody>
      </p:sp>
      <p:sp>
        <p:nvSpPr>
          <p:cNvPr id="64538" name="Text Box 22"/>
          <p:cNvSpPr txBox="1">
            <a:spLocks noChangeArrowheads="1"/>
          </p:cNvSpPr>
          <p:nvPr/>
        </p:nvSpPr>
        <p:spPr bwMode="auto">
          <a:xfrm>
            <a:off x="2816225" y="4960938"/>
            <a:ext cx="26987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b = F(x | best) / F(best)</a:t>
            </a:r>
            <a:endParaRPr lang="en-US"/>
          </a:p>
        </p:txBody>
      </p:sp>
      <p:sp>
        <p:nvSpPr>
          <p:cNvPr id="64539" name="Text Box 23"/>
          <p:cNvSpPr txBox="1">
            <a:spLocks noChangeArrowheads="1"/>
          </p:cNvSpPr>
          <p:nvPr/>
        </p:nvSpPr>
        <p:spPr bwMode="auto">
          <a:xfrm>
            <a:off x="2779713" y="5746750"/>
            <a:ext cx="28051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r = F(x | rest) / F(rest)</a:t>
            </a:r>
            <a:endParaRPr lang="en-US"/>
          </a:p>
        </p:txBody>
      </p:sp>
      <p:sp>
        <p:nvSpPr>
          <p:cNvPr id="28" name="Slide Number Placeholder 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38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Line 3"/>
          <p:cNvSpPr>
            <a:spLocks noChangeShapeType="1"/>
          </p:cNvSpPr>
          <p:nvPr/>
        </p:nvSpPr>
        <p:spPr bwMode="auto">
          <a:xfrm flipV="1">
            <a:off x="3419475" y="2490788"/>
            <a:ext cx="28606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563" name="AutoShape 4"/>
          <p:cNvSpPr>
            <a:spLocks noChangeArrowheads="1"/>
          </p:cNvSpPr>
          <p:nvPr/>
        </p:nvSpPr>
        <p:spPr bwMode="auto">
          <a:xfrm>
            <a:off x="1117600" y="331788"/>
            <a:ext cx="1016000" cy="1192212"/>
          </a:xfrm>
          <a:prstGeom prst="can">
            <a:avLst>
              <a:gd name="adj" fmla="val 29336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/>
              <a:t>Cases</a:t>
            </a:r>
          </a:p>
        </p:txBody>
      </p:sp>
      <p:sp>
        <p:nvSpPr>
          <p:cNvPr id="66564" name="AutoShape 5"/>
          <p:cNvSpPr>
            <a:spLocks noChangeArrowheads="1"/>
          </p:cNvSpPr>
          <p:nvPr/>
        </p:nvSpPr>
        <p:spPr bwMode="auto">
          <a:xfrm>
            <a:off x="1250950" y="1989138"/>
            <a:ext cx="730250" cy="941387"/>
          </a:xfrm>
          <a:prstGeom prst="can">
            <a:avLst>
              <a:gd name="adj" fmla="val 32228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/>
              <a:t>train</a:t>
            </a:r>
          </a:p>
        </p:txBody>
      </p:sp>
      <p:sp>
        <p:nvSpPr>
          <p:cNvPr id="66565" name="AutoShape 6"/>
          <p:cNvSpPr>
            <a:spLocks noChangeArrowheads="1"/>
          </p:cNvSpPr>
          <p:nvPr/>
        </p:nvSpPr>
        <p:spPr bwMode="auto">
          <a:xfrm>
            <a:off x="2846388" y="2044700"/>
            <a:ext cx="550862" cy="779463"/>
          </a:xfrm>
          <a:prstGeom prst="can">
            <a:avLst>
              <a:gd name="adj" fmla="val 35375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/>
              <a:t>test</a:t>
            </a:r>
          </a:p>
        </p:txBody>
      </p:sp>
      <p:sp>
        <p:nvSpPr>
          <p:cNvPr id="66566" name="Line 7"/>
          <p:cNvSpPr>
            <a:spLocks noChangeShapeType="1"/>
          </p:cNvSpPr>
          <p:nvPr/>
        </p:nvSpPr>
        <p:spPr bwMode="auto">
          <a:xfrm>
            <a:off x="2190750" y="1136650"/>
            <a:ext cx="636588" cy="935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567" name="Line 8"/>
          <p:cNvSpPr>
            <a:spLocks noChangeShapeType="1"/>
          </p:cNvSpPr>
          <p:nvPr/>
        </p:nvSpPr>
        <p:spPr bwMode="auto">
          <a:xfrm>
            <a:off x="1592263" y="1592263"/>
            <a:ext cx="0" cy="322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568" name="Line 10"/>
          <p:cNvSpPr>
            <a:spLocks noChangeShapeType="1"/>
          </p:cNvSpPr>
          <p:nvPr/>
        </p:nvSpPr>
        <p:spPr bwMode="auto">
          <a:xfrm flipH="1">
            <a:off x="1565275" y="2995613"/>
            <a:ext cx="17463" cy="2066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27" name="Text Box 11"/>
          <p:cNvSpPr txBox="1">
            <a:spLocks noChangeArrowheads="1"/>
          </p:cNvSpPr>
          <p:nvPr/>
        </p:nvSpPr>
        <p:spPr bwMode="auto">
          <a:xfrm>
            <a:off x="533400" y="3429000"/>
            <a:ext cx="2211388" cy="406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  <a:miter lim="800000"/>
            <a:headEnd/>
            <a:tailEnd/>
          </a:ln>
          <a:effectLst>
            <a:outerShdw blurRad="63500" dist="38097" dir="2700000" algn="ctr" rotWithShape="0">
              <a:srgbClr val="000000">
                <a:alpha val="75000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20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 (query </a:t>
            </a:r>
            <a:r>
              <a:rPr lang="en-US" sz="2000">
                <a:latin typeface="Arial" pitchFamily="-110" charset="0"/>
                <a:ea typeface="ＭＳ Ｐゴシック" pitchFamily="-110" charset="-128"/>
                <a:cs typeface="ＭＳ Ｐゴシック" pitchFamily="-110" charset="-128"/>
                <a:sym typeface="Symbol" pitchFamily="-110" charset="2"/>
              </a:rPr>
              <a:t> ranges)</a:t>
            </a:r>
            <a:endParaRPr lang="en-US" sz="2000">
              <a:latin typeface="Arial" pitchFamily="-110" charset="0"/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66570" name="AutoShape 12"/>
          <p:cNvSpPr>
            <a:spLocks noChangeArrowheads="1"/>
          </p:cNvSpPr>
          <p:nvPr/>
        </p:nvSpPr>
        <p:spPr bwMode="auto">
          <a:xfrm>
            <a:off x="1331913" y="5103813"/>
            <a:ext cx="444500" cy="719137"/>
          </a:xfrm>
          <a:prstGeom prst="can">
            <a:avLst>
              <a:gd name="adj" fmla="val 40446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66571" name="Text Box 13"/>
          <p:cNvSpPr txBox="1">
            <a:spLocks noChangeArrowheads="1"/>
          </p:cNvSpPr>
          <p:nvPr/>
        </p:nvSpPr>
        <p:spPr bwMode="auto">
          <a:xfrm>
            <a:off x="276225" y="5307013"/>
            <a:ext cx="10874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relevant</a:t>
            </a:r>
          </a:p>
        </p:txBody>
      </p:sp>
      <p:sp>
        <p:nvSpPr>
          <p:cNvPr id="66572" name="AutoShape 14"/>
          <p:cNvSpPr>
            <a:spLocks noChangeArrowheads="1"/>
          </p:cNvSpPr>
          <p:nvPr/>
        </p:nvSpPr>
        <p:spPr bwMode="auto">
          <a:xfrm>
            <a:off x="2333625" y="4962525"/>
            <a:ext cx="444500" cy="227013"/>
          </a:xfrm>
          <a:prstGeom prst="can">
            <a:avLst>
              <a:gd name="adj" fmla="val 25000"/>
            </a:avLst>
          </a:prstGeom>
          <a:solidFill>
            <a:srgbClr val="18D12E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66573" name="AutoShape 15"/>
          <p:cNvSpPr>
            <a:spLocks noChangeArrowheads="1"/>
          </p:cNvSpPr>
          <p:nvPr/>
        </p:nvSpPr>
        <p:spPr bwMode="auto">
          <a:xfrm>
            <a:off x="2322513" y="5603875"/>
            <a:ext cx="444500" cy="504825"/>
          </a:xfrm>
          <a:prstGeom prst="can">
            <a:avLst>
              <a:gd name="adj" fmla="val 28393"/>
            </a:avLst>
          </a:prstGeom>
          <a:solidFill>
            <a:srgbClr val="FD532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66574" name="Text Box 16"/>
          <p:cNvSpPr txBox="1">
            <a:spLocks noChangeArrowheads="1"/>
          </p:cNvSpPr>
          <p:nvPr/>
        </p:nvSpPr>
        <p:spPr bwMode="auto">
          <a:xfrm>
            <a:off x="2095500" y="4268788"/>
            <a:ext cx="96043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/>
              <a:t>Best</a:t>
            </a:r>
          </a:p>
          <a:p>
            <a:pPr algn="ctr"/>
            <a:r>
              <a:rPr lang="en-US" sz="2000"/>
              <a:t>utilities</a:t>
            </a:r>
          </a:p>
        </p:txBody>
      </p:sp>
      <p:sp>
        <p:nvSpPr>
          <p:cNvPr id="66575" name="Text Box 17"/>
          <p:cNvSpPr txBox="1">
            <a:spLocks noChangeArrowheads="1"/>
          </p:cNvSpPr>
          <p:nvPr/>
        </p:nvSpPr>
        <p:spPr bwMode="auto">
          <a:xfrm>
            <a:off x="2216150" y="6091238"/>
            <a:ext cx="6080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rest</a:t>
            </a:r>
          </a:p>
        </p:txBody>
      </p:sp>
      <p:sp>
        <p:nvSpPr>
          <p:cNvPr id="66576" name="Line 18"/>
          <p:cNvSpPr>
            <a:spLocks noChangeShapeType="1"/>
          </p:cNvSpPr>
          <p:nvPr/>
        </p:nvSpPr>
        <p:spPr bwMode="auto">
          <a:xfrm flipV="1">
            <a:off x="1806575" y="5106988"/>
            <a:ext cx="392113" cy="3127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577" name="Line 19"/>
          <p:cNvSpPr>
            <a:spLocks noChangeShapeType="1"/>
          </p:cNvSpPr>
          <p:nvPr/>
        </p:nvSpPr>
        <p:spPr bwMode="auto">
          <a:xfrm>
            <a:off x="1824038" y="5429250"/>
            <a:ext cx="384175" cy="3032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578" name="Text Box 20"/>
          <p:cNvSpPr txBox="1">
            <a:spLocks noChangeArrowheads="1"/>
          </p:cNvSpPr>
          <p:nvPr/>
        </p:nvSpPr>
        <p:spPr bwMode="auto">
          <a:xfrm>
            <a:off x="2416175" y="4957763"/>
            <a:ext cx="2476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/>
              <a:t>x</a:t>
            </a:r>
          </a:p>
        </p:txBody>
      </p:sp>
      <p:sp>
        <p:nvSpPr>
          <p:cNvPr id="66579" name="Text Box 21"/>
          <p:cNvSpPr txBox="1">
            <a:spLocks noChangeArrowheads="1"/>
          </p:cNvSpPr>
          <p:nvPr/>
        </p:nvSpPr>
        <p:spPr bwMode="auto">
          <a:xfrm>
            <a:off x="2403475" y="5746750"/>
            <a:ext cx="2476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/>
              <a:t>x</a:t>
            </a:r>
          </a:p>
        </p:txBody>
      </p:sp>
      <p:sp>
        <p:nvSpPr>
          <p:cNvPr id="66580" name="Text Box 26"/>
          <p:cNvSpPr txBox="1">
            <a:spLocks noChangeArrowheads="1"/>
          </p:cNvSpPr>
          <p:nvPr/>
        </p:nvSpPr>
        <p:spPr bwMode="auto">
          <a:xfrm>
            <a:off x="3886200" y="3429000"/>
            <a:ext cx="43672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/>
              <a:t>S = all x sorted descending by  score</a:t>
            </a:r>
          </a:p>
        </p:txBody>
      </p:sp>
      <p:sp>
        <p:nvSpPr>
          <p:cNvPr id="9243" name="Text Box 27"/>
          <p:cNvSpPr txBox="1">
            <a:spLocks noChangeArrowheads="1"/>
          </p:cNvSpPr>
          <p:nvPr/>
        </p:nvSpPr>
        <p:spPr bwMode="auto">
          <a:xfrm>
            <a:off x="3781425" y="2144713"/>
            <a:ext cx="1579563" cy="711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20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query</a:t>
            </a:r>
            <a:r>
              <a:rPr lang="en-US" sz="2000" baseline="-250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i</a:t>
            </a:r>
            <a:r>
              <a:rPr lang="en-US" sz="20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* = </a:t>
            </a:r>
          </a:p>
          <a:p>
            <a:pPr>
              <a:defRPr/>
            </a:pPr>
            <a:r>
              <a:rPr lang="en-US" sz="20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query + </a:t>
            </a:r>
            <a:r>
              <a:rPr lang="en-US" sz="2000">
                <a:latin typeface="Arial" pitchFamily="-110" charset="0"/>
                <a:ea typeface="ＭＳ Ｐゴシック" pitchFamily="-110" charset="-128"/>
                <a:cs typeface="ＭＳ Ｐゴシック" pitchFamily="-110" charset="-128"/>
                <a:sym typeface="Symbol" pitchFamily="-110" charset="2"/>
              </a:rPr>
              <a:t></a:t>
            </a:r>
            <a:r>
              <a:rPr lang="en-US" sz="2000" baseline="-250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i</a:t>
            </a:r>
            <a:r>
              <a:rPr lang="en-US" sz="2000">
                <a:latin typeface="Arial" pitchFamily="-110" charset="0"/>
                <a:ea typeface="ＭＳ Ｐゴシック" pitchFamily="-110" charset="-128"/>
                <a:cs typeface="ＭＳ Ｐゴシック" pitchFamily="-110" charset="-128"/>
                <a:sym typeface="Symbol" pitchFamily="-110" charset="2"/>
              </a:rPr>
              <a:t>S</a:t>
            </a:r>
            <a:r>
              <a:rPr lang="en-US" sz="2000" baseline="-250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i</a:t>
            </a:r>
          </a:p>
        </p:txBody>
      </p:sp>
      <p:sp>
        <p:nvSpPr>
          <p:cNvPr id="66582" name="Line 28"/>
          <p:cNvSpPr>
            <a:spLocks noChangeShapeType="1"/>
          </p:cNvSpPr>
          <p:nvPr/>
        </p:nvSpPr>
        <p:spPr bwMode="auto">
          <a:xfrm flipH="1" flipV="1">
            <a:off x="6505575" y="3805238"/>
            <a:ext cx="7938" cy="14462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583" name="Line 29"/>
          <p:cNvSpPr>
            <a:spLocks noChangeShapeType="1"/>
          </p:cNvSpPr>
          <p:nvPr/>
        </p:nvSpPr>
        <p:spPr bwMode="auto">
          <a:xfrm flipH="1">
            <a:off x="4811713" y="2854325"/>
            <a:ext cx="9525" cy="574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584" name="AutoShape 30"/>
          <p:cNvSpPr>
            <a:spLocks noChangeArrowheads="1"/>
          </p:cNvSpPr>
          <p:nvPr/>
        </p:nvSpPr>
        <p:spPr bwMode="auto">
          <a:xfrm>
            <a:off x="6405563" y="2238375"/>
            <a:ext cx="174625" cy="457200"/>
          </a:xfrm>
          <a:prstGeom prst="can">
            <a:avLst>
              <a:gd name="adj" fmla="val 65455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000"/>
          </a:p>
        </p:txBody>
      </p:sp>
      <p:sp>
        <p:nvSpPr>
          <p:cNvPr id="66585" name="Text Box 31"/>
          <p:cNvSpPr txBox="1">
            <a:spLocks noChangeArrowheads="1"/>
          </p:cNvSpPr>
          <p:nvPr/>
        </p:nvSpPr>
        <p:spPr bwMode="auto">
          <a:xfrm>
            <a:off x="5767388" y="2724150"/>
            <a:ext cx="10112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treated</a:t>
            </a:r>
            <a:r>
              <a:rPr lang="en-US" sz="2000" baseline="-25000"/>
              <a:t>i</a:t>
            </a:r>
          </a:p>
        </p:txBody>
      </p:sp>
      <p:sp>
        <p:nvSpPr>
          <p:cNvPr id="66586" name="Text Box 41"/>
          <p:cNvSpPr txBox="1">
            <a:spLocks noChangeArrowheads="1"/>
          </p:cNvSpPr>
          <p:nvPr/>
        </p:nvSpPr>
        <p:spPr bwMode="auto">
          <a:xfrm>
            <a:off x="792163" y="4178300"/>
            <a:ext cx="762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k-NN</a:t>
            </a:r>
            <a:endParaRPr lang="en-US"/>
          </a:p>
        </p:txBody>
      </p:sp>
      <p:sp>
        <p:nvSpPr>
          <p:cNvPr id="66587" name="Text Box 42"/>
          <p:cNvSpPr txBox="1">
            <a:spLocks noChangeArrowheads="1"/>
          </p:cNvSpPr>
          <p:nvPr/>
        </p:nvSpPr>
        <p:spPr bwMode="auto">
          <a:xfrm>
            <a:off x="5405438" y="2093913"/>
            <a:ext cx="762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k-NN</a:t>
            </a:r>
            <a:endParaRPr lang="en-US"/>
          </a:p>
        </p:txBody>
      </p:sp>
      <p:sp>
        <p:nvSpPr>
          <p:cNvPr id="66588" name="Text Box 9"/>
          <p:cNvSpPr txBox="1">
            <a:spLocks noChangeArrowheads="1"/>
          </p:cNvSpPr>
          <p:nvPr/>
        </p:nvSpPr>
        <p:spPr bwMode="auto">
          <a:xfrm>
            <a:off x="2266950" y="396875"/>
            <a:ext cx="386556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Cases map features F to a utility</a:t>
            </a:r>
            <a:br>
              <a:rPr lang="en-US" sz="2000"/>
            </a:br>
            <a:r>
              <a:rPr lang="en-US" sz="2000"/>
              <a:t>F= Controllables + others</a:t>
            </a:r>
          </a:p>
        </p:txBody>
      </p:sp>
      <p:sp>
        <p:nvSpPr>
          <p:cNvPr id="38" name="Text Box 32"/>
          <p:cNvSpPr txBox="1">
            <a:spLocks noChangeArrowheads="1"/>
          </p:cNvSpPr>
          <p:nvPr/>
        </p:nvSpPr>
        <p:spPr bwMode="auto">
          <a:xfrm>
            <a:off x="5649913" y="5051425"/>
            <a:ext cx="2328862" cy="13779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400" b="1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if</a:t>
            </a:r>
            <a: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      controllable(x) &amp;&amp;</a:t>
            </a:r>
            <a:b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</a:br>
            <a: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         b &gt; r  &amp;&amp;  </a:t>
            </a:r>
            <a:b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</a:br>
            <a: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         b &gt; </a:t>
            </a:r>
            <a: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  <a:sym typeface="Symbol" pitchFamily="-110" charset="2"/>
              </a:rPr>
              <a:t>min</a:t>
            </a:r>
            <a: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/>
            </a:r>
            <a:b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</a:br>
            <a:r>
              <a:rPr lang="en-US" sz="1400" b="1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then</a:t>
            </a:r>
            <a: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 score(x) = log(b/r)</a:t>
            </a:r>
            <a:b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</a:br>
            <a:r>
              <a:rPr lang="en-US" sz="1400" b="1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else</a:t>
            </a:r>
            <a: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  score(x) = 0</a:t>
            </a:r>
            <a:b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</a:br>
            <a:r>
              <a:rPr lang="en-US" sz="1400" b="1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fi</a:t>
            </a:r>
            <a:endParaRPr lang="en-US">
              <a:latin typeface="Arial" pitchFamily="-110" charset="0"/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66590" name="Line 24"/>
          <p:cNvSpPr>
            <a:spLocks noChangeShapeType="1"/>
          </p:cNvSpPr>
          <p:nvPr/>
        </p:nvSpPr>
        <p:spPr bwMode="auto">
          <a:xfrm>
            <a:off x="4838700" y="5129213"/>
            <a:ext cx="706438" cy="3079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591" name="Line 25"/>
          <p:cNvSpPr>
            <a:spLocks noChangeShapeType="1"/>
          </p:cNvSpPr>
          <p:nvPr/>
        </p:nvSpPr>
        <p:spPr bwMode="auto">
          <a:xfrm flipV="1">
            <a:off x="4748213" y="5492750"/>
            <a:ext cx="814387" cy="40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592" name="Text Box 22"/>
          <p:cNvSpPr txBox="1">
            <a:spLocks noChangeArrowheads="1"/>
          </p:cNvSpPr>
          <p:nvPr/>
        </p:nvSpPr>
        <p:spPr bwMode="auto">
          <a:xfrm>
            <a:off x="2816225" y="4960938"/>
            <a:ext cx="26987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b = F(x | best) / F(best)</a:t>
            </a:r>
            <a:endParaRPr lang="en-US"/>
          </a:p>
        </p:txBody>
      </p:sp>
      <p:sp>
        <p:nvSpPr>
          <p:cNvPr id="66593" name="Text Box 23"/>
          <p:cNvSpPr txBox="1">
            <a:spLocks noChangeArrowheads="1"/>
          </p:cNvSpPr>
          <p:nvPr/>
        </p:nvSpPr>
        <p:spPr bwMode="auto">
          <a:xfrm>
            <a:off x="2779713" y="5746750"/>
            <a:ext cx="28051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r = F(x | rest) / F(rest)</a:t>
            </a:r>
            <a:endParaRPr lang="en-US"/>
          </a:p>
        </p:txBody>
      </p:sp>
      <p:sp>
        <p:nvSpPr>
          <p:cNvPr id="34" name="Slide Number Placeholder 3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39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Line 2"/>
          <p:cNvSpPr>
            <a:spLocks noChangeShapeType="1"/>
          </p:cNvSpPr>
          <p:nvPr/>
        </p:nvSpPr>
        <p:spPr bwMode="auto">
          <a:xfrm flipV="1">
            <a:off x="3419475" y="2490788"/>
            <a:ext cx="28606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611" name="AutoShape 3"/>
          <p:cNvSpPr>
            <a:spLocks noChangeArrowheads="1"/>
          </p:cNvSpPr>
          <p:nvPr/>
        </p:nvSpPr>
        <p:spPr bwMode="auto">
          <a:xfrm>
            <a:off x="1117600" y="331788"/>
            <a:ext cx="1016000" cy="1192212"/>
          </a:xfrm>
          <a:prstGeom prst="can">
            <a:avLst>
              <a:gd name="adj" fmla="val 29336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/>
              <a:t>Cases</a:t>
            </a:r>
          </a:p>
        </p:txBody>
      </p:sp>
      <p:sp>
        <p:nvSpPr>
          <p:cNvPr id="68612" name="AutoShape 4"/>
          <p:cNvSpPr>
            <a:spLocks noChangeArrowheads="1"/>
          </p:cNvSpPr>
          <p:nvPr/>
        </p:nvSpPr>
        <p:spPr bwMode="auto">
          <a:xfrm>
            <a:off x="1250950" y="1989138"/>
            <a:ext cx="730250" cy="941387"/>
          </a:xfrm>
          <a:prstGeom prst="can">
            <a:avLst>
              <a:gd name="adj" fmla="val 32228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/>
              <a:t>train</a:t>
            </a:r>
          </a:p>
        </p:txBody>
      </p:sp>
      <p:sp>
        <p:nvSpPr>
          <p:cNvPr id="68613" name="AutoShape 5"/>
          <p:cNvSpPr>
            <a:spLocks noChangeArrowheads="1"/>
          </p:cNvSpPr>
          <p:nvPr/>
        </p:nvSpPr>
        <p:spPr bwMode="auto">
          <a:xfrm>
            <a:off x="2846388" y="2044700"/>
            <a:ext cx="550862" cy="779463"/>
          </a:xfrm>
          <a:prstGeom prst="can">
            <a:avLst>
              <a:gd name="adj" fmla="val 35375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/>
              <a:t>test</a:t>
            </a:r>
          </a:p>
        </p:txBody>
      </p:sp>
      <p:sp>
        <p:nvSpPr>
          <p:cNvPr id="68614" name="Line 6"/>
          <p:cNvSpPr>
            <a:spLocks noChangeShapeType="1"/>
          </p:cNvSpPr>
          <p:nvPr/>
        </p:nvSpPr>
        <p:spPr bwMode="auto">
          <a:xfrm>
            <a:off x="2190750" y="1136650"/>
            <a:ext cx="636588" cy="935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615" name="Line 7"/>
          <p:cNvSpPr>
            <a:spLocks noChangeShapeType="1"/>
          </p:cNvSpPr>
          <p:nvPr/>
        </p:nvSpPr>
        <p:spPr bwMode="auto">
          <a:xfrm>
            <a:off x="1592263" y="1592263"/>
            <a:ext cx="0" cy="322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616" name="Line 9"/>
          <p:cNvSpPr>
            <a:spLocks noChangeShapeType="1"/>
          </p:cNvSpPr>
          <p:nvPr/>
        </p:nvSpPr>
        <p:spPr bwMode="auto">
          <a:xfrm flipH="1">
            <a:off x="1565275" y="2995613"/>
            <a:ext cx="17463" cy="2066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22" name="Text Box 10"/>
          <p:cNvSpPr txBox="1">
            <a:spLocks noChangeArrowheads="1"/>
          </p:cNvSpPr>
          <p:nvPr/>
        </p:nvSpPr>
        <p:spPr bwMode="auto">
          <a:xfrm>
            <a:off x="533400" y="3429000"/>
            <a:ext cx="2211388" cy="406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  <a:miter lim="800000"/>
            <a:headEnd/>
            <a:tailEnd/>
          </a:ln>
          <a:effectLst>
            <a:outerShdw blurRad="63500" dist="38097" dir="2700000" algn="ctr" rotWithShape="0">
              <a:srgbClr val="000000">
                <a:alpha val="75000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20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 (query </a:t>
            </a:r>
            <a:r>
              <a:rPr lang="en-US" sz="2000">
                <a:latin typeface="Arial" pitchFamily="-110" charset="0"/>
                <a:ea typeface="ＭＳ Ｐゴシック" pitchFamily="-110" charset="-128"/>
                <a:cs typeface="ＭＳ Ｐゴシック" pitchFamily="-110" charset="-128"/>
                <a:sym typeface="Symbol" pitchFamily="-110" charset="2"/>
              </a:rPr>
              <a:t> ranges)</a:t>
            </a:r>
            <a:endParaRPr lang="en-US" sz="2000">
              <a:latin typeface="Arial" pitchFamily="-110" charset="0"/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68618" name="AutoShape 11"/>
          <p:cNvSpPr>
            <a:spLocks noChangeArrowheads="1"/>
          </p:cNvSpPr>
          <p:nvPr/>
        </p:nvSpPr>
        <p:spPr bwMode="auto">
          <a:xfrm>
            <a:off x="1331913" y="5103813"/>
            <a:ext cx="444500" cy="719137"/>
          </a:xfrm>
          <a:prstGeom prst="can">
            <a:avLst>
              <a:gd name="adj" fmla="val 40446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68619" name="Text Box 12"/>
          <p:cNvSpPr txBox="1">
            <a:spLocks noChangeArrowheads="1"/>
          </p:cNvSpPr>
          <p:nvPr/>
        </p:nvSpPr>
        <p:spPr bwMode="auto">
          <a:xfrm>
            <a:off x="276225" y="5307013"/>
            <a:ext cx="10874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relevant</a:t>
            </a:r>
          </a:p>
        </p:txBody>
      </p:sp>
      <p:sp>
        <p:nvSpPr>
          <p:cNvPr id="68620" name="AutoShape 13"/>
          <p:cNvSpPr>
            <a:spLocks noChangeArrowheads="1"/>
          </p:cNvSpPr>
          <p:nvPr/>
        </p:nvSpPr>
        <p:spPr bwMode="auto">
          <a:xfrm>
            <a:off x="2333625" y="4962525"/>
            <a:ext cx="444500" cy="227013"/>
          </a:xfrm>
          <a:prstGeom prst="can">
            <a:avLst>
              <a:gd name="adj" fmla="val 25000"/>
            </a:avLst>
          </a:prstGeom>
          <a:solidFill>
            <a:srgbClr val="18D12E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68621" name="AutoShape 14"/>
          <p:cNvSpPr>
            <a:spLocks noChangeArrowheads="1"/>
          </p:cNvSpPr>
          <p:nvPr/>
        </p:nvSpPr>
        <p:spPr bwMode="auto">
          <a:xfrm>
            <a:off x="2322513" y="5603875"/>
            <a:ext cx="444500" cy="504825"/>
          </a:xfrm>
          <a:prstGeom prst="can">
            <a:avLst>
              <a:gd name="adj" fmla="val 28393"/>
            </a:avLst>
          </a:prstGeom>
          <a:solidFill>
            <a:srgbClr val="FD532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68622" name="Text Box 15"/>
          <p:cNvSpPr txBox="1">
            <a:spLocks noChangeArrowheads="1"/>
          </p:cNvSpPr>
          <p:nvPr/>
        </p:nvSpPr>
        <p:spPr bwMode="auto">
          <a:xfrm>
            <a:off x="2095500" y="4268788"/>
            <a:ext cx="96043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/>
              <a:t>Best</a:t>
            </a:r>
          </a:p>
          <a:p>
            <a:pPr algn="ctr"/>
            <a:r>
              <a:rPr lang="en-US" sz="2000"/>
              <a:t>utilities</a:t>
            </a:r>
          </a:p>
        </p:txBody>
      </p:sp>
      <p:sp>
        <p:nvSpPr>
          <p:cNvPr id="68623" name="Text Box 16"/>
          <p:cNvSpPr txBox="1">
            <a:spLocks noChangeArrowheads="1"/>
          </p:cNvSpPr>
          <p:nvPr/>
        </p:nvSpPr>
        <p:spPr bwMode="auto">
          <a:xfrm>
            <a:off x="2216150" y="6091238"/>
            <a:ext cx="6080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rest</a:t>
            </a:r>
          </a:p>
        </p:txBody>
      </p:sp>
      <p:sp>
        <p:nvSpPr>
          <p:cNvPr id="68624" name="Line 17"/>
          <p:cNvSpPr>
            <a:spLocks noChangeShapeType="1"/>
          </p:cNvSpPr>
          <p:nvPr/>
        </p:nvSpPr>
        <p:spPr bwMode="auto">
          <a:xfrm flipV="1">
            <a:off x="1806575" y="5106988"/>
            <a:ext cx="392113" cy="3127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625" name="Line 18"/>
          <p:cNvSpPr>
            <a:spLocks noChangeShapeType="1"/>
          </p:cNvSpPr>
          <p:nvPr/>
        </p:nvSpPr>
        <p:spPr bwMode="auto">
          <a:xfrm>
            <a:off x="1824038" y="5429250"/>
            <a:ext cx="384175" cy="3032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626" name="Text Box 19"/>
          <p:cNvSpPr txBox="1">
            <a:spLocks noChangeArrowheads="1"/>
          </p:cNvSpPr>
          <p:nvPr/>
        </p:nvSpPr>
        <p:spPr bwMode="auto">
          <a:xfrm>
            <a:off x="2416175" y="4957763"/>
            <a:ext cx="2476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/>
              <a:t>x</a:t>
            </a:r>
          </a:p>
        </p:txBody>
      </p:sp>
      <p:sp>
        <p:nvSpPr>
          <p:cNvPr id="68627" name="Text Box 20"/>
          <p:cNvSpPr txBox="1">
            <a:spLocks noChangeArrowheads="1"/>
          </p:cNvSpPr>
          <p:nvPr/>
        </p:nvSpPr>
        <p:spPr bwMode="auto">
          <a:xfrm>
            <a:off x="2403475" y="5746750"/>
            <a:ext cx="2476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/>
              <a:t>x</a:t>
            </a:r>
          </a:p>
        </p:txBody>
      </p:sp>
      <p:sp>
        <p:nvSpPr>
          <p:cNvPr id="68628" name="Text Box 25"/>
          <p:cNvSpPr txBox="1">
            <a:spLocks noChangeArrowheads="1"/>
          </p:cNvSpPr>
          <p:nvPr/>
        </p:nvSpPr>
        <p:spPr bwMode="auto">
          <a:xfrm>
            <a:off x="3886200" y="3429000"/>
            <a:ext cx="43672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/>
              <a:t>S = all x sorted descending by  score</a:t>
            </a:r>
          </a:p>
        </p:txBody>
      </p:sp>
      <p:sp>
        <p:nvSpPr>
          <p:cNvPr id="13338" name="Text Box 26"/>
          <p:cNvSpPr txBox="1">
            <a:spLocks noChangeArrowheads="1"/>
          </p:cNvSpPr>
          <p:nvPr/>
        </p:nvSpPr>
        <p:spPr bwMode="auto">
          <a:xfrm>
            <a:off x="3781425" y="2144713"/>
            <a:ext cx="1579563" cy="711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20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query</a:t>
            </a:r>
            <a:r>
              <a:rPr lang="en-US" sz="2000" baseline="-250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i</a:t>
            </a:r>
            <a:r>
              <a:rPr lang="en-US" sz="20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* = </a:t>
            </a:r>
          </a:p>
          <a:p>
            <a:pPr>
              <a:defRPr/>
            </a:pPr>
            <a:r>
              <a:rPr lang="en-US" sz="20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query + </a:t>
            </a:r>
            <a:r>
              <a:rPr lang="en-US" sz="2000">
                <a:latin typeface="Arial" pitchFamily="-110" charset="0"/>
                <a:ea typeface="ＭＳ Ｐゴシック" pitchFamily="-110" charset="-128"/>
                <a:cs typeface="ＭＳ Ｐゴシック" pitchFamily="-110" charset="-128"/>
                <a:sym typeface="Symbol" pitchFamily="-110" charset="2"/>
              </a:rPr>
              <a:t></a:t>
            </a:r>
            <a:r>
              <a:rPr lang="en-US" sz="2000" baseline="-250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i</a:t>
            </a:r>
            <a:r>
              <a:rPr lang="en-US" sz="2000">
                <a:latin typeface="Arial" pitchFamily="-110" charset="0"/>
                <a:ea typeface="ＭＳ Ｐゴシック" pitchFamily="-110" charset="-128"/>
                <a:cs typeface="ＭＳ Ｐゴシック" pitchFamily="-110" charset="-128"/>
                <a:sym typeface="Symbol" pitchFamily="-110" charset="2"/>
              </a:rPr>
              <a:t>S</a:t>
            </a:r>
            <a:r>
              <a:rPr lang="en-US" sz="2000" baseline="-250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i</a:t>
            </a:r>
          </a:p>
        </p:txBody>
      </p:sp>
      <p:sp>
        <p:nvSpPr>
          <p:cNvPr id="68630" name="Line 27"/>
          <p:cNvSpPr>
            <a:spLocks noChangeShapeType="1"/>
          </p:cNvSpPr>
          <p:nvPr/>
        </p:nvSpPr>
        <p:spPr bwMode="auto">
          <a:xfrm flipV="1">
            <a:off x="6513513" y="3792538"/>
            <a:ext cx="4762" cy="14589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631" name="Line 28"/>
          <p:cNvSpPr>
            <a:spLocks noChangeShapeType="1"/>
          </p:cNvSpPr>
          <p:nvPr/>
        </p:nvSpPr>
        <p:spPr bwMode="auto">
          <a:xfrm flipH="1">
            <a:off x="4811713" y="2854325"/>
            <a:ext cx="9525" cy="574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632" name="AutoShape 29"/>
          <p:cNvSpPr>
            <a:spLocks noChangeArrowheads="1"/>
          </p:cNvSpPr>
          <p:nvPr/>
        </p:nvSpPr>
        <p:spPr bwMode="auto">
          <a:xfrm>
            <a:off x="6405563" y="2238375"/>
            <a:ext cx="174625" cy="457200"/>
          </a:xfrm>
          <a:prstGeom prst="can">
            <a:avLst>
              <a:gd name="adj" fmla="val 65455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000"/>
          </a:p>
        </p:txBody>
      </p:sp>
      <p:sp>
        <p:nvSpPr>
          <p:cNvPr id="68633" name="Text Box 30"/>
          <p:cNvSpPr txBox="1">
            <a:spLocks noChangeArrowheads="1"/>
          </p:cNvSpPr>
          <p:nvPr/>
        </p:nvSpPr>
        <p:spPr bwMode="auto">
          <a:xfrm>
            <a:off x="5767388" y="2724150"/>
            <a:ext cx="10112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treated</a:t>
            </a:r>
            <a:r>
              <a:rPr lang="en-US" sz="2000" baseline="-25000"/>
              <a:t>i</a:t>
            </a:r>
          </a:p>
        </p:txBody>
      </p:sp>
      <p:sp>
        <p:nvSpPr>
          <p:cNvPr id="68634" name="Text Box 32"/>
          <p:cNvSpPr txBox="1">
            <a:spLocks noChangeArrowheads="1"/>
          </p:cNvSpPr>
          <p:nvPr/>
        </p:nvSpPr>
        <p:spPr bwMode="auto">
          <a:xfrm>
            <a:off x="792163" y="4178300"/>
            <a:ext cx="762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k-NN</a:t>
            </a:r>
            <a:endParaRPr lang="en-US"/>
          </a:p>
        </p:txBody>
      </p:sp>
      <p:sp>
        <p:nvSpPr>
          <p:cNvPr id="68635" name="Text Box 33"/>
          <p:cNvSpPr txBox="1">
            <a:spLocks noChangeArrowheads="1"/>
          </p:cNvSpPr>
          <p:nvPr/>
        </p:nvSpPr>
        <p:spPr bwMode="auto">
          <a:xfrm>
            <a:off x="5405438" y="2093913"/>
            <a:ext cx="762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k-NN</a:t>
            </a:r>
            <a:endParaRPr lang="en-US"/>
          </a:p>
        </p:txBody>
      </p:sp>
      <p:sp>
        <p:nvSpPr>
          <p:cNvPr id="68636" name="Line 35"/>
          <p:cNvSpPr>
            <a:spLocks noChangeShapeType="1"/>
          </p:cNvSpPr>
          <p:nvPr/>
        </p:nvSpPr>
        <p:spPr bwMode="auto">
          <a:xfrm>
            <a:off x="7434263" y="1473200"/>
            <a:ext cx="0" cy="10366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637" name="Line 36"/>
          <p:cNvSpPr>
            <a:spLocks noChangeShapeType="1"/>
          </p:cNvSpPr>
          <p:nvPr/>
        </p:nvSpPr>
        <p:spPr bwMode="auto">
          <a:xfrm>
            <a:off x="7434263" y="2527300"/>
            <a:ext cx="1393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638" name="Freeform 38"/>
          <p:cNvSpPr>
            <a:spLocks/>
          </p:cNvSpPr>
          <p:nvPr/>
        </p:nvSpPr>
        <p:spPr bwMode="auto">
          <a:xfrm>
            <a:off x="7426325" y="2112963"/>
            <a:ext cx="1376363" cy="365125"/>
          </a:xfrm>
          <a:custGeom>
            <a:avLst/>
            <a:gdLst>
              <a:gd name="T0" fmla="*/ 0 w 867"/>
              <a:gd name="T1" fmla="*/ 0 h 230"/>
              <a:gd name="T2" fmla="*/ 2147483647 w 867"/>
              <a:gd name="T3" fmla="*/ 2147483647 h 230"/>
              <a:gd name="T4" fmla="*/ 2147483647 w 867"/>
              <a:gd name="T5" fmla="*/ 2147483647 h 230"/>
              <a:gd name="T6" fmla="*/ 2147483647 w 867"/>
              <a:gd name="T7" fmla="*/ 2147483647 h 230"/>
              <a:gd name="T8" fmla="*/ 2147483647 w 867"/>
              <a:gd name="T9" fmla="*/ 2147483647 h 230"/>
              <a:gd name="T10" fmla="*/ 2147483647 w 867"/>
              <a:gd name="T11" fmla="*/ 2147483647 h 23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67"/>
              <a:gd name="T19" fmla="*/ 0 h 230"/>
              <a:gd name="T20" fmla="*/ 867 w 867"/>
              <a:gd name="T21" fmla="*/ 230 h 23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67" h="230">
                <a:moveTo>
                  <a:pt x="0" y="0"/>
                </a:moveTo>
                <a:cubicBezTo>
                  <a:pt x="33" y="31"/>
                  <a:pt x="68" y="61"/>
                  <a:pt x="102" y="95"/>
                </a:cubicBezTo>
                <a:cubicBezTo>
                  <a:pt x="136" y="129"/>
                  <a:pt x="172" y="185"/>
                  <a:pt x="207" y="205"/>
                </a:cubicBezTo>
                <a:cubicBezTo>
                  <a:pt x="242" y="225"/>
                  <a:pt x="252" y="212"/>
                  <a:pt x="314" y="216"/>
                </a:cubicBezTo>
                <a:cubicBezTo>
                  <a:pt x="376" y="220"/>
                  <a:pt x="487" y="226"/>
                  <a:pt x="579" y="228"/>
                </a:cubicBezTo>
                <a:cubicBezTo>
                  <a:pt x="671" y="230"/>
                  <a:pt x="807" y="228"/>
                  <a:pt x="867" y="228"/>
                </a:cubicBezTo>
              </a:path>
            </a:pathLst>
          </a:custGeom>
          <a:noFill/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639" name="Rectangle 39"/>
          <p:cNvSpPr>
            <a:spLocks noChangeArrowheads="1"/>
          </p:cNvSpPr>
          <p:nvPr/>
        </p:nvSpPr>
        <p:spPr bwMode="auto">
          <a:xfrm>
            <a:off x="8807450" y="2373313"/>
            <a:ext cx="241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i</a:t>
            </a:r>
            <a:endParaRPr lang="en-US" sz="2000" baseline="-25000"/>
          </a:p>
        </p:txBody>
      </p:sp>
      <p:sp>
        <p:nvSpPr>
          <p:cNvPr id="68640" name="Rectangle 40"/>
          <p:cNvSpPr>
            <a:spLocks noChangeArrowheads="1"/>
          </p:cNvSpPr>
          <p:nvPr/>
        </p:nvSpPr>
        <p:spPr bwMode="auto">
          <a:xfrm>
            <a:off x="6662738" y="1462088"/>
            <a:ext cx="7635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utility</a:t>
            </a:r>
          </a:p>
        </p:txBody>
      </p:sp>
      <p:sp>
        <p:nvSpPr>
          <p:cNvPr id="68641" name="Rectangle 42"/>
          <p:cNvSpPr>
            <a:spLocks noChangeArrowheads="1"/>
          </p:cNvSpPr>
          <p:nvPr/>
        </p:nvSpPr>
        <p:spPr bwMode="auto">
          <a:xfrm>
            <a:off x="7956550" y="2216150"/>
            <a:ext cx="7270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i="1"/>
              <a:t>spread</a:t>
            </a:r>
            <a:endParaRPr lang="en-US" sz="1400"/>
          </a:p>
        </p:txBody>
      </p:sp>
      <p:sp>
        <p:nvSpPr>
          <p:cNvPr id="68642" name="Line 48"/>
          <p:cNvSpPr>
            <a:spLocks noChangeShapeType="1"/>
          </p:cNvSpPr>
          <p:nvPr/>
        </p:nvSpPr>
        <p:spPr bwMode="auto">
          <a:xfrm>
            <a:off x="7799388" y="1514475"/>
            <a:ext cx="0" cy="1073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643" name="Text Box 9"/>
          <p:cNvSpPr txBox="1">
            <a:spLocks noChangeArrowheads="1"/>
          </p:cNvSpPr>
          <p:nvPr/>
        </p:nvSpPr>
        <p:spPr bwMode="auto">
          <a:xfrm>
            <a:off x="2266950" y="396875"/>
            <a:ext cx="386556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Cases map features F to a utility</a:t>
            </a:r>
            <a:br>
              <a:rPr lang="en-US" sz="2000"/>
            </a:br>
            <a:r>
              <a:rPr lang="en-US" sz="2000"/>
              <a:t>F= Controllables + others</a:t>
            </a:r>
          </a:p>
        </p:txBody>
      </p:sp>
      <p:sp>
        <p:nvSpPr>
          <p:cNvPr id="52" name="Text Box 32"/>
          <p:cNvSpPr txBox="1">
            <a:spLocks noChangeArrowheads="1"/>
          </p:cNvSpPr>
          <p:nvPr/>
        </p:nvSpPr>
        <p:spPr bwMode="auto">
          <a:xfrm>
            <a:off x="5649913" y="5051425"/>
            <a:ext cx="2328862" cy="13779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400" b="1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if</a:t>
            </a:r>
            <a: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      controllable(x) &amp;&amp;</a:t>
            </a:r>
            <a:b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</a:br>
            <a: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         b &gt; r  &amp;&amp;  </a:t>
            </a:r>
            <a:b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</a:br>
            <a: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         b &gt; </a:t>
            </a:r>
            <a: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  <a:sym typeface="Symbol" pitchFamily="-110" charset="2"/>
              </a:rPr>
              <a:t>min</a:t>
            </a:r>
            <a: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/>
            </a:r>
            <a:b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</a:br>
            <a:r>
              <a:rPr lang="en-US" sz="1400" b="1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then</a:t>
            </a:r>
            <a: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 score(x) = log(b/r)</a:t>
            </a:r>
            <a:b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</a:br>
            <a:r>
              <a:rPr lang="en-US" sz="1400" b="1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else</a:t>
            </a:r>
            <a: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  score(x) = 0</a:t>
            </a:r>
            <a:b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</a:br>
            <a:r>
              <a:rPr lang="en-US" sz="1400" b="1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fi</a:t>
            </a:r>
            <a:endParaRPr lang="en-US">
              <a:latin typeface="Arial" pitchFamily="-110" charset="0"/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68645" name="Line 24"/>
          <p:cNvSpPr>
            <a:spLocks noChangeShapeType="1"/>
          </p:cNvSpPr>
          <p:nvPr/>
        </p:nvSpPr>
        <p:spPr bwMode="auto">
          <a:xfrm>
            <a:off x="4838700" y="5129213"/>
            <a:ext cx="706438" cy="3079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646" name="Line 25"/>
          <p:cNvSpPr>
            <a:spLocks noChangeShapeType="1"/>
          </p:cNvSpPr>
          <p:nvPr/>
        </p:nvSpPr>
        <p:spPr bwMode="auto">
          <a:xfrm flipV="1">
            <a:off x="4748213" y="5492750"/>
            <a:ext cx="814387" cy="40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647" name="Text Box 22"/>
          <p:cNvSpPr txBox="1">
            <a:spLocks noChangeArrowheads="1"/>
          </p:cNvSpPr>
          <p:nvPr/>
        </p:nvSpPr>
        <p:spPr bwMode="auto">
          <a:xfrm>
            <a:off x="2816225" y="4960938"/>
            <a:ext cx="26987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b = F(x | best) / F(best)</a:t>
            </a:r>
            <a:endParaRPr lang="en-US"/>
          </a:p>
        </p:txBody>
      </p:sp>
      <p:sp>
        <p:nvSpPr>
          <p:cNvPr id="68648" name="Text Box 23"/>
          <p:cNvSpPr txBox="1">
            <a:spLocks noChangeArrowheads="1"/>
          </p:cNvSpPr>
          <p:nvPr/>
        </p:nvSpPr>
        <p:spPr bwMode="auto">
          <a:xfrm>
            <a:off x="2779713" y="5746750"/>
            <a:ext cx="28051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r = F(x | rest) / F(rest)</a:t>
            </a:r>
            <a:endParaRPr lang="en-US"/>
          </a:p>
        </p:txBody>
      </p:sp>
      <p:sp>
        <p:nvSpPr>
          <p:cNvPr id="68649" name="Freeform 49"/>
          <p:cNvSpPr>
            <a:spLocks/>
          </p:cNvSpPr>
          <p:nvPr/>
        </p:nvSpPr>
        <p:spPr bwMode="auto">
          <a:xfrm>
            <a:off x="7442200" y="1752600"/>
            <a:ext cx="1295400" cy="373063"/>
          </a:xfrm>
          <a:custGeom>
            <a:avLst/>
            <a:gdLst>
              <a:gd name="T0" fmla="*/ 0 w 816"/>
              <a:gd name="T1" fmla="*/ 0 h 235"/>
              <a:gd name="T2" fmla="*/ 262096250 w 816"/>
              <a:gd name="T3" fmla="*/ 403225540 h 235"/>
              <a:gd name="T4" fmla="*/ 604837500 w 816"/>
              <a:gd name="T5" fmla="*/ 564515757 h 235"/>
              <a:gd name="T6" fmla="*/ 2056447500 w 816"/>
              <a:gd name="T7" fmla="*/ 564515757 h 235"/>
              <a:gd name="T8" fmla="*/ 0 60000 65536"/>
              <a:gd name="T9" fmla="*/ 0 60000 65536"/>
              <a:gd name="T10" fmla="*/ 0 60000 65536"/>
              <a:gd name="T11" fmla="*/ 0 60000 65536"/>
              <a:gd name="T12" fmla="*/ 0 w 816"/>
              <a:gd name="T13" fmla="*/ 0 h 235"/>
              <a:gd name="T14" fmla="*/ 816 w 816"/>
              <a:gd name="T15" fmla="*/ 235 h 23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16" h="235">
                <a:moveTo>
                  <a:pt x="0" y="0"/>
                </a:moveTo>
                <a:cubicBezTo>
                  <a:pt x="32" y="61"/>
                  <a:pt x="64" y="123"/>
                  <a:pt x="104" y="160"/>
                </a:cubicBezTo>
                <a:cubicBezTo>
                  <a:pt x="144" y="197"/>
                  <a:pt x="121" y="213"/>
                  <a:pt x="240" y="224"/>
                </a:cubicBezTo>
                <a:cubicBezTo>
                  <a:pt x="359" y="235"/>
                  <a:pt x="587" y="229"/>
                  <a:pt x="816" y="22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650" name="Rectangle 42"/>
          <p:cNvSpPr>
            <a:spLocks noChangeArrowheads="1"/>
          </p:cNvSpPr>
          <p:nvPr/>
        </p:nvSpPr>
        <p:spPr bwMode="auto">
          <a:xfrm>
            <a:off x="8007350" y="1847850"/>
            <a:ext cx="7667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i="1"/>
              <a:t>median</a:t>
            </a:r>
            <a:endParaRPr lang="en-US" sz="1400"/>
          </a:p>
        </p:txBody>
      </p:sp>
      <p:sp>
        <p:nvSpPr>
          <p:cNvPr id="43" name="Slide Number Placeholder 4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40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Line 2"/>
          <p:cNvSpPr>
            <a:spLocks noChangeShapeType="1"/>
          </p:cNvSpPr>
          <p:nvPr/>
        </p:nvSpPr>
        <p:spPr bwMode="auto">
          <a:xfrm flipV="1">
            <a:off x="3419475" y="2490788"/>
            <a:ext cx="28606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659" name="AutoShape 3"/>
          <p:cNvSpPr>
            <a:spLocks noChangeArrowheads="1"/>
          </p:cNvSpPr>
          <p:nvPr/>
        </p:nvSpPr>
        <p:spPr bwMode="auto">
          <a:xfrm>
            <a:off x="1117600" y="331788"/>
            <a:ext cx="1016000" cy="1192212"/>
          </a:xfrm>
          <a:prstGeom prst="can">
            <a:avLst>
              <a:gd name="adj" fmla="val 29336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/>
              <a:t>Cases</a:t>
            </a:r>
          </a:p>
        </p:txBody>
      </p:sp>
      <p:sp>
        <p:nvSpPr>
          <p:cNvPr id="70660" name="AutoShape 4"/>
          <p:cNvSpPr>
            <a:spLocks noChangeArrowheads="1"/>
          </p:cNvSpPr>
          <p:nvPr/>
        </p:nvSpPr>
        <p:spPr bwMode="auto">
          <a:xfrm>
            <a:off x="1250950" y="1989138"/>
            <a:ext cx="730250" cy="941387"/>
          </a:xfrm>
          <a:prstGeom prst="can">
            <a:avLst>
              <a:gd name="adj" fmla="val 32228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/>
              <a:t>train</a:t>
            </a:r>
          </a:p>
        </p:txBody>
      </p:sp>
      <p:sp>
        <p:nvSpPr>
          <p:cNvPr id="70661" name="AutoShape 5"/>
          <p:cNvSpPr>
            <a:spLocks noChangeArrowheads="1"/>
          </p:cNvSpPr>
          <p:nvPr/>
        </p:nvSpPr>
        <p:spPr bwMode="auto">
          <a:xfrm>
            <a:off x="2846388" y="2044700"/>
            <a:ext cx="550862" cy="779463"/>
          </a:xfrm>
          <a:prstGeom prst="can">
            <a:avLst>
              <a:gd name="adj" fmla="val 35375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/>
              <a:t>test</a:t>
            </a:r>
          </a:p>
        </p:txBody>
      </p:sp>
      <p:sp>
        <p:nvSpPr>
          <p:cNvPr id="70662" name="Line 6"/>
          <p:cNvSpPr>
            <a:spLocks noChangeShapeType="1"/>
          </p:cNvSpPr>
          <p:nvPr/>
        </p:nvSpPr>
        <p:spPr bwMode="auto">
          <a:xfrm>
            <a:off x="2190750" y="1136650"/>
            <a:ext cx="636588" cy="935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663" name="Line 7"/>
          <p:cNvSpPr>
            <a:spLocks noChangeShapeType="1"/>
          </p:cNvSpPr>
          <p:nvPr/>
        </p:nvSpPr>
        <p:spPr bwMode="auto">
          <a:xfrm>
            <a:off x="1592263" y="1592263"/>
            <a:ext cx="0" cy="322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664" name="Line 9"/>
          <p:cNvSpPr>
            <a:spLocks noChangeShapeType="1"/>
          </p:cNvSpPr>
          <p:nvPr/>
        </p:nvSpPr>
        <p:spPr bwMode="auto">
          <a:xfrm flipH="1">
            <a:off x="1565275" y="2995613"/>
            <a:ext cx="17463" cy="2066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22" name="Text Box 10"/>
          <p:cNvSpPr txBox="1">
            <a:spLocks noChangeArrowheads="1"/>
          </p:cNvSpPr>
          <p:nvPr/>
        </p:nvSpPr>
        <p:spPr bwMode="auto">
          <a:xfrm>
            <a:off x="533400" y="3429000"/>
            <a:ext cx="2211388" cy="406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  <a:miter lim="800000"/>
            <a:headEnd/>
            <a:tailEnd/>
          </a:ln>
          <a:effectLst>
            <a:outerShdw blurRad="63500" dist="38097" dir="2700000" algn="ctr" rotWithShape="0">
              <a:srgbClr val="000000">
                <a:alpha val="75000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20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 (query </a:t>
            </a:r>
            <a:r>
              <a:rPr lang="en-US" sz="2000">
                <a:latin typeface="Arial" pitchFamily="-110" charset="0"/>
                <a:ea typeface="ＭＳ Ｐゴシック" pitchFamily="-110" charset="-128"/>
                <a:cs typeface="ＭＳ Ｐゴシック" pitchFamily="-110" charset="-128"/>
                <a:sym typeface="Symbol" pitchFamily="-110" charset="2"/>
              </a:rPr>
              <a:t> ranges)</a:t>
            </a:r>
            <a:endParaRPr lang="en-US" sz="2000">
              <a:latin typeface="Arial" pitchFamily="-110" charset="0"/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70666" name="AutoShape 11"/>
          <p:cNvSpPr>
            <a:spLocks noChangeArrowheads="1"/>
          </p:cNvSpPr>
          <p:nvPr/>
        </p:nvSpPr>
        <p:spPr bwMode="auto">
          <a:xfrm>
            <a:off x="1331913" y="5103813"/>
            <a:ext cx="444500" cy="719137"/>
          </a:xfrm>
          <a:prstGeom prst="can">
            <a:avLst>
              <a:gd name="adj" fmla="val 40446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70667" name="Text Box 12"/>
          <p:cNvSpPr txBox="1">
            <a:spLocks noChangeArrowheads="1"/>
          </p:cNvSpPr>
          <p:nvPr/>
        </p:nvSpPr>
        <p:spPr bwMode="auto">
          <a:xfrm>
            <a:off x="276225" y="5307013"/>
            <a:ext cx="10874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relevant</a:t>
            </a:r>
          </a:p>
        </p:txBody>
      </p:sp>
      <p:sp>
        <p:nvSpPr>
          <p:cNvPr id="70668" name="AutoShape 13"/>
          <p:cNvSpPr>
            <a:spLocks noChangeArrowheads="1"/>
          </p:cNvSpPr>
          <p:nvPr/>
        </p:nvSpPr>
        <p:spPr bwMode="auto">
          <a:xfrm>
            <a:off x="2333625" y="4962525"/>
            <a:ext cx="444500" cy="227013"/>
          </a:xfrm>
          <a:prstGeom prst="can">
            <a:avLst>
              <a:gd name="adj" fmla="val 25000"/>
            </a:avLst>
          </a:prstGeom>
          <a:solidFill>
            <a:srgbClr val="18D12E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70669" name="AutoShape 14"/>
          <p:cNvSpPr>
            <a:spLocks noChangeArrowheads="1"/>
          </p:cNvSpPr>
          <p:nvPr/>
        </p:nvSpPr>
        <p:spPr bwMode="auto">
          <a:xfrm>
            <a:off x="2322513" y="5603875"/>
            <a:ext cx="444500" cy="504825"/>
          </a:xfrm>
          <a:prstGeom prst="can">
            <a:avLst>
              <a:gd name="adj" fmla="val 28393"/>
            </a:avLst>
          </a:prstGeom>
          <a:solidFill>
            <a:srgbClr val="FD532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70670" name="Text Box 15"/>
          <p:cNvSpPr txBox="1">
            <a:spLocks noChangeArrowheads="1"/>
          </p:cNvSpPr>
          <p:nvPr/>
        </p:nvSpPr>
        <p:spPr bwMode="auto">
          <a:xfrm>
            <a:off x="2095500" y="4268788"/>
            <a:ext cx="96043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/>
              <a:t>Best</a:t>
            </a:r>
          </a:p>
          <a:p>
            <a:pPr algn="ctr"/>
            <a:r>
              <a:rPr lang="en-US" sz="2000"/>
              <a:t>utilities</a:t>
            </a:r>
          </a:p>
        </p:txBody>
      </p:sp>
      <p:sp>
        <p:nvSpPr>
          <p:cNvPr id="70671" name="Text Box 16"/>
          <p:cNvSpPr txBox="1">
            <a:spLocks noChangeArrowheads="1"/>
          </p:cNvSpPr>
          <p:nvPr/>
        </p:nvSpPr>
        <p:spPr bwMode="auto">
          <a:xfrm>
            <a:off x="2216150" y="6091238"/>
            <a:ext cx="6080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rest</a:t>
            </a:r>
          </a:p>
        </p:txBody>
      </p:sp>
      <p:sp>
        <p:nvSpPr>
          <p:cNvPr id="70672" name="Line 17"/>
          <p:cNvSpPr>
            <a:spLocks noChangeShapeType="1"/>
          </p:cNvSpPr>
          <p:nvPr/>
        </p:nvSpPr>
        <p:spPr bwMode="auto">
          <a:xfrm flipV="1">
            <a:off x="1806575" y="5106988"/>
            <a:ext cx="392113" cy="3127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673" name="Line 18"/>
          <p:cNvSpPr>
            <a:spLocks noChangeShapeType="1"/>
          </p:cNvSpPr>
          <p:nvPr/>
        </p:nvSpPr>
        <p:spPr bwMode="auto">
          <a:xfrm>
            <a:off x="1824038" y="5429250"/>
            <a:ext cx="384175" cy="3032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674" name="Text Box 19"/>
          <p:cNvSpPr txBox="1">
            <a:spLocks noChangeArrowheads="1"/>
          </p:cNvSpPr>
          <p:nvPr/>
        </p:nvSpPr>
        <p:spPr bwMode="auto">
          <a:xfrm>
            <a:off x="2416175" y="4957763"/>
            <a:ext cx="2476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/>
              <a:t>x</a:t>
            </a:r>
          </a:p>
        </p:txBody>
      </p:sp>
      <p:sp>
        <p:nvSpPr>
          <p:cNvPr id="70675" name="Text Box 20"/>
          <p:cNvSpPr txBox="1">
            <a:spLocks noChangeArrowheads="1"/>
          </p:cNvSpPr>
          <p:nvPr/>
        </p:nvSpPr>
        <p:spPr bwMode="auto">
          <a:xfrm>
            <a:off x="2403475" y="5746750"/>
            <a:ext cx="2476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/>
              <a:t>x</a:t>
            </a:r>
          </a:p>
        </p:txBody>
      </p:sp>
      <p:sp>
        <p:nvSpPr>
          <p:cNvPr id="70676" name="Text Box 25"/>
          <p:cNvSpPr txBox="1">
            <a:spLocks noChangeArrowheads="1"/>
          </p:cNvSpPr>
          <p:nvPr/>
        </p:nvSpPr>
        <p:spPr bwMode="auto">
          <a:xfrm>
            <a:off x="3886200" y="3429000"/>
            <a:ext cx="43672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/>
              <a:t>S = all x sorted descending by  score</a:t>
            </a:r>
          </a:p>
        </p:txBody>
      </p:sp>
      <p:sp>
        <p:nvSpPr>
          <p:cNvPr id="13338" name="Text Box 26"/>
          <p:cNvSpPr txBox="1">
            <a:spLocks noChangeArrowheads="1"/>
          </p:cNvSpPr>
          <p:nvPr/>
        </p:nvSpPr>
        <p:spPr bwMode="auto">
          <a:xfrm>
            <a:off x="3781425" y="2144713"/>
            <a:ext cx="1579563" cy="711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20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query</a:t>
            </a:r>
            <a:r>
              <a:rPr lang="en-US" sz="2000" baseline="-250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i</a:t>
            </a:r>
            <a:r>
              <a:rPr lang="en-US" sz="20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* = </a:t>
            </a:r>
          </a:p>
          <a:p>
            <a:pPr>
              <a:defRPr/>
            </a:pPr>
            <a:r>
              <a:rPr lang="en-US" sz="20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query + </a:t>
            </a:r>
            <a:r>
              <a:rPr lang="en-US" sz="2000">
                <a:latin typeface="Arial" pitchFamily="-110" charset="0"/>
                <a:ea typeface="ＭＳ Ｐゴシック" pitchFamily="-110" charset="-128"/>
                <a:cs typeface="ＭＳ Ｐゴシック" pitchFamily="-110" charset="-128"/>
                <a:sym typeface="Symbol" pitchFamily="-110" charset="2"/>
              </a:rPr>
              <a:t></a:t>
            </a:r>
            <a:r>
              <a:rPr lang="en-US" sz="2000" baseline="-250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i</a:t>
            </a:r>
            <a:r>
              <a:rPr lang="en-US" sz="2000">
                <a:latin typeface="Arial" pitchFamily="-110" charset="0"/>
                <a:ea typeface="ＭＳ Ｐゴシック" pitchFamily="-110" charset="-128"/>
                <a:cs typeface="ＭＳ Ｐゴシック" pitchFamily="-110" charset="-128"/>
                <a:sym typeface="Symbol" pitchFamily="-110" charset="2"/>
              </a:rPr>
              <a:t>S</a:t>
            </a:r>
            <a:r>
              <a:rPr lang="en-US" sz="2000" baseline="-250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i</a:t>
            </a:r>
          </a:p>
        </p:txBody>
      </p:sp>
      <p:sp>
        <p:nvSpPr>
          <p:cNvPr id="70678" name="Line 27"/>
          <p:cNvSpPr>
            <a:spLocks noChangeShapeType="1"/>
          </p:cNvSpPr>
          <p:nvPr/>
        </p:nvSpPr>
        <p:spPr bwMode="auto">
          <a:xfrm flipV="1">
            <a:off x="6513513" y="3817938"/>
            <a:ext cx="4762" cy="14335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679" name="Line 28"/>
          <p:cNvSpPr>
            <a:spLocks noChangeShapeType="1"/>
          </p:cNvSpPr>
          <p:nvPr/>
        </p:nvSpPr>
        <p:spPr bwMode="auto">
          <a:xfrm flipH="1">
            <a:off x="4811713" y="2854325"/>
            <a:ext cx="9525" cy="574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680" name="AutoShape 29"/>
          <p:cNvSpPr>
            <a:spLocks noChangeArrowheads="1"/>
          </p:cNvSpPr>
          <p:nvPr/>
        </p:nvSpPr>
        <p:spPr bwMode="auto">
          <a:xfrm>
            <a:off x="6405563" y="2238375"/>
            <a:ext cx="174625" cy="457200"/>
          </a:xfrm>
          <a:prstGeom prst="can">
            <a:avLst>
              <a:gd name="adj" fmla="val 65455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000"/>
          </a:p>
        </p:txBody>
      </p:sp>
      <p:sp>
        <p:nvSpPr>
          <p:cNvPr id="70681" name="Text Box 30"/>
          <p:cNvSpPr txBox="1">
            <a:spLocks noChangeArrowheads="1"/>
          </p:cNvSpPr>
          <p:nvPr/>
        </p:nvSpPr>
        <p:spPr bwMode="auto">
          <a:xfrm>
            <a:off x="5767388" y="2724150"/>
            <a:ext cx="10112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treated</a:t>
            </a:r>
            <a:r>
              <a:rPr lang="en-US" sz="2000" baseline="-25000"/>
              <a:t>i</a:t>
            </a:r>
          </a:p>
        </p:txBody>
      </p:sp>
      <p:sp>
        <p:nvSpPr>
          <p:cNvPr id="70682" name="Text Box 32"/>
          <p:cNvSpPr txBox="1">
            <a:spLocks noChangeArrowheads="1"/>
          </p:cNvSpPr>
          <p:nvPr/>
        </p:nvSpPr>
        <p:spPr bwMode="auto">
          <a:xfrm>
            <a:off x="792163" y="4178300"/>
            <a:ext cx="762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k-NN</a:t>
            </a:r>
            <a:endParaRPr lang="en-US"/>
          </a:p>
        </p:txBody>
      </p:sp>
      <p:sp>
        <p:nvSpPr>
          <p:cNvPr id="70683" name="Text Box 33"/>
          <p:cNvSpPr txBox="1">
            <a:spLocks noChangeArrowheads="1"/>
          </p:cNvSpPr>
          <p:nvPr/>
        </p:nvSpPr>
        <p:spPr bwMode="auto">
          <a:xfrm>
            <a:off x="5405438" y="2093913"/>
            <a:ext cx="762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k-NN</a:t>
            </a:r>
            <a:endParaRPr lang="en-US"/>
          </a:p>
        </p:txBody>
      </p:sp>
      <p:sp>
        <p:nvSpPr>
          <p:cNvPr id="70684" name="Rectangle 39"/>
          <p:cNvSpPr>
            <a:spLocks noChangeArrowheads="1"/>
          </p:cNvSpPr>
          <p:nvPr/>
        </p:nvSpPr>
        <p:spPr bwMode="auto">
          <a:xfrm>
            <a:off x="8807450" y="2373313"/>
            <a:ext cx="241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i</a:t>
            </a:r>
            <a:endParaRPr lang="en-US" sz="2000" baseline="-25000"/>
          </a:p>
        </p:txBody>
      </p:sp>
      <p:sp>
        <p:nvSpPr>
          <p:cNvPr id="70685" name="Rectangle 45"/>
          <p:cNvSpPr>
            <a:spLocks noChangeArrowheads="1"/>
          </p:cNvSpPr>
          <p:nvPr/>
        </p:nvSpPr>
        <p:spPr bwMode="auto">
          <a:xfrm>
            <a:off x="7027863" y="1035050"/>
            <a:ext cx="8112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/>
              <a:t>q</a:t>
            </a:r>
            <a:r>
              <a:rPr lang="en-US" baseline="-25000"/>
              <a:t>0</a:t>
            </a:r>
            <a:r>
              <a:rPr lang="en-US"/>
              <a:t>*</a:t>
            </a:r>
          </a:p>
        </p:txBody>
      </p:sp>
      <p:sp>
        <p:nvSpPr>
          <p:cNvPr id="70686" name="Rectangle 46"/>
          <p:cNvSpPr>
            <a:spLocks noChangeArrowheads="1"/>
          </p:cNvSpPr>
          <p:nvPr/>
        </p:nvSpPr>
        <p:spPr bwMode="auto">
          <a:xfrm>
            <a:off x="7661275" y="1020763"/>
            <a:ext cx="5207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q</a:t>
            </a:r>
            <a:r>
              <a:rPr lang="en-US" baseline="-25000"/>
              <a:t>i</a:t>
            </a:r>
            <a:r>
              <a:rPr lang="en-US"/>
              <a:t>*</a:t>
            </a:r>
          </a:p>
        </p:txBody>
      </p:sp>
      <p:sp>
        <p:nvSpPr>
          <p:cNvPr id="70687" name="TextBox 47"/>
          <p:cNvSpPr txBox="1">
            <a:spLocks noChangeArrowheads="1"/>
          </p:cNvSpPr>
          <p:nvPr/>
        </p:nvSpPr>
        <p:spPr bwMode="auto">
          <a:xfrm>
            <a:off x="7339013" y="2884488"/>
            <a:ext cx="641350" cy="314325"/>
          </a:xfrm>
          <a:prstGeom prst="rect">
            <a:avLst/>
          </a:prstGeom>
          <a:solidFill>
            <a:srgbClr val="FFFF00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400"/>
              <a:t>As is</a:t>
            </a:r>
          </a:p>
        </p:txBody>
      </p:sp>
      <p:sp>
        <p:nvSpPr>
          <p:cNvPr id="70688" name="TextBox 48"/>
          <p:cNvSpPr txBox="1">
            <a:spLocks noChangeArrowheads="1"/>
          </p:cNvSpPr>
          <p:nvPr/>
        </p:nvSpPr>
        <p:spPr bwMode="auto">
          <a:xfrm>
            <a:off x="8228013" y="2911475"/>
            <a:ext cx="641350" cy="527050"/>
          </a:xfrm>
          <a:prstGeom prst="rect">
            <a:avLst/>
          </a:prstGeom>
          <a:solidFill>
            <a:srgbClr val="00C100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000000"/>
                </a:solidFill>
              </a:rPr>
              <a:t>To be</a:t>
            </a:r>
          </a:p>
        </p:txBody>
      </p:sp>
      <p:cxnSp>
        <p:nvCxnSpPr>
          <p:cNvPr id="70689" name="Straight Arrow Connector 50"/>
          <p:cNvCxnSpPr>
            <a:cxnSpLocks noChangeShapeType="1"/>
            <a:stCxn id="70687" idx="0"/>
          </p:cNvCxnSpPr>
          <p:nvPr/>
        </p:nvCxnSpPr>
        <p:spPr bwMode="auto">
          <a:xfrm rot="16200000" flipV="1">
            <a:off x="7419976" y="2644775"/>
            <a:ext cx="266700" cy="2127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70690" name="Straight Arrow Connector 52"/>
          <p:cNvCxnSpPr>
            <a:cxnSpLocks noChangeShapeType="1"/>
          </p:cNvCxnSpPr>
          <p:nvPr/>
        </p:nvCxnSpPr>
        <p:spPr bwMode="auto">
          <a:xfrm rot="10800000">
            <a:off x="7854950" y="2603500"/>
            <a:ext cx="458788" cy="27781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70691" name="Text Box 9"/>
          <p:cNvSpPr txBox="1">
            <a:spLocks noChangeArrowheads="1"/>
          </p:cNvSpPr>
          <p:nvPr/>
        </p:nvSpPr>
        <p:spPr bwMode="auto">
          <a:xfrm>
            <a:off x="2266950" y="396875"/>
            <a:ext cx="386556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Cases map features F to a utility</a:t>
            </a:r>
            <a:br>
              <a:rPr lang="en-US" sz="2000"/>
            </a:br>
            <a:r>
              <a:rPr lang="en-US" sz="2000"/>
              <a:t>F= Controllables + others</a:t>
            </a:r>
          </a:p>
        </p:txBody>
      </p:sp>
      <p:sp>
        <p:nvSpPr>
          <p:cNvPr id="57" name="Text Box 32"/>
          <p:cNvSpPr txBox="1">
            <a:spLocks noChangeArrowheads="1"/>
          </p:cNvSpPr>
          <p:nvPr/>
        </p:nvSpPr>
        <p:spPr bwMode="auto">
          <a:xfrm>
            <a:off x="5649913" y="5051425"/>
            <a:ext cx="2328862" cy="13779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400" b="1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if</a:t>
            </a:r>
            <a: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      controllable(x) &amp;&amp;</a:t>
            </a:r>
            <a:b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</a:br>
            <a: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         b &gt; r  &amp;&amp;  </a:t>
            </a:r>
            <a:b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</a:br>
            <a: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         b &gt; </a:t>
            </a:r>
            <a: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  <a:sym typeface="Symbol" pitchFamily="-110" charset="2"/>
              </a:rPr>
              <a:t>min</a:t>
            </a:r>
            <a: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/>
            </a:r>
            <a:b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</a:br>
            <a:r>
              <a:rPr lang="en-US" sz="1400" b="1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then</a:t>
            </a:r>
            <a: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 score(x) = log(b/r)</a:t>
            </a:r>
            <a:b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</a:br>
            <a:r>
              <a:rPr lang="en-US" sz="1400" b="1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else</a:t>
            </a:r>
            <a: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  score(x) = 0</a:t>
            </a:r>
            <a:b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</a:br>
            <a:r>
              <a:rPr lang="en-US" sz="1400" b="1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fi</a:t>
            </a:r>
            <a:endParaRPr lang="en-US">
              <a:latin typeface="Arial" pitchFamily="-110" charset="0"/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7648575" y="454025"/>
            <a:ext cx="1114425" cy="306388"/>
          </a:xfrm>
          <a:prstGeom prst="rect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1"/>
                </a:solidFill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treatment</a:t>
            </a:r>
          </a:p>
        </p:txBody>
      </p:sp>
      <p:cxnSp>
        <p:nvCxnSpPr>
          <p:cNvPr id="70694" name="Straight Arrow Connector 59"/>
          <p:cNvCxnSpPr>
            <a:cxnSpLocks noChangeShapeType="1"/>
            <a:stCxn id="58" idx="1"/>
            <a:endCxn id="70686" idx="0"/>
          </p:cNvCxnSpPr>
          <p:nvPr/>
        </p:nvCxnSpPr>
        <p:spPr bwMode="auto">
          <a:xfrm rot="10800000" flipH="1" flipV="1">
            <a:off x="7648575" y="606425"/>
            <a:ext cx="273050" cy="41433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70695" name="Line 24"/>
          <p:cNvSpPr>
            <a:spLocks noChangeShapeType="1"/>
          </p:cNvSpPr>
          <p:nvPr/>
        </p:nvSpPr>
        <p:spPr bwMode="auto">
          <a:xfrm>
            <a:off x="4838700" y="5129213"/>
            <a:ext cx="706438" cy="3079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696" name="Line 25"/>
          <p:cNvSpPr>
            <a:spLocks noChangeShapeType="1"/>
          </p:cNvSpPr>
          <p:nvPr/>
        </p:nvSpPr>
        <p:spPr bwMode="auto">
          <a:xfrm flipV="1">
            <a:off x="4748213" y="5492750"/>
            <a:ext cx="814387" cy="40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697" name="Text Box 22"/>
          <p:cNvSpPr txBox="1">
            <a:spLocks noChangeArrowheads="1"/>
          </p:cNvSpPr>
          <p:nvPr/>
        </p:nvSpPr>
        <p:spPr bwMode="auto">
          <a:xfrm>
            <a:off x="2816225" y="4960938"/>
            <a:ext cx="26987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b = F(x | best) / F(best)</a:t>
            </a:r>
            <a:endParaRPr lang="en-US"/>
          </a:p>
        </p:txBody>
      </p:sp>
      <p:sp>
        <p:nvSpPr>
          <p:cNvPr id="70698" name="Text Box 23"/>
          <p:cNvSpPr txBox="1">
            <a:spLocks noChangeArrowheads="1"/>
          </p:cNvSpPr>
          <p:nvPr/>
        </p:nvSpPr>
        <p:spPr bwMode="auto">
          <a:xfrm>
            <a:off x="2779713" y="5746750"/>
            <a:ext cx="28051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r = F(x | rest) / F(rest)</a:t>
            </a:r>
            <a:endParaRPr lang="en-US"/>
          </a:p>
        </p:txBody>
      </p:sp>
      <p:sp>
        <p:nvSpPr>
          <p:cNvPr id="70699" name="Line 35"/>
          <p:cNvSpPr>
            <a:spLocks noChangeShapeType="1"/>
          </p:cNvSpPr>
          <p:nvPr/>
        </p:nvSpPr>
        <p:spPr bwMode="auto">
          <a:xfrm>
            <a:off x="7434263" y="1473200"/>
            <a:ext cx="0" cy="10366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700" name="Line 36"/>
          <p:cNvSpPr>
            <a:spLocks noChangeShapeType="1"/>
          </p:cNvSpPr>
          <p:nvPr/>
        </p:nvSpPr>
        <p:spPr bwMode="auto">
          <a:xfrm>
            <a:off x="7434263" y="2527300"/>
            <a:ext cx="1393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701" name="Freeform 38"/>
          <p:cNvSpPr>
            <a:spLocks/>
          </p:cNvSpPr>
          <p:nvPr/>
        </p:nvSpPr>
        <p:spPr bwMode="auto">
          <a:xfrm>
            <a:off x="7426325" y="2112963"/>
            <a:ext cx="1376363" cy="365125"/>
          </a:xfrm>
          <a:custGeom>
            <a:avLst/>
            <a:gdLst>
              <a:gd name="T0" fmla="*/ 0 w 867"/>
              <a:gd name="T1" fmla="*/ 0 h 230"/>
              <a:gd name="T2" fmla="*/ 2147483647 w 867"/>
              <a:gd name="T3" fmla="*/ 2147483647 h 230"/>
              <a:gd name="T4" fmla="*/ 2147483647 w 867"/>
              <a:gd name="T5" fmla="*/ 2147483647 h 230"/>
              <a:gd name="T6" fmla="*/ 2147483647 w 867"/>
              <a:gd name="T7" fmla="*/ 2147483647 h 230"/>
              <a:gd name="T8" fmla="*/ 2147483647 w 867"/>
              <a:gd name="T9" fmla="*/ 2147483647 h 230"/>
              <a:gd name="T10" fmla="*/ 2147483647 w 867"/>
              <a:gd name="T11" fmla="*/ 2147483647 h 23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67"/>
              <a:gd name="T19" fmla="*/ 0 h 230"/>
              <a:gd name="T20" fmla="*/ 867 w 867"/>
              <a:gd name="T21" fmla="*/ 230 h 23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67" h="230">
                <a:moveTo>
                  <a:pt x="0" y="0"/>
                </a:moveTo>
                <a:cubicBezTo>
                  <a:pt x="33" y="31"/>
                  <a:pt x="68" y="61"/>
                  <a:pt x="102" y="95"/>
                </a:cubicBezTo>
                <a:cubicBezTo>
                  <a:pt x="136" y="129"/>
                  <a:pt x="172" y="185"/>
                  <a:pt x="207" y="205"/>
                </a:cubicBezTo>
                <a:cubicBezTo>
                  <a:pt x="242" y="225"/>
                  <a:pt x="252" y="212"/>
                  <a:pt x="314" y="216"/>
                </a:cubicBezTo>
                <a:cubicBezTo>
                  <a:pt x="376" y="220"/>
                  <a:pt x="487" y="226"/>
                  <a:pt x="579" y="228"/>
                </a:cubicBezTo>
                <a:cubicBezTo>
                  <a:pt x="671" y="230"/>
                  <a:pt x="807" y="228"/>
                  <a:pt x="867" y="228"/>
                </a:cubicBezTo>
              </a:path>
            </a:pathLst>
          </a:custGeom>
          <a:noFill/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702" name="Rectangle 39"/>
          <p:cNvSpPr>
            <a:spLocks noChangeArrowheads="1"/>
          </p:cNvSpPr>
          <p:nvPr/>
        </p:nvSpPr>
        <p:spPr bwMode="auto">
          <a:xfrm>
            <a:off x="8807450" y="2373313"/>
            <a:ext cx="241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i</a:t>
            </a:r>
            <a:endParaRPr lang="en-US" sz="2000" baseline="-25000"/>
          </a:p>
        </p:txBody>
      </p:sp>
      <p:sp>
        <p:nvSpPr>
          <p:cNvPr id="70703" name="Rectangle 40"/>
          <p:cNvSpPr>
            <a:spLocks noChangeArrowheads="1"/>
          </p:cNvSpPr>
          <p:nvPr/>
        </p:nvSpPr>
        <p:spPr bwMode="auto">
          <a:xfrm>
            <a:off x="6662738" y="1462088"/>
            <a:ext cx="7635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utility</a:t>
            </a:r>
          </a:p>
        </p:txBody>
      </p:sp>
      <p:sp>
        <p:nvSpPr>
          <p:cNvPr id="70704" name="Rectangle 42"/>
          <p:cNvSpPr>
            <a:spLocks noChangeArrowheads="1"/>
          </p:cNvSpPr>
          <p:nvPr/>
        </p:nvSpPr>
        <p:spPr bwMode="auto">
          <a:xfrm>
            <a:off x="7956550" y="2216150"/>
            <a:ext cx="7270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i="1"/>
              <a:t>spread</a:t>
            </a:r>
            <a:endParaRPr lang="en-US" sz="1400"/>
          </a:p>
        </p:txBody>
      </p:sp>
      <p:sp>
        <p:nvSpPr>
          <p:cNvPr id="70705" name="Line 48"/>
          <p:cNvSpPr>
            <a:spLocks noChangeShapeType="1"/>
          </p:cNvSpPr>
          <p:nvPr/>
        </p:nvSpPr>
        <p:spPr bwMode="auto">
          <a:xfrm>
            <a:off x="7799388" y="1514475"/>
            <a:ext cx="0" cy="1073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706" name="Freeform 63"/>
          <p:cNvSpPr>
            <a:spLocks/>
          </p:cNvSpPr>
          <p:nvPr/>
        </p:nvSpPr>
        <p:spPr bwMode="auto">
          <a:xfrm>
            <a:off x="7442200" y="1752600"/>
            <a:ext cx="1295400" cy="373063"/>
          </a:xfrm>
          <a:custGeom>
            <a:avLst/>
            <a:gdLst>
              <a:gd name="T0" fmla="*/ 0 w 816"/>
              <a:gd name="T1" fmla="*/ 0 h 235"/>
              <a:gd name="T2" fmla="*/ 262096250 w 816"/>
              <a:gd name="T3" fmla="*/ 403225540 h 235"/>
              <a:gd name="T4" fmla="*/ 604837500 w 816"/>
              <a:gd name="T5" fmla="*/ 564515757 h 235"/>
              <a:gd name="T6" fmla="*/ 2056447500 w 816"/>
              <a:gd name="T7" fmla="*/ 564515757 h 235"/>
              <a:gd name="T8" fmla="*/ 0 60000 65536"/>
              <a:gd name="T9" fmla="*/ 0 60000 65536"/>
              <a:gd name="T10" fmla="*/ 0 60000 65536"/>
              <a:gd name="T11" fmla="*/ 0 60000 65536"/>
              <a:gd name="T12" fmla="*/ 0 w 816"/>
              <a:gd name="T13" fmla="*/ 0 h 235"/>
              <a:gd name="T14" fmla="*/ 816 w 816"/>
              <a:gd name="T15" fmla="*/ 235 h 23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16" h="235">
                <a:moveTo>
                  <a:pt x="0" y="0"/>
                </a:moveTo>
                <a:cubicBezTo>
                  <a:pt x="32" y="61"/>
                  <a:pt x="64" y="123"/>
                  <a:pt x="104" y="160"/>
                </a:cubicBezTo>
                <a:cubicBezTo>
                  <a:pt x="144" y="197"/>
                  <a:pt x="121" y="213"/>
                  <a:pt x="240" y="224"/>
                </a:cubicBezTo>
                <a:cubicBezTo>
                  <a:pt x="359" y="235"/>
                  <a:pt x="587" y="229"/>
                  <a:pt x="816" y="22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707" name="Rectangle 42"/>
          <p:cNvSpPr>
            <a:spLocks noChangeArrowheads="1"/>
          </p:cNvSpPr>
          <p:nvPr/>
        </p:nvSpPr>
        <p:spPr bwMode="auto">
          <a:xfrm>
            <a:off x="8007350" y="1847850"/>
            <a:ext cx="7667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i="1"/>
              <a:t>median</a:t>
            </a:r>
            <a:endParaRPr lang="en-US" sz="1400"/>
          </a:p>
        </p:txBody>
      </p:sp>
      <p:sp>
        <p:nvSpPr>
          <p:cNvPr id="52" name="Slide Number Placeholder 5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41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ubtitle 7"/>
          <p:cNvSpPr>
            <a:spLocks noGrp="1"/>
          </p:cNvSpPr>
          <p:nvPr>
            <p:ph type="subTitle" idx="1"/>
          </p:nvPr>
        </p:nvSpPr>
        <p:spPr>
          <a:xfrm>
            <a:off x="3898900" y="3143250"/>
            <a:ext cx="6400800" cy="1752600"/>
          </a:xfrm>
        </p:spPr>
        <p:txBody>
          <a:bodyPr/>
          <a:lstStyle/>
          <a:p>
            <a:pPr marL="609600" indent="-609600" algn="l">
              <a:spcBef>
                <a:spcPct val="0"/>
              </a:spcBef>
            </a:pPr>
            <a:r>
              <a:rPr lang="en-US" sz="440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#1: Brooks’s Law</a:t>
            </a:r>
          </a:p>
        </p:txBody>
      </p:sp>
      <p:pic>
        <p:nvPicPr>
          <p:cNvPr id="72707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85838" y="2103438"/>
            <a:ext cx="2811462" cy="286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6"/>
          <p:cNvSpPr txBox="1">
            <a:spLocks noChangeArrowheads="1"/>
          </p:cNvSpPr>
          <p:nvPr/>
        </p:nvSpPr>
        <p:spPr bwMode="auto">
          <a:xfrm>
            <a:off x="685800" y="90488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US" sz="3600" kern="0" dirty="0">
                <a:solidFill>
                  <a:schemeClr val="tx2"/>
                </a:solidFill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Some tasks have </a:t>
            </a:r>
          </a:p>
          <a:p>
            <a:pPr algn="ctr">
              <a:defRPr/>
            </a:pPr>
            <a:r>
              <a:rPr lang="en-US" sz="3600" kern="0" dirty="0">
                <a:solidFill>
                  <a:schemeClr val="tx2"/>
                </a:solidFill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inherent temporal constraints</a:t>
            </a:r>
          </a:p>
        </p:txBody>
      </p:sp>
      <p:pic>
        <p:nvPicPr>
          <p:cNvPr id="74756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65670" y="1666129"/>
            <a:ext cx="6237288" cy="510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43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12293" y="1968500"/>
            <a:ext cx="3103562" cy="462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46"/>
          <p:cNvSpPr txBox="1">
            <a:spLocks noChangeArrowheads="1"/>
          </p:cNvSpPr>
          <p:nvPr/>
        </p:nvSpPr>
        <p:spPr bwMode="auto">
          <a:xfrm>
            <a:off x="685800" y="2413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US" sz="4400" kern="0">
                <a:solidFill>
                  <a:schemeClr val="tx2"/>
                </a:solidFill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Brooks’s Law (1975)</a:t>
            </a:r>
            <a:endParaRPr lang="en-US" sz="4400" kern="0" dirty="0">
              <a:solidFill>
                <a:schemeClr val="tx2"/>
              </a:solidFill>
              <a:latin typeface="Arial" pitchFamily="-110" charset="0"/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75781" name="TextBox 9"/>
          <p:cNvSpPr txBox="1">
            <a:spLocks noChangeArrowheads="1"/>
          </p:cNvSpPr>
          <p:nvPr/>
        </p:nvSpPr>
        <p:spPr bwMode="auto">
          <a:xfrm>
            <a:off x="4676588" y="1967174"/>
            <a:ext cx="3965973" cy="2911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</a:pPr>
            <a:r>
              <a:rPr lang="en-US" dirty="0" smtClean="0">
                <a:latin typeface="+mn-lt"/>
              </a:rPr>
              <a:t>“Adding manpower (sic) to a late project makes it later”.</a:t>
            </a:r>
          </a:p>
          <a:p>
            <a:pPr>
              <a:lnSpc>
                <a:spcPct val="90000"/>
              </a:lnSpc>
            </a:pPr>
            <a:endParaRPr lang="en-US" dirty="0" smtClean="0">
              <a:latin typeface="+mn-lt"/>
            </a:endParaRPr>
          </a:p>
          <a:p>
            <a:pPr>
              <a:lnSpc>
                <a:spcPct val="90000"/>
              </a:lnSpc>
            </a:pPr>
            <a:r>
              <a:rPr lang="en-US" dirty="0" smtClean="0">
                <a:latin typeface="+mn-lt"/>
              </a:rPr>
              <a:t>Inexperience </a:t>
            </a:r>
            <a:r>
              <a:rPr lang="en-US" dirty="0">
                <a:latin typeface="+mn-lt"/>
              </a:rPr>
              <a:t>of new comers </a:t>
            </a:r>
          </a:p>
          <a:p>
            <a:pPr lvl="1">
              <a:lnSpc>
                <a:spcPct val="90000"/>
              </a:lnSpc>
            </a:pPr>
            <a:r>
              <a:rPr lang="en-US" dirty="0">
                <a:latin typeface="+mn-lt"/>
              </a:rPr>
              <a:t>• Extra communication overhead</a:t>
            </a:r>
          </a:p>
          <a:p>
            <a:pPr lvl="1">
              <a:lnSpc>
                <a:spcPct val="90000"/>
              </a:lnSpc>
            </a:pPr>
            <a:r>
              <a:rPr lang="en-US" dirty="0">
                <a:latin typeface="+mn-lt"/>
              </a:rPr>
              <a:t>• Slower progress</a:t>
            </a:r>
          </a:p>
          <a:p>
            <a:endParaRPr lang="en-US" sz="3200" dirty="0">
              <a:latin typeface="+mn-l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44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3" name="Text Box 2"/>
          <p:cNvSpPr txBox="1">
            <a:spLocks noChangeArrowheads="1"/>
          </p:cNvSpPr>
          <p:nvPr/>
        </p:nvSpPr>
        <p:spPr bwMode="auto">
          <a:xfrm>
            <a:off x="1241425" y="1271588"/>
            <a:ext cx="3054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6804" name="Text Box 3"/>
          <p:cNvSpPr txBox="1">
            <a:spLocks noChangeArrowheads="1"/>
          </p:cNvSpPr>
          <p:nvPr/>
        </p:nvSpPr>
        <p:spPr bwMode="auto">
          <a:xfrm>
            <a:off x="1025525" y="13985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6805" name="Text Box 45"/>
          <p:cNvSpPr txBox="1">
            <a:spLocks noChangeArrowheads="1"/>
          </p:cNvSpPr>
          <p:nvPr/>
        </p:nvSpPr>
        <p:spPr bwMode="auto">
          <a:xfrm>
            <a:off x="1520825" y="4968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6806" name="Rectangle 46"/>
          <p:cNvSpPr>
            <a:spLocks noGrp="1" noChangeArrowheads="1"/>
          </p:cNvSpPr>
          <p:nvPr>
            <p:ph type="ctrTitle"/>
          </p:nvPr>
        </p:nvSpPr>
        <p:spPr>
          <a:xfrm>
            <a:off x="1119089" y="127000"/>
            <a:ext cx="7772400" cy="1143000"/>
          </a:xfrm>
        </p:spPr>
        <p:txBody>
          <a:bodyPr/>
          <a:lstStyle/>
          <a:p>
            <a:r>
              <a:rPr lang="en-US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“W”, CBR, &amp; </a:t>
            </a:r>
            <a:r>
              <a:rPr lang="en-US" dirty="0" err="1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Brooks’s</a:t>
            </a:r>
            <a:r>
              <a:rPr lang="en-US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law</a:t>
            </a:r>
          </a:p>
        </p:txBody>
      </p:sp>
      <p:sp>
        <p:nvSpPr>
          <p:cNvPr id="76808" name="Rectangle 48"/>
          <p:cNvSpPr>
            <a:spLocks noGrp="1" noChangeArrowheads="1"/>
          </p:cNvSpPr>
          <p:nvPr>
            <p:ph type="subTitle" idx="1"/>
          </p:nvPr>
        </p:nvSpPr>
        <p:spPr>
          <a:xfrm>
            <a:off x="1180352" y="1389529"/>
            <a:ext cx="7457235" cy="4681071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sz="2000" dirty="0" smtClean="0">
                <a:latin typeface="+mj-lt"/>
                <a:ea typeface="ＭＳ Ｐゴシック" pitchFamily="-112" charset="-128"/>
                <a:cs typeface="ＭＳ Ｐゴシック" pitchFamily="-112" charset="-128"/>
              </a:rPr>
              <a:t>Can we mitigate for decreased </a:t>
            </a:r>
            <a:br>
              <a:rPr lang="en-US" sz="2000" dirty="0" smtClean="0">
                <a:latin typeface="+mj-lt"/>
                <a:ea typeface="ＭＳ Ｐゴシック" pitchFamily="-112" charset="-128"/>
                <a:cs typeface="ＭＳ Ｐゴシック" pitchFamily="-112" charset="-128"/>
              </a:rPr>
            </a:br>
            <a:r>
              <a:rPr lang="en-US" sz="2000" dirty="0" smtClean="0">
                <a:latin typeface="+mj-lt"/>
                <a:ea typeface="ＭＳ Ｐゴシック" pitchFamily="-112" charset="-128"/>
                <a:cs typeface="ＭＳ Ｐゴシック" pitchFamily="-112" charset="-128"/>
              </a:rPr>
              <a:t>experience?</a:t>
            </a:r>
          </a:p>
          <a:p>
            <a:pPr>
              <a:lnSpc>
                <a:spcPct val="90000"/>
              </a:lnSpc>
            </a:pPr>
            <a:r>
              <a:rPr lang="en-US" sz="2000" dirty="0" smtClean="0">
                <a:latin typeface="+mj-lt"/>
                <a:ea typeface="ＭＳ Ｐゴシック" pitchFamily="-112" charset="-128"/>
                <a:cs typeface="ＭＳ Ｐゴシック" pitchFamily="-112" charset="-128"/>
              </a:rPr>
              <a:t>Data: </a:t>
            </a:r>
          </a:p>
          <a:p>
            <a:pPr lvl="1" algn="l">
              <a:lnSpc>
                <a:spcPct val="90000"/>
              </a:lnSpc>
            </a:pPr>
            <a:r>
              <a:rPr lang="en-US" sz="1600" dirty="0" smtClean="0">
                <a:latin typeface="+mj-lt"/>
              </a:rPr>
              <a:t>Nasa93.arff </a:t>
            </a:r>
            <a:br>
              <a:rPr lang="en-US" sz="1600" dirty="0" smtClean="0">
                <a:latin typeface="+mj-lt"/>
              </a:rPr>
            </a:br>
            <a:r>
              <a:rPr lang="en-US" sz="1600" dirty="0" smtClean="0">
                <a:latin typeface="+mj-lt"/>
              </a:rPr>
              <a:t>(from </a:t>
            </a:r>
            <a:r>
              <a:rPr lang="en-US" sz="1600" dirty="0" err="1" smtClean="0">
                <a:latin typeface="+mj-lt"/>
              </a:rPr>
              <a:t>promisedata.org</a:t>
            </a:r>
            <a:r>
              <a:rPr lang="en-US" sz="1600" dirty="0" smtClean="0">
                <a:latin typeface="+mj-lt"/>
              </a:rPr>
              <a:t>)</a:t>
            </a:r>
          </a:p>
          <a:p>
            <a:pPr>
              <a:lnSpc>
                <a:spcPct val="90000"/>
              </a:lnSpc>
            </a:pPr>
            <a:r>
              <a:rPr lang="en-US" sz="2000" dirty="0" smtClean="0">
                <a:latin typeface="+mj-lt"/>
                <a:ea typeface="ＭＳ Ｐゴシック" pitchFamily="-112" charset="-128"/>
                <a:cs typeface="ＭＳ Ｐゴシック" pitchFamily="-112" charset="-128"/>
              </a:rPr>
              <a:t>Query:</a:t>
            </a:r>
          </a:p>
          <a:p>
            <a:pPr lvl="1" algn="l">
              <a:lnSpc>
                <a:spcPct val="90000"/>
              </a:lnSpc>
            </a:pPr>
            <a:r>
              <a:rPr lang="en-US" sz="1600" dirty="0" smtClean="0">
                <a:latin typeface="+mj-lt"/>
              </a:rPr>
              <a:t>Applications Experience </a:t>
            </a:r>
          </a:p>
          <a:p>
            <a:pPr lvl="2" algn="l">
              <a:lnSpc>
                <a:spcPct val="90000"/>
              </a:lnSpc>
            </a:pPr>
            <a:r>
              <a:rPr lang="en-US" sz="1600" dirty="0" smtClean="0">
                <a:latin typeface="+mj-lt"/>
                <a:ea typeface="ＭＳ Ｐゴシック" pitchFamily="-112" charset="-128"/>
              </a:rPr>
              <a:t>“</a:t>
            </a:r>
            <a:r>
              <a:rPr lang="en-US" sz="1600" dirty="0" err="1" smtClean="0">
                <a:latin typeface="+mj-lt"/>
                <a:ea typeface="ＭＳ Ｐゴシック" pitchFamily="-112" charset="-128"/>
              </a:rPr>
              <a:t>aexp</a:t>
            </a:r>
            <a:r>
              <a:rPr lang="en-US" sz="1600" dirty="0" smtClean="0">
                <a:latin typeface="+mj-lt"/>
                <a:ea typeface="ＭＳ Ｐゴシック" pitchFamily="-112" charset="-128"/>
              </a:rPr>
              <a:t>=1” :  under  2 months</a:t>
            </a:r>
          </a:p>
          <a:p>
            <a:pPr lvl="1" algn="l">
              <a:lnSpc>
                <a:spcPct val="90000"/>
              </a:lnSpc>
            </a:pPr>
            <a:r>
              <a:rPr lang="en-US" sz="1600" dirty="0" smtClean="0">
                <a:latin typeface="+mj-lt"/>
              </a:rPr>
              <a:t>Platform Experience </a:t>
            </a:r>
          </a:p>
          <a:p>
            <a:pPr lvl="2" algn="l">
              <a:lnSpc>
                <a:spcPct val="90000"/>
              </a:lnSpc>
            </a:pPr>
            <a:r>
              <a:rPr lang="en-US" sz="1600" dirty="0" smtClean="0">
                <a:latin typeface="+mj-lt"/>
                <a:ea typeface="ＭＳ Ｐゴシック" pitchFamily="-112" charset="-128"/>
              </a:rPr>
              <a:t>“</a:t>
            </a:r>
            <a:r>
              <a:rPr lang="en-US" sz="1600" dirty="0" err="1" smtClean="0">
                <a:latin typeface="+mj-lt"/>
                <a:ea typeface="ＭＳ Ｐゴシック" pitchFamily="-112" charset="-128"/>
              </a:rPr>
              <a:t>plex</a:t>
            </a:r>
            <a:r>
              <a:rPr lang="en-US" sz="1600" dirty="0" smtClean="0">
                <a:latin typeface="+mj-lt"/>
                <a:ea typeface="ＭＳ Ｐゴシック" pitchFamily="-112" charset="-128"/>
              </a:rPr>
              <a:t>=1” :  under 2 months</a:t>
            </a:r>
          </a:p>
          <a:p>
            <a:pPr lvl="1" algn="l">
              <a:lnSpc>
                <a:spcPct val="90000"/>
              </a:lnSpc>
            </a:pPr>
            <a:r>
              <a:rPr lang="en-US" sz="1600" dirty="0" smtClean="0">
                <a:latin typeface="+mj-lt"/>
              </a:rPr>
              <a:t>Language and tool experience </a:t>
            </a:r>
          </a:p>
          <a:p>
            <a:pPr lvl="2" algn="l">
              <a:lnSpc>
                <a:spcPct val="90000"/>
              </a:lnSpc>
            </a:pPr>
            <a:r>
              <a:rPr lang="en-US" sz="1600" dirty="0" smtClean="0">
                <a:latin typeface="+mj-lt"/>
                <a:ea typeface="ＭＳ Ｐゴシック" pitchFamily="-112" charset="-128"/>
              </a:rPr>
              <a:t>“</a:t>
            </a:r>
            <a:r>
              <a:rPr lang="en-US" sz="1600" dirty="0" err="1" smtClean="0">
                <a:latin typeface="+mj-lt"/>
                <a:ea typeface="ＭＳ Ｐゴシック" pitchFamily="-112" charset="-128"/>
              </a:rPr>
              <a:t>ltex</a:t>
            </a:r>
            <a:r>
              <a:rPr lang="en-US" sz="1600" dirty="0" smtClean="0">
                <a:latin typeface="+mj-lt"/>
                <a:ea typeface="ＭＳ Ｐゴシック" pitchFamily="-112" charset="-128"/>
              </a:rPr>
              <a:t> = 1” : under 2 months</a:t>
            </a:r>
            <a:br>
              <a:rPr lang="en-US" sz="1600" dirty="0" smtClean="0">
                <a:latin typeface="+mj-lt"/>
                <a:ea typeface="ＭＳ Ｐゴシック" pitchFamily="-112" charset="-128"/>
              </a:rPr>
            </a:br>
            <a:endParaRPr lang="en-US" sz="1600" dirty="0" smtClean="0">
              <a:latin typeface="+mj-lt"/>
              <a:ea typeface="ＭＳ Ｐゴシック" pitchFamily="-112" charset="-128"/>
            </a:endParaRPr>
          </a:p>
          <a:p>
            <a:pPr>
              <a:lnSpc>
                <a:spcPct val="90000"/>
              </a:lnSpc>
            </a:pPr>
            <a:r>
              <a:rPr lang="en-US" sz="1800" dirty="0" smtClean="0">
                <a:latin typeface="+mj-lt"/>
                <a:ea typeface="ＭＳ Ｐゴシック" pitchFamily="-112" charset="-128"/>
                <a:cs typeface="ＭＳ Ｐゴシック" pitchFamily="-112" charset="-128"/>
              </a:rPr>
              <a:t>For nasa93, inexperience does not always delay the project</a:t>
            </a:r>
          </a:p>
          <a:p>
            <a:pPr lvl="1" algn="l">
              <a:lnSpc>
                <a:spcPct val="90000"/>
              </a:lnSpc>
            </a:pPr>
            <a:r>
              <a:rPr lang="en-US" sz="1600" dirty="0" smtClean="0">
                <a:latin typeface="+mj-lt"/>
              </a:rPr>
              <a:t>if you can reign in the DB requirements.</a:t>
            </a:r>
            <a:br>
              <a:rPr lang="en-US" sz="1600" dirty="0" smtClean="0">
                <a:latin typeface="+mj-lt"/>
              </a:rPr>
            </a:br>
            <a:endParaRPr lang="en-US" sz="1600" dirty="0" smtClean="0">
              <a:latin typeface="+mj-lt"/>
            </a:endParaRPr>
          </a:p>
          <a:p>
            <a:pPr>
              <a:lnSpc>
                <a:spcPct val="90000"/>
              </a:lnSpc>
            </a:pPr>
            <a:r>
              <a:rPr lang="en-US" sz="1800" dirty="0" smtClean="0">
                <a:latin typeface="+mj-lt"/>
                <a:ea typeface="ＭＳ Ｐゴシック" pitchFamily="-112" charset="-128"/>
                <a:cs typeface="ＭＳ Ｐゴシック" pitchFamily="-112" charset="-128"/>
              </a:rPr>
              <a:t>So generalities may be false</a:t>
            </a:r>
          </a:p>
          <a:p>
            <a:pPr lvl="1" algn="l">
              <a:lnSpc>
                <a:spcPct val="90000"/>
              </a:lnSpc>
            </a:pPr>
            <a:r>
              <a:rPr lang="en-US" sz="1600" dirty="0" smtClean="0">
                <a:latin typeface="+mj-lt"/>
              </a:rPr>
              <a:t>in specific circumstances</a:t>
            </a:r>
          </a:p>
        </p:txBody>
      </p:sp>
      <p:graphicFrame>
        <p:nvGraphicFramePr>
          <p:cNvPr id="76802" name="Object 2"/>
          <p:cNvGraphicFramePr>
            <a:graphicFrameLocks noChangeAspect="1"/>
          </p:cNvGraphicFramePr>
          <p:nvPr/>
        </p:nvGraphicFramePr>
        <p:xfrm>
          <a:off x="4805363" y="1830388"/>
          <a:ext cx="4105275" cy="2952750"/>
        </p:xfrm>
        <a:graphic>
          <a:graphicData uri="http://schemas.openxmlformats.org/presentationml/2006/ole">
            <p:oleObj spid="_x0000_s76802" name="Worksheet" r:id="rId4" imgW="4571832" imgH="3289179" progId="Excel.Sheet.8">
              <p:embed/>
            </p:oleObj>
          </a:graphicData>
        </a:graphic>
      </p:graphicFrame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6248400" y="5816600"/>
            <a:ext cx="2624138" cy="830263"/>
          </a:xfrm>
          <a:prstGeom prst="rect">
            <a:avLst/>
          </a:prstGeom>
          <a:solidFill>
            <a:srgbClr val="E6E6E6"/>
          </a:solidFill>
          <a:ln w="2857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2999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1600" dirty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Need ways to quickly build and maintain domain- specific SE models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ubtitle 7"/>
          <p:cNvSpPr>
            <a:spLocks noGrp="1"/>
          </p:cNvSpPr>
          <p:nvPr>
            <p:ph type="subTitle" idx="1"/>
          </p:nvPr>
        </p:nvSpPr>
        <p:spPr>
          <a:xfrm>
            <a:off x="3898900" y="3143250"/>
            <a:ext cx="6400800" cy="1752600"/>
          </a:xfrm>
        </p:spPr>
        <p:txBody>
          <a:bodyPr/>
          <a:lstStyle/>
          <a:p>
            <a:pPr marL="609600" indent="-609600" algn="l">
              <a:spcBef>
                <a:spcPct val="0"/>
              </a:spcBef>
            </a:pPr>
            <a:r>
              <a:rPr lang="en-US" sz="440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#2 , #3,…. #13</a:t>
            </a:r>
          </a:p>
        </p:txBody>
      </p:sp>
      <p:pic>
        <p:nvPicPr>
          <p:cNvPr id="78851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85838" y="2103438"/>
            <a:ext cx="2811462" cy="286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9" name="Rectangle 2"/>
          <p:cNvSpPr>
            <a:spLocks noGrp="1" noChangeArrowheads="1"/>
          </p:cNvSpPr>
          <p:nvPr>
            <p:ph type="title"/>
          </p:nvPr>
        </p:nvSpPr>
        <p:spPr>
          <a:xfrm>
            <a:off x="1029443" y="101600"/>
            <a:ext cx="77724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36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Results (distribution of </a:t>
            </a:r>
            <a:br>
              <a:rPr lang="en-US" sz="36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</a:br>
            <a:r>
              <a:rPr lang="en-US" sz="36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development efforts in </a:t>
            </a:r>
            <a:r>
              <a:rPr lang="en-US" sz="36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q</a:t>
            </a:r>
            <a:r>
              <a:rPr lang="en-US" sz="3600" baseline="-250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i</a:t>
            </a:r>
            <a:r>
              <a:rPr lang="en-US" sz="36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*)</a:t>
            </a:r>
            <a:endParaRPr lang="en-US" dirty="0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80901" name="Text Box 7"/>
          <p:cNvSpPr txBox="1">
            <a:spLocks noChangeArrowheads="1"/>
          </p:cNvSpPr>
          <p:nvPr/>
        </p:nvSpPr>
        <p:spPr bwMode="auto">
          <a:xfrm>
            <a:off x="5414674" y="1808451"/>
            <a:ext cx="3200400" cy="329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600" dirty="0"/>
              <a:t>Cases from </a:t>
            </a:r>
            <a:r>
              <a:rPr lang="en-US" sz="1600" i="1" dirty="0" err="1"/>
              <a:t>promisedata.org</a:t>
            </a:r>
            <a:r>
              <a:rPr lang="en-US" sz="1600" i="1" dirty="0"/>
              <a:t>/data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/>
              <a:t>Median  = 50% percentile</a:t>
            </a:r>
          </a:p>
          <a:p>
            <a:r>
              <a:rPr lang="en-US" sz="1600" dirty="0"/>
              <a:t>Spread  = 75% - 25% percentile</a:t>
            </a:r>
          </a:p>
          <a:p>
            <a:endParaRPr lang="en-US" sz="1600" dirty="0"/>
          </a:p>
          <a:p>
            <a:r>
              <a:rPr lang="en-US" sz="1600" dirty="0"/>
              <a:t>Improvement = (X - Y) / X</a:t>
            </a:r>
          </a:p>
          <a:p>
            <a:pPr>
              <a:buFontTx/>
              <a:buChar char="•"/>
            </a:pPr>
            <a:r>
              <a:rPr lang="en-US" sz="1600" dirty="0"/>
              <a:t>  X = as is</a:t>
            </a:r>
          </a:p>
          <a:p>
            <a:pPr>
              <a:buFontTx/>
              <a:buChar char="•"/>
            </a:pPr>
            <a:r>
              <a:rPr lang="en-US" sz="1600" dirty="0"/>
              <a:t>  Y = to be</a:t>
            </a:r>
          </a:p>
          <a:p>
            <a:pPr>
              <a:buFontTx/>
              <a:buChar char="•"/>
            </a:pPr>
            <a:r>
              <a:rPr lang="en-US" sz="1600" dirty="0"/>
              <a:t>  </a:t>
            </a:r>
            <a:r>
              <a:rPr lang="en-US" sz="1600" u="sng" dirty="0"/>
              <a:t>more</a:t>
            </a:r>
            <a:r>
              <a:rPr lang="en-US" sz="1600" dirty="0"/>
              <a:t> is better </a:t>
            </a:r>
          </a:p>
          <a:p>
            <a:pPr>
              <a:buFontTx/>
              <a:buChar char="•"/>
            </a:pPr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</p:txBody>
      </p:sp>
      <p:sp>
        <p:nvSpPr>
          <p:cNvPr id="80902" name="Text Box 9"/>
          <p:cNvSpPr txBox="1">
            <a:spLocks noChangeArrowheads="1"/>
          </p:cNvSpPr>
          <p:nvPr/>
        </p:nvSpPr>
        <p:spPr bwMode="auto">
          <a:xfrm>
            <a:off x="5519738" y="4357688"/>
            <a:ext cx="362426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600" dirty="0"/>
              <a:t>Usually: </a:t>
            </a:r>
          </a:p>
          <a:p>
            <a:pPr>
              <a:buFontTx/>
              <a:buChar char="•"/>
            </a:pPr>
            <a:r>
              <a:rPr lang="en-US" sz="1600" dirty="0"/>
              <a:t> </a:t>
            </a:r>
            <a:r>
              <a:rPr lang="en-US" sz="1600" dirty="0" smtClean="0"/>
              <a:t>spread reduced to 25% of “as is”  </a:t>
            </a:r>
          </a:p>
          <a:p>
            <a:pPr>
              <a:buFontTx/>
              <a:buChar char="•"/>
            </a:pPr>
            <a:r>
              <a:rPr lang="en-US" sz="1600" dirty="0"/>
              <a:t> </a:t>
            </a:r>
            <a:r>
              <a:rPr lang="en-US" sz="1600" dirty="0" smtClean="0"/>
              <a:t>median reduction  to 45% of “as is” </a:t>
            </a:r>
            <a:endParaRPr lang="en-US" sz="1600" dirty="0"/>
          </a:p>
        </p:txBody>
      </p:sp>
      <p:cxnSp>
        <p:nvCxnSpPr>
          <p:cNvPr id="80904" name="Straight Connector 9"/>
          <p:cNvCxnSpPr>
            <a:cxnSpLocks noChangeShapeType="1"/>
          </p:cNvCxnSpPr>
          <p:nvPr/>
        </p:nvCxnSpPr>
        <p:spPr bwMode="auto">
          <a:xfrm rot="10800000">
            <a:off x="1430338" y="5346700"/>
            <a:ext cx="2500312" cy="1588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</p:cxnSp>
      <p:cxnSp>
        <p:nvCxnSpPr>
          <p:cNvPr id="80905" name="Straight Connector 11"/>
          <p:cNvCxnSpPr>
            <a:cxnSpLocks noChangeShapeType="1"/>
          </p:cNvCxnSpPr>
          <p:nvPr/>
        </p:nvCxnSpPr>
        <p:spPr bwMode="auto">
          <a:xfrm rot="16200000" flipV="1">
            <a:off x="2371725" y="5634038"/>
            <a:ext cx="1284287" cy="14288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</p:cxn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47</a:t>
            </a:fld>
            <a:endParaRPr kumimoji="0" lang="en-US"/>
          </a:p>
        </p:txBody>
      </p:sp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211666" y="1520613"/>
          <a:ext cx="5003800" cy="2341079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532319"/>
                <a:gridCol w="638783"/>
                <a:gridCol w="638783"/>
                <a:gridCol w="638783"/>
                <a:gridCol w="638783"/>
                <a:gridCol w="638783"/>
                <a:gridCol w="638783"/>
                <a:gridCol w="638783"/>
              </a:tblGrid>
              <a:tr h="21586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X = as is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F9A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Y = to be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(X-Y) / X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1860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cases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query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median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F9A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spread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F9A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median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spread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median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spread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79649">
                <a:tc>
                  <a:txBody>
                    <a:bodyPr/>
                    <a:lstStyle/>
                    <a:p>
                      <a:pPr algn="l" fontAlgn="b"/>
                      <a:endParaRPr lang="en-US" sz="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</a:tr>
              <a:tr h="215869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nasa93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ground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F9A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349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F9A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61%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15869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nasa93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flight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F9A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398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F9A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61%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15869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nasa93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osp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117.6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F9A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396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F9A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58%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15869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nasa93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osp2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F9A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409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F9A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56%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15869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coc81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flight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F9A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F9A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39%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76%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15869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coc81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osp2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F9A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496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F9A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31%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15869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coc81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ground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F9A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F9A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360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29%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15869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coc81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osp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F9A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380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F9A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6" name="Chart 15"/>
          <p:cNvGraphicFramePr/>
          <p:nvPr/>
        </p:nvGraphicFramePr>
        <p:xfrm>
          <a:off x="203199" y="3979333"/>
          <a:ext cx="4995333" cy="25992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But that was so easy</a:t>
            </a:r>
          </a:p>
        </p:txBody>
      </p:sp>
      <p:sp>
        <p:nvSpPr>
          <p:cNvPr id="82949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1165412" y="2209800"/>
            <a:ext cx="7292788" cy="4114800"/>
          </a:xfrm>
        </p:spPr>
        <p:txBody>
          <a:bodyPr/>
          <a:lstStyle/>
          <a:p>
            <a:r>
              <a:rPr lang="en-US" dirty="0" smtClean="0">
                <a:ea typeface="ＭＳ Ｐゴシック" pitchFamily="-112" charset="-128"/>
                <a:cs typeface="ＭＳ Ｐゴシック" pitchFamily="-112" charset="-128"/>
              </a:rPr>
              <a:t>And that’s the whole point</a:t>
            </a:r>
          </a:p>
          <a:p>
            <a:r>
              <a:rPr lang="en-US" dirty="0" smtClean="0">
                <a:ea typeface="ＭＳ Ｐゴシック" pitchFamily="-112" charset="-128"/>
                <a:cs typeface="ＭＳ Ｐゴシック" pitchFamily="-112" charset="-128"/>
              </a:rPr>
              <a:t>Yes</a:t>
            </a:r>
            <a:r>
              <a:rPr lang="en-US" dirty="0">
                <a:ea typeface="ＭＳ Ｐゴシック" pitchFamily="-112" charset="-128"/>
                <a:cs typeface="ＭＳ Ｐゴシック" pitchFamily="-112" charset="-128"/>
              </a:rPr>
              <a:t>, finding local lessons learned need not be difficult</a:t>
            </a:r>
          </a:p>
          <a:p>
            <a:r>
              <a:rPr lang="en-US" dirty="0">
                <a:ea typeface="ＭＳ Ｐゴシック" pitchFamily="-112" charset="-128"/>
                <a:cs typeface="ＭＳ Ｐゴシック" pitchFamily="-112" charset="-128"/>
              </a:rPr>
              <a:t>Strange to say…</a:t>
            </a:r>
          </a:p>
          <a:p>
            <a:pPr lvl="1"/>
            <a:r>
              <a:rPr lang="en-US" dirty="0"/>
              <a:t>There are no references in the CBR effort estimation literature for anything else than estimate = nearest neighbors</a:t>
            </a:r>
          </a:p>
          <a:p>
            <a:pPr lvl="1"/>
            <a:r>
              <a:rPr lang="en-US" dirty="0"/>
              <a:t>No steps beyond into planning , etc</a:t>
            </a:r>
          </a:p>
          <a:p>
            <a:pPr lvl="1"/>
            <a:r>
              <a:rPr lang="en-US" dirty="0"/>
              <a:t>Even though that next steps is easy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48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itle 1"/>
          <p:cNvSpPr>
            <a:spLocks noGrp="1"/>
          </p:cNvSpPr>
          <p:nvPr>
            <p:ph type="title"/>
          </p:nvPr>
        </p:nvSpPr>
        <p:spPr>
          <a:xfrm>
            <a:off x="1165412" y="475498"/>
            <a:ext cx="7292788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What should change?</a:t>
            </a:r>
            <a:br>
              <a:rPr lang="en-US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</a:br>
            <a:r>
              <a:rPr lang="en-US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(</a:t>
            </a:r>
            <a:r>
              <a:rPr lang="en-US" b="1" dirty="0" err="1" smtClean="0"/>
              <a:t>q</a:t>
            </a:r>
            <a:r>
              <a:rPr lang="en-US" b="1" baseline="-25000" dirty="0" err="1" smtClean="0"/>
              <a:t>j</a:t>
            </a:r>
            <a:r>
              <a:rPr lang="en-US" b="1" dirty="0" smtClean="0"/>
              <a:t>* - </a:t>
            </a:r>
            <a:r>
              <a:rPr lang="en-US" b="1" dirty="0" err="1" smtClean="0"/>
              <a:t>q</a:t>
            </a:r>
            <a:r>
              <a:rPr lang="en-US" b="1" baseline="-25000" dirty="0" err="1" smtClean="0"/>
              <a:t>o</a:t>
            </a:r>
            <a:r>
              <a:rPr lang="en-US" b="1" dirty="0" smtClean="0"/>
              <a:t>*)</a:t>
            </a:r>
            <a:br>
              <a:rPr lang="en-US" b="1" dirty="0" smtClean="0"/>
            </a:br>
            <a:endParaRPr lang="en-US" dirty="0" smtClean="0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84998" name="Title 1"/>
          <p:cNvSpPr>
            <a:spLocks/>
          </p:cNvSpPr>
          <p:nvPr/>
        </p:nvSpPr>
        <p:spPr bwMode="auto">
          <a:xfrm>
            <a:off x="741363" y="57150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 sz="3600">
              <a:solidFill>
                <a:schemeClr val="tx2"/>
              </a:solidFill>
            </a:endParaRPr>
          </a:p>
        </p:txBody>
      </p:sp>
      <p:sp>
        <p:nvSpPr>
          <p:cNvPr id="34" name="Slide Number Placeholder 3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49</a:t>
            </a:fld>
            <a:endParaRPr kumimoji="0" lang="en-US"/>
          </a:p>
        </p:txBody>
      </p:sp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1363132" y="1772205"/>
          <a:ext cx="7255939" cy="4133382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693794"/>
                <a:gridCol w="693794"/>
                <a:gridCol w="433622"/>
                <a:gridCol w="433622"/>
                <a:gridCol w="433622"/>
                <a:gridCol w="433622"/>
                <a:gridCol w="433622"/>
                <a:gridCol w="433622"/>
                <a:gridCol w="433622"/>
                <a:gridCol w="433622"/>
                <a:gridCol w="433622"/>
                <a:gridCol w="433622"/>
                <a:gridCol w="433622"/>
                <a:gridCol w="433622"/>
                <a:gridCol w="664887"/>
              </a:tblGrid>
              <a:tr h="2865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acap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apex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ltex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ltex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plex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pmat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pmat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sced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sced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stor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time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tool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# of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</a:tr>
              <a:tr h="2316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cases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query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Changes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6329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</a:tr>
              <a:tr h="3820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nasa93</a:t>
                      </a: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ground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55%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85%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DC8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3820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nasa93</a:t>
                      </a: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flight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95%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D46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70%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7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3820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nasa93</a:t>
                      </a: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osp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95%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D46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90%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87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3820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nasa93</a:t>
                      </a: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osp2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80%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E09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85%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DC8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3820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coc81</a:t>
                      </a: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flight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60%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65%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3820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coc81</a:t>
                      </a: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osp2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55%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55%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65%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3820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coc81</a:t>
                      </a: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ground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80%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E09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3820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coc81</a:t>
                      </a: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osp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65%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65%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382045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Overall: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ED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F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8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4B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49%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0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7B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5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7B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37" name="Freeform 33"/>
          <p:cNvSpPr>
            <a:spLocks noChangeArrowheads="1"/>
          </p:cNvSpPr>
          <p:nvPr/>
        </p:nvSpPr>
        <p:spPr bwMode="auto">
          <a:xfrm>
            <a:off x="8089900" y="2463800"/>
            <a:ext cx="444500" cy="3111500"/>
          </a:xfrm>
          <a:custGeom>
            <a:avLst/>
            <a:gdLst>
              <a:gd name="T0" fmla="*/ 162230 w 584200"/>
              <a:gd name="T1" fmla="*/ 0 h 3111500"/>
              <a:gd name="T2" fmla="*/ 0 w 584200"/>
              <a:gd name="T3" fmla="*/ 241300 h 3111500"/>
              <a:gd name="T4" fmla="*/ 5594 w 584200"/>
              <a:gd name="T5" fmla="*/ 673100 h 3111500"/>
              <a:gd name="T6" fmla="*/ 0 w 584200"/>
              <a:gd name="T7" fmla="*/ 1079500 h 3111500"/>
              <a:gd name="T8" fmla="*/ 0 w 584200"/>
              <a:gd name="T9" fmla="*/ 1371600 h 3111500"/>
              <a:gd name="T10" fmla="*/ 0 w 584200"/>
              <a:gd name="T11" fmla="*/ 2413000 h 3111500"/>
              <a:gd name="T12" fmla="*/ 11189 w 584200"/>
              <a:gd name="T13" fmla="*/ 2997200 h 3111500"/>
              <a:gd name="T14" fmla="*/ 206984 w 584200"/>
              <a:gd name="T15" fmla="*/ 3111500 h 3111500"/>
              <a:gd name="T16" fmla="*/ 257331 w 584200"/>
              <a:gd name="T17" fmla="*/ 2260600 h 3111500"/>
              <a:gd name="T18" fmla="*/ 223766 w 584200"/>
              <a:gd name="T19" fmla="*/ 838200 h 3111500"/>
              <a:gd name="T20" fmla="*/ 162230 w 584200"/>
              <a:gd name="T21" fmla="*/ 0 h 31115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584200"/>
              <a:gd name="T34" fmla="*/ 0 h 3111500"/>
              <a:gd name="T35" fmla="*/ 584200 w 584200"/>
              <a:gd name="T36" fmla="*/ 3111500 h 311150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584200" h="3111500">
                <a:moveTo>
                  <a:pt x="368300" y="0"/>
                </a:moveTo>
                <a:lnTo>
                  <a:pt x="0" y="241300"/>
                </a:lnTo>
                <a:lnTo>
                  <a:pt x="12700" y="673100"/>
                </a:lnTo>
                <a:lnTo>
                  <a:pt x="0" y="1079500"/>
                </a:lnTo>
                <a:lnTo>
                  <a:pt x="0" y="1371600"/>
                </a:lnTo>
                <a:lnTo>
                  <a:pt x="0" y="2413000"/>
                </a:lnTo>
                <a:cubicBezTo>
                  <a:pt x="8654" y="2607725"/>
                  <a:pt x="25400" y="2802283"/>
                  <a:pt x="25400" y="2997200"/>
                </a:cubicBezTo>
                <a:lnTo>
                  <a:pt x="469900" y="3111500"/>
                </a:lnTo>
                <a:lnTo>
                  <a:pt x="584200" y="2260600"/>
                </a:lnTo>
                <a:lnTo>
                  <a:pt x="508000" y="838200"/>
                </a:lnTo>
                <a:lnTo>
                  <a:pt x="368300" y="0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6" name="Title 1"/>
          <p:cNvSpPr>
            <a:spLocks/>
          </p:cNvSpPr>
          <p:nvPr/>
        </p:nvSpPr>
        <p:spPr bwMode="auto">
          <a:xfrm>
            <a:off x="741363" y="57150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 sz="3600">
              <a:solidFill>
                <a:schemeClr val="tx2"/>
              </a:solidFill>
            </a:endParaRPr>
          </a:p>
        </p:txBody>
      </p:sp>
      <p:sp>
        <p:nvSpPr>
          <p:cNvPr id="87074" name="Explosion 2 34"/>
          <p:cNvSpPr>
            <a:spLocks noChangeArrowheads="1"/>
          </p:cNvSpPr>
          <p:nvPr/>
        </p:nvSpPr>
        <p:spPr bwMode="auto">
          <a:xfrm>
            <a:off x="8081433" y="5422900"/>
            <a:ext cx="952500" cy="1054100"/>
          </a:xfrm>
          <a:prstGeom prst="irregularSeal2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Slide Number Placeholder 3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50</a:t>
            </a:fld>
            <a:endParaRPr kumimoji="0" lang="en-US"/>
          </a:p>
        </p:txBody>
      </p:sp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1363132" y="1772205"/>
          <a:ext cx="7255939" cy="4133382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693794"/>
                <a:gridCol w="693794"/>
                <a:gridCol w="433622"/>
                <a:gridCol w="433622"/>
                <a:gridCol w="433622"/>
                <a:gridCol w="433622"/>
                <a:gridCol w="433622"/>
                <a:gridCol w="433622"/>
                <a:gridCol w="433622"/>
                <a:gridCol w="433622"/>
                <a:gridCol w="433622"/>
                <a:gridCol w="433622"/>
                <a:gridCol w="433622"/>
                <a:gridCol w="433622"/>
                <a:gridCol w="664887"/>
              </a:tblGrid>
              <a:tr h="2865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acap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apex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ltex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ltex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plex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pmat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pmat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sced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sced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stor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time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tool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# of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</a:tr>
              <a:tr h="2316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cases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query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Changes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6329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</a:tr>
              <a:tr h="3820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nasa93</a:t>
                      </a: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ground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55%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85%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DC8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3820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nasa93</a:t>
                      </a: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flight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95%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D46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70%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7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3820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nasa93</a:t>
                      </a: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osp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95%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D46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90%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87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3820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nasa93</a:t>
                      </a: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osp2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80%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E09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85%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DC8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3820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coc81</a:t>
                      </a: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flight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60%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65%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3820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coc81</a:t>
                      </a: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osp2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55%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55%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65%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3820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coc81</a:t>
                      </a: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ground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80%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E09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3820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coc81</a:t>
                      </a: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osp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65%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65%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382045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Overall: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ED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F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8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4B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49%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0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7B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5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7B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87073" name="Freeform 33"/>
          <p:cNvSpPr>
            <a:spLocks noChangeArrowheads="1"/>
          </p:cNvSpPr>
          <p:nvPr/>
        </p:nvSpPr>
        <p:spPr bwMode="auto">
          <a:xfrm>
            <a:off x="8089900" y="2463800"/>
            <a:ext cx="444500" cy="3111500"/>
          </a:xfrm>
          <a:custGeom>
            <a:avLst/>
            <a:gdLst>
              <a:gd name="T0" fmla="*/ 162230 w 584200"/>
              <a:gd name="T1" fmla="*/ 0 h 3111500"/>
              <a:gd name="T2" fmla="*/ 0 w 584200"/>
              <a:gd name="T3" fmla="*/ 241300 h 3111500"/>
              <a:gd name="T4" fmla="*/ 5594 w 584200"/>
              <a:gd name="T5" fmla="*/ 673100 h 3111500"/>
              <a:gd name="T6" fmla="*/ 0 w 584200"/>
              <a:gd name="T7" fmla="*/ 1079500 h 3111500"/>
              <a:gd name="T8" fmla="*/ 0 w 584200"/>
              <a:gd name="T9" fmla="*/ 1371600 h 3111500"/>
              <a:gd name="T10" fmla="*/ 0 w 584200"/>
              <a:gd name="T11" fmla="*/ 2413000 h 3111500"/>
              <a:gd name="T12" fmla="*/ 11189 w 584200"/>
              <a:gd name="T13" fmla="*/ 2997200 h 3111500"/>
              <a:gd name="T14" fmla="*/ 206984 w 584200"/>
              <a:gd name="T15" fmla="*/ 3111500 h 3111500"/>
              <a:gd name="T16" fmla="*/ 257331 w 584200"/>
              <a:gd name="T17" fmla="*/ 2260600 h 3111500"/>
              <a:gd name="T18" fmla="*/ 223766 w 584200"/>
              <a:gd name="T19" fmla="*/ 838200 h 3111500"/>
              <a:gd name="T20" fmla="*/ 162230 w 584200"/>
              <a:gd name="T21" fmla="*/ 0 h 31115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584200"/>
              <a:gd name="T34" fmla="*/ 0 h 3111500"/>
              <a:gd name="T35" fmla="*/ 584200 w 584200"/>
              <a:gd name="T36" fmla="*/ 3111500 h 311150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584200" h="3111500">
                <a:moveTo>
                  <a:pt x="368300" y="0"/>
                </a:moveTo>
                <a:lnTo>
                  <a:pt x="0" y="241300"/>
                </a:lnTo>
                <a:lnTo>
                  <a:pt x="12700" y="673100"/>
                </a:lnTo>
                <a:lnTo>
                  <a:pt x="0" y="1079500"/>
                </a:lnTo>
                <a:lnTo>
                  <a:pt x="0" y="1371600"/>
                </a:lnTo>
                <a:lnTo>
                  <a:pt x="0" y="2413000"/>
                </a:lnTo>
                <a:cubicBezTo>
                  <a:pt x="8654" y="2607725"/>
                  <a:pt x="25400" y="2802283"/>
                  <a:pt x="25400" y="2997200"/>
                </a:cubicBezTo>
                <a:lnTo>
                  <a:pt x="469900" y="3111500"/>
                </a:lnTo>
                <a:lnTo>
                  <a:pt x="584200" y="2260600"/>
                </a:lnTo>
                <a:lnTo>
                  <a:pt x="508000" y="838200"/>
                </a:lnTo>
                <a:lnTo>
                  <a:pt x="368300" y="0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042" name="Title 1"/>
          <p:cNvSpPr>
            <a:spLocks noGrp="1"/>
          </p:cNvSpPr>
          <p:nvPr>
            <p:ph type="title"/>
          </p:nvPr>
        </p:nvSpPr>
        <p:spPr>
          <a:xfrm>
            <a:off x="1240118" y="341778"/>
            <a:ext cx="7218082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Good news:</a:t>
            </a:r>
            <a:br>
              <a:rPr lang="en-US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</a:br>
            <a:r>
              <a:rPr lang="en-US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improving estimates requires very few changes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1363132" y="1772205"/>
          <a:ext cx="7255939" cy="4133382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693794"/>
                <a:gridCol w="693794"/>
                <a:gridCol w="433622"/>
                <a:gridCol w="433622"/>
                <a:gridCol w="433622"/>
                <a:gridCol w="433622"/>
                <a:gridCol w="433622"/>
                <a:gridCol w="433622"/>
                <a:gridCol w="433622"/>
                <a:gridCol w="433622"/>
                <a:gridCol w="433622"/>
                <a:gridCol w="433622"/>
                <a:gridCol w="433622"/>
                <a:gridCol w="433622"/>
                <a:gridCol w="664887"/>
              </a:tblGrid>
              <a:tr h="2865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acap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apex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ltex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ltex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plex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pmat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pmat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sced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sced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stor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time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tool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# of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</a:tr>
              <a:tr h="2316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cases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query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Changes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6329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</a:tr>
              <a:tr h="3820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nasa93</a:t>
                      </a: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ground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55%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85%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DC8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3820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nasa93</a:t>
                      </a: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flight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95%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D46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70%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7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3820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nasa93</a:t>
                      </a: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osp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95%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D46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90%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87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3820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nasa93</a:t>
                      </a: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osp2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80%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E09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85%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DC8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3820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coc81</a:t>
                      </a: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flight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60%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65%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3820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coc81</a:t>
                      </a: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osp2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55%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55%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65%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3820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coc81</a:t>
                      </a: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ground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80%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E09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3820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coc81</a:t>
                      </a: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osp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65%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65%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382045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Overall: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ED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F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8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4B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49%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0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7B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5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7B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89090" name="Title 1"/>
          <p:cNvSpPr>
            <a:spLocks noGrp="1"/>
          </p:cNvSpPr>
          <p:nvPr>
            <p:ph type="title"/>
          </p:nvPr>
        </p:nvSpPr>
        <p:spPr>
          <a:xfrm>
            <a:off x="1195294" y="222250"/>
            <a:ext cx="7262906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Not-so-good news:</a:t>
            </a:r>
            <a:br>
              <a:rPr lang="en-US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</a:br>
            <a:r>
              <a:rPr lang="en-US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local lessons very local</a:t>
            </a:r>
          </a:p>
        </p:txBody>
      </p:sp>
      <p:sp>
        <p:nvSpPr>
          <p:cNvPr id="89094" name="Title 1"/>
          <p:cNvSpPr>
            <a:spLocks/>
          </p:cNvSpPr>
          <p:nvPr/>
        </p:nvSpPr>
        <p:spPr bwMode="auto">
          <a:xfrm>
            <a:off x="741363" y="57150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 sz="3600">
              <a:solidFill>
                <a:schemeClr val="tx2"/>
              </a:solidFill>
            </a:endParaRPr>
          </a:p>
        </p:txBody>
      </p:sp>
      <p:sp>
        <p:nvSpPr>
          <p:cNvPr id="89121" name="Freeform 33"/>
          <p:cNvSpPr>
            <a:spLocks noChangeArrowheads="1"/>
          </p:cNvSpPr>
          <p:nvPr/>
        </p:nvSpPr>
        <p:spPr bwMode="auto">
          <a:xfrm>
            <a:off x="2603500" y="5490634"/>
            <a:ext cx="6540500" cy="520700"/>
          </a:xfrm>
          <a:custGeom>
            <a:avLst/>
            <a:gdLst>
              <a:gd name="T0" fmla="*/ 516832650 w 584200"/>
              <a:gd name="T1" fmla="*/ 0 h 3111500"/>
              <a:gd name="T2" fmla="*/ 0 w 584200"/>
              <a:gd name="T3" fmla="*/ 1131 h 3111500"/>
              <a:gd name="T4" fmla="*/ 17821844 w 584200"/>
              <a:gd name="T5" fmla="*/ 3154 h 3111500"/>
              <a:gd name="T6" fmla="*/ 0 w 584200"/>
              <a:gd name="T7" fmla="*/ 5059 h 3111500"/>
              <a:gd name="T8" fmla="*/ 0 w 584200"/>
              <a:gd name="T9" fmla="*/ 6428 h 3111500"/>
              <a:gd name="T10" fmla="*/ 0 w 584200"/>
              <a:gd name="T11" fmla="*/ 11309 h 3111500"/>
              <a:gd name="T12" fmla="*/ 35643687 w 584200"/>
              <a:gd name="T13" fmla="*/ 14047 h 3111500"/>
              <a:gd name="T14" fmla="*/ 659407131 w 584200"/>
              <a:gd name="T15" fmla="*/ 14582 h 3111500"/>
              <a:gd name="T16" fmla="*/ 819803455 w 584200"/>
              <a:gd name="T17" fmla="*/ 10594 h 3111500"/>
              <a:gd name="T18" fmla="*/ 712872528 w 584200"/>
              <a:gd name="T19" fmla="*/ 3928 h 3111500"/>
              <a:gd name="T20" fmla="*/ 516832650 w 584200"/>
              <a:gd name="T21" fmla="*/ 0 h 31115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584200"/>
              <a:gd name="T34" fmla="*/ 0 h 3111500"/>
              <a:gd name="T35" fmla="*/ 584200 w 584200"/>
              <a:gd name="T36" fmla="*/ 3111500 h 311150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584200" h="3111500">
                <a:moveTo>
                  <a:pt x="368300" y="0"/>
                </a:moveTo>
                <a:lnTo>
                  <a:pt x="0" y="241300"/>
                </a:lnTo>
                <a:lnTo>
                  <a:pt x="12700" y="673100"/>
                </a:lnTo>
                <a:lnTo>
                  <a:pt x="0" y="1079500"/>
                </a:lnTo>
                <a:lnTo>
                  <a:pt x="0" y="1371600"/>
                </a:lnTo>
                <a:lnTo>
                  <a:pt x="0" y="2413000"/>
                </a:lnTo>
                <a:cubicBezTo>
                  <a:pt x="8654" y="2607725"/>
                  <a:pt x="25400" y="2802283"/>
                  <a:pt x="25400" y="2997200"/>
                </a:cubicBezTo>
                <a:lnTo>
                  <a:pt x="469900" y="3111500"/>
                </a:lnTo>
                <a:lnTo>
                  <a:pt x="584200" y="2260600"/>
                </a:lnTo>
                <a:lnTo>
                  <a:pt x="508000" y="838200"/>
                </a:lnTo>
                <a:lnTo>
                  <a:pt x="368300" y="0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Slide Number Placeholder 3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51</a:t>
            </a:fld>
            <a:endParaRPr kumimoji="0" lang="en-US"/>
          </a:p>
        </p:txBody>
      </p:sp>
      <p:sp>
        <p:nvSpPr>
          <p:cNvPr id="35" name="Explosion 2 34"/>
          <p:cNvSpPr>
            <a:spLocks noChangeArrowheads="1"/>
          </p:cNvSpPr>
          <p:nvPr/>
        </p:nvSpPr>
        <p:spPr bwMode="auto">
          <a:xfrm>
            <a:off x="1438088" y="5803900"/>
            <a:ext cx="952500" cy="1054100"/>
          </a:xfrm>
          <a:prstGeom prst="irregularSeal2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7" name="Rectangle 2"/>
          <p:cNvSpPr>
            <a:spLocks noGrp="1" noChangeArrowheads="1"/>
          </p:cNvSpPr>
          <p:nvPr>
            <p:ph type="title"/>
          </p:nvPr>
        </p:nvSpPr>
        <p:spPr>
          <a:xfrm>
            <a:off x="1105647" y="323850"/>
            <a:ext cx="7573216" cy="1143000"/>
          </a:xfrm>
        </p:spPr>
        <p:txBody>
          <a:bodyPr>
            <a:normAutofit/>
          </a:bodyPr>
          <a:lstStyle/>
          <a:p>
            <a:pPr algn="l"/>
            <a:r>
              <a:rPr lang="en-US" sz="3200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Q: Can we do better than “W”?</a:t>
            </a:r>
            <a:br>
              <a:rPr lang="en-US" sz="3200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</a:br>
            <a:r>
              <a:rPr lang="en-US" sz="3200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A: Most certainly!</a:t>
            </a:r>
            <a:endParaRPr lang="en-US" dirty="0" smtClean="0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93189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4064000" y="2198688"/>
            <a:ext cx="4922838" cy="41148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en-US" sz="2400" dirty="0" smtClean="0">
                <a:ea typeface="ＭＳ Ｐゴシック" pitchFamily="-112" charset="-128"/>
                <a:cs typeface="ＭＳ Ｐゴシック" pitchFamily="-112" charset="-128"/>
              </a:rPr>
              <a:t>“W” contains at least a dozen arbitrary design decisions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Which is best?</a:t>
            </a:r>
            <a:br>
              <a:rPr lang="en-US" sz="2000" dirty="0" smtClean="0"/>
            </a:br>
            <a:endParaRPr lang="en-US" sz="2000" dirty="0" smtClean="0"/>
          </a:p>
          <a:p>
            <a:pPr>
              <a:lnSpc>
                <a:spcPct val="90000"/>
              </a:lnSpc>
            </a:pPr>
            <a:r>
              <a:rPr lang="en-US" sz="2400" dirty="0" smtClean="0">
                <a:ea typeface="ＭＳ Ｐゴシック" pitchFamily="-112" charset="-128"/>
                <a:cs typeface="ＭＳ Ｐゴシック" pitchFamily="-112" charset="-128"/>
              </a:rPr>
              <a:t>But the algorithm is so simple 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It should least be a baseline tool 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Against which we compare supposedly more sophisticated methods.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The straw man</a:t>
            </a:r>
            <a:br>
              <a:rPr lang="en-US" sz="2000" dirty="0" smtClean="0"/>
            </a:br>
            <a:endParaRPr lang="en-US" sz="2000" dirty="0" smtClean="0"/>
          </a:p>
          <a:p>
            <a:pPr>
              <a:lnSpc>
                <a:spcPct val="90000"/>
              </a:lnSpc>
            </a:pPr>
            <a:r>
              <a:rPr lang="en-US" sz="2400" dirty="0" smtClean="0">
                <a:ea typeface="ＭＳ Ｐゴシック" pitchFamily="-112" charset="-128"/>
                <a:cs typeface="ＭＳ Ｐゴシック" pitchFamily="-112" charset="-128"/>
              </a:rPr>
              <a:t>Methodological advice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Before getting complex, get simple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Warning: often: my straw men don’t burn</a:t>
            </a:r>
          </a:p>
        </p:txBody>
      </p:sp>
      <p:pic>
        <p:nvPicPr>
          <p:cNvPr id="93190" name="Picture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9098" y="2466602"/>
            <a:ext cx="3170237" cy="333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52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633319"/>
            <a:ext cx="7772400" cy="1143000"/>
          </a:xfrm>
        </p:spPr>
        <p:txBody>
          <a:bodyPr/>
          <a:lstStyle/>
          <a:p>
            <a:r>
              <a:rPr lang="en-US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In conclusion …</a:t>
            </a:r>
          </a:p>
        </p:txBody>
      </p:sp>
      <p:pic>
        <p:nvPicPr>
          <p:cNvPr id="16691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86113" y="2489200"/>
            <a:ext cx="2730500" cy="35115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53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>
          <a:xfrm>
            <a:off x="1329764" y="246063"/>
            <a:ext cx="7128435" cy="1143000"/>
          </a:xfrm>
        </p:spPr>
        <p:txBody>
          <a:bodyPr/>
          <a:lstStyle/>
          <a:p>
            <a:r>
              <a:rPr lang="en-US" sz="3200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Certainly, we should always </a:t>
            </a:r>
            <a:br>
              <a:rPr lang="en-US" sz="3200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</a:br>
            <a:r>
              <a:rPr lang="en-US" sz="3200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strive for generality</a:t>
            </a:r>
          </a:p>
        </p:txBody>
      </p:sp>
      <p:sp>
        <p:nvSpPr>
          <p:cNvPr id="97286" name="Content Placeholder 14"/>
          <p:cNvSpPr>
            <a:spLocks noGrp="1"/>
          </p:cNvSpPr>
          <p:nvPr>
            <p:ph sz="half" idx="1"/>
          </p:nvPr>
        </p:nvSpPr>
        <p:spPr>
          <a:xfrm>
            <a:off x="1210235" y="2147888"/>
            <a:ext cx="7482915" cy="4114800"/>
          </a:xfrm>
        </p:spPr>
        <p:txBody>
          <a:bodyPr>
            <a:normAutofit fontScale="85000" lnSpcReduction="10000"/>
          </a:bodyPr>
          <a:lstStyle/>
          <a:p>
            <a:r>
              <a:rPr lang="en-US" sz="2000" dirty="0" smtClean="0">
                <a:ea typeface="ＭＳ Ｐゴシック" pitchFamily="-112" charset="-128"/>
                <a:cs typeface="ＭＳ Ｐゴシック" pitchFamily="-112" charset="-128"/>
              </a:rPr>
              <a:t>But don’t be alarmed if you can’t find it.</a:t>
            </a:r>
          </a:p>
          <a:p>
            <a:r>
              <a:rPr lang="en-US" sz="2000" dirty="0" smtClean="0">
                <a:ea typeface="ＭＳ Ｐゴシック" pitchFamily="-112" charset="-128"/>
                <a:cs typeface="ＭＳ Ｐゴシック" pitchFamily="-112" charset="-128"/>
              </a:rPr>
              <a:t>The experience to date is that, </a:t>
            </a:r>
          </a:p>
          <a:p>
            <a:pPr lvl="1"/>
            <a:r>
              <a:rPr lang="en-US" sz="1800" dirty="0" smtClean="0"/>
              <a:t>with rare exceptions,  </a:t>
            </a:r>
          </a:p>
          <a:p>
            <a:pPr lvl="1"/>
            <a:r>
              <a:rPr lang="en-US" sz="1800" dirty="0" smtClean="0"/>
              <a:t>SE research does not lead to general models </a:t>
            </a:r>
            <a:br>
              <a:rPr lang="en-US" sz="1800" dirty="0" smtClean="0"/>
            </a:br>
            <a:endParaRPr lang="en-US" sz="1800" dirty="0" smtClean="0"/>
          </a:p>
          <a:p>
            <a:r>
              <a:rPr lang="en-US" sz="2000" dirty="0" smtClean="0">
                <a:ea typeface="ＭＳ Ｐゴシック" pitchFamily="-112" charset="-128"/>
                <a:cs typeface="ＭＳ Ｐゴシック" pitchFamily="-112" charset="-128"/>
              </a:rPr>
              <a:t>But that’s ok</a:t>
            </a:r>
          </a:p>
          <a:p>
            <a:pPr lvl="1"/>
            <a:r>
              <a:rPr lang="en-US" sz="1800" dirty="0" smtClean="0"/>
              <a:t>Very few others have found general models (in SE)</a:t>
            </a:r>
          </a:p>
          <a:p>
            <a:pPr lvl="1"/>
            <a:r>
              <a:rPr lang="en-US" sz="1800" dirty="0" smtClean="0"/>
              <a:t>E.g. </a:t>
            </a:r>
            <a:r>
              <a:rPr lang="en-US" sz="1800" dirty="0" err="1" smtClean="0"/>
              <a:t>Turhan</a:t>
            </a:r>
            <a:r>
              <a:rPr lang="en-US" sz="1800" dirty="0" smtClean="0"/>
              <a:t>, </a:t>
            </a:r>
            <a:r>
              <a:rPr lang="en-US" sz="1800" dirty="0" err="1" smtClean="0"/>
              <a:t>Menzies</a:t>
            </a:r>
            <a:r>
              <a:rPr lang="en-US" sz="1800" dirty="0" smtClean="0"/>
              <a:t>, </a:t>
            </a:r>
            <a:r>
              <a:rPr lang="en-US" sz="1800" dirty="0" err="1" smtClean="0"/>
              <a:t>Ayse</a:t>
            </a:r>
            <a:r>
              <a:rPr lang="en-US" sz="1800" dirty="0" smtClean="0"/>
              <a:t>  ESE journal ’09</a:t>
            </a:r>
          </a:p>
          <a:p>
            <a:pPr lvl="1"/>
            <a:r>
              <a:rPr lang="en-US" sz="1800" dirty="0" smtClean="0"/>
              <a:t>E.g. </a:t>
            </a:r>
            <a:r>
              <a:rPr lang="en-US" sz="1800" dirty="0" err="1" smtClean="0"/>
              <a:t>Menzies</a:t>
            </a:r>
            <a:r>
              <a:rPr lang="en-US" sz="1800" dirty="0" smtClean="0"/>
              <a:t> et al ASE conference, 2010</a:t>
            </a:r>
          </a:p>
          <a:p>
            <a:pPr lvl="1"/>
            <a:endParaRPr lang="en-US" sz="1800" dirty="0" smtClean="0"/>
          </a:p>
          <a:p>
            <a:r>
              <a:rPr lang="en-US" sz="2200" dirty="0" smtClean="0">
                <a:ea typeface="ＭＳ Ｐゴシック" pitchFamily="-112" charset="-128"/>
                <a:cs typeface="ＭＳ Ｐゴシック" pitchFamily="-112" charset="-128"/>
              </a:rPr>
              <a:t>Anyway</a:t>
            </a:r>
          </a:p>
          <a:p>
            <a:pPr lvl="1"/>
            <a:r>
              <a:rPr lang="en-US" sz="1800" dirty="0" smtClean="0"/>
              <a:t>If there are few general results, there may be general methods to find local results</a:t>
            </a:r>
          </a:p>
          <a:p>
            <a:pPr lvl="2"/>
            <a:r>
              <a:rPr lang="en-US" sz="1730" dirty="0" smtClean="0"/>
              <a:t>Seek not “models as products”</a:t>
            </a:r>
          </a:p>
          <a:p>
            <a:pPr lvl="2"/>
            <a:r>
              <a:rPr lang="en-US" sz="1730" dirty="0" smtClean="0"/>
              <a:t>But general models to generate products</a:t>
            </a:r>
          </a:p>
          <a:p>
            <a:endParaRPr lang="en-US" dirty="0" smtClean="0"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54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65588" y="1339021"/>
            <a:ext cx="4922837" cy="4462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9331" name="Rectangle 2"/>
          <p:cNvSpPr>
            <a:spLocks noGrp="1" noChangeArrowheads="1"/>
          </p:cNvSpPr>
          <p:nvPr>
            <p:ph type="title"/>
          </p:nvPr>
        </p:nvSpPr>
        <p:spPr>
          <a:xfrm>
            <a:off x="1150471" y="323850"/>
            <a:ext cx="7528392" cy="1143000"/>
          </a:xfrm>
        </p:spPr>
        <p:txBody>
          <a:bodyPr/>
          <a:lstStyle/>
          <a:p>
            <a:pPr algn="l"/>
            <a:r>
              <a:rPr lang="en-US" sz="32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Btw, constantly (</a:t>
            </a:r>
            <a:r>
              <a:rPr lang="en-US" sz="32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re)building</a:t>
            </a:r>
            <a:r>
              <a:rPr lang="en-US" sz="32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local</a:t>
            </a:r>
            <a:br>
              <a:rPr lang="en-US" sz="32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</a:br>
            <a:r>
              <a:rPr lang="en-US" sz="32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models </a:t>
            </a:r>
            <a:r>
              <a:rPr lang="en-US" sz="3200" u="sng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is</a:t>
            </a:r>
            <a:r>
              <a:rPr lang="en-US" sz="32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a general model</a:t>
            </a:r>
            <a:endParaRPr lang="en-US" dirty="0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99334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1195294" y="2560638"/>
            <a:ext cx="7112094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 smtClean="0">
                <a:ea typeface="ＭＳ Ｐゴシック" pitchFamily="-112" charset="-128"/>
                <a:cs typeface="Gill Sans MT (Body)"/>
              </a:rPr>
              <a:t>Case-based reasoning</a:t>
            </a:r>
            <a:br>
              <a:rPr lang="en-US" sz="2400" dirty="0" smtClean="0">
                <a:ea typeface="ＭＳ Ｐゴシック" pitchFamily="-112" charset="-128"/>
                <a:cs typeface="Gill Sans MT (Body)"/>
              </a:rPr>
            </a:br>
            <a:endParaRPr lang="en-US" sz="2400" dirty="0" smtClean="0">
              <a:ea typeface="ＭＳ Ｐゴシック" pitchFamily="-112" charset="-128"/>
              <a:cs typeface="Gill Sans MT (Body)"/>
            </a:endParaRPr>
          </a:p>
          <a:p>
            <a:pPr>
              <a:lnSpc>
                <a:spcPct val="90000"/>
              </a:lnSpc>
            </a:pPr>
            <a:endParaRPr lang="en-US" sz="2400" dirty="0" smtClean="0">
              <a:ea typeface="ＭＳ Ｐゴシック" pitchFamily="-112" charset="-128"/>
              <a:cs typeface="Gill Sans MT (Body)"/>
            </a:endParaRPr>
          </a:p>
          <a:p>
            <a:pPr>
              <a:lnSpc>
                <a:spcPct val="90000"/>
              </a:lnSpc>
            </a:pPr>
            <a:r>
              <a:rPr lang="en-US" sz="2400" dirty="0" err="1" smtClean="0">
                <a:ea typeface="ＭＳ Ｐゴシック" pitchFamily="-112" charset="-128"/>
                <a:cs typeface="Gill Sans MT (Body)"/>
              </a:rPr>
              <a:t>Kolodner’s</a:t>
            </a:r>
            <a:r>
              <a:rPr lang="en-US" sz="2400" dirty="0" smtClean="0">
                <a:ea typeface="ＭＳ Ｐゴシック" pitchFamily="-112" charset="-128"/>
                <a:cs typeface="Gill Sans MT (Body)"/>
              </a:rPr>
              <a:t> </a:t>
            </a:r>
            <a:r>
              <a:rPr lang="en-US" sz="2400" dirty="0">
                <a:ea typeface="ＭＳ Ｐゴシック" pitchFamily="-112" charset="-128"/>
                <a:cs typeface="Gill Sans MT (Body)"/>
              </a:rPr>
              <a:t>theory of </a:t>
            </a:r>
            <a:br>
              <a:rPr lang="en-US" sz="2400" dirty="0">
                <a:ea typeface="ＭＳ Ｐゴシック" pitchFamily="-112" charset="-128"/>
                <a:cs typeface="Gill Sans MT (Body)"/>
              </a:rPr>
            </a:br>
            <a:r>
              <a:rPr lang="en-US" sz="2400" dirty="0">
                <a:ea typeface="ＭＳ Ｐゴシック" pitchFamily="-112" charset="-128"/>
                <a:cs typeface="Gill Sans MT (Body)"/>
              </a:rPr>
              <a:t>reconstructive </a:t>
            </a:r>
            <a:r>
              <a:rPr lang="en-US" sz="2400" dirty="0" smtClean="0">
                <a:ea typeface="ＭＳ Ｐゴシック" pitchFamily="-112" charset="-128"/>
                <a:cs typeface="Gill Sans MT (Body)"/>
              </a:rPr>
              <a:t>memory</a:t>
            </a:r>
            <a:br>
              <a:rPr lang="en-US" sz="2400" dirty="0" smtClean="0">
                <a:ea typeface="ＭＳ Ｐゴシック" pitchFamily="-112" charset="-128"/>
                <a:cs typeface="Gill Sans MT (Body)"/>
              </a:rPr>
            </a:br>
            <a:endParaRPr lang="en-US" sz="2400" dirty="0" smtClean="0">
              <a:ea typeface="ＭＳ Ｐゴシック" pitchFamily="-112" charset="-128"/>
              <a:cs typeface="Gill Sans MT (Body)"/>
            </a:endParaRPr>
          </a:p>
          <a:p>
            <a:pPr>
              <a:lnSpc>
                <a:spcPct val="90000"/>
              </a:lnSpc>
            </a:pPr>
            <a:r>
              <a:rPr lang="en-US" sz="2400" dirty="0">
                <a:ea typeface="ＭＳ Ｐゴシック" pitchFamily="-112" charset="-128"/>
                <a:cs typeface="Gill Sans MT (Body)"/>
              </a:rPr>
              <a:t>The Yale group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cs typeface="Gill Sans MT (Body)"/>
              </a:rPr>
              <a:t>Shank &amp; </a:t>
            </a:r>
            <a:r>
              <a:rPr lang="en-US" sz="2000" dirty="0" err="1">
                <a:cs typeface="Gill Sans MT (Body)"/>
              </a:rPr>
              <a:t>Riesbeck</a:t>
            </a:r>
            <a:r>
              <a:rPr lang="en-US" sz="2000" dirty="0">
                <a:cs typeface="Gill Sans MT (Body)"/>
              </a:rPr>
              <a:t> et al.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cs typeface="Gill Sans MT (Body)"/>
              </a:rPr>
              <a:t>Memory, not models 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cs typeface="Gill Sans MT (Body)"/>
              </a:rPr>
              <a:t>Don’t “think”, remember</a:t>
            </a:r>
          </a:p>
          <a:p>
            <a:pPr>
              <a:lnSpc>
                <a:spcPct val="90000"/>
              </a:lnSpc>
            </a:pPr>
            <a:endParaRPr lang="en-US" sz="2000" dirty="0">
              <a:ea typeface="ＭＳ Ｐゴシック" pitchFamily="-112" charset="-128"/>
              <a:cs typeface="Gill Sans MT (Body)"/>
            </a:endParaRPr>
          </a:p>
          <a:p>
            <a:pPr lvl="2">
              <a:lnSpc>
                <a:spcPct val="90000"/>
              </a:lnSpc>
            </a:pPr>
            <a:endParaRPr lang="en-US" sz="1800" dirty="0">
              <a:ea typeface="ＭＳ Ｐゴシック" pitchFamily="-112" charset="-128"/>
              <a:cs typeface="Gill Sans MT (Body)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55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43254" y="1911350"/>
            <a:ext cx="3502025" cy="462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1379" name="Rectangle 5"/>
          <p:cNvSpPr>
            <a:spLocks noGrp="1" noChangeArrowheads="1"/>
          </p:cNvSpPr>
          <p:nvPr>
            <p:ph type="body" idx="4294967295"/>
          </p:nvPr>
        </p:nvSpPr>
        <p:spPr>
          <a:xfrm>
            <a:off x="1045881" y="1981200"/>
            <a:ext cx="4407647" cy="41148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1800" dirty="0" smtClean="0">
                <a:solidFill>
                  <a:srgbClr val="0D0D0D"/>
                </a:solidFill>
                <a:ea typeface="ＭＳ Ｐゴシック" pitchFamily="-112" charset="-128"/>
                <a:cs typeface="ＭＳ Ｐゴシック" pitchFamily="-112" charset="-128"/>
              </a:rPr>
              <a:t>Ask some good old fashioned AI types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n-US" sz="1800" dirty="0" smtClean="0">
              <a:solidFill>
                <a:srgbClr val="0D0D0D"/>
              </a:solidFill>
              <a:ea typeface="ＭＳ Ｐゴシック" pitchFamily="-112" charset="-128"/>
              <a:cs typeface="ＭＳ Ｐゴシック" pitchFamily="-112" charset="-128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1800" dirty="0" smtClean="0">
                <a:solidFill>
                  <a:srgbClr val="0D0D0D"/>
                </a:solidFill>
                <a:ea typeface="ＭＳ Ｐゴシック" pitchFamily="-112" charset="-128"/>
                <a:cs typeface="ＭＳ Ｐゴシック" pitchFamily="-112" charset="-128"/>
              </a:rPr>
              <a:t>Minsky</a:t>
            </a:r>
            <a:r>
              <a:rPr lang="en-US" sz="1800" dirty="0">
                <a:solidFill>
                  <a:srgbClr val="0D0D0D"/>
                </a:solidFill>
                <a:ea typeface="ＭＳ Ｐゴシック" pitchFamily="-112" charset="-128"/>
                <a:cs typeface="ＭＳ Ｐゴシック" pitchFamily="-112" charset="-128"/>
              </a:rPr>
              <a:t>’86: “Society of Mind”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1800" dirty="0">
                <a:solidFill>
                  <a:srgbClr val="0D0D0D"/>
                </a:solidFill>
                <a:ea typeface="ＭＳ Ｐゴシック" pitchFamily="-112" charset="-128"/>
                <a:cs typeface="ＭＳ Ｐゴシック" pitchFamily="-112" charset="-128"/>
              </a:rPr>
              <a:t>The brain is a set of 1000+ kludges</a:t>
            </a:r>
            <a:br>
              <a:rPr lang="en-US" sz="1800" dirty="0">
                <a:solidFill>
                  <a:srgbClr val="0D0D0D"/>
                </a:solidFill>
                <a:ea typeface="ＭＳ Ｐゴシック" pitchFamily="-112" charset="-128"/>
                <a:cs typeface="ＭＳ Ｐゴシック" pitchFamily="-112" charset="-128"/>
              </a:rPr>
            </a:br>
            <a:endParaRPr lang="en-US" sz="1800" dirty="0">
              <a:solidFill>
                <a:srgbClr val="0D0D0D"/>
              </a:solidFill>
              <a:ea typeface="ＭＳ Ｐゴシック" pitchFamily="-112" charset="-128"/>
              <a:cs typeface="ＭＳ Ｐゴシック" pitchFamily="-112" charset="-128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1800" dirty="0">
                <a:solidFill>
                  <a:srgbClr val="0D0D0D"/>
                </a:solidFill>
                <a:ea typeface="ＭＳ Ｐゴシック" pitchFamily="-112" charset="-128"/>
                <a:cs typeface="ＭＳ Ｐゴシック" pitchFamily="-112" charset="-128"/>
              </a:rPr>
              <a:t>Feigenbaum'78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1800" dirty="0">
                <a:solidFill>
                  <a:srgbClr val="0D0D0D"/>
                </a:solidFill>
                <a:ea typeface="ＭＳ Ｐゴシック" pitchFamily="-112" charset="-128"/>
                <a:cs typeface="ＭＳ Ｐゴシック" pitchFamily="-112" charset="-128"/>
              </a:rPr>
              <a:t>Don't take your heart  attack</a:t>
            </a:r>
            <a:br>
              <a:rPr lang="en-US" sz="1800" dirty="0">
                <a:solidFill>
                  <a:srgbClr val="0D0D0D"/>
                </a:solidFill>
                <a:ea typeface="ＭＳ Ｐゴシック" pitchFamily="-112" charset="-128"/>
                <a:cs typeface="ＭＳ Ｐゴシック" pitchFamily="-112" charset="-128"/>
              </a:rPr>
            </a:br>
            <a:r>
              <a:rPr lang="en-US" sz="1800" dirty="0">
                <a:solidFill>
                  <a:srgbClr val="0D0D0D"/>
                </a:solidFill>
                <a:ea typeface="ＭＳ Ｐゴシック" pitchFamily="-112" charset="-128"/>
                <a:cs typeface="ＭＳ Ｐゴシック" pitchFamily="-112" charset="-128"/>
              </a:rPr>
              <a:t>to the </a:t>
            </a:r>
            <a:r>
              <a:rPr lang="en-US" sz="1800" dirty="0" err="1">
                <a:solidFill>
                  <a:srgbClr val="0D0D0D"/>
                </a:solidFill>
                <a:ea typeface="ＭＳ Ｐゴシック" pitchFamily="-112" charset="-128"/>
                <a:cs typeface="ＭＳ Ｐゴシック" pitchFamily="-112" charset="-128"/>
              </a:rPr>
              <a:t>Maths</a:t>
            </a:r>
            <a:r>
              <a:rPr lang="en-US" sz="1800" dirty="0">
                <a:solidFill>
                  <a:srgbClr val="0D0D0D"/>
                </a:solidFill>
                <a:ea typeface="ＭＳ Ｐゴシック" pitchFamily="-112" charset="-128"/>
                <a:cs typeface="ＭＳ Ｐゴシック" pitchFamily="-112" charset="-128"/>
              </a:rPr>
              <a:t> Dept.</a:t>
            </a:r>
          </a:p>
          <a:p>
            <a:pPr lvl="1">
              <a:lnSpc>
                <a:spcPct val="90000"/>
              </a:lnSpc>
              <a:spcBef>
                <a:spcPct val="0"/>
              </a:spcBef>
            </a:pPr>
            <a:r>
              <a:rPr lang="en-US" sz="1600" dirty="0">
                <a:solidFill>
                  <a:srgbClr val="0D0D0D"/>
                </a:solidFill>
              </a:rPr>
              <a:t>Were they will diagnose and treat you using  first principles </a:t>
            </a:r>
            <a:br>
              <a:rPr lang="en-US" sz="1600" dirty="0">
                <a:solidFill>
                  <a:srgbClr val="0D0D0D"/>
                </a:solidFill>
              </a:rPr>
            </a:br>
            <a:endParaRPr lang="en-US" sz="1600" dirty="0">
              <a:solidFill>
                <a:srgbClr val="0D0D0D"/>
              </a:solidFill>
            </a:endParaRP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1800" dirty="0">
                <a:solidFill>
                  <a:srgbClr val="0D0D0D"/>
                </a:solidFill>
                <a:ea typeface="ＭＳ Ｐゴシック" pitchFamily="-112" charset="-128"/>
                <a:cs typeface="ＭＳ Ｐゴシック" pitchFamily="-112" charset="-128"/>
              </a:rPr>
              <a:t>Instead, go to the E.R room	 </a:t>
            </a:r>
          </a:p>
          <a:p>
            <a:pPr lvl="1">
              <a:lnSpc>
                <a:spcPct val="90000"/>
              </a:lnSpc>
              <a:spcBef>
                <a:spcPct val="0"/>
              </a:spcBef>
            </a:pPr>
            <a:r>
              <a:rPr lang="en-US" sz="1600" dirty="0">
                <a:solidFill>
                  <a:srgbClr val="0D0D0D"/>
                </a:solidFill>
              </a:rPr>
              <a:t>Staffed by doctors who  spent decades  learning  the quirks of  drugs, organs, diseases, people, etc  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n-US" sz="1800" dirty="0">
              <a:solidFill>
                <a:srgbClr val="0D0D0D"/>
              </a:solidFill>
              <a:ea typeface="ＭＳ Ｐゴシック" pitchFamily="-112" charset="-128"/>
              <a:cs typeface="ＭＳ Ｐゴシック" pitchFamily="-112" charset="-128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1800" dirty="0">
                <a:solidFill>
                  <a:srgbClr val="0D0D0D"/>
                </a:solidFill>
                <a:ea typeface="ＭＳ Ｐゴシック" pitchFamily="-112" charset="-128"/>
                <a:cs typeface="ＭＳ Ｐゴシック" pitchFamily="-112" charset="-128"/>
              </a:rPr>
              <a:t>Seek out those that study kludges.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1800" dirty="0">
                <a:solidFill>
                  <a:srgbClr val="0D0D0D"/>
                </a:solidFill>
                <a:ea typeface="ＭＳ Ｐゴシック" pitchFamily="-112" charset="-128"/>
                <a:cs typeface="ＭＳ Ｐゴシック" pitchFamily="-112" charset="-128"/>
              </a:rPr>
              <a:t>You'll be treated faster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1800" dirty="0">
                <a:solidFill>
                  <a:srgbClr val="0D0D0D"/>
                </a:solidFill>
                <a:ea typeface="ＭＳ Ｐゴシック" pitchFamily="-112" charset="-128"/>
                <a:cs typeface="ＭＳ Ｐゴシック" pitchFamily="-112" charset="-128"/>
              </a:rPr>
              <a:t>You'll live longer </a:t>
            </a:r>
          </a:p>
          <a:p>
            <a:pPr>
              <a:lnSpc>
                <a:spcPct val="90000"/>
              </a:lnSpc>
            </a:pPr>
            <a:endParaRPr lang="en-US" sz="2400" dirty="0"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101381" name="Title 1"/>
          <p:cNvSpPr>
            <a:spLocks/>
          </p:cNvSpPr>
          <p:nvPr/>
        </p:nvSpPr>
        <p:spPr bwMode="auto">
          <a:xfrm>
            <a:off x="1090706" y="147638"/>
            <a:ext cx="7596094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eaLnBrk="1" hangingPunct="1"/>
            <a:r>
              <a:rPr lang="en-US" sz="4000" dirty="0" smtClean="0">
                <a:solidFill>
                  <a:schemeClr val="tx2"/>
                </a:solidFill>
              </a:rPr>
              <a:t>Kludges: they </a:t>
            </a:r>
            <a:r>
              <a:rPr lang="en-US" sz="4000" dirty="0">
                <a:solidFill>
                  <a:schemeClr val="tx2"/>
                </a:solidFill>
              </a:rPr>
              <a:t>work</a:t>
            </a:r>
            <a:endParaRPr lang="en-US" sz="5400" dirty="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56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Disagree with me?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Want to find some general conclusions on SE?</a:t>
            </a:r>
          </a:p>
          <a:p>
            <a:r>
              <a:rPr lang="en-US" dirty="0" smtClean="0"/>
              <a:t>Need to go somewhere to get a lot of data from different projects?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57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itle 1"/>
          <p:cNvSpPr>
            <a:spLocks noGrp="1"/>
          </p:cNvSpPr>
          <p:nvPr>
            <p:ph type="title"/>
          </p:nvPr>
        </p:nvSpPr>
        <p:spPr>
          <a:xfrm>
            <a:off x="1435608" y="140169"/>
            <a:ext cx="7498080" cy="1143000"/>
          </a:xfrm>
        </p:spPr>
        <p:txBody>
          <a:bodyPr/>
          <a:lstStyle/>
          <a:p>
            <a:r>
              <a:rPr lang="en-US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http://</a:t>
            </a:r>
            <a:r>
              <a:rPr lang="en-US" dirty="0" err="1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promisedata.org</a:t>
            </a:r>
            <a:r>
              <a:rPr lang="en-US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/data</a:t>
            </a:r>
          </a:p>
        </p:txBody>
      </p:sp>
      <p:sp>
        <p:nvSpPr>
          <p:cNvPr id="103428" name="Content Placeholder 4"/>
          <p:cNvSpPr>
            <a:spLocks noGrp="1"/>
          </p:cNvSpPr>
          <p:nvPr>
            <p:ph idx="1"/>
          </p:nvPr>
        </p:nvSpPr>
        <p:spPr>
          <a:xfrm>
            <a:off x="942975" y="6230471"/>
            <a:ext cx="7772400" cy="741829"/>
          </a:xfrm>
        </p:spPr>
        <p:txBody>
          <a:bodyPr>
            <a:noAutofit/>
          </a:bodyPr>
          <a:lstStyle/>
          <a:p>
            <a:pPr algn="ctr">
              <a:buFontTx/>
              <a:buNone/>
            </a:pPr>
            <a:r>
              <a:rPr lang="en-US" sz="2400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Repository + annual conference. See you there?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58</a:t>
            </a:fld>
            <a:endParaRPr kumimoji="0" lang="en-US"/>
          </a:p>
        </p:txBody>
      </p:sp>
      <p:pic>
        <p:nvPicPr>
          <p:cNvPr id="7" name="Picture 6" descr="Picture 2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3589" y="1135531"/>
            <a:ext cx="5830427" cy="52742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9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Questions?</a:t>
            </a:r>
            <a:br>
              <a:rPr lang="en-US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</a:br>
            <a:r>
              <a:rPr lang="en-US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Comments?</a:t>
            </a:r>
          </a:p>
        </p:txBody>
      </p:sp>
      <p:pic>
        <p:nvPicPr>
          <p:cNvPr id="106500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54275" y="2749550"/>
            <a:ext cx="4348163" cy="317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6501" name="Text Placeholder 4"/>
          <p:cNvSpPr txBox="1">
            <a:spLocks/>
          </p:cNvSpPr>
          <p:nvPr/>
        </p:nvSpPr>
        <p:spPr bwMode="auto">
          <a:xfrm>
            <a:off x="2006600" y="5548313"/>
            <a:ext cx="5772150" cy="4762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eaLnBrk="1" hangingPunct="1">
              <a:spcBef>
                <a:spcPct val="20000"/>
              </a:spcBef>
            </a:pPr>
            <a:r>
              <a:rPr lang="en-US" i="1"/>
              <a:t>“You want proof? I’ll give you proof!”</a:t>
            </a:r>
            <a:endParaRPr lang="en-US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Additional Slides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60</a:t>
            </a:fld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Digression:</a:t>
            </a:r>
            <a:br>
              <a:rPr lang="en-US" dirty="0" smtClean="0"/>
            </a:br>
            <a:r>
              <a:rPr lang="en-US" dirty="0" smtClean="0"/>
              <a:t>Finding KEY </a:t>
            </a:r>
            <a:br>
              <a:rPr lang="en-US" dirty="0" smtClean="0"/>
            </a:br>
            <a:r>
              <a:rPr lang="en-US" dirty="0" smtClean="0"/>
              <a:t>factors is easy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61</a:t>
            </a:fld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9" name="Rectangle 2"/>
          <p:cNvSpPr>
            <a:spLocks noGrp="1" noChangeArrowheads="1"/>
          </p:cNvSpPr>
          <p:nvPr>
            <p:ph type="title"/>
          </p:nvPr>
        </p:nvSpPr>
        <p:spPr>
          <a:xfrm>
            <a:off x="1013980" y="279400"/>
            <a:ext cx="7772400" cy="1143000"/>
          </a:xfrm>
        </p:spPr>
        <p:txBody>
          <a:bodyPr/>
          <a:lstStyle/>
          <a:p>
            <a:pPr algn="l"/>
            <a:r>
              <a:rPr lang="en-US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TARZAN</a:t>
            </a:r>
            <a:endParaRPr lang="en-US" dirty="0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11878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7951788" y="30163"/>
            <a:ext cx="749300" cy="50323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fld id="{0C8D8A90-D101-244C-980C-69762E591959}" type="slidenum">
              <a:rPr lang="en-US"/>
              <a:pPr/>
              <a:t>62</a:t>
            </a:fld>
            <a:r>
              <a:rPr lang="en-US"/>
              <a:t>/46 </a:t>
            </a:r>
          </a:p>
        </p:txBody>
      </p:sp>
      <p:sp>
        <p:nvSpPr>
          <p:cNvPr id="118796" name="Rectangle 20"/>
          <p:cNvSpPr>
            <a:spLocks noGrp="1" noChangeArrowheads="1"/>
          </p:cNvSpPr>
          <p:nvPr>
            <p:ph type="body" idx="4294967295"/>
          </p:nvPr>
        </p:nvSpPr>
        <p:spPr>
          <a:xfrm>
            <a:off x="1096210" y="2146300"/>
            <a:ext cx="3005889" cy="4114800"/>
          </a:xfrm>
          <a:noFill/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en-US" sz="24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Good branches go to good goals</a:t>
            </a:r>
          </a:p>
          <a:p>
            <a:pPr>
              <a:lnSpc>
                <a:spcPct val="90000"/>
              </a:lnSpc>
            </a:pPr>
            <a:r>
              <a:rPr lang="en-US" sz="24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Bad branches go to bad goals</a:t>
            </a:r>
          </a:p>
          <a:p>
            <a:pPr>
              <a:lnSpc>
                <a:spcPct val="90000"/>
              </a:lnSpc>
            </a:pPr>
            <a:r>
              <a:rPr lang="en-US" sz="24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Select decisions that select for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latin typeface="Arial" pitchFamily="-112" charset="0"/>
              </a:rPr>
              <a:t>Most good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latin typeface="Arial" pitchFamily="-112" charset="0"/>
              </a:rPr>
              <a:t>Least bad</a:t>
            </a:r>
          </a:p>
          <a:p>
            <a:pPr>
              <a:lnSpc>
                <a:spcPct val="90000"/>
              </a:lnSpc>
            </a:pPr>
            <a:r>
              <a:rPr lang="en-US" sz="24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TARZAN: 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latin typeface="Arial" pitchFamily="-112" charset="0"/>
              </a:rPr>
              <a:t>swings through the trees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latin typeface="Arial" pitchFamily="-112" charset="0"/>
              </a:rPr>
              <a:t>Post-processor to C4.5</a:t>
            </a:r>
          </a:p>
        </p:txBody>
      </p:sp>
      <p:sp>
        <p:nvSpPr>
          <p:cNvPr id="118788" name="Rectangle 15"/>
          <p:cNvSpPr>
            <a:spLocks noChangeArrowheads="1"/>
          </p:cNvSpPr>
          <p:nvPr/>
        </p:nvSpPr>
        <p:spPr bwMode="auto">
          <a:xfrm>
            <a:off x="7175500" y="0"/>
            <a:ext cx="1968500" cy="711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18790" name="Picture 3" descr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9225" y="177800"/>
            <a:ext cx="4530725" cy="6565900"/>
          </a:xfrm>
          <a:prstGeom prst="rect">
            <a:avLst/>
          </a:prstGeom>
          <a:solidFill>
            <a:srgbClr val="00EB00"/>
          </a:solidFill>
          <a:ln w="9525">
            <a:noFill/>
            <a:miter lim="800000"/>
            <a:headEnd/>
            <a:tailEnd/>
          </a:ln>
        </p:spPr>
      </p:pic>
      <p:sp>
        <p:nvSpPr>
          <p:cNvPr id="118791" name="Line 7"/>
          <p:cNvSpPr>
            <a:spLocks noChangeShapeType="1"/>
          </p:cNvSpPr>
          <p:nvPr/>
        </p:nvSpPr>
        <p:spPr bwMode="auto">
          <a:xfrm flipV="1">
            <a:off x="8255000" y="6146800"/>
            <a:ext cx="0" cy="50800"/>
          </a:xfrm>
          <a:prstGeom prst="line">
            <a:avLst/>
          </a:prstGeom>
          <a:noFill/>
          <a:ln w="38100">
            <a:solidFill>
              <a:srgbClr val="FD532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8792" name="Text Box 10"/>
          <p:cNvSpPr txBox="1">
            <a:spLocks noChangeArrowheads="1"/>
          </p:cNvSpPr>
          <p:nvPr/>
        </p:nvSpPr>
        <p:spPr bwMode="auto">
          <a:xfrm>
            <a:off x="8404225" y="522288"/>
            <a:ext cx="579438" cy="304800"/>
          </a:xfrm>
          <a:prstGeom prst="rect">
            <a:avLst/>
          </a:prstGeom>
          <a:solidFill>
            <a:srgbClr val="00C100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/>
              <a:t>good</a:t>
            </a:r>
          </a:p>
        </p:txBody>
      </p:sp>
      <p:sp>
        <p:nvSpPr>
          <p:cNvPr id="118793" name="Text Box 11"/>
          <p:cNvSpPr txBox="1">
            <a:spLocks noChangeArrowheads="1"/>
          </p:cNvSpPr>
          <p:nvPr/>
        </p:nvSpPr>
        <p:spPr bwMode="auto">
          <a:xfrm>
            <a:off x="8472488" y="1957388"/>
            <a:ext cx="371475" cy="304800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/>
              <a:t>ok</a:t>
            </a:r>
          </a:p>
        </p:txBody>
      </p:sp>
      <p:sp>
        <p:nvSpPr>
          <p:cNvPr id="118794" name="Text Box 12"/>
          <p:cNvSpPr txBox="1">
            <a:spLocks noChangeArrowheads="1"/>
          </p:cNvSpPr>
          <p:nvPr/>
        </p:nvSpPr>
        <p:spPr bwMode="auto">
          <a:xfrm>
            <a:off x="8401050" y="6046788"/>
            <a:ext cx="609600" cy="304800"/>
          </a:xfrm>
          <a:prstGeom prst="rect">
            <a:avLst/>
          </a:prstGeom>
          <a:solidFill>
            <a:srgbClr val="C10A21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FFFF"/>
                </a:solidFill>
              </a:rPr>
              <a:t>worst</a:t>
            </a:r>
          </a:p>
        </p:txBody>
      </p:sp>
      <p:sp>
        <p:nvSpPr>
          <p:cNvPr id="118795" name="Text Box 13"/>
          <p:cNvSpPr txBox="1">
            <a:spLocks noChangeArrowheads="1"/>
          </p:cNvSpPr>
          <p:nvPr/>
        </p:nvSpPr>
        <p:spPr bwMode="auto">
          <a:xfrm>
            <a:off x="8388350" y="4217988"/>
            <a:ext cx="658813" cy="304800"/>
          </a:xfrm>
          <a:prstGeom prst="rect">
            <a:avLst/>
          </a:prstGeom>
          <a:solidFill>
            <a:srgbClr val="FD7E2E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/>
              <a:t>worse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7951788" y="30163"/>
            <a:ext cx="749300" cy="50323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fld id="{4DA88772-0FF7-634B-A84B-1A78A97FCC7B}" type="slidenum">
              <a:rPr lang="en-US"/>
              <a:pPr/>
              <a:t>63</a:t>
            </a:fld>
            <a:r>
              <a:rPr lang="en-US"/>
              <a:t>/46 </a:t>
            </a:r>
          </a:p>
        </p:txBody>
      </p:sp>
      <p:pic>
        <p:nvPicPr>
          <p:cNvPr id="120838" name="Picture 3" descr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9225" y="177800"/>
            <a:ext cx="4530725" cy="6565900"/>
          </a:xfrm>
          <a:prstGeom prst="rect">
            <a:avLst/>
          </a:prstGeom>
          <a:solidFill>
            <a:srgbClr val="00EB00"/>
          </a:solidFill>
          <a:ln w="9525">
            <a:noFill/>
            <a:miter lim="800000"/>
            <a:headEnd/>
            <a:tailEnd/>
          </a:ln>
        </p:spPr>
      </p:pic>
      <p:sp>
        <p:nvSpPr>
          <p:cNvPr id="120839" name="Freeform 4"/>
          <p:cNvSpPr>
            <a:spLocks/>
          </p:cNvSpPr>
          <p:nvPr/>
        </p:nvSpPr>
        <p:spPr bwMode="auto">
          <a:xfrm>
            <a:off x="4483100" y="660400"/>
            <a:ext cx="3810000" cy="2946400"/>
          </a:xfrm>
          <a:custGeom>
            <a:avLst/>
            <a:gdLst>
              <a:gd name="T0" fmla="*/ 0 w 2400"/>
              <a:gd name="T1" fmla="*/ 2147483647 h 1856"/>
              <a:gd name="T2" fmla="*/ 947578750 w 2400"/>
              <a:gd name="T3" fmla="*/ 2147483647 h 1856"/>
              <a:gd name="T4" fmla="*/ 1411287500 w 2400"/>
              <a:gd name="T5" fmla="*/ 2147483647 h 1856"/>
              <a:gd name="T6" fmla="*/ 1874996250 w 2400"/>
              <a:gd name="T7" fmla="*/ 1673383750 h 1856"/>
              <a:gd name="T8" fmla="*/ 2147483647 w 2400"/>
              <a:gd name="T9" fmla="*/ 766127500 h 1856"/>
              <a:gd name="T10" fmla="*/ 2147483647 w 2400"/>
              <a:gd name="T11" fmla="*/ 423386250 h 1856"/>
              <a:gd name="T12" fmla="*/ 2147483647 w 2400"/>
              <a:gd name="T13" fmla="*/ 423386250 h 1856"/>
              <a:gd name="T14" fmla="*/ 2147483647 w 2400"/>
              <a:gd name="T15" fmla="*/ 0 h 185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400"/>
              <a:gd name="T25" fmla="*/ 0 h 1856"/>
              <a:gd name="T26" fmla="*/ 2400 w 2400"/>
              <a:gd name="T27" fmla="*/ 1856 h 185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400" h="1856">
                <a:moveTo>
                  <a:pt x="0" y="1856"/>
                </a:moveTo>
                <a:cubicBezTo>
                  <a:pt x="141" y="1464"/>
                  <a:pt x="283" y="1073"/>
                  <a:pt x="376" y="920"/>
                </a:cubicBezTo>
                <a:cubicBezTo>
                  <a:pt x="469" y="767"/>
                  <a:pt x="499" y="979"/>
                  <a:pt x="560" y="936"/>
                </a:cubicBezTo>
                <a:cubicBezTo>
                  <a:pt x="621" y="893"/>
                  <a:pt x="577" y="769"/>
                  <a:pt x="744" y="664"/>
                </a:cubicBezTo>
                <a:cubicBezTo>
                  <a:pt x="911" y="559"/>
                  <a:pt x="1317" y="387"/>
                  <a:pt x="1560" y="304"/>
                </a:cubicBezTo>
                <a:cubicBezTo>
                  <a:pt x="1803" y="221"/>
                  <a:pt x="2077" y="191"/>
                  <a:pt x="2200" y="168"/>
                </a:cubicBezTo>
                <a:cubicBezTo>
                  <a:pt x="2323" y="145"/>
                  <a:pt x="2263" y="196"/>
                  <a:pt x="2296" y="168"/>
                </a:cubicBezTo>
                <a:cubicBezTo>
                  <a:pt x="2329" y="140"/>
                  <a:pt x="2364" y="70"/>
                  <a:pt x="2400" y="0"/>
                </a:cubicBezTo>
              </a:path>
            </a:pathLst>
          </a:custGeom>
          <a:noFill/>
          <a:ln w="38100">
            <a:solidFill>
              <a:srgbClr val="1BB12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0" name="Freeform 5"/>
          <p:cNvSpPr>
            <a:spLocks/>
          </p:cNvSpPr>
          <p:nvPr/>
        </p:nvSpPr>
        <p:spPr bwMode="auto">
          <a:xfrm>
            <a:off x="5372100" y="2095500"/>
            <a:ext cx="2895600" cy="382588"/>
          </a:xfrm>
          <a:custGeom>
            <a:avLst/>
            <a:gdLst>
              <a:gd name="T0" fmla="*/ 0 w 1824"/>
              <a:gd name="T1" fmla="*/ 100806382 h 241"/>
              <a:gd name="T2" fmla="*/ 463708750 w 1824"/>
              <a:gd name="T3" fmla="*/ 544354461 h 241"/>
              <a:gd name="T4" fmla="*/ 2147483647 w 1824"/>
              <a:gd name="T5" fmla="*/ 483870632 h 241"/>
              <a:gd name="T6" fmla="*/ 2147483647 w 1824"/>
              <a:gd name="T7" fmla="*/ 383064251 h 241"/>
              <a:gd name="T8" fmla="*/ 2147483647 w 1824"/>
              <a:gd name="T9" fmla="*/ 0 h 24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824"/>
              <a:gd name="T16" fmla="*/ 0 h 241"/>
              <a:gd name="T17" fmla="*/ 1824 w 1824"/>
              <a:gd name="T18" fmla="*/ 241 h 24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824" h="241">
                <a:moveTo>
                  <a:pt x="0" y="40"/>
                </a:moveTo>
                <a:cubicBezTo>
                  <a:pt x="14" y="115"/>
                  <a:pt x="29" y="191"/>
                  <a:pt x="184" y="216"/>
                </a:cubicBezTo>
                <a:cubicBezTo>
                  <a:pt x="339" y="241"/>
                  <a:pt x="705" y="203"/>
                  <a:pt x="928" y="192"/>
                </a:cubicBezTo>
                <a:cubicBezTo>
                  <a:pt x="1151" y="181"/>
                  <a:pt x="1371" y="184"/>
                  <a:pt x="1520" y="152"/>
                </a:cubicBezTo>
                <a:cubicBezTo>
                  <a:pt x="1669" y="120"/>
                  <a:pt x="1746" y="60"/>
                  <a:pt x="1824" y="0"/>
                </a:cubicBezTo>
              </a:path>
            </a:pathLst>
          </a:custGeom>
          <a:noFill/>
          <a:ln w="38100">
            <a:solidFill>
              <a:schemeClr val="folHlink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1" name="Freeform 6"/>
          <p:cNvSpPr>
            <a:spLocks/>
          </p:cNvSpPr>
          <p:nvPr/>
        </p:nvSpPr>
        <p:spPr bwMode="auto">
          <a:xfrm>
            <a:off x="5410200" y="2260600"/>
            <a:ext cx="2870200" cy="2520950"/>
          </a:xfrm>
          <a:custGeom>
            <a:avLst/>
            <a:gdLst>
              <a:gd name="T0" fmla="*/ 0 w 1808"/>
              <a:gd name="T1" fmla="*/ 0 h 1588"/>
              <a:gd name="T2" fmla="*/ 786288750 w 1808"/>
              <a:gd name="T3" fmla="*/ 846772500 h 1588"/>
              <a:gd name="T4" fmla="*/ 2147483647 w 1808"/>
              <a:gd name="T5" fmla="*/ 2147483647 h 1588"/>
              <a:gd name="T6" fmla="*/ 2147483647 w 1808"/>
              <a:gd name="T7" fmla="*/ 2147483647 h 1588"/>
              <a:gd name="T8" fmla="*/ 0 60000 65536"/>
              <a:gd name="T9" fmla="*/ 0 60000 65536"/>
              <a:gd name="T10" fmla="*/ 0 60000 65536"/>
              <a:gd name="T11" fmla="*/ 0 60000 65536"/>
              <a:gd name="T12" fmla="*/ 0 w 1808"/>
              <a:gd name="T13" fmla="*/ 0 h 1588"/>
              <a:gd name="T14" fmla="*/ 1808 w 1808"/>
              <a:gd name="T15" fmla="*/ 1588 h 15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08" h="1588">
                <a:moveTo>
                  <a:pt x="0" y="0"/>
                </a:moveTo>
                <a:cubicBezTo>
                  <a:pt x="41" y="48"/>
                  <a:pt x="83" y="97"/>
                  <a:pt x="312" y="336"/>
                </a:cubicBezTo>
                <a:cubicBezTo>
                  <a:pt x="541" y="575"/>
                  <a:pt x="1127" y="1276"/>
                  <a:pt x="1376" y="1432"/>
                </a:cubicBezTo>
                <a:cubicBezTo>
                  <a:pt x="1625" y="1588"/>
                  <a:pt x="1716" y="1430"/>
                  <a:pt x="1808" y="1272"/>
                </a:cubicBezTo>
              </a:path>
            </a:pathLst>
          </a:custGeom>
          <a:noFill/>
          <a:ln w="38100">
            <a:solidFill>
              <a:srgbClr val="FD7E2E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2" name="Line 7"/>
          <p:cNvSpPr>
            <a:spLocks noChangeShapeType="1"/>
          </p:cNvSpPr>
          <p:nvPr/>
        </p:nvSpPr>
        <p:spPr bwMode="auto">
          <a:xfrm flipV="1">
            <a:off x="8255000" y="6146800"/>
            <a:ext cx="0" cy="50800"/>
          </a:xfrm>
          <a:prstGeom prst="line">
            <a:avLst/>
          </a:prstGeom>
          <a:noFill/>
          <a:ln w="38100">
            <a:solidFill>
              <a:srgbClr val="FD532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3" name="Freeform 8"/>
          <p:cNvSpPr>
            <a:spLocks/>
          </p:cNvSpPr>
          <p:nvPr/>
        </p:nvSpPr>
        <p:spPr bwMode="auto">
          <a:xfrm>
            <a:off x="7632700" y="4508500"/>
            <a:ext cx="635000" cy="1689100"/>
          </a:xfrm>
          <a:custGeom>
            <a:avLst/>
            <a:gdLst>
              <a:gd name="T0" fmla="*/ 1008062500 w 400"/>
              <a:gd name="T1" fmla="*/ 2147483647 h 1064"/>
              <a:gd name="T2" fmla="*/ 786288750 w 400"/>
              <a:gd name="T3" fmla="*/ 887095000 h 1064"/>
              <a:gd name="T4" fmla="*/ 483870000 w 400"/>
              <a:gd name="T5" fmla="*/ 564515000 h 1064"/>
              <a:gd name="T6" fmla="*/ 0 w 400"/>
              <a:gd name="T7" fmla="*/ 0 h 1064"/>
              <a:gd name="T8" fmla="*/ 0 60000 65536"/>
              <a:gd name="T9" fmla="*/ 0 60000 65536"/>
              <a:gd name="T10" fmla="*/ 0 60000 65536"/>
              <a:gd name="T11" fmla="*/ 0 60000 65536"/>
              <a:gd name="T12" fmla="*/ 0 w 400"/>
              <a:gd name="T13" fmla="*/ 0 h 1064"/>
              <a:gd name="T14" fmla="*/ 400 w 400"/>
              <a:gd name="T15" fmla="*/ 1064 h 106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00" h="1064">
                <a:moveTo>
                  <a:pt x="400" y="1064"/>
                </a:moveTo>
                <a:cubicBezTo>
                  <a:pt x="373" y="778"/>
                  <a:pt x="347" y="492"/>
                  <a:pt x="312" y="352"/>
                </a:cubicBezTo>
                <a:cubicBezTo>
                  <a:pt x="277" y="212"/>
                  <a:pt x="244" y="283"/>
                  <a:pt x="192" y="224"/>
                </a:cubicBezTo>
                <a:cubicBezTo>
                  <a:pt x="140" y="165"/>
                  <a:pt x="70" y="82"/>
                  <a:pt x="0" y="0"/>
                </a:cubicBezTo>
              </a:path>
            </a:pathLst>
          </a:custGeom>
          <a:noFill/>
          <a:ln w="38100">
            <a:solidFill>
              <a:srgbClr val="C10A2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4" name="Text Box 10"/>
          <p:cNvSpPr txBox="1">
            <a:spLocks noChangeArrowheads="1"/>
          </p:cNvSpPr>
          <p:nvPr/>
        </p:nvSpPr>
        <p:spPr bwMode="auto">
          <a:xfrm>
            <a:off x="8404225" y="522288"/>
            <a:ext cx="579438" cy="304800"/>
          </a:xfrm>
          <a:prstGeom prst="rect">
            <a:avLst/>
          </a:prstGeom>
          <a:solidFill>
            <a:srgbClr val="00C100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/>
              <a:t>good</a:t>
            </a:r>
          </a:p>
        </p:txBody>
      </p:sp>
      <p:sp>
        <p:nvSpPr>
          <p:cNvPr id="120845" name="Text Box 11"/>
          <p:cNvSpPr txBox="1">
            <a:spLocks noChangeArrowheads="1"/>
          </p:cNvSpPr>
          <p:nvPr/>
        </p:nvSpPr>
        <p:spPr bwMode="auto">
          <a:xfrm>
            <a:off x="8472488" y="1957388"/>
            <a:ext cx="371475" cy="304800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/>
              <a:t>ok</a:t>
            </a:r>
          </a:p>
        </p:txBody>
      </p:sp>
      <p:sp>
        <p:nvSpPr>
          <p:cNvPr id="120846" name="Text Box 12"/>
          <p:cNvSpPr txBox="1">
            <a:spLocks noChangeArrowheads="1"/>
          </p:cNvSpPr>
          <p:nvPr/>
        </p:nvSpPr>
        <p:spPr bwMode="auto">
          <a:xfrm>
            <a:off x="8401050" y="6046788"/>
            <a:ext cx="609600" cy="304800"/>
          </a:xfrm>
          <a:prstGeom prst="rect">
            <a:avLst/>
          </a:prstGeom>
          <a:solidFill>
            <a:srgbClr val="C10A21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FFFF"/>
                </a:solidFill>
              </a:rPr>
              <a:t>worst</a:t>
            </a:r>
          </a:p>
        </p:txBody>
      </p:sp>
      <p:sp>
        <p:nvSpPr>
          <p:cNvPr id="120847" name="Text Box 13"/>
          <p:cNvSpPr txBox="1">
            <a:spLocks noChangeArrowheads="1"/>
          </p:cNvSpPr>
          <p:nvPr/>
        </p:nvSpPr>
        <p:spPr bwMode="auto">
          <a:xfrm>
            <a:off x="8388350" y="4217988"/>
            <a:ext cx="658813" cy="304800"/>
          </a:xfrm>
          <a:prstGeom prst="rect">
            <a:avLst/>
          </a:prstGeom>
          <a:solidFill>
            <a:srgbClr val="FD7E2E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/>
              <a:t>worse</a:t>
            </a:r>
          </a:p>
        </p:txBody>
      </p:sp>
      <p:sp>
        <p:nvSpPr>
          <p:cNvPr id="18" name="Rectangle 2"/>
          <p:cNvSpPr txBox="1">
            <a:spLocks noChangeArrowheads="1"/>
          </p:cNvSpPr>
          <p:nvPr/>
        </p:nvSpPr>
        <p:spPr>
          <a:xfrm>
            <a:off x="1013980" y="279400"/>
            <a:ext cx="777240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300" b="0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TARZAN</a:t>
            </a:r>
            <a:endParaRPr kumimoji="0" lang="en-US" sz="43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19" name="Rectangle 20"/>
          <p:cNvSpPr txBox="1">
            <a:spLocks noChangeArrowheads="1"/>
          </p:cNvSpPr>
          <p:nvPr/>
        </p:nvSpPr>
        <p:spPr>
          <a:xfrm>
            <a:off x="1096210" y="2146300"/>
            <a:ext cx="3005889" cy="4114800"/>
          </a:xfrm>
          <a:prstGeom prst="rect">
            <a:avLst/>
          </a:prstGeom>
          <a:noFill/>
        </p:spPr>
        <p:txBody>
          <a:bodyPr>
            <a:normAutofit fontScale="92500" lnSpcReduction="10000"/>
          </a:bodyPr>
          <a:lstStyle/>
          <a:p>
            <a:pPr marL="365760" marR="0" lvl="0" indent="-283464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Good branches go to good goals</a:t>
            </a:r>
          </a:p>
          <a:p>
            <a:pPr marL="365760" marR="0" lvl="0" indent="-283464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Bad branches go to bad goals</a:t>
            </a:r>
          </a:p>
          <a:p>
            <a:pPr marL="365760" marR="0" lvl="0" indent="-283464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Select decisions that select for</a:t>
            </a:r>
          </a:p>
          <a:p>
            <a:pPr marL="640080" marR="0" lvl="1" indent="-237744" algn="l" defTabSz="914400" rtl="0" eaLnBrk="1" fontAlgn="auto" latinLnBrk="0" hangingPunct="1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Tx/>
              <a:buFont typeface="Verdana"/>
              <a:buChar char="◦"/>
              <a:tabLst/>
              <a:defRPr/>
            </a:pP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-112" charset="0"/>
                <a:ea typeface="+mn-ea"/>
                <a:cs typeface="+mn-cs"/>
              </a:rPr>
              <a:t>Most good</a:t>
            </a:r>
          </a:p>
          <a:p>
            <a:pPr marL="640080" marR="0" lvl="1" indent="-237744" algn="l" defTabSz="914400" rtl="0" eaLnBrk="1" fontAlgn="auto" latinLnBrk="0" hangingPunct="1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Tx/>
              <a:buFont typeface="Verdana"/>
              <a:buChar char="◦"/>
              <a:tabLst/>
              <a:defRPr/>
            </a:pP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-112" charset="0"/>
                <a:ea typeface="+mn-ea"/>
                <a:cs typeface="+mn-cs"/>
              </a:rPr>
              <a:t>Least bad</a:t>
            </a:r>
          </a:p>
          <a:p>
            <a:pPr marL="365760" marR="0" lvl="0" indent="-283464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TARZAN: </a:t>
            </a:r>
          </a:p>
          <a:p>
            <a:pPr marL="640080" marR="0" lvl="1" indent="-237744" algn="l" defTabSz="914400" rtl="0" eaLnBrk="1" fontAlgn="auto" latinLnBrk="0" hangingPunct="1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Tx/>
              <a:buFont typeface="Verdana"/>
              <a:buChar char="◦"/>
              <a:tabLst/>
              <a:defRPr/>
            </a:pP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-112" charset="0"/>
                <a:ea typeface="+mn-ea"/>
                <a:cs typeface="+mn-cs"/>
              </a:rPr>
              <a:t>swings through the trees</a:t>
            </a:r>
          </a:p>
          <a:p>
            <a:pPr marL="640080" marR="0" lvl="1" indent="-237744" algn="l" defTabSz="914400" rtl="0" eaLnBrk="1" fontAlgn="auto" latinLnBrk="0" hangingPunct="1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Tx/>
              <a:buFont typeface="Verdana"/>
              <a:buChar char="◦"/>
              <a:tabLst/>
              <a:defRPr/>
            </a:pP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-112" charset="0"/>
                <a:ea typeface="+mn-ea"/>
                <a:cs typeface="+mn-cs"/>
              </a:rPr>
              <a:t>Post-processor to C4.5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-112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7951788" y="30163"/>
            <a:ext cx="749300" cy="50323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fld id="{AE52DEEF-9581-F54D-81AA-04747364B977}" type="slidenum">
              <a:rPr lang="en-US"/>
              <a:pPr/>
              <a:t>64</a:t>
            </a:fld>
            <a:r>
              <a:rPr lang="en-US"/>
              <a:t>/46 </a:t>
            </a:r>
          </a:p>
        </p:txBody>
      </p:sp>
      <p:sp>
        <p:nvSpPr>
          <p:cNvPr id="122884" name="Rectangle 15"/>
          <p:cNvSpPr>
            <a:spLocks noChangeArrowheads="1"/>
          </p:cNvSpPr>
          <p:nvPr/>
        </p:nvSpPr>
        <p:spPr bwMode="auto">
          <a:xfrm>
            <a:off x="7175500" y="0"/>
            <a:ext cx="1968500" cy="711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22886" name="Picture 3" descr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9225" y="177800"/>
            <a:ext cx="4530725" cy="6565900"/>
          </a:xfrm>
          <a:prstGeom prst="rect">
            <a:avLst/>
          </a:prstGeom>
          <a:solidFill>
            <a:srgbClr val="00EB00"/>
          </a:solidFill>
          <a:ln w="9525">
            <a:noFill/>
            <a:miter lim="800000"/>
            <a:headEnd/>
            <a:tailEnd/>
          </a:ln>
        </p:spPr>
      </p:pic>
      <p:sp>
        <p:nvSpPr>
          <p:cNvPr id="122887" name="Freeform 4"/>
          <p:cNvSpPr>
            <a:spLocks/>
          </p:cNvSpPr>
          <p:nvPr/>
        </p:nvSpPr>
        <p:spPr bwMode="auto">
          <a:xfrm>
            <a:off x="4483100" y="660400"/>
            <a:ext cx="3810000" cy="2946400"/>
          </a:xfrm>
          <a:custGeom>
            <a:avLst/>
            <a:gdLst>
              <a:gd name="T0" fmla="*/ 0 w 2400"/>
              <a:gd name="T1" fmla="*/ 2147483647 h 1856"/>
              <a:gd name="T2" fmla="*/ 947578750 w 2400"/>
              <a:gd name="T3" fmla="*/ 2147483647 h 1856"/>
              <a:gd name="T4" fmla="*/ 1411287500 w 2400"/>
              <a:gd name="T5" fmla="*/ 2147483647 h 1856"/>
              <a:gd name="T6" fmla="*/ 1874996250 w 2400"/>
              <a:gd name="T7" fmla="*/ 1673383750 h 1856"/>
              <a:gd name="T8" fmla="*/ 2147483647 w 2400"/>
              <a:gd name="T9" fmla="*/ 766127500 h 1856"/>
              <a:gd name="T10" fmla="*/ 2147483647 w 2400"/>
              <a:gd name="T11" fmla="*/ 423386250 h 1856"/>
              <a:gd name="T12" fmla="*/ 2147483647 w 2400"/>
              <a:gd name="T13" fmla="*/ 423386250 h 1856"/>
              <a:gd name="T14" fmla="*/ 2147483647 w 2400"/>
              <a:gd name="T15" fmla="*/ 0 h 185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400"/>
              <a:gd name="T25" fmla="*/ 0 h 1856"/>
              <a:gd name="T26" fmla="*/ 2400 w 2400"/>
              <a:gd name="T27" fmla="*/ 1856 h 185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400" h="1856">
                <a:moveTo>
                  <a:pt x="0" y="1856"/>
                </a:moveTo>
                <a:cubicBezTo>
                  <a:pt x="141" y="1464"/>
                  <a:pt x="283" y="1073"/>
                  <a:pt x="376" y="920"/>
                </a:cubicBezTo>
                <a:cubicBezTo>
                  <a:pt x="469" y="767"/>
                  <a:pt x="499" y="979"/>
                  <a:pt x="560" y="936"/>
                </a:cubicBezTo>
                <a:cubicBezTo>
                  <a:pt x="621" y="893"/>
                  <a:pt x="577" y="769"/>
                  <a:pt x="744" y="664"/>
                </a:cubicBezTo>
                <a:cubicBezTo>
                  <a:pt x="911" y="559"/>
                  <a:pt x="1317" y="387"/>
                  <a:pt x="1560" y="304"/>
                </a:cubicBezTo>
                <a:cubicBezTo>
                  <a:pt x="1803" y="221"/>
                  <a:pt x="2077" y="191"/>
                  <a:pt x="2200" y="168"/>
                </a:cubicBezTo>
                <a:cubicBezTo>
                  <a:pt x="2323" y="145"/>
                  <a:pt x="2263" y="196"/>
                  <a:pt x="2296" y="168"/>
                </a:cubicBezTo>
                <a:cubicBezTo>
                  <a:pt x="2329" y="140"/>
                  <a:pt x="2364" y="70"/>
                  <a:pt x="2400" y="0"/>
                </a:cubicBezTo>
              </a:path>
            </a:pathLst>
          </a:custGeom>
          <a:noFill/>
          <a:ln w="38100">
            <a:solidFill>
              <a:srgbClr val="1BB12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888" name="Freeform 5"/>
          <p:cNvSpPr>
            <a:spLocks/>
          </p:cNvSpPr>
          <p:nvPr/>
        </p:nvSpPr>
        <p:spPr bwMode="auto">
          <a:xfrm>
            <a:off x="5372100" y="2095500"/>
            <a:ext cx="2895600" cy="382588"/>
          </a:xfrm>
          <a:custGeom>
            <a:avLst/>
            <a:gdLst>
              <a:gd name="T0" fmla="*/ 0 w 1824"/>
              <a:gd name="T1" fmla="*/ 100806382 h 241"/>
              <a:gd name="T2" fmla="*/ 463708750 w 1824"/>
              <a:gd name="T3" fmla="*/ 544354461 h 241"/>
              <a:gd name="T4" fmla="*/ 2147483647 w 1824"/>
              <a:gd name="T5" fmla="*/ 483870632 h 241"/>
              <a:gd name="T6" fmla="*/ 2147483647 w 1824"/>
              <a:gd name="T7" fmla="*/ 383064251 h 241"/>
              <a:gd name="T8" fmla="*/ 2147483647 w 1824"/>
              <a:gd name="T9" fmla="*/ 0 h 24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824"/>
              <a:gd name="T16" fmla="*/ 0 h 241"/>
              <a:gd name="T17" fmla="*/ 1824 w 1824"/>
              <a:gd name="T18" fmla="*/ 241 h 24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824" h="241">
                <a:moveTo>
                  <a:pt x="0" y="40"/>
                </a:moveTo>
                <a:cubicBezTo>
                  <a:pt x="14" y="115"/>
                  <a:pt x="29" y="191"/>
                  <a:pt x="184" y="216"/>
                </a:cubicBezTo>
                <a:cubicBezTo>
                  <a:pt x="339" y="241"/>
                  <a:pt x="705" y="203"/>
                  <a:pt x="928" y="192"/>
                </a:cubicBezTo>
                <a:cubicBezTo>
                  <a:pt x="1151" y="181"/>
                  <a:pt x="1371" y="184"/>
                  <a:pt x="1520" y="152"/>
                </a:cubicBezTo>
                <a:cubicBezTo>
                  <a:pt x="1669" y="120"/>
                  <a:pt x="1746" y="60"/>
                  <a:pt x="1824" y="0"/>
                </a:cubicBezTo>
              </a:path>
            </a:pathLst>
          </a:custGeom>
          <a:noFill/>
          <a:ln w="38100">
            <a:solidFill>
              <a:schemeClr val="folHlink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889" name="Freeform 6"/>
          <p:cNvSpPr>
            <a:spLocks/>
          </p:cNvSpPr>
          <p:nvPr/>
        </p:nvSpPr>
        <p:spPr bwMode="auto">
          <a:xfrm>
            <a:off x="5410200" y="2260600"/>
            <a:ext cx="2870200" cy="2520950"/>
          </a:xfrm>
          <a:custGeom>
            <a:avLst/>
            <a:gdLst>
              <a:gd name="T0" fmla="*/ 0 w 1808"/>
              <a:gd name="T1" fmla="*/ 0 h 1588"/>
              <a:gd name="T2" fmla="*/ 786288750 w 1808"/>
              <a:gd name="T3" fmla="*/ 846772500 h 1588"/>
              <a:gd name="T4" fmla="*/ 2147483647 w 1808"/>
              <a:gd name="T5" fmla="*/ 2147483647 h 1588"/>
              <a:gd name="T6" fmla="*/ 2147483647 w 1808"/>
              <a:gd name="T7" fmla="*/ 2147483647 h 1588"/>
              <a:gd name="T8" fmla="*/ 0 60000 65536"/>
              <a:gd name="T9" fmla="*/ 0 60000 65536"/>
              <a:gd name="T10" fmla="*/ 0 60000 65536"/>
              <a:gd name="T11" fmla="*/ 0 60000 65536"/>
              <a:gd name="T12" fmla="*/ 0 w 1808"/>
              <a:gd name="T13" fmla="*/ 0 h 1588"/>
              <a:gd name="T14" fmla="*/ 1808 w 1808"/>
              <a:gd name="T15" fmla="*/ 1588 h 15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08" h="1588">
                <a:moveTo>
                  <a:pt x="0" y="0"/>
                </a:moveTo>
                <a:cubicBezTo>
                  <a:pt x="41" y="48"/>
                  <a:pt x="83" y="97"/>
                  <a:pt x="312" y="336"/>
                </a:cubicBezTo>
                <a:cubicBezTo>
                  <a:pt x="541" y="575"/>
                  <a:pt x="1127" y="1276"/>
                  <a:pt x="1376" y="1432"/>
                </a:cubicBezTo>
                <a:cubicBezTo>
                  <a:pt x="1625" y="1588"/>
                  <a:pt x="1716" y="1430"/>
                  <a:pt x="1808" y="1272"/>
                </a:cubicBezTo>
              </a:path>
            </a:pathLst>
          </a:custGeom>
          <a:noFill/>
          <a:ln w="38100">
            <a:solidFill>
              <a:srgbClr val="FD7E2E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890" name="Line 7"/>
          <p:cNvSpPr>
            <a:spLocks noChangeShapeType="1"/>
          </p:cNvSpPr>
          <p:nvPr/>
        </p:nvSpPr>
        <p:spPr bwMode="auto">
          <a:xfrm flipV="1">
            <a:off x="8255000" y="6146800"/>
            <a:ext cx="0" cy="50800"/>
          </a:xfrm>
          <a:prstGeom prst="line">
            <a:avLst/>
          </a:prstGeom>
          <a:noFill/>
          <a:ln w="38100">
            <a:solidFill>
              <a:srgbClr val="FD532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891" name="Freeform 8"/>
          <p:cNvSpPr>
            <a:spLocks/>
          </p:cNvSpPr>
          <p:nvPr/>
        </p:nvSpPr>
        <p:spPr bwMode="auto">
          <a:xfrm>
            <a:off x="7632700" y="4508500"/>
            <a:ext cx="635000" cy="1689100"/>
          </a:xfrm>
          <a:custGeom>
            <a:avLst/>
            <a:gdLst>
              <a:gd name="T0" fmla="*/ 1008062500 w 400"/>
              <a:gd name="T1" fmla="*/ 2147483647 h 1064"/>
              <a:gd name="T2" fmla="*/ 786288750 w 400"/>
              <a:gd name="T3" fmla="*/ 887095000 h 1064"/>
              <a:gd name="T4" fmla="*/ 483870000 w 400"/>
              <a:gd name="T5" fmla="*/ 564515000 h 1064"/>
              <a:gd name="T6" fmla="*/ 0 w 400"/>
              <a:gd name="T7" fmla="*/ 0 h 1064"/>
              <a:gd name="T8" fmla="*/ 0 60000 65536"/>
              <a:gd name="T9" fmla="*/ 0 60000 65536"/>
              <a:gd name="T10" fmla="*/ 0 60000 65536"/>
              <a:gd name="T11" fmla="*/ 0 60000 65536"/>
              <a:gd name="T12" fmla="*/ 0 w 400"/>
              <a:gd name="T13" fmla="*/ 0 h 1064"/>
              <a:gd name="T14" fmla="*/ 400 w 400"/>
              <a:gd name="T15" fmla="*/ 1064 h 106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00" h="1064">
                <a:moveTo>
                  <a:pt x="400" y="1064"/>
                </a:moveTo>
                <a:cubicBezTo>
                  <a:pt x="373" y="778"/>
                  <a:pt x="347" y="492"/>
                  <a:pt x="312" y="352"/>
                </a:cubicBezTo>
                <a:cubicBezTo>
                  <a:pt x="277" y="212"/>
                  <a:pt x="244" y="283"/>
                  <a:pt x="192" y="224"/>
                </a:cubicBezTo>
                <a:cubicBezTo>
                  <a:pt x="140" y="165"/>
                  <a:pt x="70" y="82"/>
                  <a:pt x="0" y="0"/>
                </a:cubicBezTo>
              </a:path>
            </a:pathLst>
          </a:custGeom>
          <a:noFill/>
          <a:ln w="38100">
            <a:solidFill>
              <a:srgbClr val="C10A2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893" name="Text Box 10"/>
          <p:cNvSpPr txBox="1">
            <a:spLocks noChangeArrowheads="1"/>
          </p:cNvSpPr>
          <p:nvPr/>
        </p:nvSpPr>
        <p:spPr bwMode="auto">
          <a:xfrm>
            <a:off x="8404225" y="522288"/>
            <a:ext cx="579438" cy="304800"/>
          </a:xfrm>
          <a:prstGeom prst="rect">
            <a:avLst/>
          </a:prstGeom>
          <a:solidFill>
            <a:srgbClr val="00C100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/>
              <a:t>good</a:t>
            </a:r>
          </a:p>
        </p:txBody>
      </p:sp>
      <p:sp>
        <p:nvSpPr>
          <p:cNvPr id="122894" name="Text Box 11"/>
          <p:cNvSpPr txBox="1">
            <a:spLocks noChangeArrowheads="1"/>
          </p:cNvSpPr>
          <p:nvPr/>
        </p:nvSpPr>
        <p:spPr bwMode="auto">
          <a:xfrm>
            <a:off x="8472488" y="1957388"/>
            <a:ext cx="371475" cy="304800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/>
              <a:t>ok</a:t>
            </a:r>
          </a:p>
        </p:txBody>
      </p:sp>
      <p:sp>
        <p:nvSpPr>
          <p:cNvPr id="122895" name="Text Box 12"/>
          <p:cNvSpPr txBox="1">
            <a:spLocks noChangeArrowheads="1"/>
          </p:cNvSpPr>
          <p:nvPr/>
        </p:nvSpPr>
        <p:spPr bwMode="auto">
          <a:xfrm>
            <a:off x="8401050" y="6046788"/>
            <a:ext cx="609600" cy="304800"/>
          </a:xfrm>
          <a:prstGeom prst="rect">
            <a:avLst/>
          </a:prstGeom>
          <a:solidFill>
            <a:srgbClr val="C10A21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FFFF"/>
                </a:solidFill>
              </a:rPr>
              <a:t>worst</a:t>
            </a:r>
          </a:p>
        </p:txBody>
      </p:sp>
      <p:sp>
        <p:nvSpPr>
          <p:cNvPr id="122896" name="Text Box 13"/>
          <p:cNvSpPr txBox="1">
            <a:spLocks noChangeArrowheads="1"/>
          </p:cNvSpPr>
          <p:nvPr/>
        </p:nvSpPr>
        <p:spPr bwMode="auto">
          <a:xfrm>
            <a:off x="8388350" y="4217988"/>
            <a:ext cx="658813" cy="304800"/>
          </a:xfrm>
          <a:prstGeom prst="rect">
            <a:avLst/>
          </a:prstGeom>
          <a:solidFill>
            <a:srgbClr val="FD7E2E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/>
              <a:t>worse</a:t>
            </a:r>
          </a:p>
        </p:txBody>
      </p:sp>
      <p:sp>
        <p:nvSpPr>
          <p:cNvPr id="122897" name="AutoShape 14"/>
          <p:cNvSpPr>
            <a:spLocks noChangeArrowheads="1"/>
          </p:cNvSpPr>
          <p:nvPr/>
        </p:nvSpPr>
        <p:spPr bwMode="auto">
          <a:xfrm rot="-1163247">
            <a:off x="5526088" y="1849438"/>
            <a:ext cx="946150" cy="260350"/>
          </a:xfrm>
          <a:prstGeom prst="leftArrow">
            <a:avLst>
              <a:gd name="adj1" fmla="val 50000"/>
              <a:gd name="adj2" fmla="val 9085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Rectangle 2"/>
          <p:cNvSpPr txBox="1">
            <a:spLocks noChangeArrowheads="1"/>
          </p:cNvSpPr>
          <p:nvPr/>
        </p:nvSpPr>
        <p:spPr>
          <a:xfrm>
            <a:off x="1013980" y="279400"/>
            <a:ext cx="777240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300" b="0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TARZAN</a:t>
            </a:r>
            <a:endParaRPr kumimoji="0" lang="en-US" sz="43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20" name="Rectangle 20"/>
          <p:cNvSpPr txBox="1">
            <a:spLocks noChangeArrowheads="1"/>
          </p:cNvSpPr>
          <p:nvPr/>
        </p:nvSpPr>
        <p:spPr>
          <a:xfrm>
            <a:off x="1096210" y="2146300"/>
            <a:ext cx="3005889" cy="4114800"/>
          </a:xfrm>
          <a:prstGeom prst="rect">
            <a:avLst/>
          </a:prstGeom>
          <a:noFill/>
        </p:spPr>
        <p:txBody>
          <a:bodyPr>
            <a:normAutofit fontScale="92500" lnSpcReduction="10000"/>
          </a:bodyPr>
          <a:lstStyle/>
          <a:p>
            <a:pPr marL="365760" marR="0" lvl="0" indent="-283464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Good branches go to good goals</a:t>
            </a:r>
          </a:p>
          <a:p>
            <a:pPr marL="365760" marR="0" lvl="0" indent="-283464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Bad branches go to bad goals</a:t>
            </a:r>
          </a:p>
          <a:p>
            <a:pPr marL="365760" marR="0" lvl="0" indent="-283464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Select decisions that select for</a:t>
            </a:r>
          </a:p>
          <a:p>
            <a:pPr marL="640080" marR="0" lvl="1" indent="-237744" algn="l" defTabSz="914400" rtl="0" eaLnBrk="1" fontAlgn="auto" latinLnBrk="0" hangingPunct="1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Tx/>
              <a:buFont typeface="Verdana"/>
              <a:buChar char="◦"/>
              <a:tabLst/>
              <a:defRPr/>
            </a:pP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-112" charset="0"/>
                <a:ea typeface="+mn-ea"/>
                <a:cs typeface="+mn-cs"/>
              </a:rPr>
              <a:t>Most good</a:t>
            </a:r>
          </a:p>
          <a:p>
            <a:pPr marL="640080" marR="0" lvl="1" indent="-237744" algn="l" defTabSz="914400" rtl="0" eaLnBrk="1" fontAlgn="auto" latinLnBrk="0" hangingPunct="1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Tx/>
              <a:buFont typeface="Verdana"/>
              <a:buChar char="◦"/>
              <a:tabLst/>
              <a:defRPr/>
            </a:pP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-112" charset="0"/>
                <a:ea typeface="+mn-ea"/>
                <a:cs typeface="+mn-cs"/>
              </a:rPr>
              <a:t>Least bad</a:t>
            </a:r>
          </a:p>
          <a:p>
            <a:pPr marL="365760" marR="0" lvl="0" indent="-283464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TARZAN: </a:t>
            </a:r>
          </a:p>
          <a:p>
            <a:pPr marL="640080" marR="0" lvl="1" indent="-237744" algn="l" defTabSz="914400" rtl="0" eaLnBrk="1" fontAlgn="auto" latinLnBrk="0" hangingPunct="1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Tx/>
              <a:buFont typeface="Verdana"/>
              <a:buChar char="◦"/>
              <a:tabLst/>
              <a:defRPr/>
            </a:pP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-112" charset="0"/>
                <a:ea typeface="+mn-ea"/>
                <a:cs typeface="+mn-cs"/>
              </a:rPr>
              <a:t>swings through the trees</a:t>
            </a:r>
          </a:p>
          <a:p>
            <a:pPr marL="640080" marR="0" lvl="1" indent="-237744" algn="l" defTabSz="914400" rtl="0" eaLnBrk="1" fontAlgn="auto" latinLnBrk="0" hangingPunct="1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Tx/>
              <a:buFont typeface="Verdana"/>
              <a:buChar char="◦"/>
              <a:tabLst/>
              <a:defRPr/>
            </a:pP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-112" charset="0"/>
                <a:ea typeface="+mn-ea"/>
                <a:cs typeface="+mn-cs"/>
              </a:rPr>
              <a:t>Post-processor to C4.5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-112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3" name="Rectangle 4"/>
          <p:cNvSpPr>
            <a:spLocks noGrp="1" noChangeArrowheads="1"/>
          </p:cNvSpPr>
          <p:nvPr>
            <p:ph type="title"/>
          </p:nvPr>
        </p:nvSpPr>
        <p:spPr>
          <a:xfrm>
            <a:off x="1109578" y="279400"/>
            <a:ext cx="7208921" cy="1143000"/>
          </a:xfrm>
        </p:spPr>
        <p:txBody>
          <a:bodyPr/>
          <a:lstStyle/>
          <a:p>
            <a:pPr algn="l"/>
            <a:r>
              <a:rPr lang="en-US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Comment</a:t>
            </a:r>
          </a:p>
        </p:txBody>
      </p:sp>
      <p:sp>
        <p:nvSpPr>
          <p:cNvPr id="124930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7951788" y="30163"/>
            <a:ext cx="749300" cy="50323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fld id="{63F303A2-B9B3-C44E-A995-6B1B9CC89EB0}" type="slidenum">
              <a:rPr lang="en-US"/>
              <a:pPr/>
              <a:t>65</a:t>
            </a:fld>
            <a:r>
              <a:rPr lang="en-US"/>
              <a:t>/46 </a:t>
            </a:r>
          </a:p>
        </p:txBody>
      </p:sp>
      <p:sp>
        <p:nvSpPr>
          <p:cNvPr id="124940" name="Rectangle 11"/>
          <p:cNvSpPr>
            <a:spLocks noGrp="1" noChangeArrowheads="1"/>
          </p:cNvSpPr>
          <p:nvPr>
            <p:ph type="body" idx="4294967295"/>
          </p:nvPr>
        </p:nvSpPr>
        <p:spPr>
          <a:xfrm>
            <a:off x="1016000" y="2146300"/>
            <a:ext cx="2794000" cy="4114800"/>
          </a:xfrm>
        </p:spPr>
        <p:txBody>
          <a:bodyPr>
            <a:normAutofit fontScale="92500"/>
          </a:bodyPr>
          <a:lstStyle/>
          <a:p>
            <a:r>
              <a:rPr lang="en-US" sz="24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Higher decisions prune more</a:t>
            </a:r>
            <a:br>
              <a:rPr lang="en-US" sz="24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</a:br>
            <a:r>
              <a:rPr lang="en-US" sz="24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branches</a:t>
            </a:r>
          </a:p>
          <a:p>
            <a:r>
              <a:rPr lang="en-US" sz="24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#nodes at level I much </a:t>
            </a:r>
            <a:br>
              <a:rPr lang="en-US" sz="24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</a:br>
            <a:r>
              <a:rPr lang="en-US" sz="24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smaller than level I+1.</a:t>
            </a:r>
          </a:p>
          <a:p>
            <a:r>
              <a:rPr lang="en-US" sz="24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So tree pruning often yields</a:t>
            </a:r>
            <a:br>
              <a:rPr lang="en-US" sz="24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</a:br>
            <a:r>
              <a:rPr lang="en-US" sz="24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very small sets of recommendations</a:t>
            </a:r>
          </a:p>
        </p:txBody>
      </p:sp>
      <p:sp>
        <p:nvSpPr>
          <p:cNvPr id="124932" name="Rectangle 3"/>
          <p:cNvSpPr>
            <a:spLocks noChangeArrowheads="1"/>
          </p:cNvSpPr>
          <p:nvPr/>
        </p:nvSpPr>
        <p:spPr bwMode="auto">
          <a:xfrm>
            <a:off x="7175500" y="0"/>
            <a:ext cx="1968500" cy="711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24934" name="Picture 5" descr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9225" y="177800"/>
            <a:ext cx="4530725" cy="6565900"/>
          </a:xfrm>
          <a:prstGeom prst="rect">
            <a:avLst/>
          </a:prstGeom>
          <a:solidFill>
            <a:srgbClr val="00EB00"/>
          </a:solidFill>
          <a:ln w="9525">
            <a:noFill/>
            <a:miter lim="800000"/>
            <a:headEnd/>
            <a:tailEnd/>
          </a:ln>
        </p:spPr>
      </p:pic>
      <p:sp>
        <p:nvSpPr>
          <p:cNvPr id="124935" name="Freeform 6"/>
          <p:cNvSpPr>
            <a:spLocks/>
          </p:cNvSpPr>
          <p:nvPr/>
        </p:nvSpPr>
        <p:spPr bwMode="auto">
          <a:xfrm>
            <a:off x="4483100" y="660400"/>
            <a:ext cx="3810000" cy="2946400"/>
          </a:xfrm>
          <a:custGeom>
            <a:avLst/>
            <a:gdLst>
              <a:gd name="T0" fmla="*/ 0 w 2400"/>
              <a:gd name="T1" fmla="*/ 2147483647 h 1856"/>
              <a:gd name="T2" fmla="*/ 947578750 w 2400"/>
              <a:gd name="T3" fmla="*/ 2147483647 h 1856"/>
              <a:gd name="T4" fmla="*/ 1411287500 w 2400"/>
              <a:gd name="T5" fmla="*/ 2147483647 h 1856"/>
              <a:gd name="T6" fmla="*/ 1874996250 w 2400"/>
              <a:gd name="T7" fmla="*/ 1673383750 h 1856"/>
              <a:gd name="T8" fmla="*/ 2147483647 w 2400"/>
              <a:gd name="T9" fmla="*/ 766127500 h 1856"/>
              <a:gd name="T10" fmla="*/ 2147483647 w 2400"/>
              <a:gd name="T11" fmla="*/ 423386250 h 1856"/>
              <a:gd name="T12" fmla="*/ 2147483647 w 2400"/>
              <a:gd name="T13" fmla="*/ 423386250 h 1856"/>
              <a:gd name="T14" fmla="*/ 2147483647 w 2400"/>
              <a:gd name="T15" fmla="*/ 0 h 185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400"/>
              <a:gd name="T25" fmla="*/ 0 h 1856"/>
              <a:gd name="T26" fmla="*/ 2400 w 2400"/>
              <a:gd name="T27" fmla="*/ 1856 h 185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400" h="1856">
                <a:moveTo>
                  <a:pt x="0" y="1856"/>
                </a:moveTo>
                <a:cubicBezTo>
                  <a:pt x="141" y="1464"/>
                  <a:pt x="283" y="1073"/>
                  <a:pt x="376" y="920"/>
                </a:cubicBezTo>
                <a:cubicBezTo>
                  <a:pt x="469" y="767"/>
                  <a:pt x="499" y="979"/>
                  <a:pt x="560" y="936"/>
                </a:cubicBezTo>
                <a:cubicBezTo>
                  <a:pt x="621" y="893"/>
                  <a:pt x="577" y="769"/>
                  <a:pt x="744" y="664"/>
                </a:cubicBezTo>
                <a:cubicBezTo>
                  <a:pt x="911" y="559"/>
                  <a:pt x="1317" y="387"/>
                  <a:pt x="1560" y="304"/>
                </a:cubicBezTo>
                <a:cubicBezTo>
                  <a:pt x="1803" y="221"/>
                  <a:pt x="2077" y="191"/>
                  <a:pt x="2200" y="168"/>
                </a:cubicBezTo>
                <a:cubicBezTo>
                  <a:pt x="2323" y="145"/>
                  <a:pt x="2263" y="196"/>
                  <a:pt x="2296" y="168"/>
                </a:cubicBezTo>
                <a:cubicBezTo>
                  <a:pt x="2329" y="140"/>
                  <a:pt x="2364" y="70"/>
                  <a:pt x="2400" y="0"/>
                </a:cubicBezTo>
              </a:path>
            </a:pathLst>
          </a:custGeom>
          <a:noFill/>
          <a:ln w="38100">
            <a:solidFill>
              <a:srgbClr val="1BB12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4936" name="Freeform 7"/>
          <p:cNvSpPr>
            <a:spLocks/>
          </p:cNvSpPr>
          <p:nvPr/>
        </p:nvSpPr>
        <p:spPr bwMode="auto">
          <a:xfrm>
            <a:off x="5372100" y="2095500"/>
            <a:ext cx="2895600" cy="382588"/>
          </a:xfrm>
          <a:custGeom>
            <a:avLst/>
            <a:gdLst>
              <a:gd name="T0" fmla="*/ 0 w 1824"/>
              <a:gd name="T1" fmla="*/ 100806382 h 241"/>
              <a:gd name="T2" fmla="*/ 463708750 w 1824"/>
              <a:gd name="T3" fmla="*/ 544354461 h 241"/>
              <a:gd name="T4" fmla="*/ 2147483647 w 1824"/>
              <a:gd name="T5" fmla="*/ 483870632 h 241"/>
              <a:gd name="T6" fmla="*/ 2147483647 w 1824"/>
              <a:gd name="T7" fmla="*/ 383064251 h 241"/>
              <a:gd name="T8" fmla="*/ 2147483647 w 1824"/>
              <a:gd name="T9" fmla="*/ 0 h 24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824"/>
              <a:gd name="T16" fmla="*/ 0 h 241"/>
              <a:gd name="T17" fmla="*/ 1824 w 1824"/>
              <a:gd name="T18" fmla="*/ 241 h 24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824" h="241">
                <a:moveTo>
                  <a:pt x="0" y="40"/>
                </a:moveTo>
                <a:cubicBezTo>
                  <a:pt x="14" y="115"/>
                  <a:pt x="29" y="191"/>
                  <a:pt x="184" y="216"/>
                </a:cubicBezTo>
                <a:cubicBezTo>
                  <a:pt x="339" y="241"/>
                  <a:pt x="705" y="203"/>
                  <a:pt x="928" y="192"/>
                </a:cubicBezTo>
                <a:cubicBezTo>
                  <a:pt x="1151" y="181"/>
                  <a:pt x="1371" y="184"/>
                  <a:pt x="1520" y="152"/>
                </a:cubicBezTo>
                <a:cubicBezTo>
                  <a:pt x="1669" y="120"/>
                  <a:pt x="1746" y="60"/>
                  <a:pt x="1824" y="0"/>
                </a:cubicBezTo>
              </a:path>
            </a:pathLst>
          </a:custGeom>
          <a:noFill/>
          <a:ln w="38100">
            <a:solidFill>
              <a:schemeClr val="folHlink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4937" name="Freeform 8"/>
          <p:cNvSpPr>
            <a:spLocks/>
          </p:cNvSpPr>
          <p:nvPr/>
        </p:nvSpPr>
        <p:spPr bwMode="auto">
          <a:xfrm>
            <a:off x="5410200" y="2260600"/>
            <a:ext cx="2870200" cy="2520950"/>
          </a:xfrm>
          <a:custGeom>
            <a:avLst/>
            <a:gdLst>
              <a:gd name="T0" fmla="*/ 0 w 1808"/>
              <a:gd name="T1" fmla="*/ 0 h 1588"/>
              <a:gd name="T2" fmla="*/ 786288750 w 1808"/>
              <a:gd name="T3" fmla="*/ 846772500 h 1588"/>
              <a:gd name="T4" fmla="*/ 2147483647 w 1808"/>
              <a:gd name="T5" fmla="*/ 2147483647 h 1588"/>
              <a:gd name="T6" fmla="*/ 2147483647 w 1808"/>
              <a:gd name="T7" fmla="*/ 2147483647 h 1588"/>
              <a:gd name="T8" fmla="*/ 0 60000 65536"/>
              <a:gd name="T9" fmla="*/ 0 60000 65536"/>
              <a:gd name="T10" fmla="*/ 0 60000 65536"/>
              <a:gd name="T11" fmla="*/ 0 60000 65536"/>
              <a:gd name="T12" fmla="*/ 0 w 1808"/>
              <a:gd name="T13" fmla="*/ 0 h 1588"/>
              <a:gd name="T14" fmla="*/ 1808 w 1808"/>
              <a:gd name="T15" fmla="*/ 1588 h 15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08" h="1588">
                <a:moveTo>
                  <a:pt x="0" y="0"/>
                </a:moveTo>
                <a:cubicBezTo>
                  <a:pt x="41" y="48"/>
                  <a:pt x="83" y="97"/>
                  <a:pt x="312" y="336"/>
                </a:cubicBezTo>
                <a:cubicBezTo>
                  <a:pt x="541" y="575"/>
                  <a:pt x="1127" y="1276"/>
                  <a:pt x="1376" y="1432"/>
                </a:cubicBezTo>
                <a:cubicBezTo>
                  <a:pt x="1625" y="1588"/>
                  <a:pt x="1716" y="1430"/>
                  <a:pt x="1808" y="1272"/>
                </a:cubicBezTo>
              </a:path>
            </a:pathLst>
          </a:custGeom>
          <a:noFill/>
          <a:ln w="38100">
            <a:solidFill>
              <a:srgbClr val="FD7E2E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4938" name="Line 9"/>
          <p:cNvSpPr>
            <a:spLocks noChangeShapeType="1"/>
          </p:cNvSpPr>
          <p:nvPr/>
        </p:nvSpPr>
        <p:spPr bwMode="auto">
          <a:xfrm flipV="1">
            <a:off x="8255000" y="6146800"/>
            <a:ext cx="0" cy="50800"/>
          </a:xfrm>
          <a:prstGeom prst="line">
            <a:avLst/>
          </a:prstGeom>
          <a:noFill/>
          <a:ln w="38100">
            <a:solidFill>
              <a:srgbClr val="FD532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4939" name="Freeform 10"/>
          <p:cNvSpPr>
            <a:spLocks/>
          </p:cNvSpPr>
          <p:nvPr/>
        </p:nvSpPr>
        <p:spPr bwMode="auto">
          <a:xfrm>
            <a:off x="7632700" y="4508500"/>
            <a:ext cx="635000" cy="1689100"/>
          </a:xfrm>
          <a:custGeom>
            <a:avLst/>
            <a:gdLst>
              <a:gd name="T0" fmla="*/ 1008062500 w 400"/>
              <a:gd name="T1" fmla="*/ 2147483647 h 1064"/>
              <a:gd name="T2" fmla="*/ 786288750 w 400"/>
              <a:gd name="T3" fmla="*/ 887095000 h 1064"/>
              <a:gd name="T4" fmla="*/ 483870000 w 400"/>
              <a:gd name="T5" fmla="*/ 564515000 h 1064"/>
              <a:gd name="T6" fmla="*/ 0 w 400"/>
              <a:gd name="T7" fmla="*/ 0 h 1064"/>
              <a:gd name="T8" fmla="*/ 0 60000 65536"/>
              <a:gd name="T9" fmla="*/ 0 60000 65536"/>
              <a:gd name="T10" fmla="*/ 0 60000 65536"/>
              <a:gd name="T11" fmla="*/ 0 60000 65536"/>
              <a:gd name="T12" fmla="*/ 0 w 400"/>
              <a:gd name="T13" fmla="*/ 0 h 1064"/>
              <a:gd name="T14" fmla="*/ 400 w 400"/>
              <a:gd name="T15" fmla="*/ 1064 h 106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00" h="1064">
                <a:moveTo>
                  <a:pt x="400" y="1064"/>
                </a:moveTo>
                <a:cubicBezTo>
                  <a:pt x="373" y="778"/>
                  <a:pt x="347" y="492"/>
                  <a:pt x="312" y="352"/>
                </a:cubicBezTo>
                <a:cubicBezTo>
                  <a:pt x="277" y="212"/>
                  <a:pt x="244" y="283"/>
                  <a:pt x="192" y="224"/>
                </a:cubicBezTo>
                <a:cubicBezTo>
                  <a:pt x="140" y="165"/>
                  <a:pt x="70" y="82"/>
                  <a:pt x="0" y="0"/>
                </a:cubicBezTo>
              </a:path>
            </a:pathLst>
          </a:custGeom>
          <a:noFill/>
          <a:ln w="38100">
            <a:solidFill>
              <a:srgbClr val="C10A2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4941" name="Text Box 12"/>
          <p:cNvSpPr txBox="1">
            <a:spLocks noChangeArrowheads="1"/>
          </p:cNvSpPr>
          <p:nvPr/>
        </p:nvSpPr>
        <p:spPr bwMode="auto">
          <a:xfrm>
            <a:off x="8404225" y="522288"/>
            <a:ext cx="579438" cy="304800"/>
          </a:xfrm>
          <a:prstGeom prst="rect">
            <a:avLst/>
          </a:prstGeom>
          <a:solidFill>
            <a:srgbClr val="00C100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/>
              <a:t>good</a:t>
            </a:r>
          </a:p>
        </p:txBody>
      </p:sp>
      <p:sp>
        <p:nvSpPr>
          <p:cNvPr id="124942" name="Text Box 13"/>
          <p:cNvSpPr txBox="1">
            <a:spLocks noChangeArrowheads="1"/>
          </p:cNvSpPr>
          <p:nvPr/>
        </p:nvSpPr>
        <p:spPr bwMode="auto">
          <a:xfrm>
            <a:off x="8472488" y="1957388"/>
            <a:ext cx="371475" cy="304800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/>
              <a:t>ok</a:t>
            </a:r>
          </a:p>
        </p:txBody>
      </p:sp>
      <p:sp>
        <p:nvSpPr>
          <p:cNvPr id="124943" name="Text Box 14"/>
          <p:cNvSpPr txBox="1">
            <a:spLocks noChangeArrowheads="1"/>
          </p:cNvSpPr>
          <p:nvPr/>
        </p:nvSpPr>
        <p:spPr bwMode="auto">
          <a:xfrm>
            <a:off x="8401050" y="6046788"/>
            <a:ext cx="609600" cy="304800"/>
          </a:xfrm>
          <a:prstGeom prst="rect">
            <a:avLst/>
          </a:prstGeom>
          <a:solidFill>
            <a:srgbClr val="C10A21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FFFF"/>
                </a:solidFill>
              </a:rPr>
              <a:t>worst</a:t>
            </a:r>
          </a:p>
        </p:txBody>
      </p:sp>
      <p:sp>
        <p:nvSpPr>
          <p:cNvPr id="124944" name="Text Box 15"/>
          <p:cNvSpPr txBox="1">
            <a:spLocks noChangeArrowheads="1"/>
          </p:cNvSpPr>
          <p:nvPr/>
        </p:nvSpPr>
        <p:spPr bwMode="auto">
          <a:xfrm>
            <a:off x="8388350" y="4217988"/>
            <a:ext cx="658813" cy="304800"/>
          </a:xfrm>
          <a:prstGeom prst="rect">
            <a:avLst/>
          </a:prstGeom>
          <a:solidFill>
            <a:srgbClr val="FD7E2E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/>
              <a:t>worse</a:t>
            </a:r>
          </a:p>
        </p:txBody>
      </p:sp>
      <p:sp>
        <p:nvSpPr>
          <p:cNvPr id="124945" name="AutoShape 16"/>
          <p:cNvSpPr>
            <a:spLocks noChangeArrowheads="1"/>
          </p:cNvSpPr>
          <p:nvPr/>
        </p:nvSpPr>
        <p:spPr bwMode="auto">
          <a:xfrm rot="-1163247">
            <a:off x="5526088" y="1849438"/>
            <a:ext cx="946150" cy="260350"/>
          </a:xfrm>
          <a:prstGeom prst="leftArrow">
            <a:avLst>
              <a:gd name="adj1" fmla="val 50000"/>
              <a:gd name="adj2" fmla="val 9085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5" name="Rectangle 2"/>
          <p:cNvSpPr>
            <a:spLocks noGrp="1" noChangeArrowheads="1"/>
          </p:cNvSpPr>
          <p:nvPr>
            <p:ph type="title"/>
          </p:nvPr>
        </p:nvSpPr>
        <p:spPr>
          <a:xfrm>
            <a:off x="1122946" y="234950"/>
            <a:ext cx="7700212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9 </a:t>
            </a:r>
            <a:r>
              <a:rPr lang="en-US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years </a:t>
            </a:r>
            <a:r>
              <a:rPr lang="en-US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later:</a:t>
            </a:r>
            <a:br>
              <a:rPr lang="en-US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</a:br>
            <a:r>
              <a:rPr lang="en-US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TARZAN </a:t>
            </a:r>
            <a:r>
              <a:rPr lang="en-US" dirty="0" err="1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  <a:sym typeface="Wingdings"/>
              </a:rPr>
              <a:t></a:t>
            </a:r>
            <a:r>
              <a:rPr lang="en-US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  <a:sym typeface="Wingdings"/>
              </a:rPr>
              <a:t> TAR2, TAR3, TAR4.1</a:t>
            </a:r>
            <a:endParaRPr lang="en-US" dirty="0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pic>
        <p:nvPicPr>
          <p:cNvPr id="133124" name="Picture 4" descr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53103" y="4491789"/>
            <a:ext cx="3728447" cy="23662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5781" name="Picture 5" descr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75163" y="1955800"/>
            <a:ext cx="4452937" cy="3644900"/>
          </a:xfrm>
          <a:prstGeom prst="rect">
            <a:avLst/>
          </a:prstGeom>
          <a:noFill/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</p:pic>
      <p:sp>
        <p:nvSpPr>
          <p:cNvPr id="133127" name="Text Box 6"/>
          <p:cNvSpPr txBox="1">
            <a:spLocks noChangeArrowheads="1"/>
          </p:cNvSpPr>
          <p:nvPr/>
        </p:nvSpPr>
        <p:spPr bwMode="auto">
          <a:xfrm>
            <a:off x="1109579" y="1952625"/>
            <a:ext cx="3570371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buFontTx/>
              <a:buChar char="•"/>
            </a:pPr>
            <a:r>
              <a:rPr lang="en-US" sz="1600" dirty="0"/>
              <a:t> TARZAN is no longer a post-processor</a:t>
            </a:r>
          </a:p>
          <a:p>
            <a:pPr lvl="1">
              <a:buFontTx/>
              <a:buChar char="•"/>
            </a:pPr>
            <a:r>
              <a:rPr lang="en-US" sz="1600" dirty="0"/>
              <a:t> Branch queries performed </a:t>
            </a:r>
            <a:r>
              <a:rPr lang="en-US" sz="1600" dirty="0" smtClean="0"/>
              <a:t>directly on </a:t>
            </a:r>
            <a:r>
              <a:rPr lang="en-US" sz="1600" dirty="0" err="1"/>
              <a:t>discretized</a:t>
            </a:r>
            <a:r>
              <a:rPr lang="en-US" sz="1600" dirty="0"/>
              <a:t> data</a:t>
            </a:r>
            <a:r>
              <a:rPr lang="en-US" sz="1600" dirty="0" smtClean="0"/>
              <a:t> </a:t>
            </a:r>
          </a:p>
          <a:p>
            <a:pPr lvl="2">
              <a:buFontTx/>
              <a:buChar char="•"/>
            </a:pPr>
            <a:r>
              <a:rPr lang="en-US" sz="1600" dirty="0"/>
              <a:t> thanks David Poole </a:t>
            </a:r>
          </a:p>
          <a:p>
            <a:pPr lvl="1">
              <a:buFontTx/>
              <a:buChar char="•"/>
            </a:pPr>
            <a:r>
              <a:rPr lang="en-US" sz="1600" dirty="0"/>
              <a:t> Stochastic sampling   </a:t>
            </a:r>
          </a:p>
          <a:p>
            <a:pPr lvl="1"/>
            <a:r>
              <a:rPr lang="en-US" sz="1600" dirty="0"/>
              <a:t>  for rule </a:t>
            </a:r>
            <a:r>
              <a:rPr lang="en-US" sz="1600" dirty="0" smtClean="0"/>
              <a:t>generation</a:t>
            </a:r>
          </a:p>
          <a:p>
            <a:pPr>
              <a:buFontTx/>
              <a:buChar char="•"/>
            </a:pPr>
            <a:r>
              <a:rPr lang="en-US" sz="1600" dirty="0"/>
              <a:t> Benchmarked against state-of-the-art</a:t>
            </a:r>
            <a:r>
              <a:rPr lang="en-US" sz="1600" dirty="0" smtClean="0"/>
              <a:t>  numerical </a:t>
            </a:r>
            <a:r>
              <a:rPr lang="en-US" sz="1600" dirty="0"/>
              <a:t>optimizers for GNC control</a:t>
            </a:r>
          </a:p>
        </p:txBody>
      </p:sp>
      <p:sp>
        <p:nvSpPr>
          <p:cNvPr id="133128" name="AutoShape 7"/>
          <p:cNvSpPr>
            <a:spLocks noChangeArrowheads="1"/>
          </p:cNvSpPr>
          <p:nvPr/>
        </p:nvSpPr>
        <p:spPr bwMode="auto">
          <a:xfrm>
            <a:off x="4942634" y="5740400"/>
            <a:ext cx="4013200" cy="914400"/>
          </a:xfrm>
          <a:prstGeom prst="doubleWave">
            <a:avLst>
              <a:gd name="adj1" fmla="val 6500"/>
              <a:gd name="adj2" fmla="val 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sz="1400"/>
              <a:t>Still generating tiny rules</a:t>
            </a:r>
          </a:p>
          <a:p>
            <a:r>
              <a:rPr lang="en-US" sz="1400"/>
              <a:t>(very easy to read, explain, audit, implement)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ＭＳ ゴシック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ＭＳ ゴシック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Solstice.thmx</Template>
  <TotalTime>8484</TotalTime>
  <Words>5303</Words>
  <Application>Microsoft Macintosh PowerPoint</Application>
  <PresentationFormat>On-screen Show (4:3)</PresentationFormat>
  <Paragraphs>1302</Paragraphs>
  <Slides>66</Slides>
  <Notes>36</Notes>
  <HiddenSlides>0</HiddenSlides>
  <MMClips>0</MMClips>
  <ScaleCrop>false</ScaleCrop>
  <HeadingPairs>
    <vt:vector size="6" baseType="variant">
      <vt:variant>
        <vt:lpstr>Design Template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66</vt:i4>
      </vt:variant>
    </vt:vector>
  </HeadingPairs>
  <TitlesOfParts>
    <vt:vector size="68" baseType="lpstr">
      <vt:lpstr>Solstice</vt:lpstr>
      <vt:lpstr>Worksheet</vt:lpstr>
      <vt:lpstr>Learning  local  Lessons  IN SOFTWARE ENGINEERING</vt:lpstr>
      <vt:lpstr>Today’s talk</vt:lpstr>
      <vt:lpstr>Two definitions of “model”</vt:lpstr>
      <vt:lpstr>If we can’t find general models, is it science?</vt:lpstr>
      <vt:lpstr>Disagree with me?</vt:lpstr>
      <vt:lpstr>http://promisedata.org/data</vt:lpstr>
      <vt:lpstr>A warm up exercise</vt:lpstr>
      <vt:lpstr>Exercise #1</vt:lpstr>
      <vt:lpstr>Exercise #2 </vt:lpstr>
      <vt:lpstr>What have we learned?</vt:lpstr>
      <vt:lpstr>The (Very Weak)  State of the Art in Empirical SE </vt:lpstr>
      <vt:lpstr>Nature of Empirical SE has changed</vt:lpstr>
      <vt:lpstr>Standard practice, empirical SE</vt:lpstr>
      <vt:lpstr>Is the data is deaf to your question?  </vt:lpstr>
      <vt:lpstr>Is the data is deaf to your question? (2)</vt:lpstr>
      <vt:lpstr>What to explore?</vt:lpstr>
      <vt:lpstr>More on standard practice</vt:lpstr>
      <vt:lpstr>Time to change standard practice?</vt:lpstr>
      <vt:lpstr>What have we learned from standard practice (1)?</vt:lpstr>
      <vt:lpstr>(But don’t take treat  those numbers too precisely) </vt:lpstr>
      <vt:lpstr>What have we learned from standard practice (2)?</vt:lpstr>
      <vt:lpstr>What have we learned from standard practice (2, cont.)?</vt:lpstr>
      <vt:lpstr>What have we learned from standard practice (3)?</vt:lpstr>
      <vt:lpstr>Same task, 4 implementations from 4 companies</vt:lpstr>
      <vt:lpstr>The gods are angry</vt:lpstr>
      <vt:lpstr>A new  hope (actually, quite old)</vt:lpstr>
      <vt:lpstr>The rest of this talk: “W” (a “local lessons” finder)</vt:lpstr>
      <vt:lpstr>Rest of this talk</vt:lpstr>
      <vt:lpstr>Contrast set learning  with “W”</vt:lpstr>
      <vt:lpstr>“W”= Simple (Bayesian) Contrast Set Learning (in linear time) </vt:lpstr>
      <vt:lpstr>“W”= Simple (Bayesian) Contrast Set Learning (in linear time) </vt:lpstr>
      <vt:lpstr>“W”= Simple (Bayesian) Contrast Set Learning (in linear time) </vt:lpstr>
      <vt:lpstr>LOR and Defect Prediction</vt:lpstr>
      <vt:lpstr>“W” + CBR: Preliminaries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“W”, CBR, &amp; Brooks’s law</vt:lpstr>
      <vt:lpstr>Slide 46</vt:lpstr>
      <vt:lpstr>Results (distribution of  development efforts in qi*)</vt:lpstr>
      <vt:lpstr>But that was so easy</vt:lpstr>
      <vt:lpstr>What should change? (qj* - qo*) </vt:lpstr>
      <vt:lpstr>Good news: improving estimates requires very few changes</vt:lpstr>
      <vt:lpstr>Not-so-good news: local lessons very local</vt:lpstr>
      <vt:lpstr>Q: Can we do better than “W”? A: Most certainly!</vt:lpstr>
      <vt:lpstr>In conclusion …</vt:lpstr>
      <vt:lpstr>Certainly, we should always  strive for generality</vt:lpstr>
      <vt:lpstr>Btw, constantly (re)building local models is a general model</vt:lpstr>
      <vt:lpstr>Slide 56</vt:lpstr>
      <vt:lpstr>Disagree with me?</vt:lpstr>
      <vt:lpstr>http://promisedata.org/data</vt:lpstr>
      <vt:lpstr>Questions? Comments?</vt:lpstr>
      <vt:lpstr>Additional Slides</vt:lpstr>
      <vt:lpstr>Digression: Finding KEY  factors is easy</vt:lpstr>
      <vt:lpstr>TARZAN</vt:lpstr>
      <vt:lpstr>Slide 63</vt:lpstr>
      <vt:lpstr>Slide 64</vt:lpstr>
      <vt:lpstr>Comment</vt:lpstr>
      <vt:lpstr>9 years later: TARZAN  TAR2, TAR3, TAR4.1</vt:lpstr>
    </vt:vector>
  </TitlesOfParts>
  <Company>Menzies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 Mining: the Missing Link in Empirical Software Engineering</dc:title>
  <dc:creator>Menzies</dc:creator>
  <cp:lastModifiedBy>Tim Menzies</cp:lastModifiedBy>
  <cp:revision>327</cp:revision>
  <cp:lastPrinted>2010-07-16T04:50:25Z</cp:lastPrinted>
  <dcterms:created xsi:type="dcterms:W3CDTF">2010-07-16T04:48:45Z</dcterms:created>
  <dcterms:modified xsi:type="dcterms:W3CDTF">2010-07-17T18:28:34Z</dcterms:modified>
</cp:coreProperties>
</file>