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68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docProps/app.xml" ContentType="application/vnd.openxmlformats-officedocument.extended-properties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notesSlides/notesSlide3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42.xml" ContentType="application/vnd.openxmlformats-officedocument.presentationml.notesSlide+xml"/>
  <Default Extension="pict" ContentType="image/pict"/>
  <Override PartName="/ppt/slides/slide87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35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7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Default Extension="vml" ContentType="application/vnd.openxmlformats-officedocument.vmlDrawing"/>
  <Default Extension="png" ContentType="image/png"/>
  <Override PartName="/ppt/slides/slide83.xml" ContentType="application/vnd.openxmlformats-officedocument.presentationml.slide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53.xml" ContentType="application/vnd.openxmlformats-officedocument.presentationml.slide+xml"/>
  <Override PartName="/ppt/slides/slide76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55.xml" ContentType="application/vnd.openxmlformats-officedocument.presentationml.slide+xml"/>
  <Override PartName="/ppt/slides/slide67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Default Extension="xls" ContentType="application/vnd.ms-excel"/>
  <Override PartName="/ppt/notesSlides/notesSlide28.xml" ContentType="application/vnd.openxmlformats-officedocument.presentationml.notesSlide+xml"/>
  <Override PartName="/ppt/theme/theme2.xml" ContentType="application/vnd.openxmlformats-officedocument.theme+xml"/>
  <Override PartName="/ppt/slides/slide84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.xml" ContentType="application/vnd.openxmlformats-officedocument.presentationml.slide+xml"/>
  <Override PartName="/ppt/slides/slide80.xml" ContentType="application/vnd.openxmlformats-officedocument.presentationml.slide+xml"/>
  <Override PartName="/ppt/slides/slide69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6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8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1.xml" ContentType="application/vnd.openxmlformats-officedocument.presentationml.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6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82.xml" ContentType="application/vnd.openxmlformats-officedocument.presentationml.slide+xml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70.xml" ContentType="application/vnd.openxmlformats-officedocument.presentationml.slide+xml"/>
  <Override PartName="/ppt/slides/slide88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Override PartName="/ppt/slides/slide79.xml" ContentType="application/vnd.openxmlformats-officedocument.presentationml.slide+xml"/>
  <Default Extension="jpeg" ContentType="image/jpeg"/>
  <Override PartName="/ppt/slides/slide64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72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73.xml" ContentType="application/vnd.openxmlformats-officedocument.presentationml.slide+xml"/>
  <Override PartName="/ppt/slides/slide3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71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96" r:id="rId1"/>
  </p:sldMasterIdLst>
  <p:notesMasterIdLst>
    <p:notesMasterId r:id="rId90"/>
  </p:notesMasterIdLst>
  <p:handoutMasterIdLst>
    <p:handoutMasterId r:id="rId91"/>
  </p:handoutMasterIdLst>
  <p:sldIdLst>
    <p:sldId id="256" r:id="rId2"/>
    <p:sldId id="377" r:id="rId3"/>
    <p:sldId id="412" r:id="rId4"/>
    <p:sldId id="391" r:id="rId5"/>
    <p:sldId id="378" r:id="rId6"/>
    <p:sldId id="380" r:id="rId7"/>
    <p:sldId id="382" r:id="rId8"/>
    <p:sldId id="392" r:id="rId9"/>
    <p:sldId id="387" r:id="rId10"/>
    <p:sldId id="386" r:id="rId11"/>
    <p:sldId id="383" r:id="rId12"/>
    <p:sldId id="385" r:id="rId13"/>
    <p:sldId id="384" r:id="rId14"/>
    <p:sldId id="396" r:id="rId15"/>
    <p:sldId id="398" r:id="rId16"/>
    <p:sldId id="395" r:id="rId17"/>
    <p:sldId id="397" r:id="rId18"/>
    <p:sldId id="399" r:id="rId19"/>
    <p:sldId id="400" r:id="rId20"/>
    <p:sldId id="401" r:id="rId21"/>
    <p:sldId id="441" r:id="rId22"/>
    <p:sldId id="365" r:id="rId23"/>
    <p:sldId id="341" r:id="rId24"/>
    <p:sldId id="442" r:id="rId25"/>
    <p:sldId id="447" r:id="rId26"/>
    <p:sldId id="368" r:id="rId27"/>
    <p:sldId id="288" r:id="rId28"/>
    <p:sldId id="443" r:id="rId29"/>
    <p:sldId id="445" r:id="rId30"/>
    <p:sldId id="446" r:id="rId31"/>
    <p:sldId id="289" r:id="rId32"/>
    <p:sldId id="297" r:id="rId33"/>
    <p:sldId id="275" r:id="rId34"/>
    <p:sldId id="259" r:id="rId35"/>
    <p:sldId id="260" r:id="rId36"/>
    <p:sldId id="261" r:id="rId37"/>
    <p:sldId id="262" r:id="rId38"/>
    <p:sldId id="274" r:id="rId39"/>
    <p:sldId id="265" r:id="rId40"/>
    <p:sldId id="344" r:id="rId41"/>
    <p:sldId id="362" r:id="rId42"/>
    <p:sldId id="345" r:id="rId43"/>
    <p:sldId id="347" r:id="rId44"/>
    <p:sldId id="343" r:id="rId45"/>
    <p:sldId id="264" r:id="rId46"/>
    <p:sldId id="298" r:id="rId47"/>
    <p:sldId id="319" r:id="rId48"/>
    <p:sldId id="278" r:id="rId49"/>
    <p:sldId id="316" r:id="rId50"/>
    <p:sldId id="360" r:id="rId51"/>
    <p:sldId id="303" r:id="rId52"/>
    <p:sldId id="359" r:id="rId53"/>
    <p:sldId id="305" r:id="rId54"/>
    <p:sldId id="367" r:id="rId55"/>
    <p:sldId id="361" r:id="rId56"/>
    <p:sldId id="338" r:id="rId57"/>
    <p:sldId id="352" r:id="rId58"/>
    <p:sldId id="301" r:id="rId59"/>
    <p:sldId id="272" r:id="rId60"/>
    <p:sldId id="326" r:id="rId61"/>
    <p:sldId id="327" r:id="rId62"/>
    <p:sldId id="328" r:id="rId63"/>
    <p:sldId id="329" r:id="rId64"/>
    <p:sldId id="336" r:id="rId65"/>
    <p:sldId id="330" r:id="rId66"/>
    <p:sldId id="331" r:id="rId67"/>
    <p:sldId id="332" r:id="rId68"/>
    <p:sldId id="333" r:id="rId69"/>
    <p:sldId id="334" r:id="rId70"/>
    <p:sldId id="335" r:id="rId71"/>
    <p:sldId id="424" r:id="rId72"/>
    <p:sldId id="425" r:id="rId73"/>
    <p:sldId id="427" r:id="rId74"/>
    <p:sldId id="428" r:id="rId75"/>
    <p:sldId id="429" r:id="rId76"/>
    <p:sldId id="430" r:id="rId77"/>
    <p:sldId id="431" r:id="rId78"/>
    <p:sldId id="432" r:id="rId79"/>
    <p:sldId id="433" r:id="rId80"/>
    <p:sldId id="434" r:id="rId81"/>
    <p:sldId id="435" r:id="rId82"/>
    <p:sldId id="436" r:id="rId83"/>
    <p:sldId id="437" r:id="rId84"/>
    <p:sldId id="438" r:id="rId85"/>
    <p:sldId id="439" r:id="rId86"/>
    <p:sldId id="440" r:id="rId87"/>
    <p:sldId id="426" r:id="rId88"/>
    <p:sldId id="337" r:id="rId8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1BB120"/>
    <a:srgbClr val="FFFFFF"/>
    <a:srgbClr val="00C100"/>
    <a:srgbClr val="CACACA"/>
    <a:srgbClr val="FD5322"/>
    <a:srgbClr val="C10A21"/>
    <a:srgbClr val="FD7E2E"/>
    <a:srgbClr val="C8EF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574" autoAdjust="0"/>
    <p:restoredTop sz="94737" autoAdjust="0"/>
  </p:normalViewPr>
  <p:slideViewPr>
    <p:cSldViewPr snapToGrid="0">
      <p:cViewPr varScale="1">
        <p:scale>
          <a:sx n="95" d="100"/>
          <a:sy n="95" d="100"/>
        </p:scale>
        <p:origin x="-472" y="0"/>
      </p:cViewPr>
      <p:guideLst>
        <p:guide orient="horz" pos="2239"/>
        <p:guide pos="2880"/>
      </p:guideLst>
    </p:cSldViewPr>
  </p:slideViewPr>
  <p:outlineViewPr>
    <p:cViewPr>
      <p:scale>
        <a:sx n="33" d="100"/>
        <a:sy n="33" d="100"/>
      </p:scale>
      <p:origin x="0" y="478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21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95" Type="http://schemas.openxmlformats.org/officeDocument/2006/relationships/theme" Target="theme/theme1.xml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74" Type="http://schemas.openxmlformats.org/officeDocument/2006/relationships/slide" Target="slides/slide73.xml"/><Relationship Id="rId25" Type="http://schemas.openxmlformats.org/officeDocument/2006/relationships/slide" Target="slides/slide24.xml"/><Relationship Id="rId94" Type="http://schemas.openxmlformats.org/officeDocument/2006/relationships/viewProps" Target="viewProps.xml"/><Relationship Id="rId96" Type="http://schemas.openxmlformats.org/officeDocument/2006/relationships/tableStyles" Target="tableStyles.xml"/><Relationship Id="rId10" Type="http://schemas.openxmlformats.org/officeDocument/2006/relationships/slide" Target="slides/slide9.xml"/><Relationship Id="rId90" Type="http://schemas.openxmlformats.org/officeDocument/2006/relationships/notesMaster" Target="notesMasters/notesMaster1.xml"/><Relationship Id="rId50" Type="http://schemas.openxmlformats.org/officeDocument/2006/relationships/slide" Target="slides/slide49.xml"/><Relationship Id="rId77" Type="http://schemas.openxmlformats.org/officeDocument/2006/relationships/slide" Target="slides/slide76.xml"/><Relationship Id="rId63" Type="http://schemas.openxmlformats.org/officeDocument/2006/relationships/slide" Target="slides/slide62.xml"/><Relationship Id="rId17" Type="http://schemas.openxmlformats.org/officeDocument/2006/relationships/slide" Target="slides/slide16.xml"/><Relationship Id="rId85" Type="http://schemas.openxmlformats.org/officeDocument/2006/relationships/slide" Target="slides/slide84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71" Type="http://schemas.openxmlformats.org/officeDocument/2006/relationships/slide" Target="slides/slide70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92" Type="http://schemas.openxmlformats.org/officeDocument/2006/relationships/printerSettings" Target="printerSettings/printerSettings1.bin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73" Type="http://schemas.openxmlformats.org/officeDocument/2006/relationships/slide" Target="slides/slide72.xml"/><Relationship Id="rId89" Type="http://schemas.openxmlformats.org/officeDocument/2006/relationships/slide" Target="slides/slide88.xml"/><Relationship Id="rId88" Type="http://schemas.openxmlformats.org/officeDocument/2006/relationships/slide" Target="slides/slide87.xml"/><Relationship Id="rId87" Type="http://schemas.openxmlformats.org/officeDocument/2006/relationships/slide" Target="slides/slide86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82" Type="http://schemas.openxmlformats.org/officeDocument/2006/relationships/slide" Target="slides/slide81.xml"/><Relationship Id="rId69" Type="http://schemas.openxmlformats.org/officeDocument/2006/relationships/slide" Target="slides/slide68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slide" Target="slides/slide61.xml"/><Relationship Id="rId66" Type="http://schemas.openxmlformats.org/officeDocument/2006/relationships/slide" Target="slides/slide65.xml"/><Relationship Id="rId36" Type="http://schemas.openxmlformats.org/officeDocument/2006/relationships/slide" Target="slides/slide35.xml"/><Relationship Id="rId72" Type="http://schemas.openxmlformats.org/officeDocument/2006/relationships/slide" Target="slides/slide7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75" Type="http://schemas.openxmlformats.org/officeDocument/2006/relationships/slide" Target="slides/slide7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slide" Target="slides/slide64.xml"/><Relationship Id="rId67" Type="http://schemas.openxmlformats.org/officeDocument/2006/relationships/slide" Target="slides/slide66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76" Type="http://schemas.openxmlformats.org/officeDocument/2006/relationships/slide" Target="slides/slide75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3" Type="http://schemas.openxmlformats.org/officeDocument/2006/relationships/slide" Target="slides/slide2.xml"/><Relationship Id="rId86" Type="http://schemas.openxmlformats.org/officeDocument/2006/relationships/slide" Target="slides/slide85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84" Type="http://schemas.openxmlformats.org/officeDocument/2006/relationships/slide" Target="slides/slide83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slide" Target="slides/slide67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91" Type="http://schemas.openxmlformats.org/officeDocument/2006/relationships/handoutMaster" Target="handoutMasters/handoutMaster1.xml"/><Relationship Id="rId83" Type="http://schemas.openxmlformats.org/officeDocument/2006/relationships/slide" Target="slides/slide82.xml"/><Relationship Id="rId93" Type="http://schemas.openxmlformats.org/officeDocument/2006/relationships/presProps" Target="presProps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78" Type="http://schemas.openxmlformats.org/officeDocument/2006/relationships/slide" Target="slides/slide77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5AC963FA-B2AA-1448-8756-15789980B8B3}" type="datetime1">
              <a:rPr lang="en-US"/>
              <a:pPr>
                <a:defRPr/>
              </a:pPr>
              <a:t>6/7/10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11E2DAA5-F4A0-1B48-BA9F-22B2528C1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BBB51FF9-C659-9B43-BD14-EDD3639A249A}" type="datetime1">
              <a:rPr lang="en-US"/>
              <a:pPr>
                <a:defRPr/>
              </a:pPr>
              <a:t>6/7/10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FABFFF77-032A-B74E-AA13-96FD87C95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159B13-985E-D941-9612-BF8B9683EC88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22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6867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33A13C-7BE4-5242-819E-A7BE42FE8CEB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26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CC86A3-1CBA-B24F-9144-765540B83FA4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54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 algn="r" eaLnBrk="1" latinLnBrk="0" hangingPunct="1"/>
            <a:r>
              <a:rPr lang="en-US" smtClean="0"/>
              <a:t>6/5/10</a:t>
            </a:r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48FB811D-400F-D848-9BEC-2669D7D170C6}" type="slidenum">
              <a:rPr kumimoji="0" lang="en-US" smtClean="0"/>
              <a:pPr algn="ctr" eaLnBrk="1" latinLnBrk="0" hangingPunct="1"/>
              <a:t>‹#›</a:t>
            </a:fld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enzies.us/pdf/07ivv.pdf" TargetMode="External"/><Relationship Id="rId3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xcel_97_-_2004_Worksheet1.xls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Relationship Id="rId5" Type="http://schemas.openxmlformats.org/officeDocument/2006/relationships/oleObject" Target="../embeddings/Microsoft_Excel_97_-_2004_Worksheet2.xls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4" Type="http://schemas.openxmlformats.org/officeDocument/2006/relationships/hyperlink" Target="http://twitter.com/timmenzies" TargetMode="External"/><Relationship Id="rId10" Type="http://schemas.openxmlformats.org/officeDocument/2006/relationships/image" Target="../media/image37.png"/><Relationship Id="rId5" Type="http://schemas.openxmlformats.org/officeDocument/2006/relationships/hyperlink" Target="http://www.facebook.com/tim.menzies" TargetMode="External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hyperlink" Target="mailto:tim@menzies.us" TargetMode="External"/><Relationship Id="rId9" Type="http://schemas.openxmlformats.org/officeDocument/2006/relationships/image" Target="../media/image36.png"/><Relationship Id="rId3" Type="http://schemas.openxmlformats.org/officeDocument/2006/relationships/hyperlink" Target="http://menzies.us" TargetMode="External"/><Relationship Id="rId6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3.png"/><Relationship Id="rId5" Type="http://schemas.openxmlformats.org/officeDocument/2006/relationships/image" Target="../media/image4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http://menzies.us/pdf/07precision.pdf" TargetMode="External"/><Relationship Id="rId3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://menzies.us/pdf/06deviations.pdf" TargetMode="External"/><Relationship Id="rId3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8.png"/><Relationship Id="rId5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42305" y="2215765"/>
            <a:ext cx="6400800" cy="1509712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endParaRPr lang="en-US" sz="2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algn="ctr" eaLnBrk="1" hangingPunct="1"/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Tim </a:t>
            </a:r>
            <a:r>
              <a:rPr lang="en-US" sz="24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Menzies</a:t>
            </a: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  <a:b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WVU, USA, </a:t>
            </a:r>
            <a:b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tim@menzies.us</a:t>
            </a: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578392" y="574513"/>
            <a:ext cx="6400800" cy="191999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Mining: the Missing Link in Empirical Software Engineering</a:t>
            </a:r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4753" y="4012483"/>
            <a:ext cx="4752975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Question:</a:t>
            </a:r>
          </a:p>
          <a:p>
            <a:pPr lvl="1"/>
            <a:r>
              <a:rPr lang="en-US" dirty="0" smtClean="0"/>
              <a:t> How does data mining change the nature of  empirical software engineering?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Answers: </a:t>
            </a:r>
          </a:p>
          <a:p>
            <a:pPr marL="916686" lvl="1" indent="-514350">
              <a:buFont typeface="+mj-lt"/>
              <a:buAutoNum type="arabicPeriod"/>
            </a:pPr>
            <a:r>
              <a:rPr lang="en-US" dirty="0" smtClean="0"/>
              <a:t>not general theories,  but local lessons.</a:t>
            </a:r>
          </a:p>
          <a:p>
            <a:pPr marL="916686" lvl="1" indent="-514350">
              <a:buFont typeface="+mj-lt"/>
              <a:buAutoNum type="arabicPeriod"/>
            </a:pPr>
            <a:r>
              <a:rPr lang="en-US" dirty="0" smtClean="0"/>
              <a:t>not “models as products” but “models to generators”</a:t>
            </a:r>
          </a:p>
          <a:p>
            <a:pPr marL="916686" lvl="1" indent="-51435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436" y="4384844"/>
            <a:ext cx="3471615" cy="25667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9368" y="34014"/>
            <a:ext cx="811463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Something wrong with current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9375" y="1046760"/>
            <a:ext cx="7887364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Few generalized results. Which is damaging our reputation, our funding.</a:t>
            </a:r>
            <a:endParaRPr lang="en-US" sz="1800" dirty="0" smtClean="0"/>
          </a:p>
          <a:p>
            <a:r>
              <a:rPr lang="en-US" sz="2000" dirty="0" smtClean="0"/>
              <a:t>Solution1: blame the statistics</a:t>
            </a:r>
          </a:p>
          <a:p>
            <a:r>
              <a:rPr lang="en-US" sz="2000" dirty="0" smtClean="0"/>
              <a:t>Solution2:  relevancy filtering (patch current practice)</a:t>
            </a:r>
          </a:p>
          <a:p>
            <a:r>
              <a:rPr lang="en-US" sz="2000" dirty="0" smtClean="0"/>
              <a:t>Solution3; SAIL (replace, not patch)</a:t>
            </a:r>
          </a:p>
          <a:p>
            <a:pPr lvl="1"/>
            <a:r>
              <a:rPr lang="en-US" sz="1800" dirty="0" smtClean="0"/>
              <a:t>Forget objectivism</a:t>
            </a:r>
          </a:p>
          <a:p>
            <a:pPr lvl="1"/>
            <a:r>
              <a:rPr lang="en-US" sz="1800" dirty="0" smtClean="0"/>
              <a:t>Pick up your microscope (your data miner)</a:t>
            </a:r>
          </a:p>
          <a:p>
            <a:pPr lvl="1"/>
            <a:r>
              <a:rPr lang="en-US" sz="1800" dirty="0" smtClean="0"/>
              <a:t>Go look at the data,  pre-defined hypothesis optional, see what you can see</a:t>
            </a:r>
          </a:p>
          <a:p>
            <a:pPr lvl="2"/>
            <a:r>
              <a:rPr lang="en-US" sz="1600" dirty="0" smtClean="0"/>
              <a:t>Runs the risk of making spurious conclusions</a:t>
            </a:r>
          </a:p>
          <a:p>
            <a:pPr lvl="2"/>
            <a:r>
              <a:rPr lang="en-US" sz="1600" dirty="0" smtClean="0"/>
              <a:t>Any report is a tentative hypothesis, needing </a:t>
            </a:r>
            <a:r>
              <a:rPr lang="en-US" sz="1600" dirty="0" err="1" smtClean="0"/>
              <a:t>monitoring&amp;constant</a:t>
            </a:r>
            <a:r>
              <a:rPr lang="en-US" sz="1600" dirty="0" smtClean="0"/>
              <a:t> re-evaluation</a:t>
            </a:r>
          </a:p>
          <a:p>
            <a:pPr lvl="2"/>
            <a:r>
              <a:rPr lang="en-US" sz="1600" dirty="0" smtClean="0"/>
              <a:t>And that is different to other scientific  theories, how?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warm up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begin….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</a:t>
            </a:fld>
            <a:endParaRPr kumimoji="0"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3153" y="3449053"/>
            <a:ext cx="2932285" cy="298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One these these things is not like the other</a:t>
            </a:r>
          </a:p>
          <a:p>
            <a:pPr lvl="1"/>
            <a:r>
              <a:rPr lang="en-US" sz="2000" dirty="0" smtClean="0"/>
              <a:t>One was generating by selecting “-” or “|”</a:t>
            </a:r>
            <a:br>
              <a:rPr lang="en-US" sz="2000" dirty="0" smtClean="0"/>
            </a:br>
            <a:r>
              <a:rPr lang="en-US" sz="2000" dirty="0" smtClean="0"/>
              <a:t>at random, 300 times.</a:t>
            </a:r>
          </a:p>
          <a:p>
            <a:r>
              <a:rPr lang="en-US" sz="2400" dirty="0" smtClean="0"/>
              <a:t>Which one?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</a:t>
            </a:fld>
            <a:endParaRPr kumimoji="0" lang="en-US"/>
          </a:p>
        </p:txBody>
      </p:sp>
      <p:pic>
        <p:nvPicPr>
          <p:cNvPr id="6" name="Picture 5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10" y="3336567"/>
            <a:ext cx="7403723" cy="27594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60" y="1981200"/>
            <a:ext cx="8250296" cy="4114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little experiment</a:t>
            </a:r>
          </a:p>
          <a:p>
            <a:r>
              <a:rPr lang="en-US" sz="2800" dirty="0" smtClean="0"/>
              <a:t>Rules</a:t>
            </a:r>
          </a:p>
          <a:p>
            <a:pPr lvl="1"/>
            <a:r>
              <a:rPr lang="en-US" sz="2400" dirty="0" smtClean="0"/>
              <a:t>No one talks for the next 4 minutes</a:t>
            </a:r>
          </a:p>
          <a:p>
            <a:pPr lvl="1"/>
            <a:r>
              <a:rPr lang="en-US" sz="2400" dirty="0" smtClean="0"/>
              <a:t>If you know what is about to happen, see (1)</a:t>
            </a:r>
          </a:p>
          <a:p>
            <a:r>
              <a:rPr lang="en-US" sz="2800" dirty="0" smtClean="0"/>
              <a:t>This will is a selective attention test</a:t>
            </a:r>
          </a:p>
          <a:p>
            <a:pPr lvl="1"/>
            <a:r>
              <a:rPr lang="en-US" sz="2400" dirty="0" smtClean="0"/>
              <a:t>Count the number of times the team with the white shirt passes the ball.</a:t>
            </a:r>
          </a:p>
          <a:p>
            <a:pPr lvl="1"/>
            <a:r>
              <a:rPr lang="en-US" sz="2400" dirty="0" smtClean="0"/>
              <a:t>http://www.youtube.com/v/vJG698U2Mvo&amp;hl=</a:t>
            </a:r>
            <a:r>
              <a:rPr lang="en-US" sz="2400" dirty="0" err="1" smtClean="0"/>
              <a:t>en_US&amp;fs</a:t>
            </a:r>
            <a:r>
              <a:rPr lang="en-US" sz="2400" dirty="0" smtClean="0"/>
              <a:t>=1&amp;rel=0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60" y="1511821"/>
            <a:ext cx="7312844" cy="458417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Gill Sans"/>
                <a:cs typeface="Gill Sans"/>
              </a:rPr>
              <a:t>Lesson #1: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Algorithms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they don’t focus on X, they see any Y, at random.</a:t>
            </a:r>
          </a:p>
          <a:p>
            <a:r>
              <a:rPr lang="en-US" sz="2400" dirty="0" smtClean="0">
                <a:latin typeface="Gill Sans"/>
                <a:cs typeface="Gill Sans"/>
              </a:rPr>
              <a:t>Lesson #2: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Humans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they mono-focus on X, you can miss Y</a:t>
            </a:r>
          </a:p>
          <a:p>
            <a:r>
              <a:rPr lang="en-US" sz="2200" dirty="0" smtClean="0">
                <a:latin typeface="Gill Sans"/>
                <a:cs typeface="Gill Sans"/>
              </a:rPr>
              <a:t>Maybe, any induction process is a guess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And while guessing can be useful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Guesses can also be wrong</a:t>
            </a:r>
            <a:endParaRPr lang="en-US" sz="18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r>
              <a:rPr lang="en-US" sz="2400" dirty="0" smtClean="0">
                <a:latin typeface="Gill Sans"/>
                <a:cs typeface="Gill Sans"/>
              </a:rPr>
              <a:t>Lets us a create community of agents, </a:t>
            </a:r>
            <a:br>
              <a:rPr lang="en-US" sz="2400" dirty="0" smtClean="0">
                <a:latin typeface="Gill Sans"/>
                <a:cs typeface="Gill Sans"/>
              </a:rPr>
            </a:br>
            <a:r>
              <a:rPr lang="en-US" sz="2400" dirty="0" smtClean="0">
                <a:latin typeface="Gill Sans"/>
                <a:cs typeface="Gill Sans"/>
              </a:rPr>
              <a:t>each with novel insights and limitations</a:t>
            </a: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Maybe in combination, we can see more that separately </a:t>
            </a:r>
          </a:p>
          <a:p>
            <a:pPr marL="525780" indent="-342900">
              <a:spcBef>
                <a:spcPct val="20000"/>
              </a:spcBef>
              <a:buFontTx/>
              <a:buChar char="•"/>
            </a:pPr>
            <a:endParaRPr lang="en-US" sz="24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pPr lvl="1">
              <a:buNone/>
            </a:pPr>
            <a:endParaRPr lang="en-US" sz="1800" dirty="0" smtClean="0">
              <a:latin typeface="Gill Sans"/>
              <a:cs typeface="Gill Sans"/>
            </a:endParaRPr>
          </a:p>
          <a:p>
            <a:pPr>
              <a:buNone/>
            </a:pPr>
            <a:endParaRPr lang="en-US" sz="2400" dirty="0" smtClean="0">
              <a:latin typeface="Gill Sans"/>
              <a:cs typeface="Gill Sans"/>
            </a:endParaRPr>
          </a:p>
          <a:p>
            <a:pPr lvl="1"/>
            <a:endParaRPr lang="en-US" sz="1800" dirty="0">
              <a:latin typeface="Gill Sans"/>
              <a:cs typeface="Gill San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29880" y="2012656"/>
            <a:ext cx="344204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6799125" y="2950860"/>
            <a:ext cx="2156760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ill Sans"/>
                <a:cs typeface="Gill Sans"/>
              </a:rPr>
              <a:t>Wikipedia: 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List of cognitive biases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38 decision making biases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• 30 biases in probability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18 social biases,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10 memory biases</a:t>
            </a:r>
          </a:p>
        </p:txBody>
      </p:sp>
      <p:sp>
        <p:nvSpPr>
          <p:cNvPr id="7" name="Freeform 6"/>
          <p:cNvSpPr/>
          <p:nvPr/>
        </p:nvSpPr>
        <p:spPr>
          <a:xfrm>
            <a:off x="4515167" y="2916463"/>
            <a:ext cx="2257585" cy="376318"/>
          </a:xfrm>
          <a:custGeom>
            <a:avLst/>
            <a:gdLst>
              <a:gd name="connsiteX0" fmla="*/ 0 w 1708866"/>
              <a:gd name="connsiteY0" fmla="*/ 344958 h 344958"/>
              <a:gd name="connsiteX1" fmla="*/ 1050404 w 1708866"/>
              <a:gd name="connsiteY1" fmla="*/ 15680 h 344958"/>
              <a:gd name="connsiteX2" fmla="*/ 1708866 w 1708866"/>
              <a:gd name="connsiteY2" fmla="*/ 250879 h 3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8866" h="344958">
                <a:moveTo>
                  <a:pt x="0" y="344958"/>
                </a:moveTo>
                <a:cubicBezTo>
                  <a:pt x="382796" y="188159"/>
                  <a:pt x="765593" y="31360"/>
                  <a:pt x="1050404" y="15680"/>
                </a:cubicBezTo>
                <a:cubicBezTo>
                  <a:pt x="1335215" y="0"/>
                  <a:pt x="1708866" y="250879"/>
                  <a:pt x="1708866" y="250879"/>
                </a:cubicBezTo>
              </a:path>
            </a:pathLst>
          </a:custGeom>
          <a:ln w="63500"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br>
              <a:rPr lang="en-US" dirty="0" smtClean="0"/>
            </a:br>
            <a:r>
              <a:rPr lang="en-US" dirty="0" smtClean="0"/>
              <a:t>(Not so strong)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why demand a change?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</a:t>
            </a:fld>
            <a:endParaRPr kumimoji="0"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433" y="4304633"/>
            <a:ext cx="4289868" cy="214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explore?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5" name="Oval 4"/>
          <p:cNvSpPr/>
          <p:nvPr/>
        </p:nvSpPr>
        <p:spPr>
          <a:xfrm>
            <a:off x="2390300" y="2229383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25594" y="1800290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84866" y="3235988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20279" y="1375763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10821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00951" y="36912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anyone else cares about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6577376" y="2282819"/>
            <a:ext cx="634963" cy="45361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11" idx="1"/>
          </p:cNvCxnSpPr>
          <p:nvPr/>
        </p:nvCxnSpPr>
        <p:spPr>
          <a:xfrm flipV="1">
            <a:off x="6274924" y="4291450"/>
            <a:ext cx="626027" cy="45566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2"/>
          </p:cNvCxnSpPr>
          <p:nvPr/>
        </p:nvCxnSpPr>
        <p:spPr>
          <a:xfrm rot="10800000" flipV="1">
            <a:off x="1989356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469899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rot="16200000" flipV="1">
            <a:off x="3621229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0620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5465720" y="6141448"/>
            <a:ext cx="277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9766" y="1088508"/>
            <a:ext cx="7498080" cy="576949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“The only interesting answers are those which destroy the questions.  -- Susan Sontag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You can start with whatever questions you like</a:t>
            </a:r>
          </a:p>
          <a:p>
            <a:pPr lvl="1"/>
            <a:r>
              <a:rPr lang="en-US" sz="1600" dirty="0" smtClean="0"/>
              <a:t>But the data may only hold answers to other questions.</a:t>
            </a:r>
          </a:p>
          <a:p>
            <a:r>
              <a:rPr lang="en-US" sz="2000" dirty="0" smtClean="0"/>
              <a:t>So starting with questions (version 1.0)</a:t>
            </a:r>
          </a:p>
          <a:p>
            <a:r>
              <a:rPr lang="en-US" sz="2000" dirty="0" smtClean="0"/>
              <a:t>Study data. If quirks, then  chase the quirks</a:t>
            </a:r>
          </a:p>
          <a:p>
            <a:pPr lvl="1"/>
            <a:r>
              <a:rPr lang="en-US" sz="1600" dirty="0" smtClean="0"/>
              <a:t>Now explore questions (version 2.0)</a:t>
            </a:r>
          </a:p>
        </p:txBody>
      </p:sp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6296" y="1874779"/>
            <a:ext cx="4214786" cy="275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57958"/>
            <a:ext cx="7498080" cy="1143000"/>
          </a:xfrm>
        </p:spPr>
        <p:txBody>
          <a:bodyPr/>
          <a:lstStyle/>
          <a:p>
            <a:r>
              <a:rPr lang="en-US" dirty="0" smtClean="0"/>
              <a:t>SAIL = surprise-driven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4107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Using feedback to change the study is NOT standard practice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</a:t>
            </a:fld>
            <a:endParaRPr kumimoji="0"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9865" y="1962202"/>
            <a:ext cx="30638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84760" y="2177734"/>
            <a:ext cx="78613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r>
              <a:rPr lang="en-US" sz="1800" dirty="0" err="1" smtClean="0">
                <a:latin typeface="Gill Sans"/>
                <a:ea typeface="ＭＳ Ｐゴシック" pitchFamily="-112" charset="-128"/>
                <a:cs typeface="Gill Sans"/>
              </a:rPr>
              <a:t>Easterboork</a:t>
            </a:r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 et al. (2007)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9 pages: selecting methods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3 pages: research questions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empirical validity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different forms of "empirical truth"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role of theory building 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conclusions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data collection techniques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0 pages: data analysis</a:t>
            </a:r>
          </a:p>
          <a:p>
            <a:pPr lvl="1" eaLnBrk="1" hangingPunct="1"/>
            <a:r>
              <a:rPr lang="en-US" sz="1600" dirty="0" smtClean="0">
                <a:latin typeface="Gill Sans"/>
                <a:cs typeface="Gill Sans"/>
              </a:rPr>
              <a:t> and then a miracle happens </a:t>
            </a:r>
          </a:p>
          <a:p>
            <a:pPr lvl="1" eaLnBrk="1" hangingPunct="1">
              <a:buFontTx/>
              <a:buNone/>
            </a:pPr>
            <a:r>
              <a:rPr lang="en-US" sz="1600" dirty="0" smtClean="0">
                <a:latin typeface="Gill Sans"/>
                <a:cs typeface="Gill Sans"/>
              </a:rPr>
              <a:t/>
            </a:r>
            <a:br>
              <a:rPr lang="en-US" sz="1600" dirty="0" smtClean="0">
                <a:latin typeface="Gill Sans"/>
                <a:cs typeface="Gill Sans"/>
              </a:rPr>
            </a:br>
            <a:endParaRPr lang="en-US" sz="1600" dirty="0" smtClean="0">
              <a:latin typeface="Gill Sans"/>
              <a:cs typeface="Gill Sans"/>
            </a:endParaRP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Data analysis needs more than 0 pages</a:t>
            </a:r>
          </a:p>
          <a:p>
            <a:pPr lvl="1" eaLnBrk="1" hangingPunct="1"/>
            <a:r>
              <a:rPr lang="en-US" sz="1400" dirty="0" smtClean="0">
                <a:latin typeface="Gill Sans"/>
                <a:cs typeface="Gill Sans"/>
              </a:rPr>
              <a:t>Properly done, data analysis replaces, not augments, standard empirical methods</a:t>
            </a:r>
          </a:p>
        </p:txBody>
      </p:sp>
      <p:cxnSp>
        <p:nvCxnSpPr>
          <p:cNvPr id="7" name="Straight Connector 7"/>
          <p:cNvCxnSpPr>
            <a:cxnSpLocks noChangeShapeType="1"/>
          </p:cNvCxnSpPr>
          <p:nvPr/>
        </p:nvCxnSpPr>
        <p:spPr bwMode="auto">
          <a:xfrm>
            <a:off x="4475606" y="5004124"/>
            <a:ext cx="1632572" cy="3473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standard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68" y="1447800"/>
            <a:ext cx="3508729" cy="4800600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In </a:t>
            </a:r>
            <a:r>
              <a:rPr lang="en-US" sz="2400" dirty="0" err="1" smtClean="0"/>
              <a:t>Basili’s</a:t>
            </a:r>
            <a:r>
              <a:rPr lang="en-US" sz="2400" dirty="0" smtClean="0"/>
              <a:t> </a:t>
            </a:r>
            <a:r>
              <a:rPr lang="en-US" sz="2400" i="1" dirty="0" smtClean="0"/>
              <a:t>Goal/Question/Metric</a:t>
            </a:r>
            <a:r>
              <a:rPr lang="en-US" sz="2400" dirty="0" smtClean="0"/>
              <a:t> (GQM), data collection is designed as follows:</a:t>
            </a:r>
            <a:br>
              <a:rPr lang="en-US" sz="2400" dirty="0" smtClean="0"/>
            </a:br>
            <a:endParaRPr lang="en-US" sz="2400" dirty="0" smtClean="0"/>
          </a:p>
          <a:p>
            <a:pPr lvl="1"/>
            <a:r>
              <a:rPr lang="en-US" sz="2000" i="1" dirty="0" smtClean="0"/>
              <a:t>Conceptual level (goal)</a:t>
            </a:r>
            <a:r>
              <a:rPr lang="en-US" sz="2000" dirty="0" smtClean="0"/>
              <a:t>: Defined </a:t>
            </a:r>
            <a:r>
              <a:rPr lang="en-US" sz="2000" dirty="0" err="1" smtClean="0"/>
              <a:t>w.r.t</a:t>
            </a:r>
            <a:r>
              <a:rPr lang="en-US" sz="2000" dirty="0" smtClean="0"/>
              <a:t>.  models of quality, from various points of view and relative to a particular environment.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i="1" dirty="0" smtClean="0"/>
              <a:t>Operational level (question)</a:t>
            </a:r>
            <a:r>
              <a:rPr lang="en-US" sz="2000" dirty="0" smtClean="0"/>
              <a:t>: Define questions and models to   focus on objects that characterize the assessment of that goal.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i="1" dirty="0" smtClean="0"/>
              <a:t>Quantitative level (metric)</a:t>
            </a:r>
            <a:r>
              <a:rPr lang="en-US" sz="2000" dirty="0" smtClean="0"/>
              <a:t>:  Define metrics, based on models, for every  question in order to collect answers in a measurable way.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</a:t>
            </a:fld>
            <a:endParaRPr kumimoji="0"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38495" y="1433902"/>
            <a:ext cx="3932471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GQM is an example of “the</a:t>
            </a:r>
            <a:b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positivist” tradition.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Problem statement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State research objective, context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Experiment (goals, materials, tasks, hypotheses, design)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Collection, hypothesis testing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Etc</a:t>
            </a: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latin typeface="+mn-lt"/>
              </a:rPr>
              <a:t>Release the Ph.D. students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600" dirty="0" smtClean="0">
                <a:latin typeface="+mn-lt"/>
              </a:rPr>
              <a:t>Wait N years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600" dirty="0" smtClean="0">
                <a:latin typeface="+mn-lt"/>
              </a:rPr>
              <a:t>Do it once, then celebrate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to change standard practice?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5128" y="1508272"/>
            <a:ext cx="7498080" cy="4800600"/>
          </a:xfrm>
        </p:spPr>
        <p:txBody>
          <a:bodyPr>
            <a:noAutofit/>
          </a:bodyPr>
          <a:lstStyle/>
          <a:p>
            <a:r>
              <a:rPr lang="en-US" sz="1400" dirty="0" smtClean="0">
                <a:latin typeface="Gill Sans"/>
                <a:cs typeface="Gill Sans"/>
              </a:rPr>
              <a:t>Does the pace of change in modern software engineering make GQM impractical?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Researchers need rapid adaptation  methods to keep up with this faster pace. Otherwise…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err="1" smtClean="0">
                <a:latin typeface="Gill Sans"/>
                <a:cs typeface="Gill Sans"/>
              </a:rPr>
              <a:t>Basili’s</a:t>
            </a:r>
            <a:r>
              <a:rPr lang="en-US" sz="1400" dirty="0" smtClean="0">
                <a:latin typeface="Gill Sans"/>
                <a:cs typeface="Gill Sans"/>
              </a:rPr>
              <a:t> </a:t>
            </a:r>
            <a:r>
              <a:rPr lang="en-US" sz="1400" dirty="0" err="1" smtClean="0">
                <a:latin typeface="Gill Sans"/>
                <a:cs typeface="Gill Sans"/>
              </a:rPr>
              <a:t>SEL’s</a:t>
            </a:r>
            <a:r>
              <a:rPr lang="en-US" sz="1400" dirty="0" smtClean="0">
                <a:latin typeface="Gill Sans"/>
                <a:cs typeface="Gill Sans"/>
              </a:rPr>
              <a:t> learning organization experiment lasted ten years (from 1984 to 1994) during a period of relative stability within the NASA organization.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Starting in 1995, the pace of change within NASA increased dramatically.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 New projects were often outsourced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SEL became less the driver and more the observer, less proactive and more reactive.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Each project could adopt its own structure.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SEL-style experimentation became difficult: no longer a central model to build on.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NASA also tried some pretty radical development methods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‘Faster, Better, Cheaper” lead led to certain high profile errors which were attributed to production haste, poor communications, and mistakes in engineering management.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When ‘Faster, Better, Cheaper’ ended, NASA changed,  again, their development practices.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This constant pace of change proved fatal to the SEL. </a:t>
            </a:r>
          </a:p>
          <a:p>
            <a:pPr lvl="1"/>
            <a:r>
              <a:rPr lang="en-US" sz="1400" dirty="0" err="1" smtClean="0">
                <a:latin typeface="Gill Sans"/>
                <a:cs typeface="Gill Sans"/>
              </a:rPr>
              <a:t>Basili</a:t>
            </a:r>
            <a:r>
              <a:rPr lang="en-US" sz="1400" dirty="0" smtClean="0">
                <a:latin typeface="Gill Sans"/>
                <a:cs typeface="Gill Sans"/>
              </a:rPr>
              <a:t> el al. [24] describe the period 1995-2001 as one of ‘retrenchment’ at the SEL.</a:t>
            </a:r>
            <a:endParaRPr lang="en-US" sz="1400" dirty="0">
              <a:latin typeface="Gill Sans"/>
              <a:cs typeface="Gill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</a:t>
            </a:fld>
            <a:endParaRPr kumimoji="0"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(1)?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550813" cy="4800600"/>
          </a:xfrm>
        </p:spPr>
        <p:txBody>
          <a:bodyPr/>
          <a:lstStyle/>
          <a:p>
            <a:r>
              <a:rPr lang="en-US" dirty="0" smtClean="0"/>
              <a:t>We spend an awful lot of time debating things that don’t matter: </a:t>
            </a:r>
          </a:p>
          <a:p>
            <a:pPr lvl="1"/>
            <a:r>
              <a:rPr lang="en-US" dirty="0" smtClean="0"/>
              <a:t>Objects,</a:t>
            </a:r>
          </a:p>
          <a:p>
            <a:pPr lvl="1"/>
            <a:r>
              <a:rPr lang="en-US" dirty="0" smtClean="0"/>
              <a:t> aspects, </a:t>
            </a:r>
          </a:p>
          <a:p>
            <a:pPr lvl="1"/>
            <a:r>
              <a:rPr lang="en-US" dirty="0" smtClean="0"/>
              <a:t>types, </a:t>
            </a:r>
          </a:p>
          <a:p>
            <a:pPr lvl="1"/>
            <a:r>
              <a:rPr lang="en-US" dirty="0" smtClean="0"/>
              <a:t>etc etc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</a:t>
            </a:fld>
            <a:endParaRPr kumimoji="0" lang="en-US"/>
          </a:p>
        </p:txBody>
      </p:sp>
      <p:pic>
        <p:nvPicPr>
          <p:cNvPr id="9" name="Picture 8" descr="Picture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211" y="1627848"/>
            <a:ext cx="3932701" cy="3639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14025" y="5693636"/>
            <a:ext cx="235122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Boehm 2000. </a:t>
            </a:r>
            <a:br>
              <a:rPr lang="en-US" sz="1600" dirty="0" smtClean="0"/>
            </a:br>
            <a:r>
              <a:rPr lang="en-US" sz="1600" dirty="0" smtClean="0"/>
              <a:t>Regression results from</a:t>
            </a:r>
          </a:p>
          <a:p>
            <a:r>
              <a:rPr lang="en-US" sz="1600" dirty="0" smtClean="0"/>
              <a:t>161 projects.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xper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862" y="1363579"/>
            <a:ext cx="3875428" cy="5494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Cautionary tale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032" y="1447800"/>
            <a:ext cx="3550813" cy="480060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But don’t treat those numbers too precisely</a:t>
            </a:r>
          </a:p>
          <a:p>
            <a:r>
              <a:rPr lang="en-US" sz="2400" dirty="0" smtClean="0"/>
              <a:t>20 experiments, using 66% of the data (selected at random)</a:t>
            </a:r>
          </a:p>
          <a:p>
            <a:r>
              <a:rPr lang="en-US" sz="2400" dirty="0" smtClean="0"/>
              <a:t>Linear regression:</a:t>
            </a:r>
          </a:p>
          <a:p>
            <a:pPr lvl="1"/>
            <a:r>
              <a:rPr lang="en-US" sz="2000" dirty="0" smtClean="0"/>
              <a:t>Effort = b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 + sum of b</a:t>
            </a:r>
            <a:r>
              <a:rPr lang="en-US" sz="2000" baseline="-25000" dirty="0" smtClean="0"/>
              <a:t>i * </a:t>
            </a:r>
            <a:r>
              <a:rPr lang="en-US" sz="2000" dirty="0" smtClean="0"/>
              <a:t>x</a:t>
            </a:r>
            <a:r>
              <a:rPr lang="en-US" sz="2000" baseline="-25000" dirty="0" smtClean="0"/>
              <a:t>i</a:t>
            </a:r>
          </a:p>
          <a:p>
            <a:pPr lvl="1"/>
            <a:r>
              <a:rPr lang="en-US" sz="2000" dirty="0" smtClean="0"/>
              <a:t>Followed by a greedy back-select to prune dull variables</a:t>
            </a:r>
            <a:endParaRPr lang="en-US" sz="2000" baseline="-25000" dirty="0" smtClean="0"/>
          </a:p>
          <a:p>
            <a:r>
              <a:rPr lang="en-US" sz="2400" dirty="0" smtClean="0"/>
              <a:t>Results	</a:t>
            </a:r>
          </a:p>
          <a:p>
            <a:pPr lvl="1"/>
            <a:r>
              <a:rPr lang="en-US" sz="2000" dirty="0" smtClean="0"/>
              <a:t>LOC influence stable</a:t>
            </a:r>
          </a:p>
          <a:p>
            <a:pPr lvl="1"/>
            <a:r>
              <a:rPr lang="en-US" sz="2000" dirty="0" smtClean="0"/>
              <a:t>Some variables pruned away half the time</a:t>
            </a:r>
          </a:p>
          <a:p>
            <a:pPr lvl="1"/>
            <a:r>
              <a:rPr lang="en-US" sz="2000" dirty="0" smtClean="0"/>
              <a:t>Large ranges (max – min)</a:t>
            </a:r>
          </a:p>
          <a:p>
            <a:pPr lvl="1"/>
            <a:r>
              <a:rPr lang="en-US" sz="2000" dirty="0" smtClean="0"/>
              <a:t>Nine attributes even change the sign on their coefficients</a:t>
            </a:r>
          </a:p>
          <a:p>
            <a:endParaRPr lang="en-US" sz="2400" baseline="-25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</a:t>
            </a:fld>
            <a:endParaRPr kumimoji="0"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(2)?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28008"/>
            <a:ext cx="7498080" cy="4800600"/>
          </a:xfrm>
        </p:spPr>
        <p:txBody>
          <a:bodyPr>
            <a:normAutofit/>
          </a:bodyPr>
          <a:lstStyle/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dirty="0" smtClean="0"/>
              <a:t>Consider two “methods”: 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dirty="0" smtClean="0"/>
              <a:t>software tools, process changes, whatever, 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dirty="0" smtClean="0"/>
              <a:t>Anything that we might do to “improve” </a:t>
            </a:r>
            <a:br>
              <a:rPr lang="en-US" dirty="0" smtClean="0"/>
            </a:br>
            <a:r>
              <a:rPr lang="en-US" dirty="0" smtClean="0"/>
              <a:t>(in some way) a project.</a:t>
            </a:r>
          </a:p>
          <a:p>
            <a:r>
              <a:rPr lang="en-US" dirty="0" smtClean="0"/>
              <a:t>For a list of such methods, see </a:t>
            </a:r>
          </a:p>
          <a:p>
            <a:pPr lvl="1"/>
            <a:r>
              <a:rPr lang="en-US" sz="2595" dirty="0" smtClean="0"/>
              <a:t>IEEE-1012 : the V&amp;V  </a:t>
            </a:r>
          </a:p>
          <a:p>
            <a:pPr lvl="1"/>
            <a:r>
              <a:rPr lang="en-US" sz="2595" dirty="0" smtClean="0"/>
              <a:t>“Handbook on software and systems engineering”: </a:t>
            </a:r>
            <a:r>
              <a:rPr lang="en-US" sz="2595" dirty="0" err="1" smtClean="0"/>
              <a:t>Endres</a:t>
            </a:r>
            <a:r>
              <a:rPr lang="en-US" sz="2595" dirty="0" smtClean="0"/>
              <a:t> and </a:t>
            </a:r>
            <a:r>
              <a:rPr lang="en-US" sz="2595" dirty="0" err="1" smtClean="0"/>
              <a:t>Rombach</a:t>
            </a:r>
            <a:r>
              <a:rPr lang="en-US" sz="2595" dirty="0" smtClean="0"/>
              <a:t>, 2003</a:t>
            </a:r>
          </a:p>
          <a:p>
            <a:r>
              <a:rPr lang="en-US" dirty="0" smtClean="0"/>
              <a:t>Consider any pair of method1/ method2</a:t>
            </a:r>
          </a:p>
          <a:p>
            <a:pPr lvl="1"/>
            <a:r>
              <a:rPr lang="en-US" dirty="0" smtClean="0"/>
              <a:t>Any studies  that comparatively assess them?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</a:t>
            </a:fld>
            <a:endParaRPr kumimoji="0"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7306" y="1566331"/>
            <a:ext cx="3441194" cy="5410200"/>
          </a:xfrm>
        </p:spPr>
        <p:txBody>
          <a:bodyPr>
            <a:normAutofit fontScale="85000" lnSpcReduction="20000"/>
          </a:bodyPr>
          <a:lstStyle/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600" dirty="0" smtClean="0"/>
              <a:t>From </a:t>
            </a:r>
            <a:r>
              <a:rPr lang="en-US" sz="1600" dirty="0" smtClean="0">
                <a:hlinkClick r:id="rId2"/>
              </a:rPr>
              <a:t>http://menzies.us/pdf/07ivv.pdf</a:t>
            </a:r>
            <a:r>
              <a:rPr lang="en-US" sz="1600" dirty="0" smtClean="0"/>
              <a:t> </a:t>
            </a:r>
          </a:p>
          <a:p>
            <a:r>
              <a:rPr lang="en-US" sz="2000" dirty="0" smtClean="0"/>
              <a:t>Step1: Find the phase that saw the most high severity errors, with least IV&amp;V cost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In that phase do the least effort thing first</a:t>
            </a:r>
          </a:p>
          <a:p>
            <a:pPr lvl="1"/>
            <a:r>
              <a:rPr lang="en-US" sz="1600" dirty="0" smtClean="0"/>
              <a:t>frequency of doing “it” times the number of times you did “it”</a:t>
            </a:r>
          </a:p>
          <a:p>
            <a:pPr lvl="1"/>
            <a:r>
              <a:rPr lang="en-US" sz="1600" dirty="0" smtClean="0"/>
              <a:t>If no data, write “?”</a:t>
            </a:r>
          </a:p>
          <a:p>
            <a:r>
              <a:rPr lang="en-US" sz="1800" dirty="0" smtClean="0"/>
              <a:t>An “heroic” study</a:t>
            </a:r>
          </a:p>
          <a:p>
            <a:pPr lvl="1"/>
            <a:r>
              <a:rPr lang="en-US" sz="1600" dirty="0" smtClean="0"/>
              <a:t>Lots of business users doing lots of joins on databases never designed for inter-operative</a:t>
            </a:r>
          </a:p>
          <a:p>
            <a:pPr lvl="1"/>
            <a:r>
              <a:rPr lang="en-US" sz="1600" dirty="0" smtClean="0"/>
              <a:t>Lots of “engineering judgment” on how to align terminology</a:t>
            </a:r>
          </a:p>
          <a:p>
            <a:r>
              <a:rPr lang="en-US" sz="2000" dirty="0" smtClean="0"/>
              <a:t>Not a reproducible study: </a:t>
            </a:r>
          </a:p>
          <a:p>
            <a:pPr lvl="1"/>
            <a:r>
              <a:rPr lang="en-US" sz="1600" dirty="0" smtClean="0"/>
              <a:t>Just the best I have yet to offer</a:t>
            </a:r>
          </a:p>
          <a:p>
            <a:pPr lvl="1"/>
            <a:r>
              <a:rPr lang="en-US" sz="1600" dirty="0" smtClean="0"/>
              <a:t>Has anyone else done better? </a:t>
            </a:r>
          </a:p>
          <a:p>
            <a:pPr lvl="2"/>
            <a:r>
              <a:rPr lang="en-US" sz="1647" dirty="0" smtClean="0"/>
              <a:t>Nope</a:t>
            </a:r>
          </a:p>
          <a:p>
            <a:pPr lvl="1"/>
            <a:endParaRPr lang="en-US" sz="1600" dirty="0" smtClean="0"/>
          </a:p>
          <a:p>
            <a:endParaRPr lang="en-US" sz="2000" dirty="0" smtClean="0"/>
          </a:p>
        </p:txBody>
      </p:sp>
      <p:pic>
        <p:nvPicPr>
          <p:cNvPr id="5" name="Picture 4" descr="Picture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067" y="227262"/>
            <a:ext cx="4309744" cy="61227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NASA IV&amp;V</a:t>
            </a:r>
            <a:br>
              <a:rPr lang="en-US" dirty="0" smtClean="0"/>
            </a:b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75548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17</a:t>
            </a:fld>
            <a:endParaRPr kumimoji="0"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35084" y="508007"/>
            <a:ext cx="467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109</a:t>
            </a:r>
          </a:p>
          <a:p>
            <a:pPr algn="r"/>
            <a:r>
              <a:rPr lang="en-US" sz="900" dirty="0" smtClean="0"/>
              <a:t>63</a:t>
            </a:r>
          </a:p>
          <a:p>
            <a:pPr algn="r"/>
            <a:r>
              <a:rPr lang="en-US" sz="900" dirty="0" smtClean="0"/>
              <a:t>90</a:t>
            </a:r>
          </a:p>
          <a:p>
            <a:pPr algn="r"/>
            <a:r>
              <a:rPr lang="en-US" sz="900" dirty="0" smtClean="0"/>
              <a:t>11</a:t>
            </a:r>
          </a:p>
          <a:p>
            <a:pPr algn="r"/>
            <a:r>
              <a:rPr lang="en-US" sz="900" dirty="0" smtClean="0"/>
              <a:t>2</a:t>
            </a:r>
          </a:p>
          <a:p>
            <a:pPr algn="r"/>
            <a:r>
              <a:rPr lang="en-US" sz="900" dirty="0" smtClean="0"/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27068" y="1395647"/>
            <a:ext cx="4678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131</a:t>
            </a:r>
          </a:p>
          <a:p>
            <a:pPr algn="r"/>
            <a:r>
              <a:rPr lang="en-US" sz="900" dirty="0" smtClean="0"/>
              <a:t>210</a:t>
            </a:r>
          </a:p>
          <a:p>
            <a:pPr algn="r"/>
            <a:r>
              <a:rPr lang="en-US" sz="900" dirty="0" smtClean="0"/>
              <a:t>81</a:t>
            </a:r>
          </a:p>
          <a:p>
            <a:pPr algn="r"/>
            <a:r>
              <a:rPr lang="en-US" sz="900" dirty="0" smtClean="0"/>
              <a:t>4</a:t>
            </a:r>
          </a:p>
          <a:p>
            <a:pPr algn="r"/>
            <a:r>
              <a:rPr lang="en-US" sz="900" dirty="0" smtClean="0"/>
              <a:t>85</a:t>
            </a:r>
          </a:p>
          <a:p>
            <a:pPr algn="r"/>
            <a:r>
              <a:rPr lang="en-US" sz="900" dirty="0" smtClean="0"/>
              <a:t>?</a:t>
            </a:r>
          </a:p>
          <a:p>
            <a:pPr algn="r"/>
            <a:endParaRPr lang="en-US" sz="9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532420" y="2285959"/>
            <a:ext cx="4678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220</a:t>
            </a:r>
          </a:p>
          <a:p>
            <a:pPr algn="r"/>
            <a:r>
              <a:rPr lang="en-US" sz="900" dirty="0" smtClean="0"/>
              <a:t>134</a:t>
            </a:r>
          </a:p>
          <a:p>
            <a:pPr algn="r"/>
            <a:r>
              <a:rPr lang="en-US" sz="900" dirty="0" smtClean="0"/>
              <a:t>23</a:t>
            </a:r>
          </a:p>
          <a:p>
            <a:pPr algn="r"/>
            <a:r>
              <a:rPr lang="en-US" sz="900" dirty="0" smtClean="0"/>
              <a:t>250</a:t>
            </a:r>
          </a:p>
          <a:p>
            <a:pPr algn="r"/>
            <a:r>
              <a:rPr lang="en-US" sz="900" dirty="0" smtClean="0"/>
              <a:t>7</a:t>
            </a:r>
          </a:p>
          <a:p>
            <a:pPr algn="r"/>
            <a:r>
              <a:rPr lang="en-US" sz="900" dirty="0" smtClean="0"/>
              <a:t>22</a:t>
            </a:r>
          </a:p>
          <a:p>
            <a:pPr algn="r"/>
            <a:r>
              <a:rPr lang="en-US" sz="900" dirty="0" smtClean="0"/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36436" y="3331343"/>
            <a:ext cx="467895" cy="2338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900" dirty="0" smtClean="0"/>
              <a:t>283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545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268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30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61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202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494305" y="4947610"/>
            <a:ext cx="46789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63</a:t>
            </a:r>
          </a:p>
          <a:p>
            <a:pPr algn="r"/>
            <a:r>
              <a:rPr lang="en-US" sz="900" dirty="0" smtClean="0"/>
              <a:t>?</a:t>
            </a:r>
          </a:p>
          <a:p>
            <a:pPr algn="r"/>
            <a:r>
              <a:rPr lang="en-US" sz="900" dirty="0" smtClean="0"/>
              <a:t>54</a:t>
            </a:r>
          </a:p>
          <a:p>
            <a:pPr algn="r"/>
            <a:r>
              <a:rPr lang="en-US" sz="900" dirty="0" smtClean="0"/>
              <a:t>202</a:t>
            </a:r>
          </a:p>
          <a:p>
            <a:pPr algn="r"/>
            <a:r>
              <a:rPr lang="en-US" sz="900" dirty="0" smtClean="0"/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94305" y="5684210"/>
            <a:ext cx="467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?</a:t>
            </a:r>
          </a:p>
          <a:p>
            <a:pPr algn="r"/>
            <a:r>
              <a:rPr lang="en-US" sz="900" dirty="0" smtClean="0"/>
              <a:t>?</a:t>
            </a:r>
          </a:p>
          <a:p>
            <a:pPr algn="r"/>
            <a:r>
              <a:rPr lang="en-US" sz="900" dirty="0" smtClean="0"/>
              <a:t>?</a:t>
            </a:r>
          </a:p>
          <a:p>
            <a:pPr algn="r"/>
            <a:r>
              <a:rPr lang="en-US" sz="900" dirty="0" smtClean="0"/>
              <a:t>?</a:t>
            </a:r>
          </a:p>
        </p:txBody>
      </p:sp>
      <p:pic>
        <p:nvPicPr>
          <p:cNvPr id="14" name="Picture 13" descr="Picture 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731" y="2604945"/>
            <a:ext cx="2523068" cy="73589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178798" y="50799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Less is best</a:t>
            </a:r>
            <a:endParaRPr lang="en-US" sz="1000" dirty="0"/>
          </a:p>
        </p:txBody>
      </p:sp>
      <p:cxnSp>
        <p:nvCxnSpPr>
          <p:cNvPr id="17" name="Straight Connector 16"/>
          <p:cNvCxnSpPr/>
          <p:nvPr/>
        </p:nvCxnSpPr>
        <p:spPr>
          <a:xfrm rot="16200000" flipH="1">
            <a:off x="8694044" y="382220"/>
            <a:ext cx="270940" cy="14499"/>
          </a:xfrm>
          <a:prstGeom prst="line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</a:t>
            </a:fld>
            <a:endParaRPr kumimoji="0"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65218" y="2000250"/>
            <a:ext cx="8012112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PROMISE 2005 … 2009 :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 64 presentations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48 papers</a:t>
            </a:r>
          </a:p>
          <a:p>
            <a:pPr lvl="1"/>
            <a:r>
              <a:rPr lang="en-US" sz="1800" dirty="0" smtClean="0"/>
              <a:t>tried a new analysis on old data (repeatability is a GOOD thing) </a:t>
            </a:r>
          </a:p>
          <a:p>
            <a:pPr lvl="1"/>
            <a:r>
              <a:rPr lang="en-US" sz="1800" dirty="0" smtClean="0"/>
              <a:t>Or reported a new method that  worked once for one project.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4 papers  </a:t>
            </a:r>
          </a:p>
          <a:p>
            <a:pPr lvl="1"/>
            <a:r>
              <a:rPr lang="en-US" sz="1800" dirty="0" smtClean="0"/>
              <a:t>argued against model generality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9 papers</a:t>
            </a:r>
          </a:p>
          <a:p>
            <a:pPr lvl="1"/>
            <a:r>
              <a:rPr lang="en-US" sz="1800" dirty="0" smtClean="0"/>
              <a:t> found issues that challenged the validity of prior results </a:t>
            </a:r>
            <a:br>
              <a:rPr lang="en-US" sz="1800" dirty="0" smtClean="0"/>
            </a:br>
            <a:r>
              <a:rPr lang="en-US" sz="1800" dirty="0" smtClean="0"/>
              <a:t>(re-assessment is a GOOD thing)</a:t>
            </a:r>
          </a:p>
          <a:p>
            <a:pPr lvl="1"/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E.g. </a:t>
            </a:r>
            <a:r>
              <a:rPr lang="en-US" sz="1600" dirty="0" err="1" smtClean="0">
                <a:ea typeface="ＭＳ Ｐゴシック" pitchFamily="-112" charset="-128"/>
                <a:cs typeface="ＭＳ Ｐゴシック" pitchFamily="-112" charset="-128"/>
              </a:rPr>
              <a:t>Menzies</a:t>
            </a:r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 et al. Promise 2006</a:t>
            </a:r>
          </a:p>
          <a:p>
            <a:pPr lvl="2"/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The variance study described above</a:t>
            </a:r>
            <a:endParaRPr lang="en-US" sz="1600" dirty="0" smtClean="0">
              <a:ea typeface="ＭＳ Ｐゴシック" pitchFamily="-112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(3)?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(3, cont.)?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</a:t>
            </a:fld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1473200" y="1749363"/>
            <a:ext cx="7366000" cy="436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Only  a small minority of PROMISE papers (11/64) discuss results that repeated in data sets from multiple projects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latin typeface="+mn-lt"/>
              </a:rPr>
              <a:t>Ostrand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Weyuker</a:t>
            </a:r>
            <a:r>
              <a:rPr lang="en-US" dirty="0" smtClean="0">
                <a:latin typeface="+mn-lt"/>
              </a:rPr>
              <a:t>, Bell ‘08, ‘09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Same functional form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Predicts defects for generations of AT&amp;T software</a:t>
            </a: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endParaRPr lang="en-US" sz="2000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latin typeface="+mn-lt"/>
              </a:rPr>
              <a:t>Turhan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Menzies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Bener</a:t>
            </a:r>
            <a:r>
              <a:rPr lang="en-US" dirty="0" smtClean="0">
                <a:latin typeface="+mn-lt"/>
              </a:rPr>
              <a:t> ’08, ‘09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10 projects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Learn on 9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Apply to the 10th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Defect models learned from NASA projects  work for Turkish </a:t>
            </a:r>
            <a:r>
              <a:rPr lang="en-US" dirty="0" err="1" smtClean="0">
                <a:latin typeface="+mn-lt"/>
              </a:rPr>
              <a:t>whitegoods</a:t>
            </a:r>
            <a:r>
              <a:rPr lang="en-US" dirty="0" smtClean="0">
                <a:latin typeface="+mn-lt"/>
              </a:rPr>
              <a:t> software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Caveat: need to filter irrelevant training examples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(4)?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20</a:t>
            </a:fld>
            <a:endParaRPr kumimoji="0" lang="en-US"/>
          </a:p>
        </p:txBody>
      </p:sp>
      <p:sp>
        <p:nvSpPr>
          <p:cNvPr id="6" name="Content Placeholder 13"/>
          <p:cNvSpPr>
            <a:spLocks noGrp="1"/>
          </p:cNvSpPr>
          <p:nvPr>
            <p:ph sz="quarter" idx="4294967295"/>
          </p:nvPr>
        </p:nvSpPr>
        <p:spPr>
          <a:xfrm>
            <a:off x="1176866" y="1541670"/>
            <a:ext cx="8470900" cy="506233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The usual conclusion is that we learn that we can learn very little</a:t>
            </a: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FSE’09: Zimmerman  et al.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Defect models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not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generalizable</a:t>
            </a:r>
            <a:endParaRPr lang="en-US" sz="2000" dirty="0" smtClean="0">
              <a:ea typeface="Arial" pitchFamily="-112" charset="0"/>
              <a:cs typeface="Arial" pitchFamily="-112" charset="0"/>
            </a:endParaRP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Learn “there”, apply 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“here” only works in 4%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 of their 600+ experiments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Opposite to Turhan’09 results</a:t>
            </a: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?add relevancy filter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endParaRPr lang="en-US" sz="1714" dirty="0" smtClean="0">
              <a:ea typeface="Arial" pitchFamily="-112" charset="0"/>
              <a:cs typeface="Arial" pitchFamily="-112" charset="0"/>
            </a:endParaRP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ASE’09: Green, </a:t>
            </a:r>
            <a:r>
              <a:rPr lang="en-US" sz="2286" dirty="0" err="1" smtClean="0">
                <a:ea typeface="Arial" pitchFamily="-112" charset="0"/>
                <a:cs typeface="Arial" pitchFamily="-112" charset="0"/>
              </a:rPr>
              <a:t>Menzies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 et al.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AI search for better software project options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Conclusions highly dependent on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 local business value proposition</a:t>
            </a: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And others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TSE ‘01, ’05: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Shepperd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 et al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Any conclusion regarding “best” effort estimator varies by data sets,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performance criteria, random selection train/test set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TSE’06: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Menzies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, Greenwald: 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attributes selected by FSS vary wildly across projects</a:t>
            </a:r>
          </a:p>
          <a:p>
            <a:pPr lvl="1"/>
            <a:r>
              <a:rPr lang="en-US" sz="2000" dirty="0" err="1" smtClean="0"/>
              <a:t>Zannier</a:t>
            </a:r>
            <a:r>
              <a:rPr lang="en-US" sz="2000" dirty="0" smtClean="0"/>
              <a:t> et al ICSE’06: </a:t>
            </a:r>
            <a:r>
              <a:rPr lang="en-US" sz="1800" dirty="0" smtClean="0"/>
              <a:t> </a:t>
            </a:r>
          </a:p>
          <a:p>
            <a:pPr lvl="2"/>
            <a:r>
              <a:rPr lang="en-US" sz="2000" dirty="0" smtClean="0"/>
              <a:t>picked 5% (at random) ICSE claiming to be “empirical,”</a:t>
            </a:r>
          </a:p>
          <a:p>
            <a:pPr lvl="2"/>
            <a:r>
              <a:rPr lang="en-US" sz="2000" dirty="0" smtClean="0"/>
              <a:t>very few of them (2%) compare methods from multiple researchers </a:t>
            </a:r>
            <a:endParaRPr lang="en-US" sz="1600" dirty="0" smtClean="0">
              <a:latin typeface="Arial" pitchFamily="-112" charset="0"/>
            </a:endParaRPr>
          </a:p>
          <a:p>
            <a:pPr lvl="1"/>
            <a:endParaRPr lang="en-US" sz="1600" dirty="0" smtClean="0">
              <a:latin typeface="Arial" pitchFamily="-112" charset="0"/>
            </a:endParaRPr>
          </a:p>
          <a:p>
            <a:pPr lvl="2">
              <a:buFontTx/>
              <a:buNone/>
            </a:pPr>
            <a:endParaRPr lang="en-US" sz="1400" dirty="0" smtClean="0">
              <a:latin typeface="Arial" pitchFamily="-112" charset="0"/>
              <a:ea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6942" y="1843965"/>
            <a:ext cx="4930337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gods are angry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21</a:t>
            </a:fld>
            <a:endParaRPr kumimoji="0" lang="en-US"/>
          </a:p>
        </p:txBody>
      </p:sp>
      <p:sp>
        <p:nvSpPr>
          <p:cNvPr id="5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771900" y="1901825"/>
            <a:ext cx="5051425" cy="3951288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/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Fenton at PROMISE’ 07</a:t>
            </a:r>
          </a:p>
          <a:p>
            <a:pPr lvl="1"/>
            <a:r>
              <a:rPr lang="en-US" sz="1400" dirty="0" smtClean="0">
                <a:latin typeface="+mj-lt"/>
              </a:rPr>
              <a:t>"... much of the current software metrics research is inherently irrelevant to the industrial mix ...”</a:t>
            </a:r>
          </a:p>
          <a:p>
            <a:pPr lvl="1"/>
            <a:r>
              <a:rPr lang="en-US" sz="1400" dirty="0" smtClean="0">
                <a:latin typeface="+mj-lt"/>
              </a:rPr>
              <a:t>"... any software metrics program that depends on some extensive metrics collection is doomed to failure ...” </a:t>
            </a:r>
            <a:br>
              <a:rPr lang="en-US" sz="14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Budgen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 &amp; </a:t>
            </a:r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Kitchenham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: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“Is Evidence Based Software Engineering mature enough for Practice &amp; Policy? ”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Need for better reporting: more reviews.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Empirical SE  results too immature for making policy. </a:t>
            </a:r>
            <a:br>
              <a:rPr lang="en-US" sz="16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Basili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 : still far to go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But we should celebrate the progress made over the  last 30 years.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And we are turning the corner</a:t>
            </a:r>
          </a:p>
          <a:p>
            <a:pPr lvl="1" eaLnBrk="1" hangingPunct="1">
              <a:buFontTx/>
              <a:buNone/>
            </a:pPr>
            <a:endParaRPr lang="en-US" sz="1600" dirty="0" smtClean="0">
              <a:latin typeface="+mj-lt"/>
            </a:endParaRP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0150" y="2052638"/>
            <a:ext cx="2342215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>
          <a:xfrm>
            <a:off x="1485900" y="147638"/>
            <a:ext cx="674370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 new hope</a:t>
            </a:r>
          </a:p>
        </p:txBody>
      </p:sp>
      <p:sp>
        <p:nvSpPr>
          <p:cNvPr id="35843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1384300" y="1955800"/>
            <a:ext cx="6873875" cy="4656138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Experience factories</a:t>
            </a:r>
          </a:p>
          <a:p>
            <a:pPr lvl="1"/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Method for find local lessons</a:t>
            </a:r>
            <a:endParaRPr lang="en-US" sz="20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Basili</a:t>
            </a:r>
            <a:r>
              <a:rPr lang="en-US" sz="20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’09 (pers. comm.):</a:t>
            </a:r>
          </a:p>
          <a:p>
            <a:pPr lvl="1"/>
            <a:r>
              <a:rPr lang="en-US" sz="2000" dirty="0">
                <a:latin typeface="+mj-lt"/>
              </a:rPr>
              <a:t>“All my papers  have the same form.</a:t>
            </a:r>
          </a:p>
          <a:p>
            <a:pPr lvl="1"/>
            <a:r>
              <a:rPr lang="en-US" sz="2000" dirty="0">
                <a:latin typeface="+mj-lt"/>
              </a:rPr>
              <a:t>“For the project being studied, we find that changing X improved Y.</a:t>
            </a:r>
            <a:r>
              <a:rPr lang="en-US" sz="2000" dirty="0" smtClean="0">
                <a:latin typeface="+mj-lt"/>
              </a:rPr>
              <a:t>”</a:t>
            </a:r>
          </a:p>
          <a:p>
            <a:r>
              <a:rPr lang="en-US" sz="24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Translation (mine):</a:t>
            </a:r>
          </a:p>
          <a:p>
            <a:pPr lvl="1"/>
            <a:r>
              <a:rPr lang="en-US" sz="2000" dirty="0">
                <a:latin typeface="+mj-lt"/>
              </a:rPr>
              <a:t>Even if we can’t find general models (which seem to be quite rare)….</a:t>
            </a:r>
          </a:p>
          <a:p>
            <a:pPr lvl="1"/>
            <a:r>
              <a:rPr lang="en-US" sz="2400" dirty="0">
                <a:latin typeface="+mj-lt"/>
              </a:rPr>
              <a:t>… we can still research general methods for finding local lessons learned</a:t>
            </a:r>
            <a:endParaRPr lang="en-US" sz="2000" dirty="0">
              <a:latin typeface="+mj-lt"/>
            </a:endParaRPr>
          </a:p>
        </p:txBody>
      </p:sp>
      <p:pic>
        <p:nvPicPr>
          <p:cNvPr id="35845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4088" y="409575"/>
            <a:ext cx="1479550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342900"/>
            <a:ext cx="69723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If we can’t find general models, is it science?</a:t>
            </a:r>
            <a:endParaRPr lang="en-US" sz="5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789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35100" y="1638300"/>
            <a:ext cx="7302500" cy="4495800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Popper ‘60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Everything is a “hypothesis”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And the good ones have weathered the most attack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SE “theories” aren’t even “hypotheses</a:t>
            </a:r>
            <a:r>
              <a:rPr lang="en-US" sz="1800" dirty="0" smtClean="0">
                <a:solidFill>
                  <a:srgbClr val="000000"/>
                </a:solidFill>
                <a:latin typeface="+mj-lt"/>
              </a:rPr>
              <a:t>”</a:t>
            </a:r>
            <a:br>
              <a:rPr lang="en-US" sz="1800" dirty="0" smtClean="0">
                <a:solidFill>
                  <a:srgbClr val="000000"/>
                </a:solidFill>
                <a:latin typeface="+mj-lt"/>
              </a:rPr>
            </a:br>
            <a:endParaRPr lang="en-US" sz="1800" dirty="0" smtClean="0">
              <a:solidFill>
                <a:srgbClr val="000000"/>
              </a:solidFill>
              <a:latin typeface="+mj-lt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 err="1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Endres</a:t>
            </a:r>
            <a:r>
              <a:rPr lang="en-US" sz="20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&amp; </a:t>
            </a:r>
            <a:r>
              <a:rPr lang="en-US" sz="2000" dirty="0" err="1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Rombach</a:t>
            </a:r>
            <a:r>
              <a:rPr lang="en-US" sz="20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‘03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Distinguish “observations”, </a:t>
            </a:r>
            <a:br>
              <a:rPr lang="en-US" sz="1800" dirty="0">
                <a:solidFill>
                  <a:srgbClr val="000000"/>
                </a:solidFill>
                <a:latin typeface="+mj-lt"/>
              </a:rPr>
            </a:br>
            <a:r>
              <a:rPr lang="en-US" sz="1800" dirty="0">
                <a:solidFill>
                  <a:srgbClr val="000000"/>
                </a:solidFill>
                <a:latin typeface="+mj-lt"/>
              </a:rPr>
              <a:t>“laws”, “theory”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Laws predict repeatable observations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Theories explain laws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Laws are</a:t>
            </a:r>
            <a:r>
              <a:rPr lang="en-US" sz="1800" dirty="0" smtClean="0">
                <a:solidFill>
                  <a:srgbClr val="000000"/>
                </a:solidFill>
                <a:latin typeface="+mj-lt"/>
              </a:rPr>
              <a:t> either </a:t>
            </a:r>
            <a:r>
              <a:rPr lang="en-US" sz="16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hypotheses </a:t>
            </a:r>
            <a:r>
              <a:rPr lang="en-US" sz="1600" dirty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(tentatively accepted</a:t>
            </a:r>
            <a:r>
              <a:rPr lang="en-US" sz="16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) or conjectures </a:t>
            </a:r>
            <a:r>
              <a:rPr lang="en-US" sz="1600" dirty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guesses)</a:t>
            </a:r>
            <a:br>
              <a:rPr lang="en-US" sz="16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</a:br>
            <a:endParaRPr lang="en-US" sz="1600" dirty="0" smtClean="0">
              <a:solidFill>
                <a:srgbClr val="000000"/>
              </a:solidFill>
              <a:latin typeface="+mj-lt"/>
              <a:ea typeface="ＭＳ Ｐゴシック" pitchFamily="-112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Gregor’06 :  5 types of “theory”: 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800" dirty="0" smtClean="0">
                <a:solidFill>
                  <a:srgbClr val="000000"/>
                </a:solidFill>
              </a:rPr>
              <a:t>Analysis (e.g. </a:t>
            </a:r>
            <a:r>
              <a:rPr lang="en-US" sz="1800" dirty="0" err="1" smtClean="0">
                <a:solidFill>
                  <a:srgbClr val="000000"/>
                </a:solidFill>
              </a:rPr>
              <a:t>ontologies</a:t>
            </a:r>
            <a:r>
              <a:rPr lang="en-US" sz="1800" dirty="0" smtClean="0">
                <a:solidFill>
                  <a:srgbClr val="000000"/>
                </a:solidFill>
              </a:rPr>
              <a:t>, taxonomies)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800" dirty="0" smtClean="0">
                <a:solidFill>
                  <a:srgbClr val="000000"/>
                </a:solidFill>
              </a:rPr>
              <a:t>Explanation (but it is hard to explain “explanation”)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800" dirty="0" smtClean="0">
                <a:solidFill>
                  <a:srgbClr val="000000"/>
                </a:solidFill>
              </a:rPr>
              <a:t>Prediction (some predictors do not explain)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800" dirty="0" smtClean="0">
                <a:solidFill>
                  <a:srgbClr val="000000"/>
                </a:solidFill>
              </a:rPr>
              <a:t>Explanation and prediction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800" dirty="0" smtClean="0">
                <a:solidFill>
                  <a:srgbClr val="000000"/>
                </a:solidFill>
              </a:rPr>
              <a:t>“models” for design + action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600" dirty="0" smtClean="0">
                <a:solidFill>
                  <a:srgbClr val="000000"/>
                </a:solidFill>
                <a:ea typeface="ＭＳ Ｐゴシック" pitchFamily="-112" charset="-128"/>
              </a:rPr>
              <a:t>Don’t have to be “right”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600" dirty="0" smtClean="0">
                <a:solidFill>
                  <a:srgbClr val="000000"/>
                </a:solidFill>
                <a:ea typeface="ＭＳ Ｐゴシック" pitchFamily="-112" charset="-128"/>
              </a:rPr>
              <a:t>Just “useful”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600" dirty="0" smtClean="0">
                <a:solidFill>
                  <a:srgbClr val="000000"/>
                </a:solidFill>
                <a:ea typeface="ＭＳ Ｐゴシック" pitchFamily="-112" charset="-128"/>
              </a:rPr>
              <a:t>A.k.a. </a:t>
            </a:r>
            <a:r>
              <a:rPr lang="en-US" sz="1600" dirty="0" err="1" smtClean="0">
                <a:solidFill>
                  <a:srgbClr val="000000"/>
                </a:solidFill>
                <a:ea typeface="ＭＳ Ｐゴシック" pitchFamily="-112" charset="-128"/>
              </a:rPr>
              <a:t>Endres</a:t>
            </a:r>
            <a:r>
              <a:rPr lang="en-US" sz="1600" dirty="0" smtClean="0">
                <a:solidFill>
                  <a:srgbClr val="000000"/>
                </a:solidFill>
                <a:ea typeface="ＭＳ Ｐゴシック" pitchFamily="-112" charset="-128"/>
              </a:rPr>
              <a:t> &amp; </a:t>
            </a:r>
            <a:r>
              <a:rPr lang="en-US" sz="1600" dirty="0" err="1" smtClean="0">
                <a:solidFill>
                  <a:srgbClr val="000000"/>
                </a:solidFill>
                <a:ea typeface="ＭＳ Ｐゴシック" pitchFamily="-112" charset="-128"/>
              </a:rPr>
              <a:t>Rombach’s</a:t>
            </a:r>
            <a:r>
              <a:rPr lang="en-US" sz="1600" dirty="0" smtClean="0">
                <a:solidFill>
                  <a:srgbClr val="000000"/>
                </a:solidFill>
                <a:ea typeface="ＭＳ Ｐゴシック" pitchFamily="-112" charset="-128"/>
              </a:rPr>
              <a:t> “laws”?</a:t>
            </a:r>
            <a:endParaRPr lang="en-US" sz="1600" dirty="0" smtClean="0">
              <a:solidFill>
                <a:srgbClr val="000000"/>
              </a:solidFill>
              <a:latin typeface="+mj-lt"/>
              <a:ea typeface="ＭＳ Ｐゴシック" pitchFamily="-112" charset="-128"/>
            </a:endParaRPr>
          </a:p>
          <a:p>
            <a:pPr marL="609600" indent="-609600">
              <a:lnSpc>
                <a:spcPct val="90000"/>
              </a:lnSpc>
            </a:pPr>
            <a:endParaRPr lang="en-US" sz="2000" dirty="0">
              <a:solidFill>
                <a:srgbClr val="000000"/>
              </a:solidFill>
              <a:latin typeface="+mj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definitions of “model”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hypothetical description of a complex entity or process. </a:t>
            </a:r>
          </a:p>
          <a:p>
            <a:pPr lvl="1"/>
            <a:r>
              <a:rPr lang="en-US" dirty="0" smtClean="0"/>
              <a:t>Model as output from research machine</a:t>
            </a:r>
          </a:p>
          <a:p>
            <a:pPr lvl="1"/>
            <a:r>
              <a:rPr lang="en-US" dirty="0" smtClean="0"/>
              <a:t>The “product” of research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plan to create, according to a model or models</a:t>
            </a:r>
          </a:p>
          <a:p>
            <a:pPr lvl="1"/>
            <a:r>
              <a:rPr lang="en-US" dirty="0" smtClean="0"/>
              <a:t>Model of the research machine</a:t>
            </a:r>
          </a:p>
          <a:p>
            <a:pPr lvl="1"/>
            <a:r>
              <a:rPr lang="en-US" dirty="0" smtClean="0"/>
              <a:t>The  “generator” of products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“W” is a general model generator.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24</a:t>
            </a:fld>
            <a:endParaRPr kumimoji="0"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Contrast set learning </a:t>
            </a:r>
            <a:br>
              <a:rPr lang="en-US" dirty="0" smtClean="0"/>
            </a:br>
            <a:r>
              <a:rPr lang="en-US" dirty="0" smtClean="0"/>
              <a:t>with “W”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CBR…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25</a:t>
            </a:fld>
            <a:endParaRPr kumimoji="0"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 idx="4294967295"/>
          </p:nvPr>
        </p:nvSpPr>
        <p:spPr>
          <a:xfrm>
            <a:off x="1231900" y="127000"/>
            <a:ext cx="6540500" cy="114300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sz="40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The rest of this</a:t>
            </a: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talk</a:t>
            </a:r>
            <a:r>
              <a:rPr lang="en-US" sz="40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“W</a:t>
            </a: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”</a:t>
            </a:r>
            <a:b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(a “local lessons” finder)</a:t>
            </a:r>
            <a:endParaRPr lang="en-US" sz="40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sz="half" idx="4294967295"/>
          </p:nvPr>
        </p:nvSpPr>
        <p:spPr>
          <a:xfrm>
            <a:off x="1257300" y="1981200"/>
            <a:ext cx="3476625" cy="4114800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Bayesian case-based 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contrast-set learner </a:t>
            </a:r>
          </a:p>
          <a:p>
            <a:pPr lvl="1"/>
            <a:r>
              <a:rPr lang="en-US" sz="1600" dirty="0">
                <a:latin typeface="Arial" pitchFamily="-112" charset="0"/>
              </a:rPr>
              <a:t>uses greedy search</a:t>
            </a:r>
          </a:p>
          <a:p>
            <a:pPr lvl="1"/>
            <a:r>
              <a:rPr lang="en-US" sz="1600" dirty="0">
                <a:latin typeface="Arial" pitchFamily="-112" charset="0"/>
              </a:rPr>
              <a:t>illustrates the “local lessons” effect</a:t>
            </a:r>
          </a:p>
          <a:p>
            <a:pPr lvl="1"/>
            <a:r>
              <a:rPr lang="en-US" sz="1600" dirty="0">
                <a:latin typeface="Arial" pitchFamily="-112" charset="0"/>
              </a:rPr>
              <a:t>offers functionality missing in </a:t>
            </a:r>
            <a:br>
              <a:rPr lang="en-US" sz="1600" dirty="0">
                <a:latin typeface="Arial" pitchFamily="-112" charset="0"/>
              </a:rPr>
            </a:br>
            <a:r>
              <a:rPr lang="en-US" sz="1600" dirty="0">
                <a:latin typeface="Arial" pitchFamily="-112" charset="0"/>
              </a:rPr>
              <a:t>the effort-estimation literature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Fast generator of baseline results</a:t>
            </a:r>
          </a:p>
          <a:p>
            <a:pPr lvl="1"/>
            <a:r>
              <a:rPr lang="en-US" sz="1600" dirty="0">
                <a:latin typeface="Arial" pitchFamily="-112" charset="0"/>
              </a:rPr>
              <a:t>There are too few baseline results</a:t>
            </a:r>
          </a:p>
          <a:p>
            <a:pPr lvl="1"/>
            <a:r>
              <a:rPr lang="en-US" sz="1600" dirty="0">
                <a:latin typeface="Arial" pitchFamily="-112" charset="0"/>
              </a:rPr>
              <a:t>And baseline results can be very interesting (humbling).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 very (very)  simple algorithm </a:t>
            </a:r>
          </a:p>
          <a:p>
            <a:pPr lvl="1"/>
            <a:r>
              <a:rPr lang="en-US" sz="1600" dirty="0">
                <a:latin typeface="Arial" pitchFamily="-112" charset="0"/>
              </a:rPr>
              <a:t>Should add it to your toolkit</a:t>
            </a:r>
          </a:p>
          <a:p>
            <a:pPr lvl="1"/>
            <a:r>
              <a:rPr lang="en-US" sz="1600" dirty="0">
                <a:latin typeface="Arial" pitchFamily="-112" charset="0"/>
              </a:rPr>
              <a:t>At least, as the “one to beat”</a:t>
            </a:r>
          </a:p>
          <a:p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lvl="1"/>
            <a:endParaRPr lang="en-US" sz="1600" dirty="0">
              <a:latin typeface="Arial" pitchFamily="-112" charset="0"/>
            </a:endParaRPr>
          </a:p>
          <a:p>
            <a:pPr lvl="1"/>
            <a:endParaRPr lang="en-US" sz="1600" dirty="0">
              <a:latin typeface="Arial" pitchFamily="-112" charset="0"/>
            </a:endParaRPr>
          </a:p>
        </p:txBody>
      </p:sp>
      <p:sp>
        <p:nvSpPr>
          <p:cNvPr id="41988" name="Slide Number Placeholder 4"/>
          <p:cNvSpPr txBox="1">
            <a:spLocks noGrp="1"/>
          </p:cNvSpPr>
          <p:nvPr/>
        </p:nvSpPr>
        <p:spPr bwMode="auto">
          <a:xfrm>
            <a:off x="8010525" y="30163"/>
            <a:ext cx="690563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0FC6B13B-3800-6747-A83D-CC4971FF7763}" type="slidenum">
              <a:rPr lang="en-US" sz="1500"/>
              <a:pPr/>
              <a:t>26</a:t>
            </a:fld>
            <a:r>
              <a:rPr lang="en-US" sz="1500"/>
              <a:t>/46</a:t>
            </a:r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65338"/>
            <a:ext cx="42989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302250" y="4922838"/>
            <a:ext cx="3252788" cy="952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Holte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’93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C4: builds decision trees “N” deep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1R: builds decision trees “1” deep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For datasets with 2 classes, 1R ≈ C4 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3975100" y="5016500"/>
            <a:ext cx="1247775" cy="100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4445000" y="2066925"/>
            <a:ext cx="752475" cy="2540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accuracy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Moziai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27</a:t>
            </a:fld>
            <a:endParaRPr kumimoji="0" lang="en-US"/>
          </a:p>
        </p:txBody>
      </p:sp>
      <p:pic>
        <p:nvPicPr>
          <p:cNvPr id="4608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2749550"/>
            <a:ext cx="36703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Moziai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28</a:t>
            </a:fld>
            <a:endParaRPr kumimoji="0" lang="en-US"/>
          </a:p>
        </p:txBody>
      </p:sp>
      <p:pic>
        <p:nvPicPr>
          <p:cNvPr id="10" name="Picture 2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8550" y="2508250"/>
            <a:ext cx="429101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 rot="5400000" flipH="1" flipV="1">
            <a:off x="5041900" y="4978400"/>
            <a:ext cx="812800" cy="635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Mozini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29</a:t>
            </a:fld>
            <a:endParaRPr kumimoji="0" lang="en-US"/>
          </a:p>
        </p:txBody>
      </p:sp>
      <p:pic>
        <p:nvPicPr>
          <p:cNvPr id="10" name="Picture 2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0450" y="2546350"/>
            <a:ext cx="429101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4178300" y="4787900"/>
            <a:ext cx="1663700" cy="73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5105400" y="5143500"/>
            <a:ext cx="90170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Mozini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30</a:t>
            </a:fld>
            <a:endParaRPr kumimoji="0" lang="en-US"/>
          </a:p>
        </p:txBody>
      </p:sp>
      <p:pic>
        <p:nvPicPr>
          <p:cNvPr id="10" name="Picture 2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0450" y="2546350"/>
            <a:ext cx="429101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4178300" y="4787900"/>
            <a:ext cx="1663700" cy="73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5105400" y="5143500"/>
            <a:ext cx="90170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5194300" y="5245100"/>
            <a:ext cx="3759200" cy="1536700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FFF1C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>
              <a:buFont typeface="Arial" pitchFamily="-112" charset="0"/>
              <a:buNone/>
            </a:pPr>
            <a:r>
              <a:rPr lang="en-US" sz="1400" dirty="0"/>
              <a:t>“W”: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 err="1"/>
              <a:t>Discretize</a:t>
            </a:r>
            <a:r>
              <a:rPr lang="en-US" sz="1400" dirty="0"/>
              <a:t> data and outcomes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/>
              <a:t>Count  frequencies of ranges in classes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/>
              <a:t>Sort ranges by LOR</a:t>
            </a:r>
          </a:p>
          <a:p>
            <a:pPr marL="457200" indent="-457200"/>
            <a:r>
              <a:rPr lang="en-US" sz="1400" dirty="0"/>
              <a:t>4)      Greedy search on top ranked ranges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8075" y="1411288"/>
            <a:ext cx="5445125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8900" y="368300"/>
            <a:ext cx="62611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 and Defect Prediction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968500"/>
            <a:ext cx="2247900" cy="4114800"/>
          </a:xfrm>
        </p:spPr>
        <p:txBody>
          <a:bodyPr>
            <a:noAutofit/>
          </a:bodyPr>
          <a:lstStyle/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from Norman Fenton’s </a:t>
            </a:r>
            <a:r>
              <a:rPr lang="en-US" sz="1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</a:t>
            </a: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1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Net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Classes= </a:t>
            </a:r>
          </a:p>
          <a:p>
            <a:pPr lvl="1"/>
            <a:r>
              <a:rPr lang="en-US" sz="1400" dirty="0">
                <a:latin typeface="Arial" pitchFamily="-112" charset="0"/>
              </a:rPr>
              <a:t>round(log2(defects/KLOC))/2</a:t>
            </a:r>
            <a:r>
              <a:rPr lang="en-US" sz="1400" dirty="0" smtClean="0">
                <a:latin typeface="Arial" pitchFamily="-112" charset="0"/>
              </a:rPr>
              <a:t>)</a:t>
            </a:r>
            <a:endParaRPr lang="en-US" sz="1600" dirty="0" smtClean="0">
              <a:latin typeface="Arial" pitchFamily="-112" charset="0"/>
            </a:endParaRP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Target class = </a:t>
            </a:r>
            <a:r>
              <a:rPr lang="en-US" sz="1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max(class</a:t>
            </a: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</a:t>
            </a:r>
          </a:p>
          <a:p>
            <a:pPr lvl="1"/>
            <a:r>
              <a:rPr lang="en-US" sz="1600" dirty="0">
                <a:latin typeface="Arial" pitchFamily="-112" charset="0"/>
              </a:rPr>
              <a:t>I.e. worse </a:t>
            </a:r>
            <a:r>
              <a:rPr lang="en-US" sz="1600" dirty="0" smtClean="0">
                <a:latin typeface="Arial" pitchFamily="-112" charset="0"/>
              </a:rPr>
              <a:t>defects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features </a:t>
            </a:r>
            <a:r>
              <a:rPr lang="en-US" sz="1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matter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ranges of those features matter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2560" y="639298"/>
            <a:ext cx="7406640" cy="69420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 + CBR: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Preliminaries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2127250"/>
            <a:ext cx="67818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“Query”</a:t>
            </a:r>
            <a:endParaRPr lang="en-US" sz="28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latin typeface="+mj-lt"/>
              </a:rPr>
              <a:t> What </a:t>
            </a:r>
            <a:r>
              <a:rPr lang="en-US" sz="2400" dirty="0">
                <a:latin typeface="+mj-lt"/>
              </a:rPr>
              <a:t>kind of project you want to analyze; e.g</a:t>
            </a:r>
            <a:r>
              <a:rPr lang="en-US" sz="2400" dirty="0" smtClean="0">
                <a:latin typeface="+mj-lt"/>
              </a:rPr>
              <a:t>.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Analysts not so clever,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High reliability system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Small </a:t>
            </a:r>
            <a:r>
              <a:rPr lang="en-US" sz="2000" dirty="0" smtClean="0">
                <a:latin typeface="+mj-lt"/>
                <a:ea typeface="ＭＳ Ｐゴシック" pitchFamily="-112" charset="-128"/>
              </a:rPr>
              <a:t>KLOC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“Cases”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+mj-lt"/>
              </a:rPr>
              <a:t>Historical records, with their development </a:t>
            </a:r>
            <a:r>
              <a:rPr lang="en-US" sz="2400" dirty="0" smtClean="0">
                <a:latin typeface="+mj-lt"/>
              </a:rPr>
              <a:t>effort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Output: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+mj-lt"/>
              </a:rPr>
              <a:t>A recommendation on how to change our projects in order to reduce development effort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58371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58372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58373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4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5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0419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0420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0421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0424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0426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0427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0428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2467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2468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2469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0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1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2473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4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2475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6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7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2478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2479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0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1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2482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2483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2484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62485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2486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4515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4516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4517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8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9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4521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2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4523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4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5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4526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4527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8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9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4530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4531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32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33" name="Text Box 26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64534" name="Line 28"/>
          <p:cNvSpPr>
            <a:spLocks noChangeShapeType="1"/>
          </p:cNvSpPr>
          <p:nvPr/>
        </p:nvSpPr>
        <p:spPr bwMode="auto">
          <a:xfrm flipH="1" flipV="1">
            <a:off x="6505575" y="3754438"/>
            <a:ext cx="7938" cy="1497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4536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4537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4538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4539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Line 3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3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6564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6565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6566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7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8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6570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1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6572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3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4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6575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6576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7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8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6579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6580" name="Text Box 26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66582" name="Line 28"/>
          <p:cNvSpPr>
            <a:spLocks noChangeShapeType="1"/>
          </p:cNvSpPr>
          <p:nvPr/>
        </p:nvSpPr>
        <p:spPr bwMode="auto">
          <a:xfrm flipH="1" flipV="1">
            <a:off x="6505575" y="3805238"/>
            <a:ext cx="7938" cy="144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83" name="Line 29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84" name="AutoShape 30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66585" name="Text Box 31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66586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6587" name="Text Box 42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6588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38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6590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91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92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6593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6" name="Line 9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8618" name="AutoShape 11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19" name="Text Box 12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8620" name="AutoShape 13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21" name="AutoShape 14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22" name="Text Box 15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8623" name="Text Box 16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8624" name="Line 17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5" name="Line 18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6" name="Text Box 19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8627" name="Text Box 20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8628" name="Text Box 25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68630" name="Line 27"/>
          <p:cNvSpPr>
            <a:spLocks noChangeShapeType="1"/>
          </p:cNvSpPr>
          <p:nvPr/>
        </p:nvSpPr>
        <p:spPr bwMode="auto">
          <a:xfrm flipV="1">
            <a:off x="6513513" y="3792538"/>
            <a:ext cx="4762" cy="145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1" name="Line 28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2" name="AutoShape 29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68633" name="Text Box 30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68634" name="Text Box 32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8635" name="Text Box 33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8636" name="Line 35"/>
          <p:cNvSpPr>
            <a:spLocks noChangeShapeType="1"/>
          </p:cNvSpPr>
          <p:nvPr/>
        </p:nvSpPr>
        <p:spPr bwMode="auto">
          <a:xfrm>
            <a:off x="7434263" y="1473200"/>
            <a:ext cx="0" cy="1036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7" name="Line 36"/>
          <p:cNvSpPr>
            <a:spLocks noChangeShapeType="1"/>
          </p:cNvSpPr>
          <p:nvPr/>
        </p:nvSpPr>
        <p:spPr bwMode="auto">
          <a:xfrm>
            <a:off x="7434263" y="25273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8" name="Freeform 38"/>
          <p:cNvSpPr>
            <a:spLocks/>
          </p:cNvSpPr>
          <p:nvPr/>
        </p:nvSpPr>
        <p:spPr bwMode="auto">
          <a:xfrm>
            <a:off x="7426325" y="2112963"/>
            <a:ext cx="1376363" cy="365125"/>
          </a:xfrm>
          <a:custGeom>
            <a:avLst/>
            <a:gdLst>
              <a:gd name="T0" fmla="*/ 0 w 867"/>
              <a:gd name="T1" fmla="*/ 0 h 230"/>
              <a:gd name="T2" fmla="*/ 2147483647 w 867"/>
              <a:gd name="T3" fmla="*/ 2147483647 h 230"/>
              <a:gd name="T4" fmla="*/ 2147483647 w 867"/>
              <a:gd name="T5" fmla="*/ 2147483647 h 230"/>
              <a:gd name="T6" fmla="*/ 2147483647 w 867"/>
              <a:gd name="T7" fmla="*/ 2147483647 h 230"/>
              <a:gd name="T8" fmla="*/ 2147483647 w 867"/>
              <a:gd name="T9" fmla="*/ 2147483647 h 230"/>
              <a:gd name="T10" fmla="*/ 2147483647 w 867"/>
              <a:gd name="T11" fmla="*/ 2147483647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7"/>
              <a:gd name="T19" fmla="*/ 0 h 230"/>
              <a:gd name="T20" fmla="*/ 867 w 867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7" h="230">
                <a:moveTo>
                  <a:pt x="0" y="0"/>
                </a:moveTo>
                <a:cubicBezTo>
                  <a:pt x="33" y="31"/>
                  <a:pt x="68" y="61"/>
                  <a:pt x="102" y="95"/>
                </a:cubicBezTo>
                <a:cubicBezTo>
                  <a:pt x="136" y="129"/>
                  <a:pt x="172" y="185"/>
                  <a:pt x="207" y="205"/>
                </a:cubicBezTo>
                <a:cubicBezTo>
                  <a:pt x="242" y="225"/>
                  <a:pt x="252" y="212"/>
                  <a:pt x="314" y="216"/>
                </a:cubicBezTo>
                <a:cubicBezTo>
                  <a:pt x="376" y="220"/>
                  <a:pt x="487" y="226"/>
                  <a:pt x="579" y="228"/>
                </a:cubicBezTo>
                <a:cubicBezTo>
                  <a:pt x="671" y="230"/>
                  <a:pt x="807" y="228"/>
                  <a:pt x="867" y="22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9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68640" name="Rectangle 40"/>
          <p:cNvSpPr>
            <a:spLocks noChangeArrowheads="1"/>
          </p:cNvSpPr>
          <p:nvPr/>
        </p:nvSpPr>
        <p:spPr bwMode="auto">
          <a:xfrm>
            <a:off x="6662738" y="1462088"/>
            <a:ext cx="763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utility</a:t>
            </a:r>
          </a:p>
        </p:txBody>
      </p:sp>
      <p:sp>
        <p:nvSpPr>
          <p:cNvPr id="68641" name="Rectangle 42"/>
          <p:cNvSpPr>
            <a:spLocks noChangeArrowheads="1"/>
          </p:cNvSpPr>
          <p:nvPr/>
        </p:nvSpPr>
        <p:spPr bwMode="auto">
          <a:xfrm>
            <a:off x="7956550" y="2216150"/>
            <a:ext cx="727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spread</a:t>
            </a:r>
            <a:endParaRPr lang="en-US" sz="1400"/>
          </a:p>
        </p:txBody>
      </p:sp>
      <p:sp>
        <p:nvSpPr>
          <p:cNvPr id="68642" name="Line 48"/>
          <p:cNvSpPr>
            <a:spLocks noChangeShapeType="1"/>
          </p:cNvSpPr>
          <p:nvPr/>
        </p:nvSpPr>
        <p:spPr bwMode="auto">
          <a:xfrm>
            <a:off x="7799388" y="1514475"/>
            <a:ext cx="0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3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52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8645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6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7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8648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68649" name="Freeform 49"/>
          <p:cNvSpPr>
            <a:spLocks/>
          </p:cNvSpPr>
          <p:nvPr/>
        </p:nvSpPr>
        <p:spPr bwMode="auto">
          <a:xfrm>
            <a:off x="7442200" y="1752600"/>
            <a:ext cx="1295400" cy="373063"/>
          </a:xfrm>
          <a:custGeom>
            <a:avLst/>
            <a:gdLst>
              <a:gd name="T0" fmla="*/ 0 w 816"/>
              <a:gd name="T1" fmla="*/ 0 h 235"/>
              <a:gd name="T2" fmla="*/ 262096250 w 816"/>
              <a:gd name="T3" fmla="*/ 403225540 h 235"/>
              <a:gd name="T4" fmla="*/ 604837500 w 816"/>
              <a:gd name="T5" fmla="*/ 564515757 h 235"/>
              <a:gd name="T6" fmla="*/ 2056447500 w 816"/>
              <a:gd name="T7" fmla="*/ 564515757 h 235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235"/>
              <a:gd name="T14" fmla="*/ 816 w 816"/>
              <a:gd name="T15" fmla="*/ 235 h 2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235">
                <a:moveTo>
                  <a:pt x="0" y="0"/>
                </a:moveTo>
                <a:cubicBezTo>
                  <a:pt x="32" y="61"/>
                  <a:pt x="64" y="123"/>
                  <a:pt x="104" y="160"/>
                </a:cubicBezTo>
                <a:cubicBezTo>
                  <a:pt x="144" y="197"/>
                  <a:pt x="121" y="213"/>
                  <a:pt x="240" y="224"/>
                </a:cubicBezTo>
                <a:cubicBezTo>
                  <a:pt x="359" y="235"/>
                  <a:pt x="587" y="229"/>
                  <a:pt x="816" y="2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50" name="Rectangle 42"/>
          <p:cNvSpPr>
            <a:spLocks noChangeArrowheads="1"/>
          </p:cNvSpPr>
          <p:nvPr/>
        </p:nvSpPr>
        <p:spPr bwMode="auto">
          <a:xfrm>
            <a:off x="8007350" y="1847850"/>
            <a:ext cx="766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median</a:t>
            </a:r>
            <a:endParaRPr lang="en-US" sz="140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2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70661" name="AutoShape 5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4" name="Line 9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70666" name="AutoShape 11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67" name="Text Box 12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70668" name="AutoShape 13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69" name="AutoShape 14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70" name="Text Box 15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70671" name="Text Box 16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70672" name="Line 17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3" name="Line 18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4" name="Text Box 19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70675" name="Text Box 20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70676" name="Text Box 25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70678" name="Line 27"/>
          <p:cNvSpPr>
            <a:spLocks noChangeShapeType="1"/>
          </p:cNvSpPr>
          <p:nvPr/>
        </p:nvSpPr>
        <p:spPr bwMode="auto">
          <a:xfrm flipV="1">
            <a:off x="6513513" y="3817938"/>
            <a:ext cx="4762" cy="1433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9" name="Line 28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80" name="AutoShape 29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70681" name="Text Box 30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70682" name="Text Box 32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70683" name="Text Box 33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70684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70685" name="Rectangle 45"/>
          <p:cNvSpPr>
            <a:spLocks noChangeArrowheads="1"/>
          </p:cNvSpPr>
          <p:nvPr/>
        </p:nvSpPr>
        <p:spPr bwMode="auto">
          <a:xfrm>
            <a:off x="7027863" y="1035050"/>
            <a:ext cx="81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  <a:r>
              <a:rPr lang="en-US" baseline="-25000"/>
              <a:t>0</a:t>
            </a:r>
            <a:r>
              <a:rPr lang="en-US"/>
              <a:t>*</a:t>
            </a:r>
          </a:p>
        </p:txBody>
      </p:sp>
      <p:sp>
        <p:nvSpPr>
          <p:cNvPr id="70686" name="Rectangle 46"/>
          <p:cNvSpPr>
            <a:spLocks noChangeArrowheads="1"/>
          </p:cNvSpPr>
          <p:nvPr/>
        </p:nvSpPr>
        <p:spPr bwMode="auto">
          <a:xfrm>
            <a:off x="7661275" y="1020763"/>
            <a:ext cx="520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  <a:r>
              <a:rPr lang="en-US" baseline="-25000"/>
              <a:t>i</a:t>
            </a:r>
            <a:r>
              <a:rPr lang="en-US"/>
              <a:t>*</a:t>
            </a:r>
          </a:p>
        </p:txBody>
      </p:sp>
      <p:sp>
        <p:nvSpPr>
          <p:cNvPr id="70687" name="TextBox 47"/>
          <p:cNvSpPr txBox="1">
            <a:spLocks noChangeArrowheads="1"/>
          </p:cNvSpPr>
          <p:nvPr/>
        </p:nvSpPr>
        <p:spPr bwMode="auto">
          <a:xfrm>
            <a:off x="7339013" y="2884488"/>
            <a:ext cx="641350" cy="314325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As is</a:t>
            </a:r>
          </a:p>
        </p:txBody>
      </p:sp>
      <p:sp>
        <p:nvSpPr>
          <p:cNvPr id="70688" name="TextBox 48"/>
          <p:cNvSpPr txBox="1">
            <a:spLocks noChangeArrowheads="1"/>
          </p:cNvSpPr>
          <p:nvPr/>
        </p:nvSpPr>
        <p:spPr bwMode="auto">
          <a:xfrm>
            <a:off x="8228013" y="2911475"/>
            <a:ext cx="641350" cy="527050"/>
          </a:xfrm>
          <a:prstGeom prst="rect">
            <a:avLst/>
          </a:prstGeom>
          <a:solidFill>
            <a:srgbClr val="00C1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To be</a:t>
            </a:r>
          </a:p>
        </p:txBody>
      </p:sp>
      <p:cxnSp>
        <p:nvCxnSpPr>
          <p:cNvPr id="70689" name="Straight Arrow Connector 50"/>
          <p:cNvCxnSpPr>
            <a:cxnSpLocks noChangeShapeType="1"/>
            <a:stCxn id="70687" idx="0"/>
          </p:cNvCxnSpPr>
          <p:nvPr/>
        </p:nvCxnSpPr>
        <p:spPr bwMode="auto">
          <a:xfrm rot="16200000" flipV="1">
            <a:off x="7419976" y="2644775"/>
            <a:ext cx="266700" cy="212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0690" name="Straight Arrow Connector 52"/>
          <p:cNvCxnSpPr>
            <a:cxnSpLocks noChangeShapeType="1"/>
          </p:cNvCxnSpPr>
          <p:nvPr/>
        </p:nvCxnSpPr>
        <p:spPr bwMode="auto">
          <a:xfrm rot="10800000">
            <a:off x="7854950" y="2603500"/>
            <a:ext cx="458788" cy="2778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0691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57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48575" y="454025"/>
            <a:ext cx="1114425" cy="306388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treatment</a:t>
            </a:r>
          </a:p>
        </p:txBody>
      </p:sp>
      <p:cxnSp>
        <p:nvCxnSpPr>
          <p:cNvPr id="70694" name="Straight Arrow Connector 59"/>
          <p:cNvCxnSpPr>
            <a:cxnSpLocks noChangeShapeType="1"/>
            <a:stCxn id="58" idx="1"/>
            <a:endCxn id="70686" idx="0"/>
          </p:cNvCxnSpPr>
          <p:nvPr/>
        </p:nvCxnSpPr>
        <p:spPr bwMode="auto">
          <a:xfrm rot="10800000" flipH="1" flipV="1">
            <a:off x="7648575" y="606425"/>
            <a:ext cx="273050" cy="414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0695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96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97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70698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70699" name="Line 35"/>
          <p:cNvSpPr>
            <a:spLocks noChangeShapeType="1"/>
          </p:cNvSpPr>
          <p:nvPr/>
        </p:nvSpPr>
        <p:spPr bwMode="auto">
          <a:xfrm>
            <a:off x="7434263" y="1473200"/>
            <a:ext cx="0" cy="1036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0" name="Line 36"/>
          <p:cNvSpPr>
            <a:spLocks noChangeShapeType="1"/>
          </p:cNvSpPr>
          <p:nvPr/>
        </p:nvSpPr>
        <p:spPr bwMode="auto">
          <a:xfrm>
            <a:off x="7434263" y="25273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1" name="Freeform 38"/>
          <p:cNvSpPr>
            <a:spLocks/>
          </p:cNvSpPr>
          <p:nvPr/>
        </p:nvSpPr>
        <p:spPr bwMode="auto">
          <a:xfrm>
            <a:off x="7426325" y="2112963"/>
            <a:ext cx="1376363" cy="365125"/>
          </a:xfrm>
          <a:custGeom>
            <a:avLst/>
            <a:gdLst>
              <a:gd name="T0" fmla="*/ 0 w 867"/>
              <a:gd name="T1" fmla="*/ 0 h 230"/>
              <a:gd name="T2" fmla="*/ 2147483647 w 867"/>
              <a:gd name="T3" fmla="*/ 2147483647 h 230"/>
              <a:gd name="T4" fmla="*/ 2147483647 w 867"/>
              <a:gd name="T5" fmla="*/ 2147483647 h 230"/>
              <a:gd name="T6" fmla="*/ 2147483647 w 867"/>
              <a:gd name="T7" fmla="*/ 2147483647 h 230"/>
              <a:gd name="T8" fmla="*/ 2147483647 w 867"/>
              <a:gd name="T9" fmla="*/ 2147483647 h 230"/>
              <a:gd name="T10" fmla="*/ 2147483647 w 867"/>
              <a:gd name="T11" fmla="*/ 2147483647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7"/>
              <a:gd name="T19" fmla="*/ 0 h 230"/>
              <a:gd name="T20" fmla="*/ 867 w 867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7" h="230">
                <a:moveTo>
                  <a:pt x="0" y="0"/>
                </a:moveTo>
                <a:cubicBezTo>
                  <a:pt x="33" y="31"/>
                  <a:pt x="68" y="61"/>
                  <a:pt x="102" y="95"/>
                </a:cubicBezTo>
                <a:cubicBezTo>
                  <a:pt x="136" y="129"/>
                  <a:pt x="172" y="185"/>
                  <a:pt x="207" y="205"/>
                </a:cubicBezTo>
                <a:cubicBezTo>
                  <a:pt x="242" y="225"/>
                  <a:pt x="252" y="212"/>
                  <a:pt x="314" y="216"/>
                </a:cubicBezTo>
                <a:cubicBezTo>
                  <a:pt x="376" y="220"/>
                  <a:pt x="487" y="226"/>
                  <a:pt x="579" y="228"/>
                </a:cubicBezTo>
                <a:cubicBezTo>
                  <a:pt x="671" y="230"/>
                  <a:pt x="807" y="228"/>
                  <a:pt x="867" y="22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2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70703" name="Rectangle 40"/>
          <p:cNvSpPr>
            <a:spLocks noChangeArrowheads="1"/>
          </p:cNvSpPr>
          <p:nvPr/>
        </p:nvSpPr>
        <p:spPr bwMode="auto">
          <a:xfrm>
            <a:off x="6662738" y="1462088"/>
            <a:ext cx="763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utility</a:t>
            </a:r>
          </a:p>
        </p:txBody>
      </p:sp>
      <p:sp>
        <p:nvSpPr>
          <p:cNvPr id="70704" name="Rectangle 42"/>
          <p:cNvSpPr>
            <a:spLocks noChangeArrowheads="1"/>
          </p:cNvSpPr>
          <p:nvPr/>
        </p:nvSpPr>
        <p:spPr bwMode="auto">
          <a:xfrm>
            <a:off x="7956550" y="2216150"/>
            <a:ext cx="727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spread</a:t>
            </a:r>
            <a:endParaRPr lang="en-US" sz="1400"/>
          </a:p>
        </p:txBody>
      </p:sp>
      <p:sp>
        <p:nvSpPr>
          <p:cNvPr id="70705" name="Line 48"/>
          <p:cNvSpPr>
            <a:spLocks noChangeShapeType="1"/>
          </p:cNvSpPr>
          <p:nvPr/>
        </p:nvSpPr>
        <p:spPr bwMode="auto">
          <a:xfrm>
            <a:off x="7799388" y="1514475"/>
            <a:ext cx="0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6" name="Freeform 63"/>
          <p:cNvSpPr>
            <a:spLocks/>
          </p:cNvSpPr>
          <p:nvPr/>
        </p:nvSpPr>
        <p:spPr bwMode="auto">
          <a:xfrm>
            <a:off x="7442200" y="1752600"/>
            <a:ext cx="1295400" cy="373063"/>
          </a:xfrm>
          <a:custGeom>
            <a:avLst/>
            <a:gdLst>
              <a:gd name="T0" fmla="*/ 0 w 816"/>
              <a:gd name="T1" fmla="*/ 0 h 235"/>
              <a:gd name="T2" fmla="*/ 262096250 w 816"/>
              <a:gd name="T3" fmla="*/ 403225540 h 235"/>
              <a:gd name="T4" fmla="*/ 604837500 w 816"/>
              <a:gd name="T5" fmla="*/ 564515757 h 235"/>
              <a:gd name="T6" fmla="*/ 2056447500 w 816"/>
              <a:gd name="T7" fmla="*/ 564515757 h 235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235"/>
              <a:gd name="T14" fmla="*/ 816 w 816"/>
              <a:gd name="T15" fmla="*/ 235 h 2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235">
                <a:moveTo>
                  <a:pt x="0" y="0"/>
                </a:moveTo>
                <a:cubicBezTo>
                  <a:pt x="32" y="61"/>
                  <a:pt x="64" y="123"/>
                  <a:pt x="104" y="160"/>
                </a:cubicBezTo>
                <a:cubicBezTo>
                  <a:pt x="144" y="197"/>
                  <a:pt x="121" y="213"/>
                  <a:pt x="240" y="224"/>
                </a:cubicBezTo>
                <a:cubicBezTo>
                  <a:pt x="359" y="235"/>
                  <a:pt x="587" y="229"/>
                  <a:pt x="816" y="2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7" name="Rectangle 42"/>
          <p:cNvSpPr>
            <a:spLocks noChangeArrowheads="1"/>
          </p:cNvSpPr>
          <p:nvPr/>
        </p:nvSpPr>
        <p:spPr bwMode="auto">
          <a:xfrm>
            <a:off x="8007350" y="1847850"/>
            <a:ext cx="766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median</a:t>
            </a:r>
            <a:endParaRPr lang="en-US" sz="1400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itle 7"/>
          <p:cNvSpPr>
            <a:spLocks noGrp="1"/>
          </p:cNvSpPr>
          <p:nvPr>
            <p:ph type="subTitle" idx="1"/>
          </p:nvPr>
        </p:nvSpPr>
        <p:spPr>
          <a:xfrm>
            <a:off x="3898900" y="3143250"/>
            <a:ext cx="6400800" cy="1752600"/>
          </a:xfrm>
        </p:spPr>
        <p:txBody>
          <a:bodyPr/>
          <a:lstStyle/>
          <a:p>
            <a:pPr marL="609600" indent="-609600" algn="l">
              <a:spcBef>
                <a:spcPct val="0"/>
              </a:spcBef>
            </a:pPr>
            <a:r>
              <a:rPr lang="en-US" sz="44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#1: Brooks’s Law</a:t>
            </a:r>
          </a:p>
        </p:txBody>
      </p:sp>
      <p:pic>
        <p:nvPicPr>
          <p:cNvPr id="7270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5838" y="2103438"/>
            <a:ext cx="2811462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6"/>
          <p:cNvSpPr txBox="1">
            <a:spLocks noChangeArrowheads="1"/>
          </p:cNvSpPr>
          <p:nvPr/>
        </p:nvSpPr>
        <p:spPr bwMode="auto">
          <a:xfrm>
            <a:off x="685800" y="9048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3600" kern="0" dirty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Some tasks have </a:t>
            </a:r>
          </a:p>
          <a:p>
            <a:pPr algn="ctr">
              <a:defRPr/>
            </a:pPr>
            <a:r>
              <a:rPr lang="en-US" sz="3600" kern="0" dirty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inherent temporal constraints</a:t>
            </a:r>
          </a:p>
        </p:txBody>
      </p:sp>
      <p:pic>
        <p:nvPicPr>
          <p:cNvPr id="74756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6850" y="1755775"/>
            <a:ext cx="6237288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2293" y="1968500"/>
            <a:ext cx="3103562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6"/>
          <p:cNvSpPr txBox="1">
            <a:spLocks noChangeArrowheads="1"/>
          </p:cNvSpPr>
          <p:nvPr/>
        </p:nvSpPr>
        <p:spPr bwMode="auto">
          <a:xfrm>
            <a:off x="685800" y="2413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4400" kern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Brooks’s Law (1975)</a:t>
            </a:r>
            <a:endParaRPr lang="en-US" sz="4400" kern="0" dirty="0">
              <a:solidFill>
                <a:schemeClr val="tx2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75781" name="TextBox 9"/>
          <p:cNvSpPr txBox="1">
            <a:spLocks noChangeArrowheads="1"/>
          </p:cNvSpPr>
          <p:nvPr/>
        </p:nvSpPr>
        <p:spPr bwMode="auto">
          <a:xfrm>
            <a:off x="4676588" y="1967174"/>
            <a:ext cx="3965973" cy="291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“Adding manpower (sic) to a late project makes it later”.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Inexperience </a:t>
            </a:r>
            <a:r>
              <a:rPr lang="en-US" dirty="0">
                <a:latin typeface="+mn-lt"/>
              </a:rPr>
              <a:t>of new comers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n-lt"/>
              </a:rPr>
              <a:t>• Extra communication overhead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n-lt"/>
              </a:rPr>
              <a:t>• Slower progress</a:t>
            </a:r>
          </a:p>
          <a:p>
            <a:endParaRPr lang="en-US" sz="3200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1241425" y="1271588"/>
            <a:ext cx="3054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4" name="Text Box 3"/>
          <p:cNvSpPr txBox="1">
            <a:spLocks noChangeArrowheads="1"/>
          </p:cNvSpPr>
          <p:nvPr/>
        </p:nvSpPr>
        <p:spPr bwMode="auto">
          <a:xfrm>
            <a:off x="1025525" y="13985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5" name="Text Box 45"/>
          <p:cNvSpPr txBox="1">
            <a:spLocks noChangeArrowheads="1"/>
          </p:cNvSpPr>
          <p:nvPr/>
        </p:nvSpPr>
        <p:spPr bwMode="auto">
          <a:xfrm>
            <a:off x="1520825" y="496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6" name="Rectangle 46"/>
          <p:cNvSpPr>
            <a:spLocks noGrp="1" noChangeArrowheads="1"/>
          </p:cNvSpPr>
          <p:nvPr>
            <p:ph type="ctrTitle"/>
          </p:nvPr>
        </p:nvSpPr>
        <p:spPr>
          <a:xfrm>
            <a:off x="1119089" y="1270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“W”, CBR, &amp; 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Brooks’s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law</a:t>
            </a:r>
          </a:p>
        </p:txBody>
      </p:sp>
      <p:sp>
        <p:nvSpPr>
          <p:cNvPr id="76808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1180352" y="1389529"/>
            <a:ext cx="7457235" cy="468107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Can we mitigate for decreased </a:t>
            </a:r>
            <a:b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experience?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Data: 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Nasa93.arff </a:t>
            </a:r>
            <a:br>
              <a:rPr lang="en-US" sz="1600" dirty="0" smtClean="0">
                <a:latin typeface="+mj-lt"/>
              </a:rPr>
            </a:br>
            <a:r>
              <a:rPr lang="en-US" sz="1600" dirty="0" smtClean="0">
                <a:latin typeface="+mj-lt"/>
              </a:rPr>
              <a:t>(from </a:t>
            </a:r>
            <a:r>
              <a:rPr lang="en-US" sz="1600" dirty="0" err="1" smtClean="0">
                <a:latin typeface="+mj-lt"/>
              </a:rPr>
              <a:t>promisedata.org</a:t>
            </a:r>
            <a:r>
              <a:rPr lang="en-US" sz="1600" dirty="0" smtClean="0">
                <a:latin typeface="+mj-lt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Query: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Applications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aexp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=1” :  under  2 months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Platform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plex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=1” :  under 2 months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Language and tool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ltex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 = 1” : under 2 months</a:t>
            </a:r>
            <a:br>
              <a:rPr lang="en-US" sz="1600" dirty="0" smtClean="0">
                <a:latin typeface="+mj-lt"/>
                <a:ea typeface="ＭＳ Ｐゴシック" pitchFamily="-112" charset="-128"/>
              </a:rPr>
            </a:br>
            <a:endParaRPr lang="en-US" sz="1600" dirty="0" smtClean="0">
              <a:latin typeface="+mj-lt"/>
              <a:ea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For nasa93, inexperience does not always delay the project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if you can reign in the DB requirements.</a:t>
            </a:r>
            <a:br>
              <a:rPr lang="en-US" sz="16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So generalities may be false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in specific circumstances</a:t>
            </a:r>
          </a:p>
        </p:txBody>
      </p:sp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4805363" y="1830388"/>
          <a:ext cx="4105275" cy="2952750"/>
        </p:xfrm>
        <a:graphic>
          <a:graphicData uri="http://schemas.openxmlformats.org/presentationml/2006/ole">
            <p:oleObj spid="_x0000_s76802" name="Worksheet" r:id="rId4" imgW="4572000" imgH="3289300" progId="Excel.Sheet.8">
              <p:embed/>
            </p:oleObj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248400" y="5816600"/>
            <a:ext cx="2624138" cy="830263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2999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Need ways to quickly build and maintain domain- specific SE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itle 7"/>
          <p:cNvSpPr>
            <a:spLocks noGrp="1"/>
          </p:cNvSpPr>
          <p:nvPr>
            <p:ph type="subTitle" idx="1"/>
          </p:nvPr>
        </p:nvSpPr>
        <p:spPr>
          <a:xfrm>
            <a:off x="3898900" y="3143250"/>
            <a:ext cx="6400800" cy="1752600"/>
          </a:xfrm>
        </p:spPr>
        <p:txBody>
          <a:bodyPr/>
          <a:lstStyle/>
          <a:p>
            <a:pPr marL="609600" indent="-609600" algn="l">
              <a:spcBef>
                <a:spcPct val="0"/>
              </a:spcBef>
            </a:pPr>
            <a:r>
              <a:rPr lang="en-US" sz="44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#2 , #3,…. #13</a:t>
            </a:r>
          </a:p>
        </p:txBody>
      </p:sp>
      <p:pic>
        <p:nvPicPr>
          <p:cNvPr id="78851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5838" y="2103438"/>
            <a:ext cx="2811462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1029443" y="101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Results (distribution of </a:t>
            </a:r>
            <a:b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development efforts in </a:t>
            </a:r>
            <a:r>
              <a:rPr lang="en-US" sz="3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</a:t>
            </a:r>
            <a:r>
              <a:rPr lang="en-US" sz="3600" baseline="-250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</a:t>
            </a:r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*)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31749" name="Picture 5" descr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1838325"/>
            <a:ext cx="4984750" cy="2344738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80901" name="Text Box 7"/>
          <p:cNvSpPr txBox="1">
            <a:spLocks noChangeArrowheads="1"/>
          </p:cNvSpPr>
          <p:nvPr/>
        </p:nvSpPr>
        <p:spPr bwMode="auto">
          <a:xfrm>
            <a:off x="5507038" y="1843088"/>
            <a:ext cx="32004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/>
              <a:t>Cases from </a:t>
            </a:r>
            <a:r>
              <a:rPr lang="en-US" sz="1600" i="1"/>
              <a:t>promisedata.org/data</a:t>
            </a:r>
            <a:endParaRPr lang="en-US" sz="1600"/>
          </a:p>
          <a:p>
            <a:endParaRPr lang="en-US" sz="1600"/>
          </a:p>
          <a:p>
            <a:r>
              <a:rPr lang="en-US" sz="1600"/>
              <a:t>Median  = 50% percentile</a:t>
            </a:r>
          </a:p>
          <a:p>
            <a:r>
              <a:rPr lang="en-US" sz="1600"/>
              <a:t>Spread  = 75% - 25% percentile</a:t>
            </a:r>
          </a:p>
          <a:p>
            <a:endParaRPr lang="en-US" sz="1600"/>
          </a:p>
          <a:p>
            <a:r>
              <a:rPr lang="en-US" sz="1600"/>
              <a:t>Improvement = (X - Y) / X</a:t>
            </a:r>
          </a:p>
          <a:p>
            <a:pPr>
              <a:buFontTx/>
              <a:buChar char="•"/>
            </a:pPr>
            <a:r>
              <a:rPr lang="en-US" sz="1600"/>
              <a:t>  X = as is</a:t>
            </a:r>
          </a:p>
          <a:p>
            <a:pPr>
              <a:buFontTx/>
              <a:buChar char="•"/>
            </a:pPr>
            <a:r>
              <a:rPr lang="en-US" sz="1600"/>
              <a:t>  Y = to be</a:t>
            </a:r>
          </a:p>
          <a:p>
            <a:pPr>
              <a:buFontTx/>
              <a:buChar char="•"/>
            </a:pPr>
            <a:r>
              <a:rPr lang="en-US" sz="1600"/>
              <a:t>  </a:t>
            </a:r>
            <a:r>
              <a:rPr lang="en-US" sz="1600" u="sng"/>
              <a:t>more</a:t>
            </a:r>
            <a:r>
              <a:rPr lang="en-US" sz="1600"/>
              <a:t> is better </a:t>
            </a:r>
          </a:p>
          <a:p>
            <a:pPr>
              <a:buFontTx/>
              <a:buChar char="•"/>
            </a:pPr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</p:txBody>
      </p:sp>
      <p:sp>
        <p:nvSpPr>
          <p:cNvPr id="80902" name="Text Box 9"/>
          <p:cNvSpPr txBox="1">
            <a:spLocks noChangeArrowheads="1"/>
          </p:cNvSpPr>
          <p:nvPr/>
        </p:nvSpPr>
        <p:spPr bwMode="auto">
          <a:xfrm>
            <a:off x="5519738" y="4357688"/>
            <a:ext cx="29924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/>
              <a:t>Usually: </a:t>
            </a:r>
          </a:p>
          <a:p>
            <a:pPr>
              <a:buFontTx/>
              <a:buChar char="•"/>
            </a:pPr>
            <a:r>
              <a:rPr lang="en-US" sz="1600"/>
              <a:t> spread ≥ 75% improvement</a:t>
            </a:r>
          </a:p>
          <a:p>
            <a:pPr>
              <a:buFontTx/>
              <a:buChar char="•"/>
            </a:pPr>
            <a:r>
              <a:rPr lang="en-US" sz="1600"/>
              <a:t> median ≥ 60% improvement</a:t>
            </a:r>
          </a:p>
        </p:txBody>
      </p:sp>
      <p:graphicFrame>
        <p:nvGraphicFramePr>
          <p:cNvPr id="80898" name="Object 2"/>
          <p:cNvGraphicFramePr>
            <a:graphicFrameLocks noChangeAspect="1"/>
          </p:cNvGraphicFramePr>
          <p:nvPr/>
        </p:nvGraphicFramePr>
        <p:xfrm>
          <a:off x="195263" y="4281488"/>
          <a:ext cx="5064125" cy="2541587"/>
        </p:xfrm>
        <a:graphic>
          <a:graphicData uri="http://schemas.openxmlformats.org/presentationml/2006/ole">
            <p:oleObj spid="_x0000_s80898" name="Worksheet" r:id="rId5" imgW="6224016" imgH="3124200" progId="Excel.Sheet.8">
              <p:embed/>
            </p:oleObj>
          </a:graphicData>
        </a:graphic>
      </p:graphicFrame>
      <p:cxnSp>
        <p:nvCxnSpPr>
          <p:cNvPr id="80904" name="Straight Connector 9"/>
          <p:cNvCxnSpPr>
            <a:cxnSpLocks noChangeShapeType="1"/>
          </p:cNvCxnSpPr>
          <p:nvPr/>
        </p:nvCxnSpPr>
        <p:spPr bwMode="auto">
          <a:xfrm rot="10800000">
            <a:off x="1430338" y="5346700"/>
            <a:ext cx="2500312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80905" name="Straight Connector 11"/>
          <p:cNvCxnSpPr>
            <a:cxnSpLocks noChangeShapeType="1"/>
          </p:cNvCxnSpPr>
          <p:nvPr/>
        </p:nvCxnSpPr>
        <p:spPr bwMode="auto">
          <a:xfrm rot="16200000" flipV="1">
            <a:off x="2371725" y="5634038"/>
            <a:ext cx="1284287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But that was so easy</a:t>
            </a:r>
          </a:p>
        </p:txBody>
      </p:sp>
      <p:sp>
        <p:nvSpPr>
          <p:cNvPr id="8294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65412" y="2209800"/>
            <a:ext cx="7292788" cy="4114800"/>
          </a:xfrm>
        </p:spPr>
        <p:txBody>
          <a:bodyPr/>
          <a:lstStyle/>
          <a:p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And that’s the whole point</a:t>
            </a:r>
          </a:p>
          <a:p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Yes</a:t>
            </a:r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, finding local lessons learned need not be difficult</a:t>
            </a:r>
          </a:p>
          <a:p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Strange to say…</a:t>
            </a:r>
          </a:p>
          <a:p>
            <a:pPr lvl="1"/>
            <a:r>
              <a:rPr lang="en-US" dirty="0"/>
              <a:t>There are no references in the CBR effort estimation literature for anything else than estimate = nearest neighbors</a:t>
            </a:r>
          </a:p>
          <a:p>
            <a:pPr lvl="1"/>
            <a:r>
              <a:rPr lang="en-US" dirty="0"/>
              <a:t>No steps beyond into planning , etc</a:t>
            </a:r>
          </a:p>
          <a:p>
            <a:pPr lvl="1"/>
            <a:r>
              <a:rPr lang="en-US" dirty="0"/>
              <a:t>Even though that next steps is easy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1165412" y="475498"/>
            <a:ext cx="7292788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What should change?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j</a:t>
            </a:r>
            <a:r>
              <a:rPr lang="en-US" b="1" dirty="0" smtClean="0"/>
              <a:t>* - 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o</a:t>
            </a:r>
            <a:r>
              <a:rPr lang="en-US" b="1" dirty="0" smtClean="0"/>
              <a:t>*)</a:t>
            </a:r>
            <a:br>
              <a:rPr lang="en-US" b="1" dirty="0" smtClean="0"/>
            </a:b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84997" name="Picture 5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" y="2224088"/>
            <a:ext cx="77978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8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4999" name="AutoShape 10"/>
          <p:cNvSpPr>
            <a:spLocks noChangeArrowheads="1"/>
          </p:cNvSpPr>
          <p:nvPr/>
        </p:nvSpPr>
        <p:spPr bwMode="auto">
          <a:xfrm>
            <a:off x="26416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0" name="AutoShape 11"/>
          <p:cNvSpPr>
            <a:spLocks noChangeArrowheads="1"/>
          </p:cNvSpPr>
          <p:nvPr/>
        </p:nvSpPr>
        <p:spPr bwMode="auto">
          <a:xfrm>
            <a:off x="40132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1" name="AutoShape 12"/>
          <p:cNvSpPr>
            <a:spLocks noChangeArrowheads="1"/>
          </p:cNvSpPr>
          <p:nvPr/>
        </p:nvSpPr>
        <p:spPr bwMode="auto">
          <a:xfrm>
            <a:off x="40132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2" name="AutoShape 13"/>
          <p:cNvSpPr>
            <a:spLocks noChangeArrowheads="1"/>
          </p:cNvSpPr>
          <p:nvPr/>
        </p:nvSpPr>
        <p:spPr bwMode="auto">
          <a:xfrm>
            <a:off x="6184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3" name="AutoShape 14"/>
          <p:cNvSpPr>
            <a:spLocks noChangeArrowheads="1"/>
          </p:cNvSpPr>
          <p:nvPr/>
        </p:nvSpPr>
        <p:spPr bwMode="auto">
          <a:xfrm>
            <a:off x="7581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4" name="AutoShape 15"/>
          <p:cNvSpPr>
            <a:spLocks noChangeArrowheads="1"/>
          </p:cNvSpPr>
          <p:nvPr/>
        </p:nvSpPr>
        <p:spPr bwMode="auto">
          <a:xfrm>
            <a:off x="80899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5" name="AutoShape 16"/>
          <p:cNvSpPr>
            <a:spLocks noChangeArrowheads="1"/>
          </p:cNvSpPr>
          <p:nvPr/>
        </p:nvSpPr>
        <p:spPr bwMode="auto">
          <a:xfrm>
            <a:off x="3213100" y="37338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6" name="AutoShape 17"/>
          <p:cNvSpPr>
            <a:spLocks noChangeArrowheads="1"/>
          </p:cNvSpPr>
          <p:nvPr/>
        </p:nvSpPr>
        <p:spPr bwMode="auto">
          <a:xfrm>
            <a:off x="56261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7" name="AutoShape 18"/>
          <p:cNvSpPr>
            <a:spLocks noChangeArrowheads="1"/>
          </p:cNvSpPr>
          <p:nvPr/>
        </p:nvSpPr>
        <p:spPr bwMode="auto">
          <a:xfrm>
            <a:off x="58166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8" name="AutoShape 19"/>
          <p:cNvSpPr>
            <a:spLocks noChangeArrowheads="1"/>
          </p:cNvSpPr>
          <p:nvPr/>
        </p:nvSpPr>
        <p:spPr bwMode="auto">
          <a:xfrm>
            <a:off x="5435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9" name="AutoShape 20"/>
          <p:cNvSpPr>
            <a:spLocks noChangeArrowheads="1"/>
          </p:cNvSpPr>
          <p:nvPr/>
        </p:nvSpPr>
        <p:spPr bwMode="auto">
          <a:xfrm>
            <a:off x="5816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0" name="AutoShape 21"/>
          <p:cNvSpPr>
            <a:spLocks noChangeArrowheads="1"/>
          </p:cNvSpPr>
          <p:nvPr/>
        </p:nvSpPr>
        <p:spPr bwMode="auto">
          <a:xfrm>
            <a:off x="71882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1" name="AutoShape 22"/>
          <p:cNvSpPr>
            <a:spLocks noChangeArrowheads="1"/>
          </p:cNvSpPr>
          <p:nvPr/>
        </p:nvSpPr>
        <p:spPr bwMode="auto">
          <a:xfrm>
            <a:off x="59944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2" name="AutoShape 23"/>
          <p:cNvSpPr>
            <a:spLocks noChangeArrowheads="1"/>
          </p:cNvSpPr>
          <p:nvPr/>
        </p:nvSpPr>
        <p:spPr bwMode="auto">
          <a:xfrm>
            <a:off x="52578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3" name="AutoShape 24"/>
          <p:cNvSpPr>
            <a:spLocks noChangeArrowheads="1"/>
          </p:cNvSpPr>
          <p:nvPr/>
        </p:nvSpPr>
        <p:spPr bwMode="auto">
          <a:xfrm>
            <a:off x="4762500" y="4189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4" name="AutoShape 25"/>
          <p:cNvSpPr>
            <a:spLocks noChangeArrowheads="1"/>
          </p:cNvSpPr>
          <p:nvPr/>
        </p:nvSpPr>
        <p:spPr bwMode="auto">
          <a:xfrm>
            <a:off x="42164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5" name="AutoShape 26"/>
          <p:cNvSpPr>
            <a:spLocks noChangeArrowheads="1"/>
          </p:cNvSpPr>
          <p:nvPr/>
        </p:nvSpPr>
        <p:spPr bwMode="auto">
          <a:xfrm>
            <a:off x="32258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6" name="AutoShape 27"/>
          <p:cNvSpPr>
            <a:spLocks noChangeArrowheads="1"/>
          </p:cNvSpPr>
          <p:nvPr/>
        </p:nvSpPr>
        <p:spPr bwMode="auto">
          <a:xfrm>
            <a:off x="47498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7" name="AutoShape 28"/>
          <p:cNvSpPr>
            <a:spLocks noChangeArrowheads="1"/>
          </p:cNvSpPr>
          <p:nvPr/>
        </p:nvSpPr>
        <p:spPr bwMode="auto">
          <a:xfrm>
            <a:off x="71755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8" name="AutoShape 29"/>
          <p:cNvSpPr>
            <a:spLocks noChangeArrowheads="1"/>
          </p:cNvSpPr>
          <p:nvPr/>
        </p:nvSpPr>
        <p:spPr bwMode="auto">
          <a:xfrm>
            <a:off x="6807200" y="4849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9" name="AutoShape 30"/>
          <p:cNvSpPr>
            <a:spLocks noChangeArrowheads="1"/>
          </p:cNvSpPr>
          <p:nvPr/>
        </p:nvSpPr>
        <p:spPr bwMode="auto">
          <a:xfrm>
            <a:off x="6388100" y="48625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0" name="AutoShape 31"/>
          <p:cNvSpPr>
            <a:spLocks noChangeArrowheads="1"/>
          </p:cNvSpPr>
          <p:nvPr/>
        </p:nvSpPr>
        <p:spPr bwMode="auto">
          <a:xfrm>
            <a:off x="3035300" y="5078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1" name="AutoShape 32"/>
          <p:cNvSpPr>
            <a:spLocks noChangeArrowheads="1"/>
          </p:cNvSpPr>
          <p:nvPr/>
        </p:nvSpPr>
        <p:spPr bwMode="auto">
          <a:xfrm>
            <a:off x="2832100" y="50911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2" name="AutoShape 33"/>
          <p:cNvSpPr>
            <a:spLocks noChangeArrowheads="1"/>
          </p:cNvSpPr>
          <p:nvPr/>
        </p:nvSpPr>
        <p:spPr bwMode="auto">
          <a:xfrm>
            <a:off x="26416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3" name="AutoShape 34"/>
          <p:cNvSpPr>
            <a:spLocks noChangeArrowheads="1"/>
          </p:cNvSpPr>
          <p:nvPr/>
        </p:nvSpPr>
        <p:spPr bwMode="auto">
          <a:xfrm>
            <a:off x="38227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4" name="AutoShape 35"/>
          <p:cNvSpPr>
            <a:spLocks noChangeArrowheads="1"/>
          </p:cNvSpPr>
          <p:nvPr/>
        </p:nvSpPr>
        <p:spPr bwMode="auto">
          <a:xfrm>
            <a:off x="60071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5" name="Freeform 35"/>
          <p:cNvSpPr>
            <a:spLocks noChangeArrowheads="1"/>
          </p:cNvSpPr>
          <p:nvPr/>
        </p:nvSpPr>
        <p:spPr bwMode="auto">
          <a:xfrm>
            <a:off x="8267700" y="2819400"/>
            <a:ext cx="444500" cy="3111500"/>
          </a:xfrm>
          <a:custGeom>
            <a:avLst/>
            <a:gdLst>
              <a:gd name="T0" fmla="*/ 162230 w 584200"/>
              <a:gd name="T1" fmla="*/ 0 h 3111500"/>
              <a:gd name="T2" fmla="*/ 0 w 584200"/>
              <a:gd name="T3" fmla="*/ 241300 h 3111500"/>
              <a:gd name="T4" fmla="*/ 5594 w 584200"/>
              <a:gd name="T5" fmla="*/ 673100 h 3111500"/>
              <a:gd name="T6" fmla="*/ 0 w 584200"/>
              <a:gd name="T7" fmla="*/ 1079500 h 3111500"/>
              <a:gd name="T8" fmla="*/ 0 w 584200"/>
              <a:gd name="T9" fmla="*/ 1371600 h 3111500"/>
              <a:gd name="T10" fmla="*/ 0 w 584200"/>
              <a:gd name="T11" fmla="*/ 2413000 h 3111500"/>
              <a:gd name="T12" fmla="*/ 11189 w 584200"/>
              <a:gd name="T13" fmla="*/ 2997200 h 3111500"/>
              <a:gd name="T14" fmla="*/ 206984 w 584200"/>
              <a:gd name="T15" fmla="*/ 3111500 h 3111500"/>
              <a:gd name="T16" fmla="*/ 257331 w 584200"/>
              <a:gd name="T17" fmla="*/ 2260600 h 3111500"/>
              <a:gd name="T18" fmla="*/ 223766 w 584200"/>
              <a:gd name="T19" fmla="*/ 838200 h 3111500"/>
              <a:gd name="T20" fmla="*/ 16223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240118" y="341778"/>
            <a:ext cx="7218082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news: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improving estimates requires very few changes</a:t>
            </a:r>
          </a:p>
        </p:txBody>
      </p:sp>
      <p:pic>
        <p:nvPicPr>
          <p:cNvPr id="87045" name="Picture 5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" y="2224088"/>
            <a:ext cx="77978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6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7047" name="AutoShape 10"/>
          <p:cNvSpPr>
            <a:spLocks noChangeArrowheads="1"/>
          </p:cNvSpPr>
          <p:nvPr/>
        </p:nvSpPr>
        <p:spPr bwMode="auto">
          <a:xfrm>
            <a:off x="26416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8" name="AutoShape 11"/>
          <p:cNvSpPr>
            <a:spLocks noChangeArrowheads="1"/>
          </p:cNvSpPr>
          <p:nvPr/>
        </p:nvSpPr>
        <p:spPr bwMode="auto">
          <a:xfrm>
            <a:off x="40132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9" name="AutoShape 12"/>
          <p:cNvSpPr>
            <a:spLocks noChangeArrowheads="1"/>
          </p:cNvSpPr>
          <p:nvPr/>
        </p:nvSpPr>
        <p:spPr bwMode="auto">
          <a:xfrm>
            <a:off x="40132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0" name="AutoShape 13"/>
          <p:cNvSpPr>
            <a:spLocks noChangeArrowheads="1"/>
          </p:cNvSpPr>
          <p:nvPr/>
        </p:nvSpPr>
        <p:spPr bwMode="auto">
          <a:xfrm>
            <a:off x="6184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1" name="AutoShape 14"/>
          <p:cNvSpPr>
            <a:spLocks noChangeArrowheads="1"/>
          </p:cNvSpPr>
          <p:nvPr/>
        </p:nvSpPr>
        <p:spPr bwMode="auto">
          <a:xfrm>
            <a:off x="7581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2" name="AutoShape 15"/>
          <p:cNvSpPr>
            <a:spLocks noChangeArrowheads="1"/>
          </p:cNvSpPr>
          <p:nvPr/>
        </p:nvSpPr>
        <p:spPr bwMode="auto">
          <a:xfrm>
            <a:off x="80899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3" name="AutoShape 16"/>
          <p:cNvSpPr>
            <a:spLocks noChangeArrowheads="1"/>
          </p:cNvSpPr>
          <p:nvPr/>
        </p:nvSpPr>
        <p:spPr bwMode="auto">
          <a:xfrm>
            <a:off x="3213100" y="37338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4" name="AutoShape 17"/>
          <p:cNvSpPr>
            <a:spLocks noChangeArrowheads="1"/>
          </p:cNvSpPr>
          <p:nvPr/>
        </p:nvSpPr>
        <p:spPr bwMode="auto">
          <a:xfrm>
            <a:off x="56261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5" name="AutoShape 18"/>
          <p:cNvSpPr>
            <a:spLocks noChangeArrowheads="1"/>
          </p:cNvSpPr>
          <p:nvPr/>
        </p:nvSpPr>
        <p:spPr bwMode="auto">
          <a:xfrm>
            <a:off x="58166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6" name="AutoShape 19"/>
          <p:cNvSpPr>
            <a:spLocks noChangeArrowheads="1"/>
          </p:cNvSpPr>
          <p:nvPr/>
        </p:nvSpPr>
        <p:spPr bwMode="auto">
          <a:xfrm>
            <a:off x="5435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7" name="AutoShape 20"/>
          <p:cNvSpPr>
            <a:spLocks noChangeArrowheads="1"/>
          </p:cNvSpPr>
          <p:nvPr/>
        </p:nvSpPr>
        <p:spPr bwMode="auto">
          <a:xfrm>
            <a:off x="5816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8" name="AutoShape 21"/>
          <p:cNvSpPr>
            <a:spLocks noChangeArrowheads="1"/>
          </p:cNvSpPr>
          <p:nvPr/>
        </p:nvSpPr>
        <p:spPr bwMode="auto">
          <a:xfrm>
            <a:off x="71882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9" name="AutoShape 22"/>
          <p:cNvSpPr>
            <a:spLocks noChangeArrowheads="1"/>
          </p:cNvSpPr>
          <p:nvPr/>
        </p:nvSpPr>
        <p:spPr bwMode="auto">
          <a:xfrm>
            <a:off x="59944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0" name="AutoShape 23"/>
          <p:cNvSpPr>
            <a:spLocks noChangeArrowheads="1"/>
          </p:cNvSpPr>
          <p:nvPr/>
        </p:nvSpPr>
        <p:spPr bwMode="auto">
          <a:xfrm>
            <a:off x="52578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1" name="AutoShape 24"/>
          <p:cNvSpPr>
            <a:spLocks noChangeArrowheads="1"/>
          </p:cNvSpPr>
          <p:nvPr/>
        </p:nvSpPr>
        <p:spPr bwMode="auto">
          <a:xfrm>
            <a:off x="4762500" y="4189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2" name="AutoShape 25"/>
          <p:cNvSpPr>
            <a:spLocks noChangeArrowheads="1"/>
          </p:cNvSpPr>
          <p:nvPr/>
        </p:nvSpPr>
        <p:spPr bwMode="auto">
          <a:xfrm>
            <a:off x="42164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3" name="AutoShape 26"/>
          <p:cNvSpPr>
            <a:spLocks noChangeArrowheads="1"/>
          </p:cNvSpPr>
          <p:nvPr/>
        </p:nvSpPr>
        <p:spPr bwMode="auto">
          <a:xfrm>
            <a:off x="32258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4" name="AutoShape 27"/>
          <p:cNvSpPr>
            <a:spLocks noChangeArrowheads="1"/>
          </p:cNvSpPr>
          <p:nvPr/>
        </p:nvSpPr>
        <p:spPr bwMode="auto">
          <a:xfrm>
            <a:off x="47498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5" name="AutoShape 28"/>
          <p:cNvSpPr>
            <a:spLocks noChangeArrowheads="1"/>
          </p:cNvSpPr>
          <p:nvPr/>
        </p:nvSpPr>
        <p:spPr bwMode="auto">
          <a:xfrm>
            <a:off x="71755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6" name="AutoShape 29"/>
          <p:cNvSpPr>
            <a:spLocks noChangeArrowheads="1"/>
          </p:cNvSpPr>
          <p:nvPr/>
        </p:nvSpPr>
        <p:spPr bwMode="auto">
          <a:xfrm>
            <a:off x="6807200" y="4849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7" name="AutoShape 30"/>
          <p:cNvSpPr>
            <a:spLocks noChangeArrowheads="1"/>
          </p:cNvSpPr>
          <p:nvPr/>
        </p:nvSpPr>
        <p:spPr bwMode="auto">
          <a:xfrm>
            <a:off x="6388100" y="48625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8" name="AutoShape 31"/>
          <p:cNvSpPr>
            <a:spLocks noChangeArrowheads="1"/>
          </p:cNvSpPr>
          <p:nvPr/>
        </p:nvSpPr>
        <p:spPr bwMode="auto">
          <a:xfrm>
            <a:off x="3035300" y="5078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9" name="AutoShape 32"/>
          <p:cNvSpPr>
            <a:spLocks noChangeArrowheads="1"/>
          </p:cNvSpPr>
          <p:nvPr/>
        </p:nvSpPr>
        <p:spPr bwMode="auto">
          <a:xfrm>
            <a:off x="2832100" y="50911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0" name="AutoShape 33"/>
          <p:cNvSpPr>
            <a:spLocks noChangeArrowheads="1"/>
          </p:cNvSpPr>
          <p:nvPr/>
        </p:nvSpPr>
        <p:spPr bwMode="auto">
          <a:xfrm>
            <a:off x="26416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1" name="AutoShape 34"/>
          <p:cNvSpPr>
            <a:spLocks noChangeArrowheads="1"/>
          </p:cNvSpPr>
          <p:nvPr/>
        </p:nvSpPr>
        <p:spPr bwMode="auto">
          <a:xfrm>
            <a:off x="38227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2" name="AutoShape 35"/>
          <p:cNvSpPr>
            <a:spLocks noChangeArrowheads="1"/>
          </p:cNvSpPr>
          <p:nvPr/>
        </p:nvSpPr>
        <p:spPr bwMode="auto">
          <a:xfrm>
            <a:off x="60071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3" name="Freeform 33"/>
          <p:cNvSpPr>
            <a:spLocks noChangeArrowheads="1"/>
          </p:cNvSpPr>
          <p:nvPr/>
        </p:nvSpPr>
        <p:spPr bwMode="auto">
          <a:xfrm>
            <a:off x="8267700" y="2819400"/>
            <a:ext cx="444500" cy="3111500"/>
          </a:xfrm>
          <a:custGeom>
            <a:avLst/>
            <a:gdLst>
              <a:gd name="T0" fmla="*/ 162230 w 584200"/>
              <a:gd name="T1" fmla="*/ 0 h 3111500"/>
              <a:gd name="T2" fmla="*/ 0 w 584200"/>
              <a:gd name="T3" fmla="*/ 241300 h 3111500"/>
              <a:gd name="T4" fmla="*/ 5594 w 584200"/>
              <a:gd name="T5" fmla="*/ 673100 h 3111500"/>
              <a:gd name="T6" fmla="*/ 0 w 584200"/>
              <a:gd name="T7" fmla="*/ 1079500 h 3111500"/>
              <a:gd name="T8" fmla="*/ 0 w 584200"/>
              <a:gd name="T9" fmla="*/ 1371600 h 3111500"/>
              <a:gd name="T10" fmla="*/ 0 w 584200"/>
              <a:gd name="T11" fmla="*/ 2413000 h 3111500"/>
              <a:gd name="T12" fmla="*/ 11189 w 584200"/>
              <a:gd name="T13" fmla="*/ 2997200 h 3111500"/>
              <a:gd name="T14" fmla="*/ 206984 w 584200"/>
              <a:gd name="T15" fmla="*/ 3111500 h 3111500"/>
              <a:gd name="T16" fmla="*/ 257331 w 584200"/>
              <a:gd name="T17" fmla="*/ 2260600 h 3111500"/>
              <a:gd name="T18" fmla="*/ 223766 w 584200"/>
              <a:gd name="T19" fmla="*/ 838200 h 3111500"/>
              <a:gd name="T20" fmla="*/ 16223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4" name="Explosion 2 34"/>
          <p:cNvSpPr>
            <a:spLocks noChangeArrowheads="1"/>
          </p:cNvSpPr>
          <p:nvPr/>
        </p:nvSpPr>
        <p:spPr bwMode="auto">
          <a:xfrm>
            <a:off x="8191500" y="5803900"/>
            <a:ext cx="952500" cy="10541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1195294" y="222250"/>
            <a:ext cx="7262906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Not-so-good news: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local lessons very local</a:t>
            </a:r>
          </a:p>
        </p:txBody>
      </p:sp>
      <p:pic>
        <p:nvPicPr>
          <p:cNvPr id="89093" name="Picture 3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" y="2224088"/>
            <a:ext cx="77978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4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9095" name="AutoShape 7"/>
          <p:cNvSpPr>
            <a:spLocks noChangeArrowheads="1"/>
          </p:cNvSpPr>
          <p:nvPr/>
        </p:nvSpPr>
        <p:spPr bwMode="auto">
          <a:xfrm>
            <a:off x="26416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rrowheads="1"/>
          </p:cNvSpPr>
          <p:nvPr/>
        </p:nvSpPr>
        <p:spPr bwMode="auto">
          <a:xfrm>
            <a:off x="40132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7" name="AutoShape 9"/>
          <p:cNvSpPr>
            <a:spLocks noChangeArrowheads="1"/>
          </p:cNvSpPr>
          <p:nvPr/>
        </p:nvSpPr>
        <p:spPr bwMode="auto">
          <a:xfrm>
            <a:off x="40132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8" name="AutoShape 10"/>
          <p:cNvSpPr>
            <a:spLocks noChangeArrowheads="1"/>
          </p:cNvSpPr>
          <p:nvPr/>
        </p:nvSpPr>
        <p:spPr bwMode="auto">
          <a:xfrm>
            <a:off x="6184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9" name="AutoShape 11"/>
          <p:cNvSpPr>
            <a:spLocks noChangeArrowheads="1"/>
          </p:cNvSpPr>
          <p:nvPr/>
        </p:nvSpPr>
        <p:spPr bwMode="auto">
          <a:xfrm>
            <a:off x="7581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0" name="AutoShape 12"/>
          <p:cNvSpPr>
            <a:spLocks noChangeArrowheads="1"/>
          </p:cNvSpPr>
          <p:nvPr/>
        </p:nvSpPr>
        <p:spPr bwMode="auto">
          <a:xfrm>
            <a:off x="80899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1" name="AutoShape 13"/>
          <p:cNvSpPr>
            <a:spLocks noChangeArrowheads="1"/>
          </p:cNvSpPr>
          <p:nvPr/>
        </p:nvSpPr>
        <p:spPr bwMode="auto">
          <a:xfrm>
            <a:off x="3213100" y="37338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2" name="AutoShape 14"/>
          <p:cNvSpPr>
            <a:spLocks noChangeArrowheads="1"/>
          </p:cNvSpPr>
          <p:nvPr/>
        </p:nvSpPr>
        <p:spPr bwMode="auto">
          <a:xfrm>
            <a:off x="56261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3" name="AutoShape 15"/>
          <p:cNvSpPr>
            <a:spLocks noChangeArrowheads="1"/>
          </p:cNvSpPr>
          <p:nvPr/>
        </p:nvSpPr>
        <p:spPr bwMode="auto">
          <a:xfrm>
            <a:off x="58166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4" name="AutoShape 16"/>
          <p:cNvSpPr>
            <a:spLocks noChangeArrowheads="1"/>
          </p:cNvSpPr>
          <p:nvPr/>
        </p:nvSpPr>
        <p:spPr bwMode="auto">
          <a:xfrm>
            <a:off x="5435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5" name="AutoShape 17"/>
          <p:cNvSpPr>
            <a:spLocks noChangeArrowheads="1"/>
          </p:cNvSpPr>
          <p:nvPr/>
        </p:nvSpPr>
        <p:spPr bwMode="auto">
          <a:xfrm>
            <a:off x="5816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6" name="AutoShape 18"/>
          <p:cNvSpPr>
            <a:spLocks noChangeArrowheads="1"/>
          </p:cNvSpPr>
          <p:nvPr/>
        </p:nvSpPr>
        <p:spPr bwMode="auto">
          <a:xfrm>
            <a:off x="71882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7" name="AutoShape 19"/>
          <p:cNvSpPr>
            <a:spLocks noChangeArrowheads="1"/>
          </p:cNvSpPr>
          <p:nvPr/>
        </p:nvSpPr>
        <p:spPr bwMode="auto">
          <a:xfrm>
            <a:off x="59944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8" name="AutoShape 20"/>
          <p:cNvSpPr>
            <a:spLocks noChangeArrowheads="1"/>
          </p:cNvSpPr>
          <p:nvPr/>
        </p:nvSpPr>
        <p:spPr bwMode="auto">
          <a:xfrm>
            <a:off x="52578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9" name="AutoShape 21"/>
          <p:cNvSpPr>
            <a:spLocks noChangeArrowheads="1"/>
          </p:cNvSpPr>
          <p:nvPr/>
        </p:nvSpPr>
        <p:spPr bwMode="auto">
          <a:xfrm>
            <a:off x="4762500" y="4189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0" name="AutoShape 22"/>
          <p:cNvSpPr>
            <a:spLocks noChangeArrowheads="1"/>
          </p:cNvSpPr>
          <p:nvPr/>
        </p:nvSpPr>
        <p:spPr bwMode="auto">
          <a:xfrm>
            <a:off x="42164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1" name="AutoShape 23"/>
          <p:cNvSpPr>
            <a:spLocks noChangeArrowheads="1"/>
          </p:cNvSpPr>
          <p:nvPr/>
        </p:nvSpPr>
        <p:spPr bwMode="auto">
          <a:xfrm>
            <a:off x="32258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2" name="AutoShape 24"/>
          <p:cNvSpPr>
            <a:spLocks noChangeArrowheads="1"/>
          </p:cNvSpPr>
          <p:nvPr/>
        </p:nvSpPr>
        <p:spPr bwMode="auto">
          <a:xfrm>
            <a:off x="47498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3" name="AutoShape 25"/>
          <p:cNvSpPr>
            <a:spLocks noChangeArrowheads="1"/>
          </p:cNvSpPr>
          <p:nvPr/>
        </p:nvSpPr>
        <p:spPr bwMode="auto">
          <a:xfrm>
            <a:off x="71755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4" name="AutoShape 26"/>
          <p:cNvSpPr>
            <a:spLocks noChangeArrowheads="1"/>
          </p:cNvSpPr>
          <p:nvPr/>
        </p:nvSpPr>
        <p:spPr bwMode="auto">
          <a:xfrm>
            <a:off x="6807200" y="4849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5" name="AutoShape 27"/>
          <p:cNvSpPr>
            <a:spLocks noChangeArrowheads="1"/>
          </p:cNvSpPr>
          <p:nvPr/>
        </p:nvSpPr>
        <p:spPr bwMode="auto">
          <a:xfrm>
            <a:off x="6388100" y="48625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6" name="AutoShape 28"/>
          <p:cNvSpPr>
            <a:spLocks noChangeArrowheads="1"/>
          </p:cNvSpPr>
          <p:nvPr/>
        </p:nvSpPr>
        <p:spPr bwMode="auto">
          <a:xfrm>
            <a:off x="3035300" y="5078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7" name="AutoShape 29"/>
          <p:cNvSpPr>
            <a:spLocks noChangeArrowheads="1"/>
          </p:cNvSpPr>
          <p:nvPr/>
        </p:nvSpPr>
        <p:spPr bwMode="auto">
          <a:xfrm>
            <a:off x="2832100" y="50911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8" name="AutoShape 30"/>
          <p:cNvSpPr>
            <a:spLocks noChangeArrowheads="1"/>
          </p:cNvSpPr>
          <p:nvPr/>
        </p:nvSpPr>
        <p:spPr bwMode="auto">
          <a:xfrm>
            <a:off x="26416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9" name="AutoShape 31"/>
          <p:cNvSpPr>
            <a:spLocks noChangeArrowheads="1"/>
          </p:cNvSpPr>
          <p:nvPr/>
        </p:nvSpPr>
        <p:spPr bwMode="auto">
          <a:xfrm>
            <a:off x="38227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20" name="AutoShape 32"/>
          <p:cNvSpPr>
            <a:spLocks noChangeArrowheads="1"/>
          </p:cNvSpPr>
          <p:nvPr/>
        </p:nvSpPr>
        <p:spPr bwMode="auto">
          <a:xfrm>
            <a:off x="60071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21" name="Freeform 33"/>
          <p:cNvSpPr>
            <a:spLocks noChangeArrowheads="1"/>
          </p:cNvSpPr>
          <p:nvPr/>
        </p:nvSpPr>
        <p:spPr bwMode="auto">
          <a:xfrm>
            <a:off x="2298700" y="5600700"/>
            <a:ext cx="6540500" cy="520700"/>
          </a:xfrm>
          <a:custGeom>
            <a:avLst/>
            <a:gdLst>
              <a:gd name="T0" fmla="*/ 516832650 w 584200"/>
              <a:gd name="T1" fmla="*/ 0 h 3111500"/>
              <a:gd name="T2" fmla="*/ 0 w 584200"/>
              <a:gd name="T3" fmla="*/ 1131 h 3111500"/>
              <a:gd name="T4" fmla="*/ 17821844 w 584200"/>
              <a:gd name="T5" fmla="*/ 3154 h 3111500"/>
              <a:gd name="T6" fmla="*/ 0 w 584200"/>
              <a:gd name="T7" fmla="*/ 5059 h 3111500"/>
              <a:gd name="T8" fmla="*/ 0 w 584200"/>
              <a:gd name="T9" fmla="*/ 6428 h 3111500"/>
              <a:gd name="T10" fmla="*/ 0 w 584200"/>
              <a:gd name="T11" fmla="*/ 11309 h 3111500"/>
              <a:gd name="T12" fmla="*/ 35643687 w 584200"/>
              <a:gd name="T13" fmla="*/ 14047 h 3111500"/>
              <a:gd name="T14" fmla="*/ 659407131 w 584200"/>
              <a:gd name="T15" fmla="*/ 14582 h 3111500"/>
              <a:gd name="T16" fmla="*/ 819803455 w 584200"/>
              <a:gd name="T17" fmla="*/ 10594 h 3111500"/>
              <a:gd name="T18" fmla="*/ 712872528 w 584200"/>
              <a:gd name="T19" fmla="*/ 3928 h 3111500"/>
              <a:gd name="T20" fmla="*/ 51683265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49</a:t>
            </a:fld>
            <a:endParaRPr kumimoji="0" lang="en-US"/>
          </a:p>
        </p:txBody>
      </p:sp>
      <p:sp>
        <p:nvSpPr>
          <p:cNvPr id="35" name="Explosion 2 34"/>
          <p:cNvSpPr>
            <a:spLocks noChangeArrowheads="1"/>
          </p:cNvSpPr>
          <p:nvPr/>
        </p:nvSpPr>
        <p:spPr bwMode="auto">
          <a:xfrm>
            <a:off x="1438088" y="5803900"/>
            <a:ext cx="952500" cy="10541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1105647" y="323850"/>
            <a:ext cx="7573216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Q: Can we do better than “W”?</a:t>
            </a:r>
            <a:b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A: Most certainly!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318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064000" y="2198688"/>
            <a:ext cx="4922838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“W” contains at least a dozen arbitrary design decisions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Which is best?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But the algorithm is so simple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It should least be a baseline tool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Against which we compare supposedly more sophisticated methods.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 straw man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Methodological advice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Before getting complex, get simple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Warning: often: my straw men don’t burn</a:t>
            </a:r>
          </a:p>
        </p:txBody>
      </p:sp>
      <p:pic>
        <p:nvPicPr>
          <p:cNvPr id="93190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9098" y="2466602"/>
            <a:ext cx="3170237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33319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In conclusion …</a:t>
            </a:r>
          </a:p>
        </p:txBody>
      </p:sp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6113" y="2489200"/>
            <a:ext cx="2730500" cy="3511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9764" y="246063"/>
            <a:ext cx="7128435" cy="1143000"/>
          </a:xfrm>
        </p:spPr>
        <p:txBody>
          <a:bodyPr/>
          <a:lstStyle/>
          <a:p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Certainly, we should always </a:t>
            </a:r>
            <a:b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strive for generality</a:t>
            </a:r>
          </a:p>
        </p:txBody>
      </p:sp>
      <p:sp>
        <p:nvSpPr>
          <p:cNvPr id="97286" name="Content Placeholder 14"/>
          <p:cNvSpPr>
            <a:spLocks noGrp="1"/>
          </p:cNvSpPr>
          <p:nvPr>
            <p:ph sz="half" idx="1"/>
          </p:nvPr>
        </p:nvSpPr>
        <p:spPr>
          <a:xfrm>
            <a:off x="1210235" y="2147888"/>
            <a:ext cx="7482915" cy="41148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But don’t be alarmed if you can’t find it.</a:t>
            </a:r>
          </a:p>
          <a:p>
            <a: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The experience to date is that, </a:t>
            </a:r>
          </a:p>
          <a:p>
            <a:pPr lvl="1"/>
            <a:r>
              <a:rPr lang="en-US" sz="1800" dirty="0" smtClean="0">
                <a:latin typeface="Arial" pitchFamily="-112" charset="0"/>
              </a:rPr>
              <a:t>with rare exceptions,  </a:t>
            </a:r>
          </a:p>
          <a:p>
            <a:pPr lvl="1"/>
            <a:r>
              <a:rPr lang="en-US" sz="1800" dirty="0" err="1" smtClean="0">
                <a:latin typeface="Arial" pitchFamily="-112" charset="0"/>
              </a:rPr>
              <a:t>SAILing</a:t>
            </a:r>
            <a:r>
              <a:rPr lang="en-US" sz="1800" dirty="0" smtClean="0">
                <a:latin typeface="Arial" pitchFamily="-112" charset="0"/>
              </a:rPr>
              <a:t> does not lead to general theories</a:t>
            </a:r>
            <a:br>
              <a:rPr lang="en-US" sz="1800" dirty="0" smtClean="0">
                <a:latin typeface="Arial" pitchFamily="-112" charset="0"/>
              </a:rPr>
            </a:br>
            <a:endParaRPr lang="en-US" sz="1800" dirty="0" smtClean="0">
              <a:latin typeface="Arial" pitchFamily="-112" charset="0"/>
            </a:endParaRPr>
          </a:p>
          <a:p>
            <a: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But that’s ok</a:t>
            </a:r>
          </a:p>
          <a:p>
            <a:pPr lvl="1"/>
            <a:r>
              <a:rPr lang="en-US" sz="1800" dirty="0" smtClean="0">
                <a:latin typeface="Arial" pitchFamily="-112" charset="0"/>
              </a:rPr>
              <a:t>Very few others have found general models (in SE)</a:t>
            </a:r>
          </a:p>
          <a:p>
            <a:pPr lvl="1"/>
            <a:r>
              <a:rPr lang="en-US" sz="1800" dirty="0" smtClean="0">
                <a:latin typeface="Arial" pitchFamily="-112" charset="0"/>
              </a:rPr>
              <a:t>E.g. </a:t>
            </a:r>
            <a:r>
              <a:rPr lang="en-US" sz="1800" dirty="0" err="1" smtClean="0">
                <a:latin typeface="Arial" pitchFamily="-112" charset="0"/>
              </a:rPr>
              <a:t>Turhan</a:t>
            </a:r>
            <a:r>
              <a:rPr lang="en-US" sz="1800" dirty="0" smtClean="0">
                <a:latin typeface="Arial" pitchFamily="-112" charset="0"/>
              </a:rPr>
              <a:t>, </a:t>
            </a:r>
            <a:r>
              <a:rPr lang="en-US" sz="1800" dirty="0" err="1" smtClean="0">
                <a:latin typeface="Arial" pitchFamily="-112" charset="0"/>
              </a:rPr>
              <a:t>Menzies</a:t>
            </a:r>
            <a:r>
              <a:rPr lang="en-US" sz="1800" dirty="0" smtClean="0">
                <a:latin typeface="Arial" pitchFamily="-112" charset="0"/>
              </a:rPr>
              <a:t>, Ayse’09</a:t>
            </a:r>
          </a:p>
          <a:p>
            <a:pPr lvl="1"/>
            <a:endParaRPr lang="en-US" sz="1800" dirty="0" smtClean="0">
              <a:latin typeface="Arial" pitchFamily="-112" charset="0"/>
            </a:endParaRPr>
          </a:p>
          <a:p>
            <a:r>
              <a:rPr lang="en-US" sz="2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Anyway</a:t>
            </a:r>
          </a:p>
          <a:p>
            <a:pPr lvl="1"/>
            <a:r>
              <a:rPr lang="en-US" sz="1800" dirty="0" smtClean="0">
                <a:latin typeface="Arial" pitchFamily="-112" charset="0"/>
              </a:rPr>
              <a:t>If there are few general results, there may be general methods to find local results</a:t>
            </a:r>
          </a:p>
          <a:p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588" y="1339021"/>
            <a:ext cx="4922837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471" y="323850"/>
            <a:ext cx="7528392" cy="1143000"/>
          </a:xfrm>
        </p:spPr>
        <p:txBody>
          <a:bodyPr/>
          <a:lstStyle/>
          <a:p>
            <a:pPr algn="l"/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Btw, constantly (</a:t>
            </a:r>
            <a:r>
              <a:rPr lang="en-US" sz="32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re)building</a:t>
            </a: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local</a:t>
            </a:r>
            <a:b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models </a:t>
            </a:r>
            <a:r>
              <a:rPr lang="en-US" sz="3200" u="sng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is</a:t>
            </a: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a general model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933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95294" y="2560638"/>
            <a:ext cx="7112094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Case-based reasoning</a:t>
            </a:r>
            <a:b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</a:br>
            <a:endParaRPr lang="en-US" sz="2400" dirty="0" smtClean="0"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 err="1" smtClean="0">
                <a:ea typeface="ＭＳ Ｐゴシック" pitchFamily="-112" charset="-128"/>
                <a:cs typeface="ＭＳ Ｐゴシック" pitchFamily="-112" charset="-128"/>
              </a:rPr>
              <a:t>Kolodner’s</a:t>
            </a: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2400" dirty="0">
                <a:ea typeface="ＭＳ Ｐゴシック" pitchFamily="-112" charset="-128"/>
                <a:cs typeface="ＭＳ Ｐゴシック" pitchFamily="-112" charset="-128"/>
              </a:rPr>
              <a:t>theory of </a:t>
            </a:r>
            <a:br>
              <a:rPr lang="en-US" sz="2400" dirty="0"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 dirty="0">
                <a:ea typeface="ＭＳ Ｐゴシック" pitchFamily="-112" charset="-128"/>
                <a:cs typeface="ＭＳ Ｐゴシック" pitchFamily="-112" charset="-128"/>
              </a:rPr>
              <a:t>reconstructive </a:t>
            </a: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memory</a:t>
            </a:r>
            <a:b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</a:br>
            <a:endParaRPr lang="en-US" sz="2400" dirty="0" smtClean="0"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-112" charset="-128"/>
                <a:cs typeface="ＭＳ Ｐゴシック" pitchFamily="-112" charset="-128"/>
              </a:rPr>
              <a:t>The Yale group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Shank &amp; </a:t>
            </a:r>
            <a:r>
              <a:rPr lang="en-US" sz="2000" dirty="0" err="1"/>
              <a:t>Riesbeck</a:t>
            </a:r>
            <a:r>
              <a:rPr lang="en-US" sz="2000" dirty="0"/>
              <a:t> et al.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Memory, not models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Don’t “think”, remember</a:t>
            </a:r>
          </a:p>
          <a:p>
            <a:pPr>
              <a:lnSpc>
                <a:spcPct val="90000"/>
              </a:lnSpc>
            </a:pPr>
            <a:endParaRPr lang="en-US" sz="2000" dirty="0">
              <a:ea typeface="ＭＳ Ｐゴシック" pitchFamily="-112" charset="-128"/>
              <a:cs typeface="ＭＳ Ｐゴシック" pitchFamily="-112" charset="-128"/>
            </a:endParaRPr>
          </a:p>
          <a:p>
            <a:pPr lvl="2">
              <a:lnSpc>
                <a:spcPct val="90000"/>
              </a:lnSpc>
            </a:pPr>
            <a:endParaRPr lang="en-US" sz="1800" dirty="0">
              <a:ea typeface="ＭＳ Ｐゴシック" pitchFamily="-112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75" y="1911350"/>
            <a:ext cx="3502025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045882" y="1981200"/>
            <a:ext cx="4034118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Ask some good old </a:t>
            </a:r>
            <a:r>
              <a:rPr lang="en-US" sz="1800" dirty="0" err="1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fashoned</a:t>
            </a: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 AI types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800" dirty="0" smtClean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Minsky</a:t>
            </a: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’86: “Society of Mind”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The brain is a set of 1000+ kludges</a:t>
            </a:r>
            <a:b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Feigenbaum'78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Don't take your heart  attack</a:t>
            </a:r>
            <a:b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to the </a:t>
            </a:r>
            <a:r>
              <a:rPr lang="en-US" sz="1800" dirty="0" err="1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Maths</a:t>
            </a: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 Dept.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600" dirty="0">
                <a:solidFill>
                  <a:srgbClr val="0D0D0D"/>
                </a:solidFill>
              </a:rPr>
              <a:t>Were they will diagnose and treat you using  first principles </a:t>
            </a:r>
            <a:br>
              <a:rPr lang="en-US" sz="1600" dirty="0">
                <a:solidFill>
                  <a:srgbClr val="0D0D0D"/>
                </a:solidFill>
              </a:rPr>
            </a:br>
            <a:endParaRPr lang="en-US" sz="1600" dirty="0">
              <a:solidFill>
                <a:srgbClr val="0D0D0D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Instead, go to the E.R room	 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600" dirty="0">
                <a:solidFill>
                  <a:srgbClr val="0D0D0D"/>
                </a:solidFill>
              </a:rPr>
              <a:t>Staffed by doctors who  spent decades  learning  the quirks of  drugs, organs, diseases, people, etc  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800" dirty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Seek out those that study kludges.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be treated faster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live longer 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1381" name="Title 1"/>
          <p:cNvSpPr>
            <a:spLocks/>
          </p:cNvSpPr>
          <p:nvPr/>
        </p:nvSpPr>
        <p:spPr bwMode="auto">
          <a:xfrm>
            <a:off x="1090706" y="147638"/>
            <a:ext cx="759609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4000" dirty="0" smtClean="0">
                <a:solidFill>
                  <a:schemeClr val="tx2"/>
                </a:solidFill>
              </a:rPr>
              <a:t>Kludges: they </a:t>
            </a:r>
            <a:r>
              <a:rPr lang="en-US" sz="4000" dirty="0">
                <a:solidFill>
                  <a:schemeClr val="tx2"/>
                </a:solidFill>
              </a:rPr>
              <a:t>work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54</a:t>
            </a:fld>
            <a:endParaRPr kumimoji="0"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See you at PROMISE’10?</a:t>
            </a: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942975" y="6107113"/>
            <a:ext cx="7772400" cy="865187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http://promisedata.org/2010</a:t>
            </a:r>
          </a:p>
        </p:txBody>
      </p:sp>
      <p:pic>
        <p:nvPicPr>
          <p:cNvPr id="103427" name="Picture 5" descr="Picture 30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8488" y="1560513"/>
            <a:ext cx="5654675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Supplemental slides</a:t>
            </a:r>
          </a:p>
        </p:txBody>
      </p:sp>
      <p:sp>
        <p:nvSpPr>
          <p:cNvPr id="104451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Content Placeholder 2"/>
          <p:cNvSpPr>
            <a:spLocks noGrp="1"/>
          </p:cNvSpPr>
          <p:nvPr>
            <p:ph sz="half" idx="1"/>
          </p:nvPr>
        </p:nvSpPr>
        <p:spPr>
          <a:xfrm>
            <a:off x="577850" y="2336800"/>
            <a:ext cx="7988300" cy="4114800"/>
          </a:xfrm>
        </p:spPr>
        <p:txBody>
          <a:bodyPr/>
          <a:lstStyle/>
          <a:p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  <a:hlinkClick r:id="rId2"/>
              </a:rPr>
              <a:t>tim@menzies.us</a:t>
            </a:r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  <a:hlinkClick r:id="rId3"/>
              </a:rPr>
              <a:t>http://menzies.us</a:t>
            </a:r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  <a:hlinkClick r:id="rId4"/>
              </a:rPr>
              <a:t>http://twitter.com/timmenzies</a:t>
            </a:r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</a:p>
          <a:p>
            <a:endParaRPr lang="en-US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  <a:hlinkClick r:id="rId5"/>
            </a:endParaRPr>
          </a:p>
          <a:p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  <a:hlinkClick r:id="rId5"/>
              </a:rPr>
              <a:t>http://www.facebook.com/tim.menzies</a:t>
            </a:r>
            <a: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  <a:br>
              <a:rPr lang="en-US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5475" name="Text Placeholder 4"/>
          <p:cNvSpPr txBox="1">
            <a:spLocks/>
          </p:cNvSpPr>
          <p:nvPr/>
        </p:nvSpPr>
        <p:spPr bwMode="auto">
          <a:xfrm>
            <a:off x="295275" y="1468438"/>
            <a:ext cx="8466138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/>
              <a:t>We know where you live.</a:t>
            </a:r>
          </a:p>
        </p:txBody>
      </p:sp>
      <p:pic>
        <p:nvPicPr>
          <p:cNvPr id="105476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81838" y="0"/>
            <a:ext cx="1731962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1"/>
          <p:cNvSpPr txBox="1">
            <a:spLocks noChangeArrowheads="1"/>
          </p:cNvSpPr>
          <p:nvPr/>
        </p:nvSpPr>
        <p:spPr bwMode="auto">
          <a:xfrm>
            <a:off x="742950" y="3016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4400" kern="0" dirty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Contact details</a:t>
            </a:r>
          </a:p>
        </p:txBody>
      </p:sp>
      <p:pic>
        <p:nvPicPr>
          <p:cNvPr id="105478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100" y="4151313"/>
            <a:ext cx="6350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9" name="Picture 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9400" y="51181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80" name="Picture 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" y="2433638"/>
            <a:ext cx="7620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81" name="Picture 1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4000" y="3275013"/>
            <a:ext cx="7112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Questions?</a:t>
            </a:r>
            <a:b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Comments?</a:t>
            </a:r>
          </a:p>
        </p:txBody>
      </p:sp>
      <p:sp>
        <p:nvSpPr>
          <p:cNvPr id="106498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10525" y="30163"/>
            <a:ext cx="690563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60AA3E84-5304-9443-ACDA-05D8E60ED54D}" type="slidenum">
              <a:rPr lang="en-US"/>
              <a:pPr/>
              <a:t>58</a:t>
            </a:fld>
            <a:r>
              <a:rPr lang="en-US"/>
              <a:t>/46</a:t>
            </a:r>
          </a:p>
        </p:txBody>
      </p:sp>
      <p:pic>
        <p:nvPicPr>
          <p:cNvPr id="10650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4275" y="2749550"/>
            <a:ext cx="4348163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Text Placeholder 4"/>
          <p:cNvSpPr txBox="1">
            <a:spLocks/>
          </p:cNvSpPr>
          <p:nvPr/>
        </p:nvSpPr>
        <p:spPr bwMode="auto">
          <a:xfrm>
            <a:off x="2006600" y="5548313"/>
            <a:ext cx="5772150" cy="476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i="1"/>
              <a:t>“You want proof? I’ll give you proof!”</a:t>
            </a:r>
            <a:endParaRPr lang="en-US" b="1"/>
          </a:p>
        </p:txBody>
      </p:sp>
      <p:pic>
        <p:nvPicPr>
          <p:cNvPr id="106502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1838" y="0"/>
            <a:ext cx="1731962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1" name="Rectangle 11"/>
          <p:cNvSpPr>
            <a:spLocks noGrp="1" noChangeArrowheads="1"/>
          </p:cNvSpPr>
          <p:nvPr>
            <p:ph type="title"/>
          </p:nvPr>
        </p:nvSpPr>
        <p:spPr>
          <a:xfrm>
            <a:off x="742950" y="301625"/>
            <a:ext cx="7772400" cy="1143000"/>
          </a:xfrm>
          <a:noFill/>
        </p:spPr>
        <p:txBody>
          <a:bodyPr/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Future work</a:t>
            </a:r>
          </a:p>
        </p:txBody>
      </p:sp>
      <p:sp>
        <p:nvSpPr>
          <p:cNvPr id="108548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3340100" y="2190750"/>
            <a:ext cx="5330825" cy="4114800"/>
          </a:xfrm>
        </p:spPr>
        <p:txBody>
          <a:bodyPr/>
          <a:lstStyle/>
          <a:p>
            <a:r>
              <a:rPr lang="en-US" sz="28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Better than Bgreedy?</a:t>
            </a:r>
          </a:p>
          <a:p>
            <a:pPr lvl="1"/>
            <a:r>
              <a:rPr lang="en-US" sz="2400">
                <a:latin typeface="Arial" pitchFamily="-112" charset="0"/>
              </a:rPr>
              <a:t>While staying simple?</a:t>
            </a:r>
            <a:br>
              <a:rPr lang="en-US" sz="2400">
                <a:latin typeface="Arial" pitchFamily="-112" charset="0"/>
              </a:rPr>
            </a:br>
            <a:endParaRPr lang="en-US" sz="2400">
              <a:latin typeface="Arial" pitchFamily="-112" charset="0"/>
            </a:endParaRPr>
          </a:p>
          <a:p>
            <a:r>
              <a:rPr lang="en-US" sz="28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Incremental anomaly detection and lesson revision</a:t>
            </a:r>
          </a:p>
          <a:p>
            <a:pPr lvl="1"/>
            <a:r>
              <a:rPr lang="en-US" sz="2400">
                <a:latin typeface="Arial" pitchFamily="-112" charset="0"/>
              </a:rPr>
              <a:t>Not discussed here</a:t>
            </a:r>
          </a:p>
          <a:p>
            <a:pPr lvl="1"/>
            <a:r>
              <a:rPr lang="en-US" sz="2400">
                <a:latin typeface="Arial" pitchFamily="-112" charset="0"/>
              </a:rPr>
              <a:t>Turns out, that may be very simple (see me later)</a:t>
            </a:r>
          </a:p>
          <a:p>
            <a:pPr>
              <a:buFontTx/>
              <a:buNone/>
            </a:pPr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854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10525" y="30163"/>
            <a:ext cx="690563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D56C8DA4-4F58-B54B-AD88-E2B4788BB154}" type="slidenum">
              <a:rPr lang="en-US"/>
              <a:pPr/>
              <a:t>59</a:t>
            </a:fld>
            <a:r>
              <a:rPr lang="en-US"/>
              <a:t>/46</a:t>
            </a:r>
          </a:p>
        </p:txBody>
      </p:sp>
      <p:pic>
        <p:nvPicPr>
          <p:cNvPr id="10854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525" y="2752725"/>
            <a:ext cx="26416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9" name="Text Placeholder 4"/>
          <p:cNvSpPr txBox="1">
            <a:spLocks/>
          </p:cNvSpPr>
          <p:nvPr/>
        </p:nvSpPr>
        <p:spPr bwMode="auto">
          <a:xfrm>
            <a:off x="295275" y="1468438"/>
            <a:ext cx="8466138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/>
              <a:t>What’s next?</a:t>
            </a:r>
          </a:p>
        </p:txBody>
      </p:sp>
      <p:pic>
        <p:nvPicPr>
          <p:cNvPr id="108550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1838" y="0"/>
            <a:ext cx="1731962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>
          <a:xfrm>
            <a:off x="596900" y="800100"/>
            <a:ext cx="7772400" cy="1143000"/>
          </a:xfrm>
        </p:spPr>
        <p:txBody>
          <a:bodyPr/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 little primer: DM for SE</a:t>
            </a:r>
          </a:p>
        </p:txBody>
      </p:sp>
      <p:sp>
        <p:nvSpPr>
          <p:cNvPr id="110594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6B0BD707-CD91-2943-9981-1C74A2A81801}" type="slidenum">
              <a:rPr lang="en-US"/>
              <a:pPr/>
              <a:t>60</a:t>
            </a:fld>
            <a:r>
              <a:rPr lang="en-US"/>
              <a:t>/46 </a:t>
            </a:r>
          </a:p>
        </p:txBody>
      </p:sp>
      <p:sp>
        <p:nvSpPr>
          <p:cNvPr id="11059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743200" y="5264150"/>
            <a:ext cx="6400800" cy="533400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FontTx/>
              <a:buNone/>
            </a:pPr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Summary: easier than you think</a:t>
            </a:r>
          </a:p>
          <a:p>
            <a:pPr marL="0" indent="0" algn="ctr">
              <a:buFontTx/>
              <a:buNone/>
            </a:pPr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(#include standardCaveat.h)</a:t>
            </a:r>
          </a:p>
        </p:txBody>
      </p:sp>
      <p:pic>
        <p:nvPicPr>
          <p:cNvPr id="1105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4050" y="2279650"/>
            <a:ext cx="26797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482600"/>
            <a:ext cx="5994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Monte Carlo + Decision Tree Learning</a:t>
            </a:r>
            <a:endParaRPr lang="en-US" sz="48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264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5CE2949A-F1F7-6842-93AD-9CA340A670DE}" type="slidenum">
              <a:rPr lang="en-US"/>
              <a:pPr/>
              <a:t>61</a:t>
            </a:fld>
            <a:r>
              <a:rPr lang="en-US"/>
              <a:t>/46 </a:t>
            </a:r>
          </a:p>
        </p:txBody>
      </p:sp>
      <p:sp>
        <p:nvSpPr>
          <p:cNvPr id="1126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514600"/>
            <a:ext cx="4216400" cy="4114800"/>
          </a:xfrm>
        </p:spPr>
        <p:txBody>
          <a:bodyPr/>
          <a:lstStyle/>
          <a:p>
            <a:r>
              <a:rPr lang="en-US" sz="28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Process models </a:t>
            </a:r>
          </a:p>
          <a:p>
            <a:pPr lvl="1"/>
            <a:r>
              <a:rPr lang="en-US" sz="2400">
                <a:latin typeface="Arial" pitchFamily="-112" charset="0"/>
              </a:rPr>
              <a:t>Input: project details</a:t>
            </a:r>
          </a:p>
          <a:p>
            <a:pPr lvl="1"/>
            <a:r>
              <a:rPr lang="en-US" sz="2400">
                <a:latin typeface="Arial" pitchFamily="-112" charset="0"/>
              </a:rPr>
              <a:t>Output: (effort, risk)</a:t>
            </a:r>
          </a:p>
          <a:p>
            <a:r>
              <a:rPr lang="en-US" sz="28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Increase #simulations </a:t>
            </a:r>
          </a:p>
          <a:p>
            <a:pPr lvl="1"/>
            <a:r>
              <a:rPr lang="en-US" sz="2400">
                <a:latin typeface="Arial" pitchFamily="-112" charset="0"/>
              </a:rPr>
              <a:t>till error minimizes</a:t>
            </a:r>
          </a:p>
          <a:p>
            <a:r>
              <a:rPr lang="en-US" sz="28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Learn decision trees</a:t>
            </a:r>
          </a:p>
          <a:p>
            <a:r>
              <a:rPr lang="en-US" sz="28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Repeat 10 times</a:t>
            </a:r>
          </a:p>
        </p:txBody>
      </p:sp>
      <p:sp>
        <p:nvSpPr>
          <p:cNvPr id="112643" name="Rectangle 9"/>
          <p:cNvSpPr>
            <a:spLocks noChangeArrowheads="1"/>
          </p:cNvSpPr>
          <p:nvPr/>
        </p:nvSpPr>
        <p:spPr bwMode="auto">
          <a:xfrm>
            <a:off x="7175500" y="0"/>
            <a:ext cx="1968500" cy="71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4" name="Text Placeholder 4"/>
          <p:cNvSpPr txBox="1">
            <a:spLocks/>
          </p:cNvSpPr>
          <p:nvPr/>
        </p:nvSpPr>
        <p:spPr bwMode="auto">
          <a:xfrm>
            <a:off x="558800" y="1930400"/>
            <a:ext cx="8331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/>
              <a:t>Menzies: ASE’00</a:t>
            </a:r>
          </a:p>
        </p:txBody>
      </p:sp>
      <p:pic>
        <p:nvPicPr>
          <p:cNvPr id="112645" name="Picture 7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1825" y="177800"/>
            <a:ext cx="4530725" cy="656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952500"/>
          </a:xfrm>
        </p:spPr>
        <p:txBody>
          <a:bodyPr/>
          <a:lstStyle/>
          <a:p>
            <a: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Software Management </a:t>
            </a:r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469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34AF71D1-C49D-AB47-A4B7-D65029D9C9D9}" type="slidenum">
              <a:rPr lang="en-US"/>
              <a:pPr/>
              <a:t>62</a:t>
            </a:fld>
            <a:r>
              <a:rPr lang="en-US"/>
              <a:t>/46 </a:t>
            </a:r>
          </a:p>
        </p:txBody>
      </p:sp>
      <p:pic>
        <p:nvPicPr>
          <p:cNvPr id="114693" name="Picture 4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" y="1898650"/>
            <a:ext cx="78994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4" name="Rectangle 5"/>
          <p:cNvSpPr>
            <a:spLocks noChangeArrowheads="1"/>
          </p:cNvSpPr>
          <p:nvPr/>
        </p:nvSpPr>
        <p:spPr bwMode="auto">
          <a:xfrm>
            <a:off x="457200" y="6019800"/>
            <a:ext cx="81534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14695" name="Text Placeholder 4"/>
          <p:cNvSpPr txBox="1">
            <a:spLocks/>
          </p:cNvSpPr>
          <p:nvPr/>
        </p:nvSpPr>
        <p:spPr bwMode="auto">
          <a:xfrm>
            <a:off x="461963" y="1147763"/>
            <a:ext cx="8331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1800" b="1">
                <a:solidFill>
                  <a:schemeClr val="tx2"/>
                </a:solidFill>
              </a:rPr>
              <a:t>Given now</a:t>
            </a:r>
            <a:r>
              <a:rPr lang="en-US" sz="1800" b="1" baseline="-25000">
                <a:solidFill>
                  <a:schemeClr val="tx2"/>
                </a:solidFill>
              </a:rPr>
              <a:t>i</a:t>
            </a:r>
            <a:r>
              <a:rPr lang="en-US" sz="1800" b="1">
                <a:solidFill>
                  <a:schemeClr val="tx2"/>
                </a:solidFill>
              </a:rPr>
              <a:t> which subsets of changes</a:t>
            </a:r>
            <a:r>
              <a:rPr lang="en-US" sz="1800" b="1" baseline="-25000">
                <a:solidFill>
                  <a:schemeClr val="tx2"/>
                </a:solidFill>
              </a:rPr>
              <a:t>i</a:t>
            </a:r>
            <a:r>
              <a:rPr lang="en-US" sz="1800" b="1">
                <a:solidFill>
                  <a:schemeClr val="tx2"/>
                </a:solidFill>
              </a:rPr>
              <a:t> is most effective?</a:t>
            </a:r>
            <a:endParaRPr lang="en-US" sz="3200" b="1">
              <a:solidFill>
                <a:schemeClr val="tx2"/>
              </a:solidFill>
            </a:endParaRPr>
          </a:p>
        </p:txBody>
      </p:sp>
      <p:pic>
        <p:nvPicPr>
          <p:cNvPr id="114696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3738" y="0"/>
            <a:ext cx="1731962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3350"/>
            <a:ext cx="7772400" cy="1143000"/>
          </a:xfrm>
        </p:spPr>
        <p:txBody>
          <a:bodyPr/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Problem </a:t>
            </a:r>
          </a:p>
        </p:txBody>
      </p:sp>
      <p:sp>
        <p:nvSpPr>
          <p:cNvPr id="116738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87FCD84D-1B59-C645-8019-427A0459FDE2}" type="slidenum">
              <a:rPr lang="en-US"/>
              <a:pPr/>
              <a:t>63</a:t>
            </a:fld>
            <a:r>
              <a:rPr lang="en-US"/>
              <a:t>/46 </a:t>
            </a:r>
          </a:p>
        </p:txBody>
      </p:sp>
      <p:sp>
        <p:nvSpPr>
          <p:cNvPr id="116739" name="Text Placeholder 4"/>
          <p:cNvSpPr txBox="1">
            <a:spLocks/>
          </p:cNvSpPr>
          <p:nvPr/>
        </p:nvSpPr>
        <p:spPr bwMode="auto">
          <a:xfrm>
            <a:off x="461963" y="1147763"/>
            <a:ext cx="8331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1800" b="1">
                <a:solidFill>
                  <a:schemeClr val="tx2"/>
                </a:solidFill>
              </a:rPr>
              <a:t>Too much information</a:t>
            </a:r>
            <a:endParaRPr lang="en-US" sz="3200" b="1">
              <a:solidFill>
                <a:schemeClr val="tx2"/>
              </a:solidFill>
            </a:endParaRPr>
          </a:p>
        </p:txBody>
      </p:sp>
      <p:pic>
        <p:nvPicPr>
          <p:cNvPr id="116741" name="Picture 4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1788" y="2260600"/>
            <a:ext cx="55626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2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3738" y="0"/>
            <a:ext cx="1731962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7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101600"/>
            <a:ext cx="7772400" cy="1143000"/>
          </a:xfrm>
        </p:spPr>
        <p:txBody>
          <a:bodyPr/>
          <a:lstStyle/>
          <a:p>
            <a:pPr algn="l"/>
            <a: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The “keys” effect: </a:t>
            </a:r>
            <a:b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usually, a few variables set the rest</a:t>
            </a:r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31074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E04A45EA-515C-9446-BB2D-3BFE8F8636A1}" type="slidenum">
              <a:rPr lang="en-US"/>
              <a:pPr/>
              <a:t>64</a:t>
            </a:fld>
            <a:r>
              <a:rPr lang="en-US"/>
              <a:t>/46 </a:t>
            </a:r>
          </a:p>
        </p:txBody>
      </p:sp>
      <p:sp>
        <p:nvSpPr>
          <p:cNvPr id="1310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0700" y="1955800"/>
            <a:ext cx="8623300" cy="4114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0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So the complexity of the whole depends on just a small part</a:t>
            </a:r>
            <a:br>
              <a:rPr lang="en-US" sz="20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20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20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Empirical evidence: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pitchFamily="-112" charset="0"/>
              </a:rPr>
              <a:t>Feature subset selection: Kohavi’97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pitchFamily="-112" charset="0"/>
              </a:rPr>
              <a:t>Few pathways: Bieman’92, Harrold’98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pitchFamily="-112" charset="0"/>
              </a:rPr>
              <a:t>Mutation testing &amp; rapid saturation: Budd’80, Wong’95, Michael’97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pitchFamily="-112" charset="0"/>
              </a:rPr>
              <a:t>Surprisingly few internal states: Drezdel’94, Colomb’00, Menzies’99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pitchFamily="-112" charset="0"/>
              </a:rPr>
              <a:t>Success of stochastic theorem provers: Crawford’94, Williams &amp; Selman’03</a:t>
            </a:r>
          </a:p>
          <a:p>
            <a:pPr lvl="1">
              <a:lnSpc>
                <a:spcPct val="90000"/>
              </a:lnSpc>
            </a:pPr>
            <a:endParaRPr lang="en-US" sz="1800">
              <a:latin typeface="Arial" pitchFamily="-112" charset="0"/>
            </a:endParaRPr>
          </a:p>
          <a:p>
            <a:pPr>
              <a:lnSpc>
                <a:spcPct val="90000"/>
              </a:lnSpc>
            </a:pPr>
            <a:r>
              <a:rPr lang="en-US" sz="20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Theoretical evidence: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pitchFamily="-112" charset="0"/>
              </a:rPr>
              <a:t>Menzies &amp; Singh ‘03</a:t>
            </a:r>
            <a:br>
              <a:rPr lang="en-US" sz="1800">
                <a:latin typeface="Arial" pitchFamily="-112" charset="0"/>
              </a:rPr>
            </a:br>
            <a:endParaRPr lang="en-US" sz="1800">
              <a:latin typeface="Arial" pitchFamily="-112" charset="0"/>
            </a:endParaRPr>
          </a:p>
          <a:p>
            <a:pPr>
              <a:lnSpc>
                <a:spcPct val="90000"/>
              </a:lnSpc>
            </a:pPr>
            <a:r>
              <a:rPr lang="en-US" sz="18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Easy to find these keys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pitchFamily="-112" charset="0"/>
              </a:rPr>
              <a:t>Score the outputs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pitchFamily="-112" charset="0"/>
              </a:rPr>
              <a:t>Look for ranges more frequent in “best” than “rest”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pitchFamily="-112" charset="0"/>
              </a:rPr>
              <a:t>A useful short-cut to data mining, model-based reasoning</a:t>
            </a:r>
            <a:endParaRPr lang="en-US" sz="2000">
              <a:latin typeface="Arial" pitchFamily="-112" charset="0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pitchFamily="-112" charset="0"/>
            </a:endParaRPr>
          </a:p>
        </p:txBody>
      </p:sp>
      <p:sp>
        <p:nvSpPr>
          <p:cNvPr id="131075" name="Text Placeholder 4"/>
          <p:cNvSpPr txBox="1">
            <a:spLocks/>
          </p:cNvSpPr>
          <p:nvPr/>
        </p:nvSpPr>
        <p:spPr bwMode="auto">
          <a:xfrm>
            <a:off x="444500" y="1365250"/>
            <a:ext cx="8331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/>
              <a:t>SAILing is easy</a:t>
            </a:r>
          </a:p>
        </p:txBody>
      </p:sp>
      <p:pic>
        <p:nvPicPr>
          <p:cNvPr id="13107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521325" y="4279900"/>
            <a:ext cx="3381375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9" name="Rectangle 4"/>
          <p:cNvSpPr>
            <a:spLocks noChangeArrowheads="1"/>
          </p:cNvSpPr>
          <p:nvPr/>
        </p:nvSpPr>
        <p:spPr bwMode="auto">
          <a:xfrm>
            <a:off x="5511800" y="2057400"/>
            <a:ext cx="3086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800"/>
          </a:p>
        </p:txBody>
      </p:sp>
      <p:pic>
        <p:nvPicPr>
          <p:cNvPr id="131080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3738" y="-152400"/>
            <a:ext cx="1731962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279400"/>
            <a:ext cx="7772400" cy="1143000"/>
          </a:xfrm>
        </p:spPr>
        <p:txBody>
          <a:bodyPr/>
          <a:lstStyle/>
          <a:p>
            <a:pPr algn="l"/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Tree Pruning</a:t>
            </a:r>
          </a:p>
        </p:txBody>
      </p:sp>
      <p:sp>
        <p:nvSpPr>
          <p:cNvPr id="11878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0C8D8A90-D101-244C-980C-69762E591959}" type="slidenum">
              <a:rPr lang="en-US"/>
              <a:pPr/>
              <a:t>65</a:t>
            </a:fld>
            <a:r>
              <a:rPr lang="en-US"/>
              <a:t>/46 </a:t>
            </a:r>
          </a:p>
        </p:txBody>
      </p:sp>
      <p:sp>
        <p:nvSpPr>
          <p:cNvPr id="118796" name="Rectangle 20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46300"/>
            <a:ext cx="41021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branches go to good goals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Bad branches go to bad goals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Select decisions that select for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Most good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Least bad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TARZAN: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swings through the trees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Post-processor to C4.5</a:t>
            </a:r>
          </a:p>
        </p:txBody>
      </p:sp>
      <p:sp>
        <p:nvSpPr>
          <p:cNvPr id="118787" name="Text Placeholder 4"/>
          <p:cNvSpPr txBox="1">
            <a:spLocks/>
          </p:cNvSpPr>
          <p:nvPr/>
        </p:nvSpPr>
        <p:spPr bwMode="auto">
          <a:xfrm>
            <a:off x="442913" y="1147763"/>
            <a:ext cx="760095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1800" b="1">
                <a:solidFill>
                  <a:schemeClr val="tx2"/>
                </a:solidFill>
              </a:rPr>
              <a:t>Can you see the big picture?</a:t>
            </a:r>
            <a:endParaRPr lang="en-US" sz="3200" b="1">
              <a:solidFill>
                <a:schemeClr val="tx2"/>
              </a:solidFill>
            </a:endParaRPr>
          </a:p>
        </p:txBody>
      </p:sp>
      <p:sp>
        <p:nvSpPr>
          <p:cNvPr id="118788" name="Rectangle 15"/>
          <p:cNvSpPr>
            <a:spLocks noChangeArrowheads="1"/>
          </p:cNvSpPr>
          <p:nvPr/>
        </p:nvSpPr>
        <p:spPr bwMode="auto">
          <a:xfrm>
            <a:off x="7175500" y="0"/>
            <a:ext cx="1968500" cy="71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8790" name="Picture 3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9225" y="177800"/>
            <a:ext cx="4530725" cy="6565900"/>
          </a:xfrm>
          <a:prstGeom prst="rect">
            <a:avLst/>
          </a:prstGeom>
          <a:solidFill>
            <a:srgbClr val="00EB00"/>
          </a:solidFill>
          <a:ln w="9525">
            <a:noFill/>
            <a:miter lim="800000"/>
            <a:headEnd/>
            <a:tailEnd/>
          </a:ln>
        </p:spPr>
      </p:pic>
      <p:sp>
        <p:nvSpPr>
          <p:cNvPr id="118791" name="Line 7"/>
          <p:cNvSpPr>
            <a:spLocks noChangeShapeType="1"/>
          </p:cNvSpPr>
          <p:nvPr/>
        </p:nvSpPr>
        <p:spPr bwMode="auto">
          <a:xfrm flipV="1">
            <a:off x="8255000" y="6146800"/>
            <a:ext cx="0" cy="50800"/>
          </a:xfrm>
          <a:prstGeom prst="line">
            <a:avLst/>
          </a:prstGeom>
          <a:noFill/>
          <a:ln w="38100">
            <a:solidFill>
              <a:srgbClr val="FD53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792" name="Text Box 10"/>
          <p:cNvSpPr txBox="1">
            <a:spLocks noChangeArrowheads="1"/>
          </p:cNvSpPr>
          <p:nvPr/>
        </p:nvSpPr>
        <p:spPr bwMode="auto">
          <a:xfrm>
            <a:off x="8404225" y="522288"/>
            <a:ext cx="579438" cy="304800"/>
          </a:xfrm>
          <a:prstGeom prst="rect">
            <a:avLst/>
          </a:prstGeom>
          <a:solidFill>
            <a:srgbClr val="00C1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good</a:t>
            </a:r>
          </a:p>
        </p:txBody>
      </p:sp>
      <p:sp>
        <p:nvSpPr>
          <p:cNvPr id="118793" name="Text Box 11"/>
          <p:cNvSpPr txBox="1">
            <a:spLocks noChangeArrowheads="1"/>
          </p:cNvSpPr>
          <p:nvPr/>
        </p:nvSpPr>
        <p:spPr bwMode="auto">
          <a:xfrm>
            <a:off x="8472488" y="1957388"/>
            <a:ext cx="371475" cy="3048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ok</a:t>
            </a:r>
          </a:p>
        </p:txBody>
      </p:sp>
      <p:sp>
        <p:nvSpPr>
          <p:cNvPr id="118794" name="Text Box 12"/>
          <p:cNvSpPr txBox="1">
            <a:spLocks noChangeArrowheads="1"/>
          </p:cNvSpPr>
          <p:nvPr/>
        </p:nvSpPr>
        <p:spPr bwMode="auto">
          <a:xfrm>
            <a:off x="8401050" y="6046788"/>
            <a:ext cx="609600" cy="304800"/>
          </a:xfrm>
          <a:prstGeom prst="rect">
            <a:avLst/>
          </a:prstGeom>
          <a:solidFill>
            <a:srgbClr val="C10A2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worst</a:t>
            </a:r>
          </a:p>
        </p:txBody>
      </p:sp>
      <p:sp>
        <p:nvSpPr>
          <p:cNvPr id="118795" name="Text Box 13"/>
          <p:cNvSpPr txBox="1">
            <a:spLocks noChangeArrowheads="1"/>
          </p:cNvSpPr>
          <p:nvPr/>
        </p:nvSpPr>
        <p:spPr bwMode="auto">
          <a:xfrm>
            <a:off x="8388350" y="4217988"/>
            <a:ext cx="658813" cy="304800"/>
          </a:xfrm>
          <a:prstGeom prst="rect">
            <a:avLst/>
          </a:prstGeom>
          <a:solidFill>
            <a:srgbClr val="FD7E2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worse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7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279400"/>
            <a:ext cx="7772400" cy="1143000"/>
          </a:xfrm>
        </p:spPr>
        <p:txBody>
          <a:bodyPr/>
          <a:lstStyle/>
          <a:p>
            <a:pPr algn="l"/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Tree Pruning</a:t>
            </a:r>
          </a:p>
        </p:txBody>
      </p:sp>
      <p:sp>
        <p:nvSpPr>
          <p:cNvPr id="120834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DA88772-0FF7-634B-A84B-1A78A97FCC7B}" type="slidenum">
              <a:rPr lang="en-US"/>
              <a:pPr/>
              <a:t>66</a:t>
            </a:fld>
            <a:r>
              <a:rPr lang="en-US"/>
              <a:t>/46 </a:t>
            </a:r>
          </a:p>
        </p:txBody>
      </p:sp>
      <p:sp>
        <p:nvSpPr>
          <p:cNvPr id="120848" name="Rectangle 18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46300"/>
            <a:ext cx="41021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branches go to good goals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Bad branches go to bad goals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Select decisions that select for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Most good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Least bad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TARZAN: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swings through the trees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Post-processor to C4.5</a:t>
            </a:r>
          </a:p>
        </p:txBody>
      </p:sp>
      <p:sp>
        <p:nvSpPr>
          <p:cNvPr id="120835" name="Text Placeholder 4"/>
          <p:cNvSpPr txBox="1">
            <a:spLocks/>
          </p:cNvSpPr>
          <p:nvPr/>
        </p:nvSpPr>
        <p:spPr bwMode="auto">
          <a:xfrm>
            <a:off x="442913" y="1147763"/>
            <a:ext cx="760095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1800" b="1">
                <a:solidFill>
                  <a:schemeClr val="tx2"/>
                </a:solidFill>
              </a:rPr>
              <a:t>Can you see the big picture?</a:t>
            </a:r>
            <a:endParaRPr lang="en-US" sz="3200" b="1">
              <a:solidFill>
                <a:schemeClr val="tx2"/>
              </a:solidFill>
            </a:endParaRPr>
          </a:p>
        </p:txBody>
      </p:sp>
      <p:sp>
        <p:nvSpPr>
          <p:cNvPr id="120836" name="Rectangle 15"/>
          <p:cNvSpPr>
            <a:spLocks noChangeArrowheads="1"/>
          </p:cNvSpPr>
          <p:nvPr/>
        </p:nvSpPr>
        <p:spPr bwMode="auto">
          <a:xfrm>
            <a:off x="7658100" y="0"/>
            <a:ext cx="1968500" cy="71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0838" name="Picture 3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9225" y="177800"/>
            <a:ext cx="4530725" cy="6565900"/>
          </a:xfrm>
          <a:prstGeom prst="rect">
            <a:avLst/>
          </a:prstGeom>
          <a:solidFill>
            <a:srgbClr val="00EB00"/>
          </a:solidFill>
          <a:ln w="9525">
            <a:noFill/>
            <a:miter lim="800000"/>
            <a:headEnd/>
            <a:tailEnd/>
          </a:ln>
        </p:spPr>
      </p:pic>
      <p:sp>
        <p:nvSpPr>
          <p:cNvPr id="120839" name="Freeform 4"/>
          <p:cNvSpPr>
            <a:spLocks/>
          </p:cNvSpPr>
          <p:nvPr/>
        </p:nvSpPr>
        <p:spPr bwMode="auto">
          <a:xfrm>
            <a:off x="4483100" y="660400"/>
            <a:ext cx="3810000" cy="2946400"/>
          </a:xfrm>
          <a:custGeom>
            <a:avLst/>
            <a:gdLst>
              <a:gd name="T0" fmla="*/ 0 w 2400"/>
              <a:gd name="T1" fmla="*/ 2147483647 h 1856"/>
              <a:gd name="T2" fmla="*/ 947578750 w 2400"/>
              <a:gd name="T3" fmla="*/ 2147483647 h 1856"/>
              <a:gd name="T4" fmla="*/ 1411287500 w 2400"/>
              <a:gd name="T5" fmla="*/ 2147483647 h 1856"/>
              <a:gd name="T6" fmla="*/ 1874996250 w 2400"/>
              <a:gd name="T7" fmla="*/ 1673383750 h 1856"/>
              <a:gd name="T8" fmla="*/ 2147483647 w 2400"/>
              <a:gd name="T9" fmla="*/ 766127500 h 1856"/>
              <a:gd name="T10" fmla="*/ 2147483647 w 2400"/>
              <a:gd name="T11" fmla="*/ 423386250 h 1856"/>
              <a:gd name="T12" fmla="*/ 2147483647 w 2400"/>
              <a:gd name="T13" fmla="*/ 423386250 h 1856"/>
              <a:gd name="T14" fmla="*/ 2147483647 w 2400"/>
              <a:gd name="T15" fmla="*/ 0 h 18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00"/>
              <a:gd name="T25" fmla="*/ 0 h 1856"/>
              <a:gd name="T26" fmla="*/ 2400 w 2400"/>
              <a:gd name="T27" fmla="*/ 1856 h 18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00" h="1856">
                <a:moveTo>
                  <a:pt x="0" y="1856"/>
                </a:moveTo>
                <a:cubicBezTo>
                  <a:pt x="141" y="1464"/>
                  <a:pt x="283" y="1073"/>
                  <a:pt x="376" y="920"/>
                </a:cubicBezTo>
                <a:cubicBezTo>
                  <a:pt x="469" y="767"/>
                  <a:pt x="499" y="979"/>
                  <a:pt x="560" y="936"/>
                </a:cubicBezTo>
                <a:cubicBezTo>
                  <a:pt x="621" y="893"/>
                  <a:pt x="577" y="769"/>
                  <a:pt x="744" y="664"/>
                </a:cubicBezTo>
                <a:cubicBezTo>
                  <a:pt x="911" y="559"/>
                  <a:pt x="1317" y="387"/>
                  <a:pt x="1560" y="304"/>
                </a:cubicBezTo>
                <a:cubicBezTo>
                  <a:pt x="1803" y="221"/>
                  <a:pt x="2077" y="191"/>
                  <a:pt x="2200" y="168"/>
                </a:cubicBezTo>
                <a:cubicBezTo>
                  <a:pt x="2323" y="145"/>
                  <a:pt x="2263" y="196"/>
                  <a:pt x="2296" y="168"/>
                </a:cubicBezTo>
                <a:cubicBezTo>
                  <a:pt x="2329" y="140"/>
                  <a:pt x="2364" y="70"/>
                  <a:pt x="2400" y="0"/>
                </a:cubicBezTo>
              </a:path>
            </a:pathLst>
          </a:custGeom>
          <a:noFill/>
          <a:ln w="38100">
            <a:solidFill>
              <a:srgbClr val="1BB12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0" name="Freeform 5"/>
          <p:cNvSpPr>
            <a:spLocks/>
          </p:cNvSpPr>
          <p:nvPr/>
        </p:nvSpPr>
        <p:spPr bwMode="auto">
          <a:xfrm>
            <a:off x="5372100" y="2095500"/>
            <a:ext cx="2895600" cy="382588"/>
          </a:xfrm>
          <a:custGeom>
            <a:avLst/>
            <a:gdLst>
              <a:gd name="T0" fmla="*/ 0 w 1824"/>
              <a:gd name="T1" fmla="*/ 100806382 h 241"/>
              <a:gd name="T2" fmla="*/ 463708750 w 1824"/>
              <a:gd name="T3" fmla="*/ 544354461 h 241"/>
              <a:gd name="T4" fmla="*/ 2147483647 w 1824"/>
              <a:gd name="T5" fmla="*/ 483870632 h 241"/>
              <a:gd name="T6" fmla="*/ 2147483647 w 1824"/>
              <a:gd name="T7" fmla="*/ 383064251 h 241"/>
              <a:gd name="T8" fmla="*/ 2147483647 w 1824"/>
              <a:gd name="T9" fmla="*/ 0 h 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241"/>
              <a:gd name="T17" fmla="*/ 1824 w 1824"/>
              <a:gd name="T18" fmla="*/ 241 h 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241">
                <a:moveTo>
                  <a:pt x="0" y="40"/>
                </a:moveTo>
                <a:cubicBezTo>
                  <a:pt x="14" y="115"/>
                  <a:pt x="29" y="191"/>
                  <a:pt x="184" y="216"/>
                </a:cubicBezTo>
                <a:cubicBezTo>
                  <a:pt x="339" y="241"/>
                  <a:pt x="705" y="203"/>
                  <a:pt x="928" y="192"/>
                </a:cubicBezTo>
                <a:cubicBezTo>
                  <a:pt x="1151" y="181"/>
                  <a:pt x="1371" y="184"/>
                  <a:pt x="1520" y="152"/>
                </a:cubicBezTo>
                <a:cubicBezTo>
                  <a:pt x="1669" y="120"/>
                  <a:pt x="1746" y="60"/>
                  <a:pt x="1824" y="0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1" name="Freeform 6"/>
          <p:cNvSpPr>
            <a:spLocks/>
          </p:cNvSpPr>
          <p:nvPr/>
        </p:nvSpPr>
        <p:spPr bwMode="auto">
          <a:xfrm>
            <a:off x="5410200" y="2260600"/>
            <a:ext cx="2870200" cy="2520950"/>
          </a:xfrm>
          <a:custGeom>
            <a:avLst/>
            <a:gdLst>
              <a:gd name="T0" fmla="*/ 0 w 1808"/>
              <a:gd name="T1" fmla="*/ 0 h 1588"/>
              <a:gd name="T2" fmla="*/ 786288750 w 1808"/>
              <a:gd name="T3" fmla="*/ 846772500 h 1588"/>
              <a:gd name="T4" fmla="*/ 2147483647 w 1808"/>
              <a:gd name="T5" fmla="*/ 2147483647 h 1588"/>
              <a:gd name="T6" fmla="*/ 2147483647 w 1808"/>
              <a:gd name="T7" fmla="*/ 2147483647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1808"/>
              <a:gd name="T13" fmla="*/ 0 h 1588"/>
              <a:gd name="T14" fmla="*/ 1808 w 180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08" h="1588">
                <a:moveTo>
                  <a:pt x="0" y="0"/>
                </a:moveTo>
                <a:cubicBezTo>
                  <a:pt x="41" y="48"/>
                  <a:pt x="83" y="97"/>
                  <a:pt x="312" y="336"/>
                </a:cubicBezTo>
                <a:cubicBezTo>
                  <a:pt x="541" y="575"/>
                  <a:pt x="1127" y="1276"/>
                  <a:pt x="1376" y="1432"/>
                </a:cubicBezTo>
                <a:cubicBezTo>
                  <a:pt x="1625" y="1588"/>
                  <a:pt x="1716" y="1430"/>
                  <a:pt x="1808" y="1272"/>
                </a:cubicBezTo>
              </a:path>
            </a:pathLst>
          </a:custGeom>
          <a:noFill/>
          <a:ln w="38100">
            <a:solidFill>
              <a:srgbClr val="FD7E2E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" name="Line 7"/>
          <p:cNvSpPr>
            <a:spLocks noChangeShapeType="1"/>
          </p:cNvSpPr>
          <p:nvPr/>
        </p:nvSpPr>
        <p:spPr bwMode="auto">
          <a:xfrm flipV="1">
            <a:off x="8255000" y="6146800"/>
            <a:ext cx="0" cy="50800"/>
          </a:xfrm>
          <a:prstGeom prst="line">
            <a:avLst/>
          </a:prstGeom>
          <a:noFill/>
          <a:ln w="38100">
            <a:solidFill>
              <a:srgbClr val="FD53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" name="Freeform 8"/>
          <p:cNvSpPr>
            <a:spLocks/>
          </p:cNvSpPr>
          <p:nvPr/>
        </p:nvSpPr>
        <p:spPr bwMode="auto">
          <a:xfrm>
            <a:off x="7632700" y="4508500"/>
            <a:ext cx="635000" cy="1689100"/>
          </a:xfrm>
          <a:custGeom>
            <a:avLst/>
            <a:gdLst>
              <a:gd name="T0" fmla="*/ 1008062500 w 400"/>
              <a:gd name="T1" fmla="*/ 2147483647 h 1064"/>
              <a:gd name="T2" fmla="*/ 786288750 w 400"/>
              <a:gd name="T3" fmla="*/ 887095000 h 1064"/>
              <a:gd name="T4" fmla="*/ 483870000 w 400"/>
              <a:gd name="T5" fmla="*/ 564515000 h 1064"/>
              <a:gd name="T6" fmla="*/ 0 w 400"/>
              <a:gd name="T7" fmla="*/ 0 h 1064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1064"/>
              <a:gd name="T14" fmla="*/ 400 w 400"/>
              <a:gd name="T15" fmla="*/ 1064 h 1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1064">
                <a:moveTo>
                  <a:pt x="400" y="1064"/>
                </a:moveTo>
                <a:cubicBezTo>
                  <a:pt x="373" y="778"/>
                  <a:pt x="347" y="492"/>
                  <a:pt x="312" y="352"/>
                </a:cubicBezTo>
                <a:cubicBezTo>
                  <a:pt x="277" y="212"/>
                  <a:pt x="244" y="283"/>
                  <a:pt x="192" y="224"/>
                </a:cubicBezTo>
                <a:cubicBezTo>
                  <a:pt x="140" y="165"/>
                  <a:pt x="70" y="82"/>
                  <a:pt x="0" y="0"/>
                </a:cubicBezTo>
              </a:path>
            </a:pathLst>
          </a:custGeom>
          <a:noFill/>
          <a:ln w="38100">
            <a:solidFill>
              <a:srgbClr val="C10A2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" name="Text Box 10"/>
          <p:cNvSpPr txBox="1">
            <a:spLocks noChangeArrowheads="1"/>
          </p:cNvSpPr>
          <p:nvPr/>
        </p:nvSpPr>
        <p:spPr bwMode="auto">
          <a:xfrm>
            <a:off x="8404225" y="522288"/>
            <a:ext cx="579438" cy="304800"/>
          </a:xfrm>
          <a:prstGeom prst="rect">
            <a:avLst/>
          </a:prstGeom>
          <a:solidFill>
            <a:srgbClr val="00C1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good</a:t>
            </a:r>
          </a:p>
        </p:txBody>
      </p:sp>
      <p:sp>
        <p:nvSpPr>
          <p:cNvPr id="120845" name="Text Box 11"/>
          <p:cNvSpPr txBox="1">
            <a:spLocks noChangeArrowheads="1"/>
          </p:cNvSpPr>
          <p:nvPr/>
        </p:nvSpPr>
        <p:spPr bwMode="auto">
          <a:xfrm>
            <a:off x="8472488" y="1957388"/>
            <a:ext cx="371475" cy="3048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ok</a:t>
            </a:r>
          </a:p>
        </p:txBody>
      </p:sp>
      <p:sp>
        <p:nvSpPr>
          <p:cNvPr id="120846" name="Text Box 12"/>
          <p:cNvSpPr txBox="1">
            <a:spLocks noChangeArrowheads="1"/>
          </p:cNvSpPr>
          <p:nvPr/>
        </p:nvSpPr>
        <p:spPr bwMode="auto">
          <a:xfrm>
            <a:off x="8401050" y="6046788"/>
            <a:ext cx="609600" cy="304800"/>
          </a:xfrm>
          <a:prstGeom prst="rect">
            <a:avLst/>
          </a:prstGeom>
          <a:solidFill>
            <a:srgbClr val="C10A2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worst</a:t>
            </a:r>
          </a:p>
        </p:txBody>
      </p:sp>
      <p:sp>
        <p:nvSpPr>
          <p:cNvPr id="120847" name="Text Box 13"/>
          <p:cNvSpPr txBox="1">
            <a:spLocks noChangeArrowheads="1"/>
          </p:cNvSpPr>
          <p:nvPr/>
        </p:nvSpPr>
        <p:spPr bwMode="auto">
          <a:xfrm>
            <a:off x="8388350" y="4217988"/>
            <a:ext cx="658813" cy="304800"/>
          </a:xfrm>
          <a:prstGeom prst="rect">
            <a:avLst/>
          </a:prstGeom>
          <a:solidFill>
            <a:srgbClr val="FD7E2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worse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279400"/>
            <a:ext cx="7772400" cy="1143000"/>
          </a:xfrm>
        </p:spPr>
        <p:txBody>
          <a:bodyPr/>
          <a:lstStyle/>
          <a:p>
            <a:pPr algn="l"/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Tree Pruning</a:t>
            </a:r>
          </a:p>
        </p:txBody>
      </p:sp>
      <p:sp>
        <p:nvSpPr>
          <p:cNvPr id="12288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AE52DEEF-9581-F54D-81AA-04747364B977}" type="slidenum">
              <a:rPr lang="en-US"/>
              <a:pPr/>
              <a:t>67</a:t>
            </a:fld>
            <a:r>
              <a:rPr lang="en-US"/>
              <a:t>/46 </a:t>
            </a:r>
          </a:p>
        </p:txBody>
      </p:sp>
      <p:sp>
        <p:nvSpPr>
          <p:cNvPr id="122892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46300"/>
            <a:ext cx="41021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branches go to good goals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Bad branches go to bad goals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Select decisions that select for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Most good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Least bad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TARZAN: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swings through the trees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pitchFamily="-112" charset="0"/>
              </a:rPr>
              <a:t>Post-processor to C4.5</a:t>
            </a:r>
          </a:p>
        </p:txBody>
      </p:sp>
      <p:sp>
        <p:nvSpPr>
          <p:cNvPr id="122883" name="Text Placeholder 4"/>
          <p:cNvSpPr txBox="1">
            <a:spLocks/>
          </p:cNvSpPr>
          <p:nvPr/>
        </p:nvSpPr>
        <p:spPr bwMode="auto">
          <a:xfrm>
            <a:off x="442913" y="1147763"/>
            <a:ext cx="760095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1800" b="1">
                <a:solidFill>
                  <a:schemeClr val="tx2"/>
                </a:solidFill>
              </a:rPr>
              <a:t>Can you see the big picture?</a:t>
            </a:r>
            <a:endParaRPr lang="en-US" sz="3200" b="1">
              <a:solidFill>
                <a:schemeClr val="tx2"/>
              </a:solidFill>
            </a:endParaRPr>
          </a:p>
        </p:txBody>
      </p:sp>
      <p:sp>
        <p:nvSpPr>
          <p:cNvPr id="122884" name="Rectangle 15"/>
          <p:cNvSpPr>
            <a:spLocks noChangeArrowheads="1"/>
          </p:cNvSpPr>
          <p:nvPr/>
        </p:nvSpPr>
        <p:spPr bwMode="auto">
          <a:xfrm>
            <a:off x="7175500" y="0"/>
            <a:ext cx="1968500" cy="71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886" name="Picture 3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9225" y="177800"/>
            <a:ext cx="4530725" cy="6565900"/>
          </a:xfrm>
          <a:prstGeom prst="rect">
            <a:avLst/>
          </a:prstGeom>
          <a:solidFill>
            <a:srgbClr val="00EB00"/>
          </a:solidFill>
          <a:ln w="9525">
            <a:noFill/>
            <a:miter lim="800000"/>
            <a:headEnd/>
            <a:tailEnd/>
          </a:ln>
        </p:spPr>
      </p:pic>
      <p:sp>
        <p:nvSpPr>
          <p:cNvPr id="122887" name="Freeform 4"/>
          <p:cNvSpPr>
            <a:spLocks/>
          </p:cNvSpPr>
          <p:nvPr/>
        </p:nvSpPr>
        <p:spPr bwMode="auto">
          <a:xfrm>
            <a:off x="4483100" y="660400"/>
            <a:ext cx="3810000" cy="2946400"/>
          </a:xfrm>
          <a:custGeom>
            <a:avLst/>
            <a:gdLst>
              <a:gd name="T0" fmla="*/ 0 w 2400"/>
              <a:gd name="T1" fmla="*/ 2147483647 h 1856"/>
              <a:gd name="T2" fmla="*/ 947578750 w 2400"/>
              <a:gd name="T3" fmla="*/ 2147483647 h 1856"/>
              <a:gd name="T4" fmla="*/ 1411287500 w 2400"/>
              <a:gd name="T5" fmla="*/ 2147483647 h 1856"/>
              <a:gd name="T6" fmla="*/ 1874996250 w 2400"/>
              <a:gd name="T7" fmla="*/ 1673383750 h 1856"/>
              <a:gd name="T8" fmla="*/ 2147483647 w 2400"/>
              <a:gd name="T9" fmla="*/ 766127500 h 1856"/>
              <a:gd name="T10" fmla="*/ 2147483647 w 2400"/>
              <a:gd name="T11" fmla="*/ 423386250 h 1856"/>
              <a:gd name="T12" fmla="*/ 2147483647 w 2400"/>
              <a:gd name="T13" fmla="*/ 423386250 h 1856"/>
              <a:gd name="T14" fmla="*/ 2147483647 w 2400"/>
              <a:gd name="T15" fmla="*/ 0 h 18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00"/>
              <a:gd name="T25" fmla="*/ 0 h 1856"/>
              <a:gd name="T26" fmla="*/ 2400 w 2400"/>
              <a:gd name="T27" fmla="*/ 1856 h 18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00" h="1856">
                <a:moveTo>
                  <a:pt x="0" y="1856"/>
                </a:moveTo>
                <a:cubicBezTo>
                  <a:pt x="141" y="1464"/>
                  <a:pt x="283" y="1073"/>
                  <a:pt x="376" y="920"/>
                </a:cubicBezTo>
                <a:cubicBezTo>
                  <a:pt x="469" y="767"/>
                  <a:pt x="499" y="979"/>
                  <a:pt x="560" y="936"/>
                </a:cubicBezTo>
                <a:cubicBezTo>
                  <a:pt x="621" y="893"/>
                  <a:pt x="577" y="769"/>
                  <a:pt x="744" y="664"/>
                </a:cubicBezTo>
                <a:cubicBezTo>
                  <a:pt x="911" y="559"/>
                  <a:pt x="1317" y="387"/>
                  <a:pt x="1560" y="304"/>
                </a:cubicBezTo>
                <a:cubicBezTo>
                  <a:pt x="1803" y="221"/>
                  <a:pt x="2077" y="191"/>
                  <a:pt x="2200" y="168"/>
                </a:cubicBezTo>
                <a:cubicBezTo>
                  <a:pt x="2323" y="145"/>
                  <a:pt x="2263" y="196"/>
                  <a:pt x="2296" y="168"/>
                </a:cubicBezTo>
                <a:cubicBezTo>
                  <a:pt x="2329" y="140"/>
                  <a:pt x="2364" y="70"/>
                  <a:pt x="2400" y="0"/>
                </a:cubicBezTo>
              </a:path>
            </a:pathLst>
          </a:custGeom>
          <a:noFill/>
          <a:ln w="38100">
            <a:solidFill>
              <a:srgbClr val="1BB12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8" name="Freeform 5"/>
          <p:cNvSpPr>
            <a:spLocks/>
          </p:cNvSpPr>
          <p:nvPr/>
        </p:nvSpPr>
        <p:spPr bwMode="auto">
          <a:xfrm>
            <a:off x="5372100" y="2095500"/>
            <a:ext cx="2895600" cy="382588"/>
          </a:xfrm>
          <a:custGeom>
            <a:avLst/>
            <a:gdLst>
              <a:gd name="T0" fmla="*/ 0 w 1824"/>
              <a:gd name="T1" fmla="*/ 100806382 h 241"/>
              <a:gd name="T2" fmla="*/ 463708750 w 1824"/>
              <a:gd name="T3" fmla="*/ 544354461 h 241"/>
              <a:gd name="T4" fmla="*/ 2147483647 w 1824"/>
              <a:gd name="T5" fmla="*/ 483870632 h 241"/>
              <a:gd name="T6" fmla="*/ 2147483647 w 1824"/>
              <a:gd name="T7" fmla="*/ 383064251 h 241"/>
              <a:gd name="T8" fmla="*/ 2147483647 w 1824"/>
              <a:gd name="T9" fmla="*/ 0 h 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241"/>
              <a:gd name="T17" fmla="*/ 1824 w 1824"/>
              <a:gd name="T18" fmla="*/ 241 h 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241">
                <a:moveTo>
                  <a:pt x="0" y="40"/>
                </a:moveTo>
                <a:cubicBezTo>
                  <a:pt x="14" y="115"/>
                  <a:pt x="29" y="191"/>
                  <a:pt x="184" y="216"/>
                </a:cubicBezTo>
                <a:cubicBezTo>
                  <a:pt x="339" y="241"/>
                  <a:pt x="705" y="203"/>
                  <a:pt x="928" y="192"/>
                </a:cubicBezTo>
                <a:cubicBezTo>
                  <a:pt x="1151" y="181"/>
                  <a:pt x="1371" y="184"/>
                  <a:pt x="1520" y="152"/>
                </a:cubicBezTo>
                <a:cubicBezTo>
                  <a:pt x="1669" y="120"/>
                  <a:pt x="1746" y="60"/>
                  <a:pt x="1824" y="0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9" name="Freeform 6"/>
          <p:cNvSpPr>
            <a:spLocks/>
          </p:cNvSpPr>
          <p:nvPr/>
        </p:nvSpPr>
        <p:spPr bwMode="auto">
          <a:xfrm>
            <a:off x="5410200" y="2260600"/>
            <a:ext cx="2870200" cy="2520950"/>
          </a:xfrm>
          <a:custGeom>
            <a:avLst/>
            <a:gdLst>
              <a:gd name="T0" fmla="*/ 0 w 1808"/>
              <a:gd name="T1" fmla="*/ 0 h 1588"/>
              <a:gd name="T2" fmla="*/ 786288750 w 1808"/>
              <a:gd name="T3" fmla="*/ 846772500 h 1588"/>
              <a:gd name="T4" fmla="*/ 2147483647 w 1808"/>
              <a:gd name="T5" fmla="*/ 2147483647 h 1588"/>
              <a:gd name="T6" fmla="*/ 2147483647 w 1808"/>
              <a:gd name="T7" fmla="*/ 2147483647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1808"/>
              <a:gd name="T13" fmla="*/ 0 h 1588"/>
              <a:gd name="T14" fmla="*/ 1808 w 180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08" h="1588">
                <a:moveTo>
                  <a:pt x="0" y="0"/>
                </a:moveTo>
                <a:cubicBezTo>
                  <a:pt x="41" y="48"/>
                  <a:pt x="83" y="97"/>
                  <a:pt x="312" y="336"/>
                </a:cubicBezTo>
                <a:cubicBezTo>
                  <a:pt x="541" y="575"/>
                  <a:pt x="1127" y="1276"/>
                  <a:pt x="1376" y="1432"/>
                </a:cubicBezTo>
                <a:cubicBezTo>
                  <a:pt x="1625" y="1588"/>
                  <a:pt x="1716" y="1430"/>
                  <a:pt x="1808" y="1272"/>
                </a:cubicBezTo>
              </a:path>
            </a:pathLst>
          </a:custGeom>
          <a:noFill/>
          <a:ln w="38100">
            <a:solidFill>
              <a:srgbClr val="FD7E2E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0" name="Line 7"/>
          <p:cNvSpPr>
            <a:spLocks noChangeShapeType="1"/>
          </p:cNvSpPr>
          <p:nvPr/>
        </p:nvSpPr>
        <p:spPr bwMode="auto">
          <a:xfrm flipV="1">
            <a:off x="8255000" y="6146800"/>
            <a:ext cx="0" cy="50800"/>
          </a:xfrm>
          <a:prstGeom prst="line">
            <a:avLst/>
          </a:prstGeom>
          <a:noFill/>
          <a:ln w="38100">
            <a:solidFill>
              <a:srgbClr val="FD53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1" name="Freeform 8"/>
          <p:cNvSpPr>
            <a:spLocks/>
          </p:cNvSpPr>
          <p:nvPr/>
        </p:nvSpPr>
        <p:spPr bwMode="auto">
          <a:xfrm>
            <a:off x="7632700" y="4508500"/>
            <a:ext cx="635000" cy="1689100"/>
          </a:xfrm>
          <a:custGeom>
            <a:avLst/>
            <a:gdLst>
              <a:gd name="T0" fmla="*/ 1008062500 w 400"/>
              <a:gd name="T1" fmla="*/ 2147483647 h 1064"/>
              <a:gd name="T2" fmla="*/ 786288750 w 400"/>
              <a:gd name="T3" fmla="*/ 887095000 h 1064"/>
              <a:gd name="T4" fmla="*/ 483870000 w 400"/>
              <a:gd name="T5" fmla="*/ 564515000 h 1064"/>
              <a:gd name="T6" fmla="*/ 0 w 400"/>
              <a:gd name="T7" fmla="*/ 0 h 1064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1064"/>
              <a:gd name="T14" fmla="*/ 400 w 400"/>
              <a:gd name="T15" fmla="*/ 1064 h 1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1064">
                <a:moveTo>
                  <a:pt x="400" y="1064"/>
                </a:moveTo>
                <a:cubicBezTo>
                  <a:pt x="373" y="778"/>
                  <a:pt x="347" y="492"/>
                  <a:pt x="312" y="352"/>
                </a:cubicBezTo>
                <a:cubicBezTo>
                  <a:pt x="277" y="212"/>
                  <a:pt x="244" y="283"/>
                  <a:pt x="192" y="224"/>
                </a:cubicBezTo>
                <a:cubicBezTo>
                  <a:pt x="140" y="165"/>
                  <a:pt x="70" y="82"/>
                  <a:pt x="0" y="0"/>
                </a:cubicBezTo>
              </a:path>
            </a:pathLst>
          </a:custGeom>
          <a:noFill/>
          <a:ln w="38100">
            <a:solidFill>
              <a:srgbClr val="C10A2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3" name="Text Box 10"/>
          <p:cNvSpPr txBox="1">
            <a:spLocks noChangeArrowheads="1"/>
          </p:cNvSpPr>
          <p:nvPr/>
        </p:nvSpPr>
        <p:spPr bwMode="auto">
          <a:xfrm>
            <a:off x="8404225" y="522288"/>
            <a:ext cx="579438" cy="304800"/>
          </a:xfrm>
          <a:prstGeom prst="rect">
            <a:avLst/>
          </a:prstGeom>
          <a:solidFill>
            <a:srgbClr val="00C1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good</a:t>
            </a:r>
          </a:p>
        </p:txBody>
      </p:sp>
      <p:sp>
        <p:nvSpPr>
          <p:cNvPr id="122894" name="Text Box 11"/>
          <p:cNvSpPr txBox="1">
            <a:spLocks noChangeArrowheads="1"/>
          </p:cNvSpPr>
          <p:nvPr/>
        </p:nvSpPr>
        <p:spPr bwMode="auto">
          <a:xfrm>
            <a:off x="8472488" y="1957388"/>
            <a:ext cx="371475" cy="3048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ok</a:t>
            </a:r>
          </a:p>
        </p:txBody>
      </p:sp>
      <p:sp>
        <p:nvSpPr>
          <p:cNvPr id="122895" name="Text Box 12"/>
          <p:cNvSpPr txBox="1">
            <a:spLocks noChangeArrowheads="1"/>
          </p:cNvSpPr>
          <p:nvPr/>
        </p:nvSpPr>
        <p:spPr bwMode="auto">
          <a:xfrm>
            <a:off x="8401050" y="6046788"/>
            <a:ext cx="609600" cy="304800"/>
          </a:xfrm>
          <a:prstGeom prst="rect">
            <a:avLst/>
          </a:prstGeom>
          <a:solidFill>
            <a:srgbClr val="C10A2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worst</a:t>
            </a:r>
          </a:p>
        </p:txBody>
      </p:sp>
      <p:sp>
        <p:nvSpPr>
          <p:cNvPr id="122896" name="Text Box 13"/>
          <p:cNvSpPr txBox="1">
            <a:spLocks noChangeArrowheads="1"/>
          </p:cNvSpPr>
          <p:nvPr/>
        </p:nvSpPr>
        <p:spPr bwMode="auto">
          <a:xfrm>
            <a:off x="8388350" y="4217988"/>
            <a:ext cx="658813" cy="304800"/>
          </a:xfrm>
          <a:prstGeom prst="rect">
            <a:avLst/>
          </a:prstGeom>
          <a:solidFill>
            <a:srgbClr val="FD7E2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worse</a:t>
            </a:r>
          </a:p>
        </p:txBody>
      </p:sp>
      <p:sp>
        <p:nvSpPr>
          <p:cNvPr id="122897" name="AutoShape 14"/>
          <p:cNvSpPr>
            <a:spLocks noChangeArrowheads="1"/>
          </p:cNvSpPr>
          <p:nvPr/>
        </p:nvSpPr>
        <p:spPr bwMode="auto">
          <a:xfrm rot="-1163247">
            <a:off x="5526088" y="1849438"/>
            <a:ext cx="946150" cy="260350"/>
          </a:xfrm>
          <a:prstGeom prst="leftArrow">
            <a:avLst>
              <a:gd name="adj1" fmla="val 50000"/>
              <a:gd name="adj2" fmla="val 908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3" name="Rectangle 4"/>
          <p:cNvSpPr>
            <a:spLocks noGrp="1" noChangeArrowheads="1"/>
          </p:cNvSpPr>
          <p:nvPr>
            <p:ph type="title"/>
          </p:nvPr>
        </p:nvSpPr>
        <p:spPr>
          <a:xfrm>
            <a:off x="546100" y="279400"/>
            <a:ext cx="7772400" cy="1143000"/>
          </a:xfrm>
        </p:spPr>
        <p:txBody>
          <a:bodyPr/>
          <a:lstStyle/>
          <a:p>
            <a:pPr algn="l"/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Comment</a:t>
            </a:r>
          </a:p>
        </p:txBody>
      </p:sp>
      <p:sp>
        <p:nvSpPr>
          <p:cNvPr id="12493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63F303A2-B9B3-C44E-A995-6B1B9CC89EB0}" type="slidenum">
              <a:rPr lang="en-US"/>
              <a:pPr/>
              <a:t>68</a:t>
            </a:fld>
            <a:r>
              <a:rPr lang="en-US"/>
              <a:t>/46 </a:t>
            </a:r>
          </a:p>
        </p:txBody>
      </p:sp>
      <p:sp>
        <p:nvSpPr>
          <p:cNvPr id="124940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46300"/>
            <a:ext cx="4978400" cy="4114800"/>
          </a:xfrm>
        </p:spPr>
        <p:txBody>
          <a:bodyPr/>
          <a:lstStyle/>
          <a:p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Higher decisions prune more</a:t>
            </a:r>
            <a:b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branches</a:t>
            </a:r>
          </a:p>
          <a:p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#nodes at level I much </a:t>
            </a:r>
            <a:b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smaller than level I+1.</a:t>
            </a:r>
          </a:p>
          <a:p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So tree pruning often yields</a:t>
            </a:r>
            <a:b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very small sets of recommendations</a:t>
            </a:r>
          </a:p>
        </p:txBody>
      </p:sp>
      <p:sp>
        <p:nvSpPr>
          <p:cNvPr id="124931" name="Text Placeholder 4"/>
          <p:cNvSpPr txBox="1">
            <a:spLocks/>
          </p:cNvSpPr>
          <p:nvPr/>
        </p:nvSpPr>
        <p:spPr bwMode="auto">
          <a:xfrm>
            <a:off x="442913" y="1147763"/>
            <a:ext cx="760095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1800" b="1">
                <a:solidFill>
                  <a:schemeClr val="tx2"/>
                </a:solidFill>
              </a:rPr>
              <a:t>Less is best</a:t>
            </a:r>
            <a:endParaRPr lang="en-US" sz="3200" b="1">
              <a:solidFill>
                <a:schemeClr val="tx2"/>
              </a:solidFill>
            </a:endParaRPr>
          </a:p>
        </p:txBody>
      </p:sp>
      <p:sp>
        <p:nvSpPr>
          <p:cNvPr id="124932" name="Rectangle 3"/>
          <p:cNvSpPr>
            <a:spLocks noChangeArrowheads="1"/>
          </p:cNvSpPr>
          <p:nvPr/>
        </p:nvSpPr>
        <p:spPr bwMode="auto">
          <a:xfrm>
            <a:off x="7175500" y="0"/>
            <a:ext cx="1968500" cy="71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4934" name="Picture 5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9225" y="177800"/>
            <a:ext cx="4530725" cy="6565900"/>
          </a:xfrm>
          <a:prstGeom prst="rect">
            <a:avLst/>
          </a:prstGeom>
          <a:solidFill>
            <a:srgbClr val="00EB00"/>
          </a:solidFill>
          <a:ln w="9525">
            <a:noFill/>
            <a:miter lim="800000"/>
            <a:headEnd/>
            <a:tailEnd/>
          </a:ln>
        </p:spPr>
      </p:pic>
      <p:sp>
        <p:nvSpPr>
          <p:cNvPr id="124935" name="Freeform 6"/>
          <p:cNvSpPr>
            <a:spLocks/>
          </p:cNvSpPr>
          <p:nvPr/>
        </p:nvSpPr>
        <p:spPr bwMode="auto">
          <a:xfrm>
            <a:off x="4483100" y="660400"/>
            <a:ext cx="3810000" cy="2946400"/>
          </a:xfrm>
          <a:custGeom>
            <a:avLst/>
            <a:gdLst>
              <a:gd name="T0" fmla="*/ 0 w 2400"/>
              <a:gd name="T1" fmla="*/ 2147483647 h 1856"/>
              <a:gd name="T2" fmla="*/ 947578750 w 2400"/>
              <a:gd name="T3" fmla="*/ 2147483647 h 1856"/>
              <a:gd name="T4" fmla="*/ 1411287500 w 2400"/>
              <a:gd name="T5" fmla="*/ 2147483647 h 1856"/>
              <a:gd name="T6" fmla="*/ 1874996250 w 2400"/>
              <a:gd name="T7" fmla="*/ 1673383750 h 1856"/>
              <a:gd name="T8" fmla="*/ 2147483647 w 2400"/>
              <a:gd name="T9" fmla="*/ 766127500 h 1856"/>
              <a:gd name="T10" fmla="*/ 2147483647 w 2400"/>
              <a:gd name="T11" fmla="*/ 423386250 h 1856"/>
              <a:gd name="T12" fmla="*/ 2147483647 w 2400"/>
              <a:gd name="T13" fmla="*/ 423386250 h 1856"/>
              <a:gd name="T14" fmla="*/ 2147483647 w 2400"/>
              <a:gd name="T15" fmla="*/ 0 h 18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00"/>
              <a:gd name="T25" fmla="*/ 0 h 1856"/>
              <a:gd name="T26" fmla="*/ 2400 w 2400"/>
              <a:gd name="T27" fmla="*/ 1856 h 18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00" h="1856">
                <a:moveTo>
                  <a:pt x="0" y="1856"/>
                </a:moveTo>
                <a:cubicBezTo>
                  <a:pt x="141" y="1464"/>
                  <a:pt x="283" y="1073"/>
                  <a:pt x="376" y="920"/>
                </a:cubicBezTo>
                <a:cubicBezTo>
                  <a:pt x="469" y="767"/>
                  <a:pt x="499" y="979"/>
                  <a:pt x="560" y="936"/>
                </a:cubicBezTo>
                <a:cubicBezTo>
                  <a:pt x="621" y="893"/>
                  <a:pt x="577" y="769"/>
                  <a:pt x="744" y="664"/>
                </a:cubicBezTo>
                <a:cubicBezTo>
                  <a:pt x="911" y="559"/>
                  <a:pt x="1317" y="387"/>
                  <a:pt x="1560" y="304"/>
                </a:cubicBezTo>
                <a:cubicBezTo>
                  <a:pt x="1803" y="221"/>
                  <a:pt x="2077" y="191"/>
                  <a:pt x="2200" y="168"/>
                </a:cubicBezTo>
                <a:cubicBezTo>
                  <a:pt x="2323" y="145"/>
                  <a:pt x="2263" y="196"/>
                  <a:pt x="2296" y="168"/>
                </a:cubicBezTo>
                <a:cubicBezTo>
                  <a:pt x="2329" y="140"/>
                  <a:pt x="2364" y="70"/>
                  <a:pt x="2400" y="0"/>
                </a:cubicBezTo>
              </a:path>
            </a:pathLst>
          </a:custGeom>
          <a:noFill/>
          <a:ln w="38100">
            <a:solidFill>
              <a:srgbClr val="1BB12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36" name="Freeform 7"/>
          <p:cNvSpPr>
            <a:spLocks/>
          </p:cNvSpPr>
          <p:nvPr/>
        </p:nvSpPr>
        <p:spPr bwMode="auto">
          <a:xfrm>
            <a:off x="5372100" y="2095500"/>
            <a:ext cx="2895600" cy="382588"/>
          </a:xfrm>
          <a:custGeom>
            <a:avLst/>
            <a:gdLst>
              <a:gd name="T0" fmla="*/ 0 w 1824"/>
              <a:gd name="T1" fmla="*/ 100806382 h 241"/>
              <a:gd name="T2" fmla="*/ 463708750 w 1824"/>
              <a:gd name="T3" fmla="*/ 544354461 h 241"/>
              <a:gd name="T4" fmla="*/ 2147483647 w 1824"/>
              <a:gd name="T5" fmla="*/ 483870632 h 241"/>
              <a:gd name="T6" fmla="*/ 2147483647 w 1824"/>
              <a:gd name="T7" fmla="*/ 383064251 h 241"/>
              <a:gd name="T8" fmla="*/ 2147483647 w 1824"/>
              <a:gd name="T9" fmla="*/ 0 h 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241"/>
              <a:gd name="T17" fmla="*/ 1824 w 1824"/>
              <a:gd name="T18" fmla="*/ 241 h 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241">
                <a:moveTo>
                  <a:pt x="0" y="40"/>
                </a:moveTo>
                <a:cubicBezTo>
                  <a:pt x="14" y="115"/>
                  <a:pt x="29" y="191"/>
                  <a:pt x="184" y="216"/>
                </a:cubicBezTo>
                <a:cubicBezTo>
                  <a:pt x="339" y="241"/>
                  <a:pt x="705" y="203"/>
                  <a:pt x="928" y="192"/>
                </a:cubicBezTo>
                <a:cubicBezTo>
                  <a:pt x="1151" y="181"/>
                  <a:pt x="1371" y="184"/>
                  <a:pt x="1520" y="152"/>
                </a:cubicBezTo>
                <a:cubicBezTo>
                  <a:pt x="1669" y="120"/>
                  <a:pt x="1746" y="60"/>
                  <a:pt x="1824" y="0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37" name="Freeform 8"/>
          <p:cNvSpPr>
            <a:spLocks/>
          </p:cNvSpPr>
          <p:nvPr/>
        </p:nvSpPr>
        <p:spPr bwMode="auto">
          <a:xfrm>
            <a:off x="5410200" y="2260600"/>
            <a:ext cx="2870200" cy="2520950"/>
          </a:xfrm>
          <a:custGeom>
            <a:avLst/>
            <a:gdLst>
              <a:gd name="T0" fmla="*/ 0 w 1808"/>
              <a:gd name="T1" fmla="*/ 0 h 1588"/>
              <a:gd name="T2" fmla="*/ 786288750 w 1808"/>
              <a:gd name="T3" fmla="*/ 846772500 h 1588"/>
              <a:gd name="T4" fmla="*/ 2147483647 w 1808"/>
              <a:gd name="T5" fmla="*/ 2147483647 h 1588"/>
              <a:gd name="T6" fmla="*/ 2147483647 w 1808"/>
              <a:gd name="T7" fmla="*/ 2147483647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1808"/>
              <a:gd name="T13" fmla="*/ 0 h 1588"/>
              <a:gd name="T14" fmla="*/ 1808 w 180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08" h="1588">
                <a:moveTo>
                  <a:pt x="0" y="0"/>
                </a:moveTo>
                <a:cubicBezTo>
                  <a:pt x="41" y="48"/>
                  <a:pt x="83" y="97"/>
                  <a:pt x="312" y="336"/>
                </a:cubicBezTo>
                <a:cubicBezTo>
                  <a:pt x="541" y="575"/>
                  <a:pt x="1127" y="1276"/>
                  <a:pt x="1376" y="1432"/>
                </a:cubicBezTo>
                <a:cubicBezTo>
                  <a:pt x="1625" y="1588"/>
                  <a:pt x="1716" y="1430"/>
                  <a:pt x="1808" y="1272"/>
                </a:cubicBezTo>
              </a:path>
            </a:pathLst>
          </a:custGeom>
          <a:noFill/>
          <a:ln w="38100">
            <a:solidFill>
              <a:srgbClr val="FD7E2E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38" name="Line 9"/>
          <p:cNvSpPr>
            <a:spLocks noChangeShapeType="1"/>
          </p:cNvSpPr>
          <p:nvPr/>
        </p:nvSpPr>
        <p:spPr bwMode="auto">
          <a:xfrm flipV="1">
            <a:off x="8255000" y="6146800"/>
            <a:ext cx="0" cy="50800"/>
          </a:xfrm>
          <a:prstGeom prst="line">
            <a:avLst/>
          </a:prstGeom>
          <a:noFill/>
          <a:ln w="38100">
            <a:solidFill>
              <a:srgbClr val="FD53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39" name="Freeform 10"/>
          <p:cNvSpPr>
            <a:spLocks/>
          </p:cNvSpPr>
          <p:nvPr/>
        </p:nvSpPr>
        <p:spPr bwMode="auto">
          <a:xfrm>
            <a:off x="7632700" y="4508500"/>
            <a:ext cx="635000" cy="1689100"/>
          </a:xfrm>
          <a:custGeom>
            <a:avLst/>
            <a:gdLst>
              <a:gd name="T0" fmla="*/ 1008062500 w 400"/>
              <a:gd name="T1" fmla="*/ 2147483647 h 1064"/>
              <a:gd name="T2" fmla="*/ 786288750 w 400"/>
              <a:gd name="T3" fmla="*/ 887095000 h 1064"/>
              <a:gd name="T4" fmla="*/ 483870000 w 400"/>
              <a:gd name="T5" fmla="*/ 564515000 h 1064"/>
              <a:gd name="T6" fmla="*/ 0 w 400"/>
              <a:gd name="T7" fmla="*/ 0 h 1064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1064"/>
              <a:gd name="T14" fmla="*/ 400 w 400"/>
              <a:gd name="T15" fmla="*/ 1064 h 1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1064">
                <a:moveTo>
                  <a:pt x="400" y="1064"/>
                </a:moveTo>
                <a:cubicBezTo>
                  <a:pt x="373" y="778"/>
                  <a:pt x="347" y="492"/>
                  <a:pt x="312" y="352"/>
                </a:cubicBezTo>
                <a:cubicBezTo>
                  <a:pt x="277" y="212"/>
                  <a:pt x="244" y="283"/>
                  <a:pt x="192" y="224"/>
                </a:cubicBezTo>
                <a:cubicBezTo>
                  <a:pt x="140" y="165"/>
                  <a:pt x="70" y="82"/>
                  <a:pt x="0" y="0"/>
                </a:cubicBezTo>
              </a:path>
            </a:pathLst>
          </a:custGeom>
          <a:noFill/>
          <a:ln w="38100">
            <a:solidFill>
              <a:srgbClr val="C10A2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41" name="Text Box 12"/>
          <p:cNvSpPr txBox="1">
            <a:spLocks noChangeArrowheads="1"/>
          </p:cNvSpPr>
          <p:nvPr/>
        </p:nvSpPr>
        <p:spPr bwMode="auto">
          <a:xfrm>
            <a:off x="8404225" y="522288"/>
            <a:ext cx="579438" cy="304800"/>
          </a:xfrm>
          <a:prstGeom prst="rect">
            <a:avLst/>
          </a:prstGeom>
          <a:solidFill>
            <a:srgbClr val="00C1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good</a:t>
            </a:r>
          </a:p>
        </p:txBody>
      </p:sp>
      <p:sp>
        <p:nvSpPr>
          <p:cNvPr id="124942" name="Text Box 13"/>
          <p:cNvSpPr txBox="1">
            <a:spLocks noChangeArrowheads="1"/>
          </p:cNvSpPr>
          <p:nvPr/>
        </p:nvSpPr>
        <p:spPr bwMode="auto">
          <a:xfrm>
            <a:off x="8472488" y="1957388"/>
            <a:ext cx="371475" cy="3048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ok</a:t>
            </a:r>
          </a:p>
        </p:txBody>
      </p:sp>
      <p:sp>
        <p:nvSpPr>
          <p:cNvPr id="124943" name="Text Box 14"/>
          <p:cNvSpPr txBox="1">
            <a:spLocks noChangeArrowheads="1"/>
          </p:cNvSpPr>
          <p:nvPr/>
        </p:nvSpPr>
        <p:spPr bwMode="auto">
          <a:xfrm>
            <a:off x="8401050" y="6046788"/>
            <a:ext cx="609600" cy="304800"/>
          </a:xfrm>
          <a:prstGeom prst="rect">
            <a:avLst/>
          </a:prstGeom>
          <a:solidFill>
            <a:srgbClr val="C10A2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worst</a:t>
            </a:r>
          </a:p>
        </p:txBody>
      </p:sp>
      <p:sp>
        <p:nvSpPr>
          <p:cNvPr id="124944" name="Text Box 15"/>
          <p:cNvSpPr txBox="1">
            <a:spLocks noChangeArrowheads="1"/>
          </p:cNvSpPr>
          <p:nvPr/>
        </p:nvSpPr>
        <p:spPr bwMode="auto">
          <a:xfrm>
            <a:off x="8388350" y="4217988"/>
            <a:ext cx="658813" cy="304800"/>
          </a:xfrm>
          <a:prstGeom prst="rect">
            <a:avLst/>
          </a:prstGeom>
          <a:solidFill>
            <a:srgbClr val="FD7E2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worse</a:t>
            </a:r>
          </a:p>
        </p:txBody>
      </p:sp>
      <p:sp>
        <p:nvSpPr>
          <p:cNvPr id="124945" name="AutoShape 16"/>
          <p:cNvSpPr>
            <a:spLocks noChangeArrowheads="1"/>
          </p:cNvSpPr>
          <p:nvPr/>
        </p:nvSpPr>
        <p:spPr bwMode="auto">
          <a:xfrm rot="-1163247">
            <a:off x="5526088" y="1849438"/>
            <a:ext cx="946150" cy="260350"/>
          </a:xfrm>
          <a:prstGeom prst="leftArrow">
            <a:avLst>
              <a:gd name="adj1" fmla="val 50000"/>
              <a:gd name="adj2" fmla="val 908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Rectangle 2"/>
          <p:cNvSpPr>
            <a:spLocks noGrp="1" noChangeArrowheads="1"/>
          </p:cNvSpPr>
          <p:nvPr>
            <p:ph type="title"/>
          </p:nvPr>
        </p:nvSpPr>
        <p:spPr>
          <a:xfrm>
            <a:off x="196850" y="228600"/>
            <a:ext cx="7772400" cy="1143000"/>
          </a:xfrm>
        </p:spPr>
        <p:txBody>
          <a:bodyPr/>
          <a:lstStyle/>
          <a:p>
            <a:r>
              <a:rPr lang="en-US" sz="36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Don’t bury me in data</a:t>
            </a:r>
          </a:p>
        </p:txBody>
      </p:sp>
      <p:sp>
        <p:nvSpPr>
          <p:cNvPr id="126978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2AEE37E2-418F-DE4F-ACF0-36C0E31EE18B}" type="slidenum">
              <a:rPr lang="en-US"/>
              <a:pPr/>
              <a:t>69</a:t>
            </a:fld>
            <a:r>
              <a:rPr lang="en-US"/>
              <a:t>/46 </a:t>
            </a:r>
          </a:p>
        </p:txBody>
      </p:sp>
      <p:sp>
        <p:nvSpPr>
          <p:cNvPr id="126979" name="Text Placeholder 4"/>
          <p:cNvSpPr txBox="1">
            <a:spLocks/>
          </p:cNvSpPr>
          <p:nvPr/>
        </p:nvSpPr>
        <p:spPr bwMode="auto">
          <a:xfrm>
            <a:off x="442913" y="1223963"/>
            <a:ext cx="7600950" cy="342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1800" b="1">
                <a:solidFill>
                  <a:schemeClr val="tx2"/>
                </a:solidFill>
              </a:rPr>
              <a:t>Don’t show me “what is”; just tell what “to do”</a:t>
            </a:r>
            <a:endParaRPr lang="en-US" sz="3200" b="1">
              <a:solidFill>
                <a:schemeClr val="tx2"/>
              </a:solidFill>
            </a:endParaRPr>
          </a:p>
        </p:txBody>
      </p:sp>
      <p:pic>
        <p:nvPicPr>
          <p:cNvPr id="126980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3738" y="0"/>
            <a:ext cx="1731962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2" name="Picture 4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019300"/>
            <a:ext cx="4127500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3238" y="2039938"/>
            <a:ext cx="3862387" cy="281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52500"/>
          </a:xfrm>
        </p:spPr>
        <p:txBody>
          <a:bodyPr>
            <a:normAutofit fontScale="90000"/>
          </a:bodyPr>
          <a:lstStyle/>
          <a:p>
            <a: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Given the size of the search space,</a:t>
            </a:r>
            <a:b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the small number of decision </a:t>
            </a:r>
            <a:b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points was very surprising</a:t>
            </a:r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2902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A3E3EFBF-A0DB-D44D-8595-5B6CD5B8197F}" type="slidenum">
              <a:rPr lang="en-US"/>
              <a:pPr/>
              <a:t>70</a:t>
            </a:fld>
            <a:r>
              <a:rPr lang="en-US"/>
              <a:t>/46 </a:t>
            </a:r>
          </a:p>
        </p:txBody>
      </p:sp>
      <p:pic>
        <p:nvPicPr>
          <p:cNvPr id="129029" name="Picture 4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" y="1746250"/>
            <a:ext cx="78994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30" name="Rectangle 5"/>
          <p:cNvSpPr>
            <a:spLocks noChangeArrowheads="1"/>
          </p:cNvSpPr>
          <p:nvPr/>
        </p:nvSpPr>
        <p:spPr bwMode="auto">
          <a:xfrm>
            <a:off x="457200" y="6019800"/>
            <a:ext cx="81534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SAIL: auto-monitor SE projects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71</a:t>
            </a:fld>
            <a:endParaRPr kumimoji="0" lang="en-US"/>
          </a:p>
        </p:txBody>
      </p:sp>
      <p:sp>
        <p:nvSpPr>
          <p:cNvPr id="6" name="Content Placeholder 8"/>
          <p:cNvSpPr txBox="1">
            <a:spLocks/>
          </p:cNvSpPr>
          <p:nvPr/>
        </p:nvSpPr>
        <p:spPr>
          <a:xfrm>
            <a:off x="1288323" y="1757363"/>
            <a:ext cx="7795197" cy="3951287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>
            <a:noAutofit/>
          </a:bodyPr>
          <a:lstStyle/>
          <a:p>
            <a:pPr marL="393192" marR="0" lvl="0" indent="-27432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imple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, semi-automated</a:t>
            </a:r>
          </a:p>
          <a:p>
            <a:pPr marL="393192" marR="0" lvl="0" indent="-27432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 gent</a:t>
            </a:r>
          </a:p>
          <a:p>
            <a:pPr marL="393192" marR="0" lvl="0" indent="-27432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 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ncremental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, instantaneous</a:t>
            </a:r>
          </a:p>
          <a:p>
            <a:pPr marL="393192" marR="0" lvl="0" indent="-27432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essons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 learned, librarian</a:t>
            </a:r>
          </a:p>
          <a:p>
            <a:pPr marL="393192" marR="0" lvl="0" indent="-27432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ＭＳ Ｐゴシック" pitchFamily="-112" charset="-128"/>
              <a:cs typeface="Gill Sans"/>
            </a:endParaRPr>
          </a:p>
          <a:p>
            <a:pPr marL="393192" marR="0" lvl="0" indent="-27432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Real-time, anytime monitoring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alert/repair on organizational data</a:t>
            </a:r>
          </a:p>
          <a:p>
            <a:pPr marL="850392" lvl="1" indent="-274320" eaLnBrk="1" fontAlgn="auto" hangingPunct="1"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  <a:t>Do it all the time, every time, there is new data</a:t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"/>
                <a:ea typeface="ＭＳ Ｐゴシック" pitchFamily="-112" charset="-128"/>
                <a:cs typeface="Gill Sans"/>
              </a:rPr>
            </a:b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ＭＳ Ｐゴシック" pitchFamily="-112" charset="-128"/>
              <a:cs typeface="Gill Sans"/>
            </a:endParaRPr>
          </a:p>
          <a:p>
            <a:pPr marL="393192" indent="-274320" eaLnBrk="1" fontAlgn="auto" hangingPunct="1"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latin typeface="Gill Sans"/>
                <a:cs typeface="Gill Sans"/>
              </a:rPr>
              <a:t>Partnership between humans and data miners</a:t>
            </a:r>
          </a:p>
          <a:p>
            <a:pPr marL="850392" lvl="1" indent="-274320" eaLnBrk="1" fontAlgn="auto" hangingPunct="1"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latin typeface="Gill Sans"/>
                <a:cs typeface="Gill Sans"/>
              </a:rPr>
              <a:t>Both propose hypotheses</a:t>
            </a:r>
          </a:p>
          <a:p>
            <a:pPr marL="850392" lvl="1" indent="-274320" eaLnBrk="1" fontAlgn="auto" hangingPunct="1"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latin typeface="Gill Sans"/>
                <a:cs typeface="Gill Sans"/>
              </a:rPr>
              <a:t>Both check each others hypotheses</a:t>
            </a:r>
          </a:p>
          <a:p>
            <a:pPr marL="850392" lvl="1" indent="-274320" eaLnBrk="1" fontAlgn="auto" hangingPunct="1"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latin typeface="Gill Sans"/>
                <a:cs typeface="Gill Sans"/>
              </a:rPr>
              <a:t>Data miners track and score the current set of active hypotheses</a:t>
            </a:r>
          </a:p>
          <a:p>
            <a:pPr marL="393192" indent="-274320" eaLnBrk="1" fontAlgn="auto" hangingPunct="1"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</a:pPr>
            <a:endParaRPr lang="en-US" sz="2000" dirty="0" smtClean="0">
              <a:latin typeface="Gill Sans"/>
              <a:cs typeface="Gill Sans"/>
            </a:endParaRPr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8749" y="1116994"/>
            <a:ext cx="2073805" cy="276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global lessons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local lessons</a:t>
            </a:r>
          </a:p>
          <a:p>
            <a:r>
              <a:rPr lang="en-US" dirty="0" smtClean="0"/>
              <a:t>Continually adjusted as new information arrives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72</a:t>
            </a:fld>
            <a:endParaRPr kumimoji="0"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670" y="3729793"/>
            <a:ext cx="3554330" cy="35543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with statistical methods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#include </a:t>
            </a:r>
            <a:r>
              <a:rPr lang="en-US" dirty="0" err="1" smtClean="0"/>
              <a:t>standardComment.h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usual slide at this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7" y="1447800"/>
            <a:ext cx="4480861" cy="480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Statistics- take care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74</a:t>
            </a:fld>
            <a:endParaRPr kumimoji="0" lang="en-US"/>
          </a:p>
        </p:txBody>
      </p:sp>
      <p:pic>
        <p:nvPicPr>
          <p:cNvPr id="9" name="Picture 8" descr="x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195" y="2743700"/>
            <a:ext cx="4851692" cy="34726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slavish application of statistical hypothesis testing is a </a:t>
            </a:r>
            <a:r>
              <a:rPr lang="en-US" u="sng" dirty="0" smtClean="0"/>
              <a:t>very bad</a:t>
            </a:r>
            <a:r>
              <a:rPr lang="en-US" dirty="0" smtClean="0"/>
              <a:t>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8949" y="1514643"/>
            <a:ext cx="5694942" cy="4800600"/>
          </a:xfrm>
        </p:spPr>
        <p:txBody>
          <a:bodyPr>
            <a:noAutofit/>
          </a:bodyPr>
          <a:lstStyle/>
          <a:p>
            <a:r>
              <a:rPr lang="en-US" sz="1600" dirty="0" smtClean="0"/>
              <a:t>Ask anyone from any field who has been </a:t>
            </a:r>
            <a:br>
              <a:rPr lang="en-US" sz="1600" dirty="0" smtClean="0"/>
            </a:br>
            <a:r>
              <a:rPr lang="en-US" sz="1600" dirty="0" smtClean="0"/>
              <a:t>doing this stuff longer than us.</a:t>
            </a:r>
          </a:p>
          <a:p>
            <a:r>
              <a:rPr lang="en-US" sz="1600" dirty="0" smtClean="0"/>
              <a:t>Psychologists: e.g. Cohen, 1988: “The earth is flat (</a:t>
            </a:r>
            <a:r>
              <a:rPr lang="en-US" sz="1600" dirty="0" err="1" smtClean="0"/>
              <a:t>p</a:t>
            </a:r>
            <a:r>
              <a:rPr lang="en-US" sz="1600" dirty="0" smtClean="0"/>
              <a:t> &lt; .05)”</a:t>
            </a:r>
          </a:p>
          <a:p>
            <a:pPr lvl="1"/>
            <a:r>
              <a:rPr lang="en-US" sz="1600" dirty="0" smtClean="0"/>
              <a:t>Significance hypothesis testing of H0 P versus H1 is a ‘potent but sterile intellectual rake who leaves . . . no viable scientific offspring’. </a:t>
            </a:r>
          </a:p>
          <a:p>
            <a:r>
              <a:rPr lang="en-US" sz="1600" dirty="0" smtClean="0"/>
              <a:t>Marketing; e.g. Armstrong, 2007, Significance</a:t>
            </a:r>
            <a:br>
              <a:rPr lang="en-US" sz="1600" dirty="0" smtClean="0"/>
            </a:br>
            <a:r>
              <a:rPr lang="en-US" sz="1600" dirty="0" smtClean="0"/>
              <a:t>tests harm progress in forecasting:</a:t>
            </a:r>
          </a:p>
          <a:p>
            <a:pPr lvl="1"/>
            <a:r>
              <a:rPr lang="en-US" sz="1600" dirty="0" smtClean="0"/>
              <a:t>Revises one study that, using significance testing, concludes that estimates generated from multiple sources do no better than those generated from a single source. </a:t>
            </a:r>
          </a:p>
          <a:p>
            <a:pPr lvl="1"/>
            <a:r>
              <a:rPr lang="en-US" sz="1600" dirty="0" smtClean="0"/>
              <a:t>Lists 31 studies: multiple source prediction consistently out-performs single source prediction by 3% to 23% (average = 12.5%). </a:t>
            </a:r>
          </a:p>
          <a:p>
            <a:pPr lvl="1"/>
            <a:r>
              <a:rPr lang="en-US" sz="1600" dirty="0" smtClean="0"/>
              <a:t>These improvements, in all study  are the exact opposite of what would be predicted from the significance test results. </a:t>
            </a:r>
          </a:p>
          <a:p>
            <a:r>
              <a:rPr lang="en-US" sz="1600" dirty="0" smtClean="0"/>
              <a:t>Worse, we don’t know how to apply hypothesis testing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75</a:t>
            </a:fld>
            <a:endParaRPr kumimoji="0" lang="en-US"/>
          </a:p>
        </p:txBody>
      </p:sp>
      <p:grpSp>
        <p:nvGrpSpPr>
          <p:cNvPr id="6" name="Group 14"/>
          <p:cNvGrpSpPr/>
          <p:nvPr/>
        </p:nvGrpSpPr>
        <p:grpSpPr>
          <a:xfrm>
            <a:off x="280743" y="2286008"/>
            <a:ext cx="3181685" cy="4050632"/>
            <a:chOff x="6130103" y="1639651"/>
            <a:chExt cx="2837041" cy="36008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0103" y="1800400"/>
              <a:ext cx="2837041" cy="3185449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 rot="16200000" flipH="1">
              <a:off x="5699687" y="2081515"/>
              <a:ext cx="3600804" cy="2717075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5796139" y="2194060"/>
              <a:ext cx="3375748" cy="2459837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66" y="2303239"/>
            <a:ext cx="5387944" cy="42880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14222"/>
            <a:ext cx="7498080" cy="1143000"/>
          </a:xfrm>
        </p:spPr>
        <p:txBody>
          <a:bodyPr>
            <a:noAutofit/>
          </a:bodyPr>
          <a:lstStyle/>
          <a:p>
            <a:r>
              <a:rPr lang="en-US" sz="2800" b="1" dirty="0" err="1" smtClean="0"/>
              <a:t>Janez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Demsar</a:t>
            </a:r>
            <a:r>
              <a:rPr lang="en-US" sz="2800" b="1" dirty="0" smtClean="0"/>
              <a:t> : Statistical Comparisons of Classifiers over Multiple Data Sets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2400" y="1314126"/>
            <a:ext cx="3711071" cy="4800600"/>
          </a:xfrm>
        </p:spPr>
        <p:txBody>
          <a:bodyPr>
            <a:noAutofit/>
          </a:bodyPr>
          <a:lstStyle/>
          <a:p>
            <a:r>
              <a:rPr lang="en-US" sz="1600" dirty="0" smtClean="0"/>
              <a:t>Journal of Machine  Learning Research 7 (2006) 1–30 </a:t>
            </a:r>
          </a:p>
          <a:p>
            <a:r>
              <a:rPr lang="en-US" sz="1600" dirty="0" smtClean="0"/>
              <a:t>Statistical methods in our field are in disarray.</a:t>
            </a:r>
          </a:p>
          <a:p>
            <a:r>
              <a:rPr lang="en-US" sz="1600" dirty="0" err="1" smtClean="0"/>
              <a:t>Demsar</a:t>
            </a:r>
            <a:r>
              <a:rPr lang="en-US" sz="1600" dirty="0" smtClean="0"/>
              <a:t> proposes a fix:</a:t>
            </a:r>
          </a:p>
          <a:p>
            <a:pPr lvl="1"/>
            <a:r>
              <a:rPr lang="en-US" sz="1600" dirty="0" smtClean="0"/>
              <a:t>Friedman, </a:t>
            </a:r>
            <a:r>
              <a:rPr lang="en-US" sz="1600" dirty="0" err="1" smtClean="0"/>
              <a:t>Nemenyi</a:t>
            </a:r>
            <a:r>
              <a:rPr lang="en-US" sz="1600" dirty="0" smtClean="0"/>
              <a:t> tests</a:t>
            </a:r>
          </a:p>
          <a:p>
            <a:pPr lvl="1"/>
            <a:r>
              <a:rPr lang="en-US" sz="1600" dirty="0" smtClean="0"/>
              <a:t>But not widely accepted.</a:t>
            </a:r>
          </a:p>
          <a:p>
            <a:r>
              <a:rPr lang="en-US" sz="1600" dirty="0" smtClean="0"/>
              <a:t>Best to</a:t>
            </a:r>
          </a:p>
          <a:p>
            <a:pPr lvl="1"/>
            <a:r>
              <a:rPr lang="en-US" sz="1600" dirty="0" smtClean="0"/>
              <a:t>Make sure you are reporting BIG effects- not some 3% delta (yawn)</a:t>
            </a:r>
          </a:p>
          <a:p>
            <a:pPr lvl="1"/>
            <a:r>
              <a:rPr lang="en-US" sz="1600" dirty="0" smtClean="0"/>
              <a:t>Minimize use of stats (use them as a sanity check to conform an intuition gained via, say, some visualization</a:t>
            </a:r>
          </a:p>
          <a:p>
            <a:pPr lvl="1"/>
            <a:r>
              <a:rPr lang="en-US" sz="1600" dirty="0" smtClean="0"/>
              <a:t>Use the statistical methods that bother reviewers the least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Kitchenham</a:t>
            </a:r>
            <a:r>
              <a:rPr lang="en-US" dirty="0" smtClean="0"/>
              <a:t> et al.  TSE, 2007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162518" cy="48006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77</a:t>
            </a:fld>
            <a:endParaRPr kumimoji="0" lang="en-US"/>
          </a:p>
        </p:txBody>
      </p:sp>
      <p:pic>
        <p:nvPicPr>
          <p:cNvPr id="6" name="Picture 5" descr="Picture 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404" y="1334019"/>
            <a:ext cx="6074264" cy="520850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479117" y="0"/>
            <a:ext cx="9144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590972" y="2070860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46737" y="2499380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633477" y="2927900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57722" y="3797678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661632" y="4212392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75982" y="4640912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662722" y="4945178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704682" y="5221832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“ranked quartiles” from</a:t>
            </a:r>
            <a:br>
              <a:rPr lang="en-US" dirty="0" smtClean="0"/>
            </a:br>
            <a:r>
              <a:rPr lang="en-US" dirty="0" smtClean="0"/>
              <a:t>http://menzies.us/pdf/09reuse.pdf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45" y="1678097"/>
            <a:ext cx="5186947" cy="4800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Non-parametric analysis</a:t>
            </a:r>
          </a:p>
          <a:p>
            <a:pPr lvl="1"/>
            <a:r>
              <a:rPr lang="en-US" dirty="0" smtClean="0"/>
              <a:t>Means = no</a:t>
            </a:r>
          </a:p>
          <a:p>
            <a:pPr lvl="1"/>
            <a:r>
              <a:rPr lang="en-US" dirty="0" smtClean="0"/>
              <a:t>Standard deviations = don’t do it</a:t>
            </a:r>
          </a:p>
          <a:p>
            <a:r>
              <a:rPr lang="en-US" dirty="0" smtClean="0"/>
              <a:t>Indicate median and variability around the mean (here, 25-75% percentile range)</a:t>
            </a:r>
          </a:p>
          <a:p>
            <a:r>
              <a:rPr lang="en-US" dirty="0" smtClean="0"/>
              <a:t>Show baselines against something else.</a:t>
            </a:r>
          </a:p>
          <a:p>
            <a:r>
              <a:rPr lang="en-US" dirty="0" smtClean="0"/>
              <a:t>Stats are secondary</a:t>
            </a:r>
          </a:p>
          <a:p>
            <a:r>
              <a:rPr lang="en-US" dirty="0" smtClean="0"/>
              <a:t>BTW</a:t>
            </a:r>
          </a:p>
          <a:p>
            <a:pPr lvl="1"/>
            <a:r>
              <a:rPr lang="en-US" dirty="0" smtClean="0"/>
              <a:t>Death to </a:t>
            </a:r>
            <a:r>
              <a:rPr lang="en-US" dirty="0" err="1" smtClean="0"/>
              <a:t>t</a:t>
            </a:r>
            <a:r>
              <a:rPr lang="en-US" dirty="0" smtClean="0"/>
              <a:t>-tests</a:t>
            </a:r>
          </a:p>
          <a:p>
            <a:pPr lvl="2"/>
            <a:r>
              <a:rPr lang="en-US" dirty="0" smtClean="0"/>
              <a:t>At least Mann-</a:t>
            </a:r>
            <a:r>
              <a:rPr lang="en-US" dirty="0" err="1" smtClean="0"/>
              <a:t>whitney</a:t>
            </a:r>
            <a:r>
              <a:rPr lang="en-US" dirty="0" smtClean="0"/>
              <a:t>, </a:t>
            </a:r>
            <a:r>
              <a:rPr lang="en-US" dirty="0" err="1" smtClean="0"/>
              <a:t>Wilcoxon</a:t>
            </a:r>
            <a:r>
              <a:rPr lang="en-US" dirty="0" smtClean="0"/>
              <a:t>. At most, see </a:t>
            </a:r>
            <a:r>
              <a:rPr lang="en-US" dirty="0" err="1" smtClean="0"/>
              <a:t>Demsar</a:t>
            </a:r>
            <a:r>
              <a:rPr lang="en-US" dirty="0" smtClean="0"/>
              <a:t> 2006</a:t>
            </a:r>
          </a:p>
          <a:p>
            <a:pPr lvl="1"/>
            <a:r>
              <a:rPr lang="en-US" dirty="0" smtClean="0"/>
              <a:t>Accuracy and prevision very bad when target class rare: </a:t>
            </a:r>
            <a:r>
              <a:rPr lang="en-US" dirty="0" smtClean="0">
                <a:hlinkClick r:id="rId2"/>
              </a:rPr>
              <a:t>http://menzies.us/pdf/07precision.pdf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When not to use ranked quartiles</a:t>
            </a:r>
          </a:p>
          <a:p>
            <a:pPr lvl="1"/>
            <a:r>
              <a:rPr lang="en-US" dirty="0" smtClean="0"/>
              <a:t>When there is not enough space in the paper</a:t>
            </a:r>
          </a:p>
          <a:p>
            <a:pPr lvl="1"/>
            <a:r>
              <a:rPr lang="en-US" dirty="0" smtClean="0"/>
              <a:t>When reviewers want something </a:t>
            </a:r>
            <a:r>
              <a:rPr lang="en-US" dirty="0" err="1" smtClean="0"/>
              <a:t>lese</a:t>
            </a:r>
            <a:endParaRPr lang="en-US" dirty="0" smtClean="0"/>
          </a:p>
          <a:p>
            <a:pPr lvl="1"/>
            <a:r>
              <a:rPr lang="en-US" dirty="0" smtClean="0"/>
              <a:t>When your co-authors want something else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78</a:t>
            </a:fld>
            <a:endParaRPr kumimoji="0" lang="en-US"/>
          </a:p>
        </p:txBody>
      </p:sp>
      <p:pic>
        <p:nvPicPr>
          <p:cNvPr id="6" name="Picture 5" descr="Picture 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49" y="3311986"/>
            <a:ext cx="3807719" cy="3391827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Damned if you do, </a:t>
            </a:r>
            <a:br>
              <a:rPr lang="en-US" dirty="0" smtClean="0"/>
            </a:br>
            <a:r>
              <a:rPr lang="en-US" dirty="0" smtClean="0"/>
              <a:t>damned if you don’t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But worse that over-relying on stats</a:t>
            </a:r>
          </a:p>
          <a:p>
            <a:pPr lvl="1"/>
            <a:r>
              <a:rPr lang="en-US" dirty="0" smtClean="0"/>
              <a:t>Is using no stats at all</a:t>
            </a:r>
          </a:p>
          <a:p>
            <a:r>
              <a:rPr lang="en-US" dirty="0" smtClean="0"/>
              <a:t>How to get a paper rejected</a:t>
            </a:r>
          </a:p>
          <a:p>
            <a:pPr lvl="1"/>
            <a:r>
              <a:rPr lang="en-US" dirty="0" smtClean="0"/>
              <a:t>Only report deltas between mean values</a:t>
            </a:r>
          </a:p>
          <a:p>
            <a:r>
              <a:rPr lang="en-US" dirty="0" smtClean="0"/>
              <a:t>Every paper that performs repeated trials must analyze </a:t>
            </a:r>
          </a:p>
          <a:p>
            <a:pPr lvl="1"/>
            <a:r>
              <a:rPr lang="en-US" dirty="0" smtClean="0"/>
              <a:t>the central tendency </a:t>
            </a:r>
          </a:p>
          <a:p>
            <a:pPr lvl="2"/>
            <a:r>
              <a:rPr lang="en-US" dirty="0" smtClean="0"/>
              <a:t>e.g. the 50</a:t>
            </a:r>
            <a:r>
              <a:rPr lang="en-US" baseline="30000" dirty="0" smtClean="0"/>
              <a:t>th</a:t>
            </a:r>
            <a:r>
              <a:rPr lang="en-US" dirty="0" smtClean="0"/>
              <a:t> percentile</a:t>
            </a:r>
          </a:p>
          <a:p>
            <a:pPr lvl="1"/>
            <a:r>
              <a:rPr lang="en-US" dirty="0" smtClean="0"/>
              <a:t>as well as the deviations around that tendency, of the results </a:t>
            </a:r>
          </a:p>
          <a:p>
            <a:pPr lvl="2"/>
            <a:r>
              <a:rPr lang="en-US" dirty="0" smtClean="0"/>
              <a:t>e.g. the 75-25</a:t>
            </a:r>
            <a:r>
              <a:rPr lang="en-US" baseline="30000" dirty="0" smtClean="0"/>
              <a:t>th</a:t>
            </a:r>
            <a:r>
              <a:rPr lang="en-US" dirty="0" smtClean="0"/>
              <a:t> percentile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79</a:t>
            </a:fld>
            <a:endParaRPr kumimoji="0"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</a:t>
            </a:r>
            <a:br>
              <a:rPr lang="en-US" dirty="0" smtClean="0"/>
            </a:br>
            <a:r>
              <a:rPr lang="en-US" dirty="0" smtClean="0"/>
              <a:t>reduction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Here’s an idea…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variance: </a:t>
            </a:r>
            <a:br>
              <a:rPr lang="en-US" dirty="0" smtClean="0"/>
            </a:br>
            <a:r>
              <a:rPr lang="en-US" dirty="0" smtClean="0"/>
              <a:t>http://menzies.us/09ourmine.pdf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0" y="1590842"/>
            <a:ext cx="4130842" cy="5066632"/>
          </a:xfrm>
        </p:spPr>
        <p:txBody>
          <a:bodyPr>
            <a:normAutofit fontScale="77500" lnSpcReduction="20000"/>
          </a:bodyPr>
          <a:lstStyle/>
          <a:p>
            <a:r>
              <a:rPr lang="en-US" sz="2595" dirty="0" smtClean="0"/>
              <a:t>10 times repeat</a:t>
            </a:r>
          </a:p>
          <a:p>
            <a:pPr lvl="1"/>
            <a:r>
              <a:rPr lang="en-US" sz="1946" dirty="0" smtClean="0"/>
              <a:t>Randomized order of data</a:t>
            </a:r>
          </a:p>
          <a:p>
            <a:pPr lvl="1"/>
            <a:r>
              <a:rPr lang="en-US" sz="1946" dirty="0" smtClean="0"/>
              <a:t>Conduct a 10-way cross </a:t>
            </a:r>
            <a:r>
              <a:rPr lang="en-US" sz="1946" dirty="0" err="1" smtClean="0"/>
              <a:t>val</a:t>
            </a:r>
            <a:endParaRPr lang="en-US" sz="1946" dirty="0" smtClean="0"/>
          </a:p>
          <a:p>
            <a:pPr lvl="2"/>
            <a:r>
              <a:rPr lang="en-US" sz="1882" dirty="0" smtClean="0"/>
              <a:t>LWL= local weighted Naive </a:t>
            </a:r>
            <a:r>
              <a:rPr lang="en-US" sz="1882" dirty="0" err="1" smtClean="0"/>
              <a:t>Bayes</a:t>
            </a:r>
            <a:r>
              <a:rPr lang="en-US" sz="1882" dirty="0" smtClean="0"/>
              <a:t> (uses a nearest neighbor pre-processor)</a:t>
            </a:r>
          </a:p>
          <a:p>
            <a:pPr lvl="2"/>
            <a:r>
              <a:rPr lang="en-US" sz="1882" dirty="0" smtClean="0"/>
              <a:t>NB= Naïve </a:t>
            </a:r>
            <a:r>
              <a:rPr lang="en-US" sz="1882" dirty="0" err="1" smtClean="0"/>
              <a:t>Bayes</a:t>
            </a:r>
            <a:endParaRPr lang="en-US" sz="1882" dirty="0" smtClean="0"/>
          </a:p>
          <a:p>
            <a:pPr lvl="2"/>
            <a:r>
              <a:rPr lang="en-US" sz="1882" dirty="0" smtClean="0"/>
              <a:t>WC= train and test on local data</a:t>
            </a:r>
          </a:p>
          <a:p>
            <a:pPr lvl="2"/>
            <a:r>
              <a:rPr lang="en-US" sz="1882" dirty="0" smtClean="0"/>
              <a:t>CC = train on other data sets, test locally</a:t>
            </a:r>
          </a:p>
          <a:p>
            <a:r>
              <a:rPr lang="en-US" sz="2595" dirty="0" smtClean="0"/>
              <a:t>Note that large variance in the 75-25</a:t>
            </a:r>
            <a:r>
              <a:rPr lang="en-US" sz="2595" baseline="30000" dirty="0" smtClean="0"/>
              <a:t>th</a:t>
            </a:r>
            <a:r>
              <a:rPr lang="en-US" sz="2595" dirty="0" smtClean="0"/>
              <a:t> percentile results seen in a 10-by-10 way</a:t>
            </a:r>
            <a:br>
              <a:rPr lang="en-US" sz="2595" dirty="0" smtClean="0"/>
            </a:br>
            <a:endParaRPr lang="en-US" sz="2595" dirty="0" smtClean="0"/>
          </a:p>
          <a:p>
            <a:r>
              <a:rPr lang="en-US" sz="2595" dirty="0" smtClean="0"/>
              <a:t>Such large variances make a nonsense of reports of (e.g.) a 4% different in performance</a:t>
            </a:r>
            <a:br>
              <a:rPr lang="en-US" sz="2595" dirty="0" smtClean="0"/>
            </a:br>
            <a:endParaRPr lang="en-US" sz="2595" dirty="0" smtClean="0"/>
          </a:p>
          <a:p>
            <a:r>
              <a:rPr lang="en-US" sz="2595" dirty="0" smtClean="0"/>
              <a:t>So, as a pre-cursor to any search for repeatable results, perform variance reduction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81</a:t>
            </a:fld>
            <a:endParaRPr kumimoji="0" lang="en-US"/>
          </a:p>
        </p:txBody>
      </p:sp>
      <p:pic>
        <p:nvPicPr>
          <p:cNvPr id="5" name="Picture 4" descr="Picture 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72" y="1800401"/>
            <a:ext cx="3718316" cy="4945074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Column Selection </a:t>
            </a:r>
            <a:br>
              <a:rPr lang="en-US" dirty="0" smtClean="0"/>
            </a:br>
            <a:r>
              <a:rPr lang="en-US" dirty="0" smtClean="0"/>
              <a:t>(a.k.a. feature subset selection)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6" y="1892300"/>
            <a:ext cx="7708393" cy="3606800"/>
          </a:xfrm>
        </p:spPr>
        <p:txBody>
          <a:bodyPr>
            <a:normAutofit/>
          </a:bodyPr>
          <a:lstStyle/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2000" dirty="0" smtClean="0"/>
              <a:t>If  </a:t>
            </a:r>
            <a:r>
              <a:rPr lang="en-US" sz="2000" dirty="0" err="1" smtClean="0"/>
              <a:t>y</a:t>
            </a:r>
            <a:r>
              <a:rPr lang="en-US" sz="2000" dirty="0" smtClean="0"/>
              <a:t> = b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 +  b</a:t>
            </a:r>
            <a:r>
              <a:rPr lang="en-US" sz="2000" baseline="-25000" dirty="0" smtClean="0"/>
              <a:t>1 * </a:t>
            </a:r>
            <a:r>
              <a:rPr lang="en-US" sz="2000" dirty="0" smtClean="0"/>
              <a:t>x</a:t>
            </a:r>
            <a:r>
              <a:rPr lang="en-US" sz="2000" baseline="-25000" dirty="0" smtClean="0"/>
              <a:t>1 </a:t>
            </a:r>
            <a:r>
              <a:rPr lang="en-US" sz="2000" dirty="0" smtClean="0"/>
              <a:t>+  b</a:t>
            </a:r>
            <a:r>
              <a:rPr lang="en-US" sz="2000" baseline="-25000" dirty="0" smtClean="0"/>
              <a:t>2 * </a:t>
            </a:r>
            <a:r>
              <a:rPr lang="en-US" sz="2000" dirty="0" smtClean="0"/>
              <a:t>x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 +  b</a:t>
            </a:r>
            <a:r>
              <a:rPr lang="en-US" sz="2000" baseline="-25000" dirty="0" smtClean="0"/>
              <a:t>3 * </a:t>
            </a:r>
            <a:r>
              <a:rPr lang="en-US" sz="2000" dirty="0" smtClean="0"/>
              <a:t>x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 + … </a:t>
            </a:r>
            <a:endParaRPr lang="en-US" sz="2000" baseline="-25000" dirty="0" smtClean="0"/>
          </a:p>
          <a:p>
            <a:r>
              <a:rPr lang="en-US" sz="2000" dirty="0" smtClean="0"/>
              <a:t> And if variance in x</a:t>
            </a:r>
            <a:r>
              <a:rPr lang="en-US" sz="2000" baseline="-25000" dirty="0" smtClean="0"/>
              <a:t>1 </a:t>
            </a:r>
            <a:r>
              <a:rPr lang="en-US" sz="2000" dirty="0" smtClean="0"/>
              <a:t>contribute to variance to </a:t>
            </a:r>
            <a:r>
              <a:rPr lang="en-US" sz="2000" dirty="0" err="1" smtClean="0"/>
              <a:t>y</a:t>
            </a:r>
            <a:endParaRPr lang="en-US" sz="2000" dirty="0" smtClean="0"/>
          </a:p>
          <a:p>
            <a:pPr lvl="1"/>
            <a:r>
              <a:rPr lang="en-US" sz="1800" dirty="0" smtClean="0"/>
              <a:t>Then if we discard some “</a:t>
            </a:r>
            <a:r>
              <a:rPr lang="en-US" sz="1800" dirty="0" err="1" smtClean="0"/>
              <a:t>x</a:t>
            </a:r>
            <a:r>
              <a:rPr lang="en-US" sz="1800" dirty="0" smtClean="0"/>
              <a:t>” variables…</a:t>
            </a:r>
          </a:p>
          <a:p>
            <a:pPr lvl="1"/>
            <a:r>
              <a:rPr lang="en-US" sz="1800" dirty="0" smtClean="0"/>
              <a:t>… then the variance in “</a:t>
            </a:r>
            <a:r>
              <a:rPr lang="en-US" sz="1800" dirty="0" err="1" smtClean="0"/>
              <a:t>y</a:t>
            </a:r>
            <a:r>
              <a:rPr lang="en-US" sz="1800" dirty="0" smtClean="0"/>
              <a:t>” decreases</a:t>
            </a:r>
          </a:p>
          <a:p>
            <a:r>
              <a:rPr lang="en-US" sz="2400" dirty="0" smtClean="0"/>
              <a:t>If lower variance, easier for learner to find better theories.</a:t>
            </a:r>
          </a:p>
          <a:p>
            <a:r>
              <a:rPr lang="en-US" sz="2400" dirty="0" smtClean="0"/>
              <a:t>This effect is particularly marked for smaller data sets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82</a:t>
            </a:fld>
            <a:endParaRPr kumimoji="0"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Often, can prune most attributes, with no loss to performance</a:t>
            </a:r>
            <a:endParaRPr lang="en-US" dirty="0"/>
          </a:p>
        </p:txBody>
      </p:sp>
      <p:pic>
        <p:nvPicPr>
          <p:cNvPr id="5" name="Content Placeholder 4" descr="fsses.gif"/>
          <p:cNvPicPr>
            <a:picLocks noGrp="1" noChangeAspect="1"/>
          </p:cNvPicPr>
          <p:nvPr>
            <p:ph idx="1"/>
          </p:nvPr>
        </p:nvPicPr>
        <p:blipFill>
          <a:blip r:embed="rId2"/>
          <a:srcRect l="-9263" r="-9263"/>
          <a:stretch>
            <a:fillRect/>
          </a:stretch>
        </p:blipFill>
        <p:spPr>
          <a:xfrm>
            <a:off x="1689100" y="1675300"/>
            <a:ext cx="6507988" cy="41667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83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1612900" y="6184900"/>
            <a:ext cx="5771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Why? : the “small treatment” effect (STE)</a:t>
            </a:r>
            <a:endParaRPr 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Effort estimation and row pruning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4008" y="1422400"/>
            <a:ext cx="3682492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From </a:t>
            </a:r>
            <a:r>
              <a:rPr lang="en-US" sz="2000" dirty="0" smtClean="0">
                <a:hlinkClick r:id="rId2"/>
              </a:rPr>
              <a:t>http://menzies.us/pdf/06deviations.pdf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COSEEKMO: prunes, if possible.</a:t>
            </a:r>
          </a:p>
          <a:p>
            <a:endParaRPr lang="en-US" sz="2000" dirty="0" smtClean="0"/>
          </a:p>
          <a:p>
            <a:r>
              <a:rPr lang="en-US" sz="2000" dirty="0" smtClean="0"/>
              <a:t>Note how database </a:t>
            </a:r>
            <a:r>
              <a:rPr lang="en-US" sz="2000" u="sng" dirty="0" smtClean="0"/>
              <a:t>size </a:t>
            </a:r>
            <a:r>
              <a:rPr lang="en-US" sz="2000" dirty="0" smtClean="0"/>
              <a:t>does not predict for variance</a:t>
            </a:r>
          </a:p>
          <a:p>
            <a:pPr lvl="1"/>
            <a:r>
              <a:rPr lang="en-US" sz="1800" dirty="0" smtClean="0"/>
              <a:t>But </a:t>
            </a:r>
            <a:r>
              <a:rPr lang="en-US" sz="1800" u="sng" dirty="0" smtClean="0"/>
              <a:t>row pruning </a:t>
            </a:r>
            <a:r>
              <a:rPr lang="en-US" sz="1800" dirty="0" smtClean="0"/>
              <a:t>does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/>
              <a:t>Sadly, “less” is still “lots”</a:t>
            </a:r>
          </a:p>
          <a:p>
            <a:pPr lvl="1"/>
            <a:r>
              <a:rPr lang="en-US" sz="1800" dirty="0" smtClean="0"/>
              <a:t>MRE = 50 +/- 50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84</a:t>
            </a:fld>
            <a:endParaRPr kumimoji="0" lang="en-US"/>
          </a:p>
        </p:txBody>
      </p:sp>
      <p:pic>
        <p:nvPicPr>
          <p:cNvPr id="5" name="Picture 4" descr="Picture 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158" y="1295400"/>
            <a:ext cx="3402106" cy="52578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rot="5400000" flipH="1" flipV="1">
            <a:off x="3810000" y="2184400"/>
            <a:ext cx="1917700" cy="14605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4279900" y="3746500"/>
            <a:ext cx="3479800" cy="1126067"/>
          </a:xfrm>
          <a:custGeom>
            <a:avLst/>
            <a:gdLst>
              <a:gd name="connsiteX0" fmla="*/ 0 w 3479800"/>
              <a:gd name="connsiteY0" fmla="*/ 939800 h 1126067"/>
              <a:gd name="connsiteX1" fmla="*/ 1574800 w 3479800"/>
              <a:gd name="connsiteY1" fmla="*/ 1041400 h 1126067"/>
              <a:gd name="connsiteX2" fmla="*/ 2628900 w 3479800"/>
              <a:gd name="connsiteY2" fmla="*/ 431800 h 1126067"/>
              <a:gd name="connsiteX3" fmla="*/ 3479800 w 3479800"/>
              <a:gd name="connsiteY3" fmla="*/ 0 h 1126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9800" h="1126067">
                <a:moveTo>
                  <a:pt x="0" y="939800"/>
                </a:moveTo>
                <a:cubicBezTo>
                  <a:pt x="568325" y="1032933"/>
                  <a:pt x="1136650" y="1126067"/>
                  <a:pt x="1574800" y="1041400"/>
                </a:cubicBezTo>
                <a:cubicBezTo>
                  <a:pt x="2012950" y="956733"/>
                  <a:pt x="2311400" y="605367"/>
                  <a:pt x="2628900" y="431800"/>
                </a:cubicBezTo>
                <a:cubicBezTo>
                  <a:pt x="2946400" y="258233"/>
                  <a:pt x="3479800" y="0"/>
                  <a:pt x="3479800" y="0"/>
                </a:cubicBez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Row Selection</a:t>
            </a:r>
            <a:br>
              <a:rPr lang="en-US" dirty="0" smtClean="0"/>
            </a:br>
            <a:r>
              <a:rPr lang="en-US" dirty="0" smtClean="0"/>
              <a:t>(a.k.a. prototype generation)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85</a:t>
            </a:fld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1435608" y="1612900"/>
            <a:ext cx="7111492" cy="4800600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/>
              <a:t>Repeated result</a:t>
            </a:r>
          </a:p>
          <a:p>
            <a:pPr lvl="1"/>
            <a:r>
              <a:rPr lang="en-US" sz="1800" dirty="0" smtClean="0"/>
              <a:t>Removing most features does not degrade performance</a:t>
            </a:r>
          </a:p>
          <a:p>
            <a:pPr lvl="2"/>
            <a:r>
              <a:rPr lang="en-US" sz="1600" dirty="0" smtClean="0"/>
              <a:t>Sometimes, can improve it</a:t>
            </a:r>
          </a:p>
          <a:p>
            <a:pPr lvl="2"/>
            <a:r>
              <a:rPr lang="en-US" sz="1600" dirty="0" smtClean="0"/>
              <a:t>Often, reduces the variance in the performance</a:t>
            </a:r>
          </a:p>
          <a:p>
            <a:r>
              <a:rPr lang="en-US" sz="2000" dirty="0" smtClean="0"/>
              <a:t>Similarly…</a:t>
            </a:r>
          </a:p>
          <a:p>
            <a:pPr lvl="1"/>
            <a:r>
              <a:rPr lang="en-US" sz="1800" dirty="0" smtClean="0"/>
              <a:t>Removing most rows does not degrade performance</a:t>
            </a:r>
          </a:p>
          <a:p>
            <a:pPr lvl="2"/>
            <a:r>
              <a:rPr lang="en-US" sz="1600" dirty="0" smtClean="0"/>
              <a:t>Sometimes, can improve it.</a:t>
            </a:r>
          </a:p>
          <a:p>
            <a:pPr lvl="2"/>
            <a:r>
              <a:rPr lang="en-US" sz="1600" dirty="0" smtClean="0"/>
              <a:t>Often, reduces the variance in the performance</a:t>
            </a:r>
          </a:p>
          <a:p>
            <a:r>
              <a:rPr lang="en-US" sz="2400" dirty="0" smtClean="0"/>
              <a:t>Prototype methods </a:t>
            </a:r>
            <a:r>
              <a:rPr lang="en-US" sz="2400" dirty="0" err="1" smtClean="0"/>
              <a:t>ﬁnd</a:t>
            </a:r>
            <a:r>
              <a:rPr lang="en-US" sz="2400" dirty="0" smtClean="0"/>
              <a:t>, or generate, a set of representative examples that replace the train- </a:t>
            </a:r>
            <a:r>
              <a:rPr lang="en-US" sz="2400" dirty="0" err="1" smtClean="0"/>
              <a:t>ing</a:t>
            </a:r>
            <a:r>
              <a:rPr lang="en-US" sz="2400" dirty="0" smtClean="0"/>
              <a:t> cases. Typically, prototype generation removes most of the training data. For example, Chang’s prototype generators [25] replaced training sets of size T = (514, 150, 66) with prototypes of size N = (34, 14, 6) (respectively). That is, prototypes may be as few as N T = (7, 9, 9)% of the original data. </a:t>
            </a:r>
          </a:p>
          <a:p>
            <a:r>
              <a:rPr lang="en-US" sz="2400" dirty="0" smtClean="0"/>
              <a:t>Chang, Finding prototypes for nearest neighbor </a:t>
            </a:r>
            <a:r>
              <a:rPr lang="en-US" sz="2400" dirty="0" err="1" smtClean="0"/>
              <a:t>classiﬁers</a:t>
            </a:r>
            <a:r>
              <a:rPr lang="en-US" sz="2400" dirty="0" smtClean="0"/>
              <a:t>”, 1974</a:t>
            </a:r>
          </a:p>
          <a:p>
            <a:pPr lvl="1"/>
            <a:r>
              <a:rPr lang="en-US" sz="2000" dirty="0" smtClean="0"/>
              <a:t>Instance selection works well for ESE ,ASE journal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pruning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86</a:t>
            </a:fld>
            <a:endParaRPr kumimoji="0" lang="en-US"/>
          </a:p>
        </p:txBody>
      </p:sp>
      <p:pic>
        <p:nvPicPr>
          <p:cNvPr id="4" name="Picture 3" descr="Picture 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985" y="3187700"/>
            <a:ext cx="5628315" cy="2842090"/>
          </a:xfrm>
          <a:prstGeom prst="rect">
            <a:avLst/>
          </a:prstGeom>
        </p:spPr>
      </p:pic>
      <p:pic>
        <p:nvPicPr>
          <p:cNvPr id="5" name="Picture 4" descr="filtering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842685"/>
            <a:ext cx="3460230" cy="2475315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“W” (pronounced “</a:t>
            </a:r>
            <a:r>
              <a:rPr lang="en-US" dirty="0" err="1" smtClean="0"/>
              <a:t>wubya</a:t>
            </a:r>
            <a:r>
              <a:rPr lang="en-US" dirty="0" smtClean="0"/>
              <a:t>”):  the decider</a:t>
            </a:r>
          </a:p>
          <a:p>
            <a:pPr lvl="1"/>
            <a:r>
              <a:rPr lang="en-US" dirty="0" smtClean="0"/>
              <a:t>Baseline implementation of SAIL</a:t>
            </a:r>
          </a:p>
          <a:p>
            <a:pPr lvl="1"/>
            <a:r>
              <a:rPr lang="en-US" dirty="0" smtClean="0"/>
              <a:t>Evidence against global SE theory</a:t>
            </a:r>
          </a:p>
          <a:p>
            <a:pPr lvl="3"/>
            <a:r>
              <a:rPr lang="en-US" dirty="0" smtClean="0"/>
              <a:t>The locality effect</a:t>
            </a:r>
          </a:p>
          <a:p>
            <a:r>
              <a:rPr lang="en-US" dirty="0" smtClean="0"/>
              <a:t>But before that…</a:t>
            </a:r>
          </a:p>
          <a:p>
            <a:pPr lvl="1"/>
            <a:r>
              <a:rPr lang="en-US" dirty="0" smtClean="0"/>
              <a:t>Why change our empirical practices?</a:t>
            </a:r>
          </a:p>
          <a:p>
            <a:pPr lvl="1"/>
            <a:r>
              <a:rPr lang="en-US" dirty="0" smtClean="0"/>
              <a:t>An assessment of the current SOA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87</a:t>
            </a:fld>
            <a:endParaRPr kumimoji="0"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495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Treatment learning:</a:t>
            </a:r>
            <a:b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9 years later</a:t>
            </a:r>
          </a:p>
        </p:txBody>
      </p:sp>
      <p:sp>
        <p:nvSpPr>
          <p:cNvPr id="1331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C53486F5-63AE-D240-A25F-D871614B9274}" type="slidenum">
              <a:rPr lang="en-US"/>
              <a:pPr/>
              <a:t>88</a:t>
            </a:fld>
            <a:r>
              <a:rPr lang="en-US"/>
              <a:t>/46 </a:t>
            </a:r>
          </a:p>
        </p:txBody>
      </p:sp>
      <p:sp>
        <p:nvSpPr>
          <p:cNvPr id="133123" name="Text Placeholder 4"/>
          <p:cNvSpPr txBox="1">
            <a:spLocks/>
          </p:cNvSpPr>
          <p:nvPr/>
        </p:nvSpPr>
        <p:spPr bwMode="auto">
          <a:xfrm>
            <a:off x="558800" y="1460500"/>
            <a:ext cx="8331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/>
              <a:t>Gay, Menzies et al.’ 09</a:t>
            </a:r>
          </a:p>
        </p:txBody>
      </p:sp>
      <p:pic>
        <p:nvPicPr>
          <p:cNvPr id="133124" name="Picture 4" descr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113" y="4152900"/>
            <a:ext cx="4262437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5" descr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5163" y="1955800"/>
            <a:ext cx="4452937" cy="3644900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133127" name="Text Box 6"/>
          <p:cNvSpPr txBox="1">
            <a:spLocks noChangeArrowheads="1"/>
          </p:cNvSpPr>
          <p:nvPr/>
        </p:nvSpPr>
        <p:spPr bwMode="auto">
          <a:xfrm>
            <a:off x="479425" y="1952625"/>
            <a:ext cx="42005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1600"/>
              <a:t> TARZAN is no longer a post-processor</a:t>
            </a:r>
          </a:p>
          <a:p>
            <a:pPr lvl="1">
              <a:buFontTx/>
              <a:buChar char="•"/>
            </a:pPr>
            <a:r>
              <a:rPr lang="en-US" sz="1600"/>
              <a:t> Branch queries performed directly</a:t>
            </a:r>
            <a:br>
              <a:rPr lang="en-US" sz="1600"/>
            </a:br>
            <a:r>
              <a:rPr lang="en-US" sz="1600"/>
              <a:t>  on discretized data 	</a:t>
            </a:r>
          </a:p>
          <a:p>
            <a:pPr lvl="2">
              <a:buFontTx/>
              <a:buChar char="•"/>
            </a:pPr>
            <a:r>
              <a:rPr lang="en-US" sz="1600"/>
              <a:t> thanks David Poole </a:t>
            </a:r>
          </a:p>
          <a:p>
            <a:pPr lvl="1">
              <a:buFontTx/>
              <a:buChar char="•"/>
            </a:pPr>
            <a:r>
              <a:rPr lang="en-US" sz="1600"/>
              <a:t> Stochastic sampling   </a:t>
            </a:r>
          </a:p>
          <a:p>
            <a:pPr lvl="1"/>
            <a:r>
              <a:rPr lang="en-US" sz="1600"/>
              <a:t>  for rule generation</a:t>
            </a:r>
            <a:br>
              <a:rPr lang="en-US" sz="1600"/>
            </a:br>
            <a:endParaRPr lang="en-US" sz="1600"/>
          </a:p>
          <a:p>
            <a:pPr>
              <a:buFontTx/>
              <a:buChar char="•"/>
            </a:pPr>
            <a:r>
              <a:rPr lang="en-US" sz="1600"/>
              <a:t> Benchmarked against state-of-the-art </a:t>
            </a:r>
            <a:br>
              <a:rPr lang="en-US" sz="1600"/>
            </a:br>
            <a:r>
              <a:rPr lang="en-US" sz="1600"/>
              <a:t>  numerical optimizers for GNC control</a:t>
            </a:r>
          </a:p>
        </p:txBody>
      </p:sp>
      <p:sp>
        <p:nvSpPr>
          <p:cNvPr id="133128" name="AutoShape 7"/>
          <p:cNvSpPr>
            <a:spLocks noChangeArrowheads="1"/>
          </p:cNvSpPr>
          <p:nvPr/>
        </p:nvSpPr>
        <p:spPr bwMode="auto">
          <a:xfrm>
            <a:off x="4768850" y="5740400"/>
            <a:ext cx="4013200" cy="914400"/>
          </a:xfrm>
          <a:prstGeom prst="doubleWave">
            <a:avLst>
              <a:gd name="adj1" fmla="val 6500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400"/>
              <a:t>Still generating tiny rules</a:t>
            </a:r>
          </a:p>
          <a:p>
            <a:r>
              <a:rPr lang="en-US" sz="1400"/>
              <a:t>(very easy to read, explain, audit, implement)</a:t>
            </a:r>
            <a:endParaRPr lang="en-US"/>
          </a:p>
        </p:txBody>
      </p:sp>
      <p:pic>
        <p:nvPicPr>
          <p:cNvPr id="13312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3738" y="0"/>
            <a:ext cx="1731962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4185</TotalTime>
  <Words>6205</Words>
  <Application>Microsoft Macintosh PowerPoint</Application>
  <PresentationFormat>On-screen Show (4:3)</PresentationFormat>
  <Paragraphs>917</Paragraphs>
  <Slides>88</Slides>
  <Notes>44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0" baseType="lpstr">
      <vt:lpstr>Solstice</vt:lpstr>
      <vt:lpstr>Worksheet</vt:lpstr>
      <vt:lpstr>Data Mining: the Missing Link in Empirical Software Engineering</vt:lpstr>
      <vt:lpstr>Today’s talk</vt:lpstr>
      <vt:lpstr>Something wrong with current practice</vt:lpstr>
      <vt:lpstr>Time to warm up</vt:lpstr>
      <vt:lpstr>Exercise #1</vt:lpstr>
      <vt:lpstr>Exercise #2 </vt:lpstr>
      <vt:lpstr>What have we learned?</vt:lpstr>
      <vt:lpstr>State of the Art (Not so strong)</vt:lpstr>
      <vt:lpstr>What to explore?</vt:lpstr>
      <vt:lpstr>SAIL = surprise-driven research</vt:lpstr>
      <vt:lpstr>Using feedback to change the study is NOT standard practice</vt:lpstr>
      <vt:lpstr>More on standard practice</vt:lpstr>
      <vt:lpstr>Time to change standard practice?</vt:lpstr>
      <vt:lpstr>What have we learned from standard practice (1)?</vt:lpstr>
      <vt:lpstr>Cautionary tale</vt:lpstr>
      <vt:lpstr>What have we learned from standard practice (2)?</vt:lpstr>
      <vt:lpstr>NASA IV&amp;V data</vt:lpstr>
      <vt:lpstr>What have we learned from standard practice (3)?</vt:lpstr>
      <vt:lpstr>What have we learned from standard practice (3, cont.)?</vt:lpstr>
      <vt:lpstr>What have we learned from standard practice (4)?</vt:lpstr>
      <vt:lpstr>The gods are angry</vt:lpstr>
      <vt:lpstr>A new hope</vt:lpstr>
      <vt:lpstr>If we can’t find general models, is it science?</vt:lpstr>
      <vt:lpstr>Two definitions of “model”</vt:lpstr>
      <vt:lpstr>Contrast set learning  with “W”</vt:lpstr>
      <vt:lpstr>The rest of this talk: “W” (a “local lessons” finder)</vt:lpstr>
      <vt:lpstr>“W”= Simple (Bayesian) Contrast Set Learning (in linear time) </vt:lpstr>
      <vt:lpstr>“W”= Simple (Bayesian) Contrast Set Learning (in linear time) </vt:lpstr>
      <vt:lpstr>“W”= Simple (Bayesian) Contrast Set Learning (in linear time) </vt:lpstr>
      <vt:lpstr>“W”= Simple (Bayesian) Contrast Set Learning (in linear time) </vt:lpstr>
      <vt:lpstr>LOR and Defect Prediction</vt:lpstr>
      <vt:lpstr>“W” + CBR: Preliminaries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“W”, CBR, &amp; Brooks’s law</vt:lpstr>
      <vt:lpstr>Slide 44</vt:lpstr>
      <vt:lpstr>Results (distribution of  development efforts in qi*)</vt:lpstr>
      <vt:lpstr>But that was so easy</vt:lpstr>
      <vt:lpstr>What should change? (qj* - qo*) </vt:lpstr>
      <vt:lpstr>Good news: improving estimates requires very few changes</vt:lpstr>
      <vt:lpstr>Not-so-good news: local lessons very local</vt:lpstr>
      <vt:lpstr>Q: Can we do better than “W”? A: Most certainly!</vt:lpstr>
      <vt:lpstr>In conclusion …</vt:lpstr>
      <vt:lpstr>Certainly, we should always  strive for generality</vt:lpstr>
      <vt:lpstr>Btw, constantly (re)building local models is a general model</vt:lpstr>
      <vt:lpstr>Slide 54</vt:lpstr>
      <vt:lpstr> See you at PROMISE’10?</vt:lpstr>
      <vt:lpstr>Supplemental slides</vt:lpstr>
      <vt:lpstr>Slide 57</vt:lpstr>
      <vt:lpstr>Questions? Comments?</vt:lpstr>
      <vt:lpstr>Future work</vt:lpstr>
      <vt:lpstr>A little primer: DM for SE</vt:lpstr>
      <vt:lpstr>Monte Carlo + Decision Tree Learning</vt:lpstr>
      <vt:lpstr>Software Management </vt:lpstr>
      <vt:lpstr>Problem </vt:lpstr>
      <vt:lpstr>The “keys” effect:  usually, a few variables set the rest</vt:lpstr>
      <vt:lpstr>Tree Pruning</vt:lpstr>
      <vt:lpstr>Tree Pruning</vt:lpstr>
      <vt:lpstr>Tree Pruning</vt:lpstr>
      <vt:lpstr>Comment</vt:lpstr>
      <vt:lpstr>Don’t bury me in data</vt:lpstr>
      <vt:lpstr>Given the size of the search space,  the small number of decision  points was very surprising</vt:lpstr>
      <vt:lpstr>SAIL: auto-monitor SE projects</vt:lpstr>
      <vt:lpstr>Not global lessons</vt:lpstr>
      <vt:lpstr>Issues with statistical methods </vt:lpstr>
      <vt:lpstr>The usual slide at this point</vt:lpstr>
      <vt:lpstr>The slavish application of statistical hypothesis testing is a very bad idea</vt:lpstr>
      <vt:lpstr>Janez Demsar : Statistical Comparisons of Classifiers over Multiple Data Sets</vt:lpstr>
      <vt:lpstr>Kitchenham et al.  TSE, 2007</vt:lpstr>
      <vt:lpstr>Example “ranked quartiles” from http://menzies.us/pdf/09reuse.pdf</vt:lpstr>
      <vt:lpstr>Damned if you do,  damned if you don’t</vt:lpstr>
      <vt:lpstr>Variance  reduction </vt:lpstr>
      <vt:lpstr>Results variance:  http://menzies.us/09ourmine.pdf</vt:lpstr>
      <vt:lpstr>Column Selection  (a.k.a. feature subset selection)</vt:lpstr>
      <vt:lpstr>Often, can prune most attributes, with no loss to performance</vt:lpstr>
      <vt:lpstr>Effort estimation and row pruning</vt:lpstr>
      <vt:lpstr>Row Selection (a.k.a. prototype generation)</vt:lpstr>
      <vt:lpstr>Variance pruning </vt:lpstr>
      <vt:lpstr>This talk</vt:lpstr>
      <vt:lpstr>Treatment learning: 9 years later</vt:lpstr>
    </vt:vector>
  </TitlesOfParts>
  <Company>Menzies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Mining: the Missing Link in Empirical Software Engineering</dc:title>
  <dc:creator>Menzies</dc:creator>
  <cp:lastModifiedBy>Tim Menzies</cp:lastModifiedBy>
  <cp:revision>280</cp:revision>
  <cp:lastPrinted>2009-10-22T03:35:49Z</cp:lastPrinted>
  <dcterms:created xsi:type="dcterms:W3CDTF">2010-06-07T21:45:06Z</dcterms:created>
  <dcterms:modified xsi:type="dcterms:W3CDTF">2010-06-07T21:45:20Z</dcterms:modified>
</cp:coreProperties>
</file>