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Override PartName="/ppt/notesSlides/notesSlide18.xml" ContentType="application/vnd.openxmlformats-officedocument.presentationml.notesSlide+xml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Default Extension="xls" ContentType="application/vnd.ms-exce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96" r:id="rId1"/>
  </p:sldMasterIdLst>
  <p:notesMasterIdLst>
    <p:notesMasterId r:id="rId59"/>
  </p:notesMasterIdLst>
  <p:handoutMasterIdLst>
    <p:handoutMasterId r:id="rId60"/>
  </p:handoutMasterIdLst>
  <p:sldIdLst>
    <p:sldId id="256" r:id="rId2"/>
    <p:sldId id="377" r:id="rId3"/>
    <p:sldId id="454" r:id="rId4"/>
    <p:sldId id="457" r:id="rId5"/>
    <p:sldId id="458" r:id="rId6"/>
    <p:sldId id="459" r:id="rId7"/>
    <p:sldId id="460" r:id="rId8"/>
    <p:sldId id="461" r:id="rId9"/>
    <p:sldId id="462" r:id="rId10"/>
    <p:sldId id="392" r:id="rId11"/>
    <p:sldId id="383" r:id="rId12"/>
    <p:sldId id="385" r:id="rId13"/>
    <p:sldId id="384" r:id="rId14"/>
    <p:sldId id="455" r:id="rId15"/>
    <p:sldId id="456" r:id="rId16"/>
    <p:sldId id="396" r:id="rId17"/>
    <p:sldId id="398" r:id="rId18"/>
    <p:sldId id="395" r:id="rId19"/>
    <p:sldId id="397" r:id="rId20"/>
    <p:sldId id="399" r:id="rId21"/>
    <p:sldId id="400" r:id="rId22"/>
    <p:sldId id="401" r:id="rId23"/>
    <p:sldId id="441" r:id="rId24"/>
    <p:sldId id="365" r:id="rId25"/>
    <p:sldId id="341" r:id="rId26"/>
    <p:sldId id="368" r:id="rId27"/>
    <p:sldId id="447" r:id="rId28"/>
    <p:sldId id="288" r:id="rId29"/>
    <p:sldId id="445" r:id="rId30"/>
    <p:sldId id="446" r:id="rId31"/>
    <p:sldId id="289" r:id="rId32"/>
    <p:sldId id="297" r:id="rId33"/>
    <p:sldId id="275" r:id="rId34"/>
    <p:sldId id="259" r:id="rId35"/>
    <p:sldId id="260" r:id="rId36"/>
    <p:sldId id="261" r:id="rId37"/>
    <p:sldId id="262" r:id="rId38"/>
    <p:sldId id="274" r:id="rId39"/>
    <p:sldId id="265" r:id="rId40"/>
    <p:sldId id="344" r:id="rId41"/>
    <p:sldId id="362" r:id="rId42"/>
    <p:sldId id="345" r:id="rId43"/>
    <p:sldId id="347" r:id="rId44"/>
    <p:sldId id="343" r:id="rId45"/>
    <p:sldId id="264" r:id="rId46"/>
    <p:sldId id="298" r:id="rId47"/>
    <p:sldId id="319" r:id="rId48"/>
    <p:sldId id="278" r:id="rId49"/>
    <p:sldId id="316" r:id="rId50"/>
    <p:sldId id="360" r:id="rId51"/>
    <p:sldId id="303" r:id="rId52"/>
    <p:sldId id="359" r:id="rId53"/>
    <p:sldId id="305" r:id="rId54"/>
    <p:sldId id="367" r:id="rId55"/>
    <p:sldId id="453" r:id="rId56"/>
    <p:sldId id="361" r:id="rId57"/>
    <p:sldId id="448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1BB120"/>
    <a:srgbClr val="FFFFFF"/>
    <a:srgbClr val="00C100"/>
    <a:srgbClr val="CACACA"/>
    <a:srgbClr val="FD5322"/>
    <a:srgbClr val="C10A21"/>
    <a:srgbClr val="FD7E2E"/>
    <a:srgbClr val="C8EF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74" autoAdjust="0"/>
    <p:restoredTop sz="94786" autoAdjust="0"/>
  </p:normalViewPr>
  <p:slideViewPr>
    <p:cSldViewPr snapToGrid="0">
      <p:cViewPr varScale="1">
        <p:scale>
          <a:sx n="85" d="100"/>
          <a:sy n="85" d="100"/>
        </p:scale>
        <p:origin x="-1352" y="-88"/>
      </p:cViewPr>
      <p:guideLst>
        <p:guide orient="horz" pos="2239"/>
        <p:guide pos="2880"/>
      </p:guideLst>
    </p:cSldViewPr>
  </p:slideViewPr>
  <p:outlineViewPr>
    <p:cViewPr>
      <p:scale>
        <a:sx n="33" d="100"/>
        <a:sy n="33" d="100"/>
      </p:scale>
      <p:origin x="0" y="15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21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theme" Target="theme/theme1.xml"/><Relationship Id="rId60" Type="http://schemas.openxmlformats.org/officeDocument/2006/relationships/handoutMaster" Target="handoutMasters/handoutMaster1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viewProps" Target="viewProps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notesMaster" Target="notesMasters/notesMaster1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presProps" Target="pres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tableStyles" Target="tableStyle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printerSettings" Target="printerSettings/printerSettings1.bin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5AC963FA-B2AA-1448-8756-15789980B8B3}" type="datetime1">
              <a:rPr lang="en-US"/>
              <a:pPr>
                <a:defRPr/>
              </a:pPr>
              <a:t>6/6/10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11E2DAA5-F4A0-1B48-BA9F-22B2528C1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BBB51FF9-C659-9B43-BD14-EDD3639A249A}" type="datetime1">
              <a:rPr lang="en-US"/>
              <a:pPr>
                <a:defRPr/>
              </a:pPr>
              <a:t>6/6/10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FABFFF77-032A-B74E-AA13-96FD87C95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159B13-985E-D941-9612-BF8B9683EC88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24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686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33A13C-7BE4-5242-819E-A7BE42FE8CEB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26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CC86A3-1CBA-B24F-9144-765540B83FA4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54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algn="r" eaLnBrk="1" latinLnBrk="0" hangingPunct="1"/>
            <a:r>
              <a:rPr lang="en-US" smtClean="0"/>
              <a:t>6/5/10</a:t>
            </a:r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48FB811D-400F-D848-9BEC-2669D7D170C6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enzies.us/pdf/07ivv.pdf" TargetMode="External"/><Relationship Id="rId3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1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Relationship Id="rId5" Type="http://schemas.openxmlformats.org/officeDocument/2006/relationships/oleObject" Target="../embeddings/Microsoft_Excel_97_-_2004_Worksheet2.xls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</a:t>
            </a:r>
            <a:br>
              <a:rPr lang="en-US" dirty="0" smtClean="0"/>
            </a:br>
            <a:r>
              <a:rPr lang="en-US" dirty="0" smtClean="0"/>
              <a:t>local </a:t>
            </a:r>
            <a:br>
              <a:rPr lang="en-US" dirty="0" smtClean="0"/>
            </a:br>
            <a:r>
              <a:rPr lang="en-US" dirty="0" smtClean="0"/>
              <a:t>Lessons</a:t>
            </a:r>
            <a:endParaRPr lang="en-US" dirty="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, </a:t>
            </a:r>
            <a:r>
              <a:rPr lang="en-US" dirty="0" smtClean="0"/>
              <a:t>WVU, USA,  </a:t>
            </a:r>
            <a:r>
              <a:rPr lang="en-US" dirty="0" err="1" smtClean="0"/>
              <a:t>tim@menzies.us</a:t>
            </a:r>
            <a:r>
              <a:rPr lang="en-US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Claim:</a:t>
            </a:r>
          </a:p>
          <a:p>
            <a:pPr lvl="1"/>
            <a:r>
              <a:rPr lang="en-US" dirty="0" smtClean="0"/>
              <a:t> Current SE empirical practice asks for conclusions that are are external valid </a:t>
            </a:r>
          </a:p>
          <a:p>
            <a:pPr lvl="2"/>
            <a:r>
              <a:rPr lang="en-US" dirty="0" smtClean="0"/>
              <a:t>apply to more than one domain </a:t>
            </a:r>
          </a:p>
          <a:p>
            <a:pPr lvl="1"/>
            <a:r>
              <a:rPr lang="en-US" dirty="0" smtClean="0"/>
              <a:t>So far, such external valid conclusions are illusive</a:t>
            </a:r>
          </a:p>
          <a:p>
            <a:pPr lvl="2"/>
            <a:r>
              <a:rPr lang="en-US" dirty="0" smtClean="0"/>
              <a:t>Despite decades of research.</a:t>
            </a:r>
          </a:p>
          <a:p>
            <a:r>
              <a:rPr lang="en-US" dirty="0" smtClean="0"/>
              <a:t>Implications: </a:t>
            </a:r>
          </a:p>
          <a:p>
            <a:pPr marL="916686" lvl="1" indent="-514350"/>
            <a:r>
              <a:rPr lang="en-US" dirty="0" smtClean="0"/>
              <a:t>The goal is wrong</a:t>
            </a:r>
          </a:p>
          <a:p>
            <a:pPr marL="916686" lvl="1" indent="-514350"/>
            <a:r>
              <a:rPr lang="en-US" dirty="0" smtClean="0"/>
              <a:t>Seek not for general theories</a:t>
            </a:r>
          </a:p>
          <a:p>
            <a:pPr marL="1163574" lvl="2" indent="-514350"/>
            <a:r>
              <a:rPr lang="en-US" dirty="0" smtClean="0"/>
              <a:t>Only for local lessons </a:t>
            </a:r>
            <a:r>
              <a:rPr lang="en-US" dirty="0" smtClean="0"/>
              <a:t>but local lessons.</a:t>
            </a:r>
            <a:endParaRPr lang="en-US" dirty="0" smtClean="0"/>
          </a:p>
          <a:p>
            <a:pPr marL="642366" indent="-514350"/>
            <a:r>
              <a:rPr lang="en-US" dirty="0" smtClean="0"/>
              <a:t>“W”</a:t>
            </a:r>
          </a:p>
          <a:p>
            <a:pPr marL="916686" lvl="1" indent="-514350"/>
            <a:r>
              <a:rPr lang="en-US" dirty="0" smtClean="0"/>
              <a:t> a baseline tool for generating local lessons</a:t>
            </a:r>
          </a:p>
          <a:p>
            <a:pPr marL="916686" lvl="1" indent="-51435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definitions of “model”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Gill Sans MT (Body)"/>
              </a:rPr>
              <a:t>A </a:t>
            </a:r>
            <a:r>
              <a:rPr lang="en-US" dirty="0" smtClean="0">
                <a:cs typeface="Gill Sans MT (Body)"/>
              </a:rPr>
              <a:t>hypothetical description of a complex entity or process.</a:t>
            </a:r>
            <a:r>
              <a:rPr lang="en-US" dirty="0" smtClean="0">
                <a:cs typeface="Gill Sans MT (Body)"/>
              </a:rPr>
              <a:t> </a:t>
            </a:r>
          </a:p>
          <a:p>
            <a:pPr lvl="1"/>
            <a:r>
              <a:rPr lang="en-US" dirty="0" smtClean="0">
                <a:cs typeface="Gill Sans MT (Body)"/>
              </a:rPr>
              <a:t>Model as output from research machine</a:t>
            </a:r>
          </a:p>
          <a:p>
            <a:pPr lvl="1"/>
            <a:r>
              <a:rPr lang="en-US" dirty="0" smtClean="0">
                <a:cs typeface="Gill Sans MT (Body)"/>
              </a:rPr>
              <a:t>The “product” of research</a:t>
            </a:r>
            <a:endParaRPr lang="en-US" dirty="0">
              <a:cs typeface="Gill Sans MT (Body)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Gill Sans MT (Body)"/>
              </a:rPr>
              <a:t>A </a:t>
            </a:r>
            <a:r>
              <a:rPr lang="en-US" dirty="0" smtClean="0">
                <a:cs typeface="Gill Sans MT (Body)"/>
              </a:rPr>
              <a:t>plan to create, according to a model or </a:t>
            </a:r>
            <a:r>
              <a:rPr lang="en-US" dirty="0" smtClean="0">
                <a:cs typeface="Gill Sans MT (Body)"/>
              </a:rPr>
              <a:t>models</a:t>
            </a:r>
          </a:p>
          <a:p>
            <a:pPr lvl="1"/>
            <a:r>
              <a:rPr lang="en-US" dirty="0" smtClean="0">
                <a:cs typeface="Gill Sans MT (Body)"/>
              </a:rPr>
              <a:t>Model of the research machine</a:t>
            </a:r>
          </a:p>
          <a:p>
            <a:pPr lvl="1"/>
            <a:r>
              <a:rPr lang="en-US" dirty="0" smtClean="0">
                <a:cs typeface="Gill Sans MT (Body)"/>
              </a:rPr>
              <a:t>The  “generator” of products</a:t>
            </a:r>
          </a:p>
          <a:p>
            <a:pPr lvl="1"/>
            <a:endParaRPr lang="en-US" dirty="0" smtClean="0">
              <a:cs typeface="Gill Sans MT (Body)"/>
            </a:endParaRPr>
          </a:p>
          <a:p>
            <a:pPr lvl="1"/>
            <a:endParaRPr lang="en-US" dirty="0" smtClean="0">
              <a:cs typeface="Gill Sans MT (Body)"/>
            </a:endParaRPr>
          </a:p>
          <a:p>
            <a:r>
              <a:rPr lang="en-US" dirty="0" smtClean="0">
                <a:cs typeface="Gill Sans MT (Body)"/>
              </a:rPr>
              <a:t>“W” is a general model generator.</a:t>
            </a:r>
            <a:endParaRPr lang="en-US" dirty="0">
              <a:cs typeface="Gill Sans MT (Body)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Disagree with me?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find some general conclusions on SE?</a:t>
            </a:r>
          </a:p>
          <a:p>
            <a:r>
              <a:rPr lang="en-US" dirty="0" smtClean="0"/>
              <a:t>Need to go somewhere to get a lot of data from different projects?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942975" y="6230471"/>
            <a:ext cx="7772400" cy="741829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conference. See you there?</a:t>
            </a:r>
            <a:endParaRPr lang="en-US" sz="2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589" y="1135531"/>
            <a:ext cx="5830427" cy="5274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warm up exercise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One these these things is not like the other</a:t>
            </a:r>
          </a:p>
          <a:p>
            <a:pPr lvl="1"/>
            <a:r>
              <a:rPr lang="en-US" sz="2000" dirty="0" smtClean="0"/>
              <a:t>One was generating by selecting “-” or “|”</a:t>
            </a:r>
            <a:br>
              <a:rPr lang="en-US" sz="2000" dirty="0" smtClean="0"/>
            </a:br>
            <a:r>
              <a:rPr lang="en-US" sz="2000" dirty="0" smtClean="0"/>
              <a:t>at random, 300 times.</a:t>
            </a:r>
          </a:p>
          <a:p>
            <a:r>
              <a:rPr lang="en-US" sz="2400" dirty="0" smtClean="0"/>
              <a:t>Which one?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</a:t>
            </a:fld>
            <a:endParaRPr kumimoji="0" lang="en-US"/>
          </a:p>
        </p:txBody>
      </p:sp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10" y="3336567"/>
            <a:ext cx="7403723" cy="2759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</a:t>
            </a:r>
            <a:r>
              <a:rPr lang="en-US" dirty="0" smtClean="0"/>
              <a:t>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0" y="1981200"/>
            <a:ext cx="8250296" cy="411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little experiment</a:t>
            </a:r>
          </a:p>
          <a:p>
            <a:r>
              <a:rPr lang="en-US" sz="2800" dirty="0" smtClean="0"/>
              <a:t>Rules</a:t>
            </a:r>
          </a:p>
          <a:p>
            <a:pPr lvl="1"/>
            <a:r>
              <a:rPr lang="en-US" sz="2400" dirty="0" smtClean="0"/>
              <a:t>No one talks for the next 4 minutes</a:t>
            </a:r>
          </a:p>
          <a:p>
            <a:pPr lvl="1"/>
            <a:r>
              <a:rPr lang="en-US" sz="2400" dirty="0" smtClean="0"/>
              <a:t>If you know what is about to happen, see (1)</a:t>
            </a:r>
          </a:p>
          <a:p>
            <a:r>
              <a:rPr lang="en-US" sz="2800" dirty="0" smtClean="0"/>
              <a:t>This will is a selective attention test</a:t>
            </a:r>
          </a:p>
          <a:p>
            <a:pPr lvl="1"/>
            <a:r>
              <a:rPr lang="en-US" sz="2400" dirty="0" smtClean="0"/>
              <a:t>Count the number of times the team with the white shirt passes the ball.</a:t>
            </a:r>
          </a:p>
          <a:p>
            <a:pPr lvl="1"/>
            <a:r>
              <a:rPr lang="en-US" sz="2400" dirty="0" smtClean="0"/>
              <a:t>http://www.youtube.com/v/vJG698U2Mvo&amp;hl=</a:t>
            </a:r>
            <a:r>
              <a:rPr lang="en-US" sz="2400" dirty="0" err="1" smtClean="0"/>
              <a:t>en_US&amp;fs</a:t>
            </a:r>
            <a:r>
              <a:rPr lang="en-US" sz="2400" dirty="0" smtClean="0"/>
              <a:t>=1&amp;rel=0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0" y="1511821"/>
            <a:ext cx="7312844" cy="458417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Gill Sans"/>
                <a:cs typeface="Gill Sans"/>
              </a:rPr>
              <a:t>Lesson #1: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Algorithms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don’t focus on X, they see any Y, at random.</a:t>
            </a:r>
          </a:p>
          <a:p>
            <a:r>
              <a:rPr lang="en-US" sz="2400" dirty="0" smtClean="0">
                <a:latin typeface="Gill Sans"/>
                <a:cs typeface="Gill Sans"/>
              </a:rPr>
              <a:t>Lesson #2: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Humans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mono-focus on X, you can miss Y</a:t>
            </a:r>
          </a:p>
          <a:p>
            <a:r>
              <a:rPr lang="en-US" sz="2200" dirty="0" smtClean="0">
                <a:latin typeface="Gill Sans"/>
                <a:cs typeface="Gill Sans"/>
              </a:rPr>
              <a:t>Maybe, any induction process is a guess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And while guessing can be useful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Guesses can also be wrong</a:t>
            </a:r>
            <a:endParaRPr lang="en-US" sz="18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r>
              <a:rPr lang="en-US" sz="2400" dirty="0" smtClean="0">
                <a:latin typeface="Gill Sans"/>
                <a:cs typeface="Gill Sans"/>
              </a:rPr>
              <a:t>Lets us a create community of agents, </a:t>
            </a:r>
            <a:br>
              <a:rPr lang="en-US" sz="2400" dirty="0" smtClean="0">
                <a:latin typeface="Gill Sans"/>
                <a:cs typeface="Gill Sans"/>
              </a:rPr>
            </a:br>
            <a:r>
              <a:rPr lang="en-US" sz="2400" dirty="0" smtClean="0">
                <a:latin typeface="Gill Sans"/>
                <a:cs typeface="Gill Sans"/>
              </a:rPr>
              <a:t>each with novel insights and limitations</a:t>
            </a:r>
            <a:endParaRPr lang="en-US" sz="2400" dirty="0" smtClean="0">
              <a:latin typeface="Gill Sans"/>
              <a:cs typeface="Gill Sans"/>
            </a:endParaRP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Data miners working with humans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Maybe </a:t>
            </a:r>
            <a:r>
              <a:rPr lang="en-US" sz="2000" dirty="0" smtClean="0">
                <a:latin typeface="Gill Sans"/>
                <a:cs typeface="Gill Sans"/>
              </a:rPr>
              <a:t>in combination, we can see more that </a:t>
            </a:r>
            <a:r>
              <a:rPr lang="en-US" sz="2000" dirty="0" smtClean="0">
                <a:latin typeface="Gill Sans"/>
                <a:cs typeface="Gill Sans"/>
              </a:rPr>
              <a:t>separately </a:t>
            </a:r>
            <a:endParaRPr lang="en-US" sz="2000" dirty="0" smtClean="0">
              <a:latin typeface="Gill Sans"/>
              <a:cs typeface="Gill Sans"/>
            </a:endParaRPr>
          </a:p>
          <a:p>
            <a:pPr marL="525780" indent="-342900">
              <a:spcBef>
                <a:spcPct val="20000"/>
              </a:spcBef>
              <a:buFontTx/>
              <a:buChar char="•"/>
            </a:pPr>
            <a:endParaRPr lang="en-US" sz="24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pPr lvl="1">
              <a:buNone/>
            </a:pPr>
            <a:endParaRPr lang="en-US" sz="1800" dirty="0" smtClean="0">
              <a:latin typeface="Gill Sans"/>
              <a:cs typeface="Gill Sans"/>
            </a:endParaRPr>
          </a:p>
          <a:p>
            <a:pPr>
              <a:buNone/>
            </a:pPr>
            <a:endParaRPr lang="en-US" sz="2400" dirty="0" smtClean="0">
              <a:latin typeface="Gill Sans"/>
              <a:cs typeface="Gill Sans"/>
            </a:endParaRPr>
          </a:p>
          <a:p>
            <a:pPr lvl="1"/>
            <a:endParaRPr lang="en-US" sz="1800" dirty="0">
              <a:latin typeface="Gill Sans"/>
              <a:cs typeface="Gill San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29880" y="2012656"/>
            <a:ext cx="344204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6799125" y="2950860"/>
            <a:ext cx="215676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Wikipedia: 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List of cognitive biases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38 decision making biases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• 30 biases in probability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18 social biases,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10 memory biases</a:t>
            </a:r>
          </a:p>
        </p:txBody>
      </p:sp>
      <p:sp>
        <p:nvSpPr>
          <p:cNvPr id="7" name="Freeform 6"/>
          <p:cNvSpPr/>
          <p:nvPr/>
        </p:nvSpPr>
        <p:spPr>
          <a:xfrm>
            <a:off x="4515167" y="2916463"/>
            <a:ext cx="2257585" cy="376318"/>
          </a:xfrm>
          <a:custGeom>
            <a:avLst/>
            <a:gdLst>
              <a:gd name="connsiteX0" fmla="*/ 0 w 1708866"/>
              <a:gd name="connsiteY0" fmla="*/ 344958 h 344958"/>
              <a:gd name="connsiteX1" fmla="*/ 1050404 w 1708866"/>
              <a:gd name="connsiteY1" fmla="*/ 15680 h 344958"/>
              <a:gd name="connsiteX2" fmla="*/ 1708866 w 1708866"/>
              <a:gd name="connsiteY2" fmla="*/ 250879 h 3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8866" h="344958">
                <a:moveTo>
                  <a:pt x="0" y="344958"/>
                </a:moveTo>
                <a:cubicBezTo>
                  <a:pt x="382796" y="188159"/>
                  <a:pt x="765593" y="31360"/>
                  <a:pt x="1050404" y="15680"/>
                </a:cubicBezTo>
                <a:cubicBezTo>
                  <a:pt x="1335215" y="0"/>
                  <a:pt x="1708866" y="250879"/>
                  <a:pt x="1708866" y="250879"/>
                </a:cubicBezTo>
              </a:path>
            </a:pathLst>
          </a:custGeom>
          <a:ln w="63500"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(Very Weak) </a:t>
            </a:r>
            <a:br>
              <a:rPr lang="en-US" dirty="0" smtClean="0"/>
            </a:br>
            <a:r>
              <a:rPr lang="en-US" dirty="0" smtClean="0"/>
              <a:t>State of </a:t>
            </a:r>
            <a:r>
              <a:rPr lang="en-US" dirty="0" smtClean="0"/>
              <a:t>the </a:t>
            </a:r>
            <a:r>
              <a:rPr lang="en-US" dirty="0" smtClean="0"/>
              <a:t>Art</a:t>
            </a:r>
            <a:br>
              <a:rPr lang="en-US" dirty="0" smtClean="0"/>
            </a:br>
            <a:r>
              <a:rPr lang="en-US" dirty="0" smtClean="0"/>
              <a:t>in Empirical SE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</a:t>
            </a:fld>
            <a:endParaRPr kumimoji="0"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433" y="4513807"/>
            <a:ext cx="4289868" cy="214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1070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Standard practice, empirical 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9865" y="1962202"/>
            <a:ext cx="30638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84760" y="2177734"/>
            <a:ext cx="78613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1800" dirty="0" err="1" smtClean="0">
                <a:latin typeface="Gill Sans"/>
                <a:ea typeface="ＭＳ Ｐゴシック" pitchFamily="-112" charset="-128"/>
                <a:cs typeface="Gill Sans"/>
              </a:rPr>
              <a:t>Easterboork</a:t>
            </a:r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 et al. (2007)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9 pages: selecting methods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3 pages: research questions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empirical validity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different forms of "empirical truth"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role of theory building 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conclusions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data collection techniques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0 pages: data analysis</a:t>
            </a:r>
          </a:p>
          <a:p>
            <a:pPr lvl="1" eaLnBrk="1" hangingPunct="1"/>
            <a:r>
              <a:rPr lang="en-US" sz="1600" dirty="0" smtClean="0">
                <a:latin typeface="Gill Sans"/>
                <a:cs typeface="Gill Sans"/>
              </a:rPr>
              <a:t> and then a miracle happens </a:t>
            </a:r>
          </a:p>
          <a:p>
            <a:pPr lvl="1" eaLnBrk="1" hangingPunct="1">
              <a:buFontTx/>
              <a:buNone/>
            </a:pPr>
            <a:r>
              <a:rPr lang="en-US" sz="1600" dirty="0" smtClean="0">
                <a:latin typeface="Gill Sans"/>
                <a:cs typeface="Gill Sans"/>
              </a:rPr>
              <a:t/>
            </a:r>
            <a:br>
              <a:rPr lang="en-US" sz="1600" dirty="0" smtClean="0">
                <a:latin typeface="Gill Sans"/>
                <a:cs typeface="Gill Sans"/>
              </a:rPr>
            </a:br>
            <a:endParaRPr lang="en-US" sz="1600" dirty="0" smtClean="0">
              <a:latin typeface="Gill Sans"/>
              <a:cs typeface="Gill Sans"/>
            </a:endParaRP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Data analysis needs more than 0 pages</a:t>
            </a:r>
          </a:p>
          <a:p>
            <a:pPr lvl="1" eaLnBrk="1" hangingPunct="1"/>
            <a:r>
              <a:rPr lang="en-US" sz="1400" dirty="0" smtClean="0">
                <a:latin typeface="Gill Sans"/>
                <a:cs typeface="Gill Sans"/>
              </a:rPr>
              <a:t>Properly done, data analysis replaces, not augments, standard empirical methods</a:t>
            </a:r>
          </a:p>
        </p:txBody>
      </p:sp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>
            <a:off x="4475606" y="5004124"/>
            <a:ext cx="1632572" cy="3473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standard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68" y="1447800"/>
            <a:ext cx="3508729" cy="4800600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In </a:t>
            </a:r>
            <a:r>
              <a:rPr lang="en-US" sz="2400" dirty="0" err="1" smtClean="0"/>
              <a:t>Basili’s</a:t>
            </a:r>
            <a:r>
              <a:rPr lang="en-US" sz="2400" dirty="0" smtClean="0"/>
              <a:t> </a:t>
            </a:r>
            <a:r>
              <a:rPr lang="en-US" sz="2400" i="1" dirty="0" smtClean="0"/>
              <a:t>Goal/Question/Metric</a:t>
            </a:r>
            <a:r>
              <a:rPr lang="en-US" sz="2400" dirty="0" smtClean="0"/>
              <a:t> (GQM), data collection is designed as follows:</a:t>
            </a:r>
            <a:br>
              <a:rPr lang="en-US" sz="2400" dirty="0" smtClean="0"/>
            </a:br>
            <a:endParaRPr lang="en-US" sz="2400" dirty="0" smtClean="0"/>
          </a:p>
          <a:p>
            <a:pPr lvl="1"/>
            <a:r>
              <a:rPr lang="en-US" sz="2000" i="1" dirty="0" smtClean="0"/>
              <a:t>Conceptual level (goal)</a:t>
            </a:r>
            <a:r>
              <a:rPr lang="en-US" sz="2000" dirty="0" smtClean="0"/>
              <a:t>: Defined </a:t>
            </a:r>
            <a:r>
              <a:rPr lang="en-US" sz="2000" dirty="0" err="1" smtClean="0"/>
              <a:t>w.r.t</a:t>
            </a:r>
            <a:r>
              <a:rPr lang="en-US" sz="2000" dirty="0" smtClean="0"/>
              <a:t>.  models of quality, from various points of view and relative to a particular environment.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i="1" dirty="0" smtClean="0"/>
              <a:t>Operational level (question)</a:t>
            </a:r>
            <a:r>
              <a:rPr lang="en-US" sz="2000" dirty="0" smtClean="0"/>
              <a:t>: Define questions and models to   focus on objects that characterize the assessment of that goal.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i="1" dirty="0" smtClean="0"/>
              <a:t>Quantitative level (metric)</a:t>
            </a:r>
            <a:r>
              <a:rPr lang="en-US" sz="2000" dirty="0" smtClean="0"/>
              <a:t>:  Define metrics, based on models, for every  question in order to collect answers in a measurable way.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38495" y="1433902"/>
            <a:ext cx="3932471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GQM is an example of “the</a:t>
            </a:r>
            <a:b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positivist” tradition.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Problem statement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State research objective, context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Experiment (goals, materials, tasks, hypotheses, design)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Collection, hypothesis testing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730" dirty="0" smtClean="0">
                <a:latin typeface="+mn-lt"/>
              </a:rPr>
              <a:t>Etc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latin typeface="+mn-lt"/>
              </a:rPr>
              <a:t>Release the Ph.D. students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600" dirty="0" smtClean="0">
                <a:latin typeface="+mn-lt"/>
              </a:rPr>
              <a:t>Wait N years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600" dirty="0" smtClean="0">
                <a:latin typeface="+mn-lt"/>
              </a:rPr>
              <a:t>Do it once, then celebrate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to change standard practice?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5128" y="1508272"/>
            <a:ext cx="7498080" cy="4800600"/>
          </a:xfrm>
        </p:spPr>
        <p:txBody>
          <a:bodyPr>
            <a:no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Does the pace of change in modern software engineering make GQM impractical?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Researchers need rapid adaptation  methods to keep up with this faster pace. Otherwise…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err="1" smtClean="0">
                <a:latin typeface="Gill Sans"/>
                <a:cs typeface="Gill Sans"/>
              </a:rPr>
              <a:t>Basili’s</a:t>
            </a:r>
            <a:r>
              <a:rPr lang="en-US" sz="1400" dirty="0" smtClean="0">
                <a:latin typeface="Gill Sans"/>
                <a:cs typeface="Gill Sans"/>
              </a:rPr>
              <a:t> </a:t>
            </a:r>
            <a:r>
              <a:rPr lang="en-US" sz="1400" dirty="0" err="1" smtClean="0">
                <a:latin typeface="Gill Sans"/>
                <a:cs typeface="Gill Sans"/>
              </a:rPr>
              <a:t>SEL’s</a:t>
            </a:r>
            <a:r>
              <a:rPr lang="en-US" sz="1400" dirty="0" smtClean="0">
                <a:latin typeface="Gill Sans"/>
                <a:cs typeface="Gill Sans"/>
              </a:rPr>
              <a:t> learning organization experiment lasted ten years (from 1984 to 1994) during a period of relative stability within the NASA organization.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Starting in 1995, the pace of change within NASA increased dramatically.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 New projects were often outsourced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SEL became less the driver and more the observer, less proactive and more reactive.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Each project could adopt its own structure. 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SEL-style experimentation became difficult: no longer a central model to build on.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NASA also tried some pretty radical development methods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‘Faster, Better, Cheaper” lead led to certain high profile errors which were attributed to production haste, poor communications, and mistakes in engineering management.</a:t>
            </a:r>
          </a:p>
          <a:p>
            <a:pPr lvl="1"/>
            <a:r>
              <a:rPr lang="en-US" sz="1400" dirty="0" smtClean="0">
                <a:latin typeface="Gill Sans"/>
                <a:cs typeface="Gill Sans"/>
              </a:rPr>
              <a:t>When ‘Faster, Better, Cheaper’ ended, NASA changed,  again, their development practices. </a:t>
            </a:r>
            <a:br>
              <a:rPr lang="en-US" sz="1400" dirty="0" smtClean="0">
                <a:latin typeface="Gill Sans"/>
                <a:cs typeface="Gill Sans"/>
              </a:rPr>
            </a:br>
            <a:endParaRPr lang="en-US" sz="1400" dirty="0" smtClean="0"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This constant pace of change proved fatal to the SEL. </a:t>
            </a:r>
          </a:p>
          <a:p>
            <a:pPr lvl="1"/>
            <a:r>
              <a:rPr lang="en-US" sz="1400" dirty="0" err="1" smtClean="0">
                <a:latin typeface="Gill Sans"/>
                <a:cs typeface="Gill Sans"/>
              </a:rPr>
              <a:t>Basili</a:t>
            </a:r>
            <a:r>
              <a:rPr lang="en-US" sz="1400" dirty="0" smtClean="0">
                <a:latin typeface="Gill Sans"/>
                <a:cs typeface="Gill Sans"/>
              </a:rPr>
              <a:t> el al. [24] describe the period 1995-2001 as one of ‘retrenchment’ at the SEL.</a:t>
            </a:r>
            <a:endParaRPr lang="en-US" sz="1400" dirty="0">
              <a:latin typeface="Gill Sans"/>
              <a:cs typeface="Gill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9766" y="1088508"/>
            <a:ext cx="7498080" cy="576949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“The only interesting answers are those which destroy the questions.  -- Susan Sontag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You can start with whatever questions you like</a:t>
            </a:r>
          </a:p>
          <a:p>
            <a:pPr lvl="1"/>
            <a:r>
              <a:rPr lang="en-US" sz="1600" dirty="0" smtClean="0"/>
              <a:t>But the data may only hold answers to other questions.</a:t>
            </a:r>
          </a:p>
          <a:p>
            <a:r>
              <a:rPr lang="en-US" sz="2000" dirty="0" smtClean="0"/>
              <a:t>So starting with questions (version 1.0)</a:t>
            </a:r>
          </a:p>
          <a:p>
            <a:r>
              <a:rPr lang="en-US" sz="2000" dirty="0" smtClean="0"/>
              <a:t>Study data. If quirks, then  chase the quirks</a:t>
            </a:r>
          </a:p>
          <a:p>
            <a:pPr lvl="1"/>
            <a:r>
              <a:rPr lang="en-US" sz="1600" dirty="0" smtClean="0"/>
              <a:t>Now explore questions (version 2.0)</a:t>
            </a:r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6296" y="1874779"/>
            <a:ext cx="4214786" cy="275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57958"/>
            <a:ext cx="7498080" cy="1143000"/>
          </a:xfrm>
        </p:spPr>
        <p:txBody>
          <a:bodyPr>
            <a:normAutofit/>
          </a:bodyPr>
          <a:lstStyle/>
          <a:p>
            <a:pPr lvl="1" eaLnBrk="1" hangingPunct="1"/>
            <a:r>
              <a:rPr lang="en-US" sz="3200" kern="1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Done properly, data analysis replaces, not augments, standard empirical methods</a:t>
            </a:r>
            <a:endParaRPr lang="en-US" sz="1200" dirty="0" smtClean="0">
              <a:latin typeface="Gill Sans"/>
              <a:cs typeface="Gill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explore?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</a:t>
            </a:fld>
            <a:endParaRPr kumimoji="0" lang="en-US"/>
          </a:p>
        </p:txBody>
      </p:sp>
      <p:sp>
        <p:nvSpPr>
          <p:cNvPr id="5" name="Oval 4"/>
          <p:cNvSpPr/>
          <p:nvPr/>
        </p:nvSpPr>
        <p:spPr>
          <a:xfrm>
            <a:off x="2390300" y="2229383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25594" y="1800290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84866" y="3235988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20279" y="1375763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10821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00951" y="36912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</a:t>
            </a:r>
            <a:r>
              <a:rPr lang="en-US" dirty="0" smtClean="0"/>
              <a:t>anyone </a:t>
            </a:r>
            <a:r>
              <a:rPr lang="en-US" dirty="0" smtClean="0"/>
              <a:t>else cares about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6577376" y="2282819"/>
            <a:ext cx="634963" cy="45361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1" idx="1"/>
          </p:cNvCxnSpPr>
          <p:nvPr/>
        </p:nvCxnSpPr>
        <p:spPr>
          <a:xfrm flipV="1">
            <a:off x="6274924" y="4291450"/>
            <a:ext cx="626027" cy="45566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2"/>
          </p:cNvCxnSpPr>
          <p:nvPr/>
        </p:nvCxnSpPr>
        <p:spPr>
          <a:xfrm rot="10800000" flipV="1">
            <a:off x="1989356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469899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rot="16200000" flipV="1">
            <a:off x="3621229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0620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5465720" y="6141448"/>
            <a:ext cx="277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</a:t>
            </a:r>
            <a:r>
              <a:rPr lang="en-US" dirty="0" smtClean="0"/>
              <a:t>(1)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550813" cy="4800600"/>
          </a:xfrm>
        </p:spPr>
        <p:txBody>
          <a:bodyPr/>
          <a:lstStyle/>
          <a:p>
            <a:r>
              <a:rPr lang="en-US" dirty="0" smtClean="0"/>
              <a:t>We spend an awful lot of time debating things that don’t matter: </a:t>
            </a:r>
          </a:p>
          <a:p>
            <a:pPr lvl="1"/>
            <a:r>
              <a:rPr lang="en-US" dirty="0" smtClean="0"/>
              <a:t>Objects,</a:t>
            </a:r>
          </a:p>
          <a:p>
            <a:pPr lvl="1"/>
            <a:r>
              <a:rPr lang="en-US" dirty="0" smtClean="0"/>
              <a:t> aspects, </a:t>
            </a:r>
          </a:p>
          <a:p>
            <a:pPr lvl="1"/>
            <a:r>
              <a:rPr lang="en-US" dirty="0" smtClean="0"/>
              <a:t>types, </a:t>
            </a:r>
          </a:p>
          <a:p>
            <a:pPr lvl="1"/>
            <a:r>
              <a:rPr lang="en-US" dirty="0" smtClean="0"/>
              <a:t>etc etc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</a:t>
            </a:fld>
            <a:endParaRPr kumimoji="0" lang="en-US"/>
          </a:p>
        </p:txBody>
      </p:sp>
      <p:pic>
        <p:nvPicPr>
          <p:cNvPr id="9" name="Picture 8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211" y="1627848"/>
            <a:ext cx="3932701" cy="3639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14025" y="5693636"/>
            <a:ext cx="235122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Boehm 2000. </a:t>
            </a:r>
            <a:br>
              <a:rPr lang="en-US" sz="1600" dirty="0" smtClean="0"/>
            </a:br>
            <a:r>
              <a:rPr lang="en-US" sz="1600" dirty="0" smtClean="0"/>
              <a:t>Regression results from</a:t>
            </a:r>
          </a:p>
          <a:p>
            <a:r>
              <a:rPr lang="en-US" sz="1600" dirty="0" smtClean="0"/>
              <a:t>161 projects.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62" y="1363579"/>
            <a:ext cx="3875428" cy="5494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(But don’t take treat  those</a:t>
            </a:r>
            <a:br>
              <a:rPr lang="en-US" dirty="0" smtClean="0"/>
            </a:br>
            <a:r>
              <a:rPr lang="en-US" dirty="0" smtClean="0"/>
              <a:t>numbers too precisely)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032" y="1522505"/>
            <a:ext cx="3550813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20 experiments, using 66% of the data (selected at random)</a:t>
            </a:r>
          </a:p>
          <a:p>
            <a:r>
              <a:rPr lang="en-US" sz="2400" dirty="0" smtClean="0"/>
              <a:t>Linear regression:</a:t>
            </a:r>
          </a:p>
          <a:p>
            <a:pPr lvl="1"/>
            <a:r>
              <a:rPr lang="en-US" sz="2000" dirty="0" smtClean="0"/>
              <a:t>Effort = 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+ sum of b</a:t>
            </a:r>
            <a:r>
              <a:rPr lang="en-US" sz="2000" baseline="-25000" dirty="0" smtClean="0"/>
              <a:t>i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i</a:t>
            </a:r>
          </a:p>
          <a:p>
            <a:pPr lvl="1"/>
            <a:r>
              <a:rPr lang="en-US" sz="2000" dirty="0" smtClean="0"/>
              <a:t>Followed by a greedy back-select to prune dull variables</a:t>
            </a:r>
            <a:endParaRPr lang="en-US" sz="2000" baseline="-25000" dirty="0" smtClean="0"/>
          </a:p>
          <a:p>
            <a:r>
              <a:rPr lang="en-US" sz="2400" dirty="0" smtClean="0"/>
              <a:t>Results	</a:t>
            </a:r>
          </a:p>
          <a:p>
            <a:pPr lvl="1"/>
            <a:r>
              <a:rPr lang="en-US" sz="2000" dirty="0" smtClean="0"/>
              <a:t>LOC influence stable</a:t>
            </a:r>
          </a:p>
          <a:p>
            <a:pPr lvl="1"/>
            <a:r>
              <a:rPr lang="en-US" sz="2000" dirty="0" smtClean="0"/>
              <a:t>Some variables pruned away half the time</a:t>
            </a:r>
          </a:p>
          <a:p>
            <a:pPr lvl="1"/>
            <a:r>
              <a:rPr lang="en-US" sz="2000" dirty="0" smtClean="0"/>
              <a:t>Large ranges (max – min)</a:t>
            </a:r>
          </a:p>
          <a:p>
            <a:pPr lvl="1"/>
            <a:r>
              <a:rPr lang="en-US" sz="2000" dirty="0" smtClean="0"/>
              <a:t>Nine attributes even change the sign on their coefficients</a:t>
            </a:r>
          </a:p>
          <a:p>
            <a:endParaRPr lang="en-US" sz="2400" baseline="-25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(2)?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28008"/>
            <a:ext cx="7498080" cy="4800600"/>
          </a:xfrm>
        </p:spPr>
        <p:txBody>
          <a:bodyPr>
            <a:normAutofit/>
          </a:bodyPr>
          <a:lstStyle/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dirty="0" smtClean="0"/>
              <a:t>Consider two “methods”: 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dirty="0" smtClean="0"/>
              <a:t>software tools, process changes, whatever, 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dirty="0" smtClean="0"/>
              <a:t>Anything that we might do to “improve” </a:t>
            </a:r>
            <a:br>
              <a:rPr lang="en-US" dirty="0" smtClean="0"/>
            </a:br>
            <a:r>
              <a:rPr lang="en-US" dirty="0" smtClean="0"/>
              <a:t>(in some way) a project.</a:t>
            </a:r>
          </a:p>
          <a:p>
            <a:r>
              <a:rPr lang="en-US" dirty="0" smtClean="0"/>
              <a:t>For a list of such methods, see </a:t>
            </a:r>
          </a:p>
          <a:p>
            <a:pPr lvl="1"/>
            <a:r>
              <a:rPr lang="en-US" sz="2595" dirty="0" smtClean="0"/>
              <a:t>IEEE-1012 : the V&amp;V  </a:t>
            </a:r>
          </a:p>
          <a:p>
            <a:pPr lvl="1"/>
            <a:r>
              <a:rPr lang="en-US" sz="2595" dirty="0" smtClean="0"/>
              <a:t>“Handbook on software and systems engineering”: </a:t>
            </a:r>
            <a:r>
              <a:rPr lang="en-US" sz="2595" dirty="0" err="1" smtClean="0"/>
              <a:t>Endres</a:t>
            </a:r>
            <a:r>
              <a:rPr lang="en-US" sz="2595" dirty="0" smtClean="0"/>
              <a:t> and </a:t>
            </a:r>
            <a:r>
              <a:rPr lang="en-US" sz="2595" dirty="0" err="1" smtClean="0"/>
              <a:t>Rombach</a:t>
            </a:r>
            <a:r>
              <a:rPr lang="en-US" sz="2595" dirty="0" smtClean="0"/>
              <a:t>, 2003</a:t>
            </a:r>
          </a:p>
          <a:p>
            <a:r>
              <a:rPr lang="en-US" dirty="0" smtClean="0"/>
              <a:t>Consider any pair of method1/ method2</a:t>
            </a:r>
          </a:p>
          <a:p>
            <a:pPr lvl="1"/>
            <a:r>
              <a:rPr lang="en-US" dirty="0" smtClean="0"/>
              <a:t>Any studies  that comparatively assess them?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</a:t>
            </a:fld>
            <a:endParaRPr kumimoji="0"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7306" y="1566331"/>
            <a:ext cx="3441194" cy="5410200"/>
          </a:xfrm>
        </p:spPr>
        <p:txBody>
          <a:bodyPr>
            <a:normAutofit fontScale="85000" lnSpcReduction="20000"/>
          </a:bodyPr>
          <a:lstStyle/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600" dirty="0" smtClean="0"/>
              <a:t>From </a:t>
            </a:r>
            <a:r>
              <a:rPr lang="en-US" sz="1600" dirty="0" smtClean="0">
                <a:hlinkClick r:id="rId2"/>
              </a:rPr>
              <a:t>http://menzies.us/pdf/07ivv.pdf</a:t>
            </a:r>
            <a:r>
              <a:rPr lang="en-US" sz="1600" dirty="0" smtClean="0"/>
              <a:t> </a:t>
            </a:r>
            <a:endParaRPr lang="en-US" sz="1600" dirty="0" smtClean="0"/>
          </a:p>
          <a:p>
            <a:r>
              <a:rPr lang="en-US" sz="2000" dirty="0" smtClean="0"/>
              <a:t>Step1: Find the phase that saw the most high severity errors, with least IV&amp;V cost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In that phase do the least effort thing first</a:t>
            </a:r>
          </a:p>
          <a:p>
            <a:pPr lvl="1"/>
            <a:r>
              <a:rPr lang="en-US" sz="1600" dirty="0" smtClean="0"/>
              <a:t>frequency of doing “it” times the number of times you did “it”</a:t>
            </a:r>
          </a:p>
          <a:p>
            <a:pPr lvl="1"/>
            <a:r>
              <a:rPr lang="en-US" sz="1600" dirty="0" smtClean="0"/>
              <a:t>If no data, write “?”</a:t>
            </a:r>
          </a:p>
          <a:p>
            <a:r>
              <a:rPr lang="en-US" sz="1800" dirty="0" smtClean="0"/>
              <a:t>An </a:t>
            </a:r>
            <a:r>
              <a:rPr lang="en-US" sz="1800" dirty="0" smtClean="0"/>
              <a:t>“heroic” study</a:t>
            </a:r>
          </a:p>
          <a:p>
            <a:pPr lvl="1"/>
            <a:r>
              <a:rPr lang="en-US" sz="1600" dirty="0" smtClean="0"/>
              <a:t>Lots of business users doing lots of joins on databases never designed for inter-operative</a:t>
            </a:r>
          </a:p>
          <a:p>
            <a:pPr lvl="1"/>
            <a:r>
              <a:rPr lang="en-US" sz="1600" dirty="0" smtClean="0"/>
              <a:t>Lots of “engineering judgment” on how to align </a:t>
            </a:r>
            <a:r>
              <a:rPr lang="en-US" sz="1600" dirty="0" smtClean="0"/>
              <a:t>terminology</a:t>
            </a:r>
          </a:p>
          <a:p>
            <a:r>
              <a:rPr lang="en-US" sz="2000" dirty="0" smtClean="0"/>
              <a:t>Not a reproducible study:</a:t>
            </a:r>
            <a:r>
              <a:rPr lang="en-US" sz="2000" dirty="0" smtClean="0"/>
              <a:t> </a:t>
            </a:r>
          </a:p>
          <a:p>
            <a:pPr lvl="1"/>
            <a:r>
              <a:rPr lang="en-US" sz="1600" dirty="0" smtClean="0"/>
              <a:t>Just the </a:t>
            </a:r>
            <a:r>
              <a:rPr lang="en-US" sz="1600" dirty="0" smtClean="0"/>
              <a:t>best I have yet to </a:t>
            </a:r>
            <a:r>
              <a:rPr lang="en-US" sz="1600" dirty="0" smtClean="0"/>
              <a:t>offer</a:t>
            </a:r>
          </a:p>
          <a:p>
            <a:pPr lvl="1"/>
            <a:r>
              <a:rPr lang="en-US" sz="1600" dirty="0" smtClean="0"/>
              <a:t>Has anyone else done better? </a:t>
            </a:r>
          </a:p>
          <a:p>
            <a:pPr lvl="2"/>
            <a:r>
              <a:rPr lang="en-US" sz="1647" dirty="0" smtClean="0"/>
              <a:t>Nope</a:t>
            </a:r>
          </a:p>
          <a:p>
            <a:pPr lvl="1"/>
            <a:endParaRPr lang="en-US" sz="1600" dirty="0" smtClean="0"/>
          </a:p>
          <a:p>
            <a:endParaRPr lang="en-US" sz="2000" dirty="0" smtClean="0"/>
          </a:p>
        </p:txBody>
      </p:sp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067" y="227262"/>
            <a:ext cx="4309744" cy="61227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NASA IV&amp;V</a:t>
            </a:r>
            <a:br>
              <a:rPr lang="en-US" dirty="0" smtClean="0"/>
            </a:b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755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19</a:t>
            </a:fld>
            <a:endParaRPr kumimoji="0"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35084" y="508007"/>
            <a:ext cx="467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109</a:t>
            </a:r>
          </a:p>
          <a:p>
            <a:pPr algn="r"/>
            <a:r>
              <a:rPr lang="en-US" sz="900" dirty="0" smtClean="0"/>
              <a:t>63</a:t>
            </a:r>
          </a:p>
          <a:p>
            <a:pPr algn="r"/>
            <a:r>
              <a:rPr lang="en-US" sz="900" dirty="0" smtClean="0"/>
              <a:t>90</a:t>
            </a:r>
          </a:p>
          <a:p>
            <a:pPr algn="r"/>
            <a:r>
              <a:rPr lang="en-US" sz="900" dirty="0" smtClean="0"/>
              <a:t>11</a:t>
            </a:r>
          </a:p>
          <a:p>
            <a:pPr algn="r"/>
            <a:r>
              <a:rPr lang="en-US" sz="900" dirty="0" smtClean="0"/>
              <a:t>2</a:t>
            </a:r>
          </a:p>
          <a:p>
            <a:pPr algn="r"/>
            <a:r>
              <a:rPr lang="en-US" sz="900" dirty="0" smtClean="0"/>
              <a:t>5</a:t>
            </a:r>
            <a:endParaRPr lang="en-US" sz="9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527068" y="1395647"/>
            <a:ext cx="4678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131</a:t>
            </a:r>
          </a:p>
          <a:p>
            <a:pPr algn="r"/>
            <a:r>
              <a:rPr lang="en-US" sz="900" dirty="0" smtClean="0"/>
              <a:t>210</a:t>
            </a:r>
          </a:p>
          <a:p>
            <a:pPr algn="r"/>
            <a:r>
              <a:rPr lang="en-US" sz="900" dirty="0" smtClean="0"/>
              <a:t>81</a:t>
            </a:r>
          </a:p>
          <a:p>
            <a:pPr algn="r"/>
            <a:r>
              <a:rPr lang="en-US" sz="900" dirty="0" smtClean="0"/>
              <a:t>4</a:t>
            </a:r>
          </a:p>
          <a:p>
            <a:pPr algn="r"/>
            <a:r>
              <a:rPr lang="en-US" sz="900" dirty="0" smtClean="0"/>
              <a:t>85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endParaRPr lang="en-US" sz="9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532420" y="2285959"/>
            <a:ext cx="46789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220</a:t>
            </a:r>
          </a:p>
          <a:p>
            <a:pPr algn="r"/>
            <a:r>
              <a:rPr lang="en-US" sz="900" dirty="0" smtClean="0"/>
              <a:t>134</a:t>
            </a:r>
          </a:p>
          <a:p>
            <a:pPr algn="r"/>
            <a:r>
              <a:rPr lang="en-US" sz="900" dirty="0" smtClean="0"/>
              <a:t>23</a:t>
            </a:r>
          </a:p>
          <a:p>
            <a:pPr algn="r"/>
            <a:r>
              <a:rPr lang="en-US" sz="900" dirty="0" smtClean="0"/>
              <a:t>250</a:t>
            </a:r>
          </a:p>
          <a:p>
            <a:pPr algn="r"/>
            <a:r>
              <a:rPr lang="en-US" sz="900" dirty="0" smtClean="0"/>
              <a:t>7</a:t>
            </a:r>
          </a:p>
          <a:p>
            <a:pPr algn="r"/>
            <a:r>
              <a:rPr lang="en-US" sz="900" dirty="0" smtClean="0"/>
              <a:t>22</a:t>
            </a:r>
          </a:p>
          <a:p>
            <a:pPr algn="r"/>
            <a:r>
              <a:rPr lang="en-US" sz="900" dirty="0" smtClean="0"/>
              <a:t>?</a:t>
            </a:r>
            <a:endParaRPr lang="en-US" sz="9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536436" y="3331343"/>
            <a:ext cx="467895" cy="2338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900" dirty="0" smtClean="0"/>
              <a:t>283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545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268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30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61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202</a:t>
            </a:r>
          </a:p>
          <a:p>
            <a:pPr algn="r">
              <a:lnSpc>
                <a:spcPct val="90000"/>
              </a:lnSpc>
            </a:pPr>
            <a:r>
              <a:rPr lang="en-US" sz="900" dirty="0" smtClean="0"/>
              <a:t>?</a:t>
            </a: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  <a:p>
            <a:pPr algn="r">
              <a:lnSpc>
                <a:spcPct val="90000"/>
              </a:lnSpc>
            </a:pPr>
            <a:endParaRPr lang="en-US" sz="9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494305" y="4947610"/>
            <a:ext cx="46789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63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54</a:t>
            </a:r>
          </a:p>
          <a:p>
            <a:pPr algn="r"/>
            <a:r>
              <a:rPr lang="en-US" sz="900" dirty="0" smtClean="0"/>
              <a:t>202</a:t>
            </a:r>
          </a:p>
          <a:p>
            <a:pPr algn="r"/>
            <a:r>
              <a:rPr lang="en-US" sz="900" dirty="0" smtClean="0"/>
              <a:t>?</a:t>
            </a:r>
            <a:endParaRPr lang="en-US" sz="9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494305" y="5684210"/>
            <a:ext cx="467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?</a:t>
            </a:r>
          </a:p>
          <a:p>
            <a:pPr algn="r"/>
            <a:r>
              <a:rPr lang="en-US" sz="900" dirty="0" smtClean="0"/>
              <a:t>?</a:t>
            </a:r>
            <a:endParaRPr lang="en-US" sz="900" dirty="0" smtClean="0"/>
          </a:p>
        </p:txBody>
      </p:sp>
      <p:pic>
        <p:nvPicPr>
          <p:cNvPr id="14" name="Picture 13" descr="Picture 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731" y="2604945"/>
            <a:ext cx="2523068" cy="73589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178798" y="50799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Less is best</a:t>
            </a:r>
            <a:endParaRPr lang="en-US" sz="1000" dirty="0"/>
          </a:p>
        </p:txBody>
      </p:sp>
      <p:cxnSp>
        <p:nvCxnSpPr>
          <p:cNvPr id="17" name="Straight Connector 16"/>
          <p:cNvCxnSpPr/>
          <p:nvPr/>
        </p:nvCxnSpPr>
        <p:spPr>
          <a:xfrm rot="16200000" flipH="1">
            <a:off x="8694044" y="382220"/>
            <a:ext cx="270940" cy="14499"/>
          </a:xfrm>
          <a:prstGeom prst="line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20</a:t>
            </a:fld>
            <a:endParaRPr kumimoji="0"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65218" y="2000250"/>
            <a:ext cx="8012112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PROMISE 2005 … 2009 </a:t>
            </a: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64 presentations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48 papers</a:t>
            </a:r>
          </a:p>
          <a:p>
            <a:pPr lvl="1"/>
            <a:r>
              <a:rPr lang="en-US" sz="1800" dirty="0" smtClean="0"/>
              <a:t>tried a new analysis on old </a:t>
            </a:r>
            <a:r>
              <a:rPr lang="en-US" sz="1800" dirty="0" smtClean="0"/>
              <a:t>data (repeatability is a GOOD thing</a:t>
            </a:r>
            <a:r>
              <a:rPr lang="en-US" sz="1800" dirty="0" smtClean="0"/>
              <a:t>)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lvl="1"/>
            <a:r>
              <a:rPr lang="en-US" sz="1800" dirty="0" smtClean="0"/>
              <a:t>Or reported a new method that  worked once for one project.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4 papers  </a:t>
            </a:r>
          </a:p>
          <a:p>
            <a:pPr lvl="1"/>
            <a:r>
              <a:rPr lang="en-US" sz="1800" dirty="0" smtClean="0"/>
              <a:t>argued against model generality</a:t>
            </a:r>
          </a:p>
          <a:p>
            <a:r>
              <a:rPr lang="en-US" sz="1800" dirty="0" smtClean="0">
                <a:ea typeface="ＭＳ Ｐゴシック" pitchFamily="-112" charset="-128"/>
                <a:cs typeface="ＭＳ Ｐゴシック" pitchFamily="-112" charset="-128"/>
              </a:rPr>
              <a:t>9 papers</a:t>
            </a:r>
          </a:p>
          <a:p>
            <a:pPr lvl="1"/>
            <a:r>
              <a:rPr lang="en-US" sz="1800" dirty="0" smtClean="0"/>
              <a:t> found issues that challenged the validity </a:t>
            </a:r>
            <a:r>
              <a:rPr lang="en-US" sz="1800" dirty="0" smtClean="0"/>
              <a:t>of prior results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(re-</a:t>
            </a:r>
            <a:r>
              <a:rPr lang="en-US" sz="1800" dirty="0" smtClean="0"/>
              <a:t>assessment is a GOOD thing)</a:t>
            </a:r>
            <a:endParaRPr lang="en-US" sz="1800" dirty="0" smtClean="0"/>
          </a:p>
          <a:p>
            <a:pPr lvl="1"/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E.g. </a:t>
            </a:r>
            <a:r>
              <a:rPr lang="en-US" sz="1600" dirty="0" err="1" smtClean="0">
                <a:ea typeface="ＭＳ Ｐゴシック" pitchFamily="-112" charset="-128"/>
                <a:cs typeface="ＭＳ Ｐゴシック" pitchFamily="-112" charset="-128"/>
              </a:rPr>
              <a:t>Menzies</a:t>
            </a:r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 et al. Promise </a:t>
            </a:r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2006</a:t>
            </a:r>
          </a:p>
          <a:p>
            <a:pPr lvl="2"/>
            <a:r>
              <a:rPr lang="en-US" sz="1600" dirty="0" smtClean="0">
                <a:ea typeface="ＭＳ Ｐゴシック" pitchFamily="-112" charset="-128"/>
                <a:cs typeface="ＭＳ Ｐゴシック" pitchFamily="-112" charset="-128"/>
              </a:rPr>
              <a:t>The variance study described above</a:t>
            </a:r>
            <a:endParaRPr lang="en-US" sz="1600" dirty="0" smtClean="0">
              <a:ea typeface="ＭＳ Ｐゴシック" pitchFamily="-112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(3)?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(</a:t>
            </a:r>
            <a:r>
              <a:rPr lang="en-US" dirty="0" smtClean="0"/>
              <a:t>3, cont.)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21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1473200" y="1749363"/>
            <a:ext cx="7366000" cy="436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Only  a small minority of PROMISE papers (11/64) discuss results that repeated in data sets from multiple projects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</a:t>
            </a:r>
            <a:r>
              <a:rPr lang="en-US" dirty="0" smtClean="0">
                <a:latin typeface="+mn-lt"/>
              </a:rPr>
              <a:t>.g. </a:t>
            </a:r>
            <a:r>
              <a:rPr lang="en-US" dirty="0" err="1" smtClean="0">
                <a:latin typeface="+mn-lt"/>
              </a:rPr>
              <a:t>Ostrand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Weyuker</a:t>
            </a:r>
            <a:r>
              <a:rPr lang="en-US" dirty="0" smtClean="0">
                <a:latin typeface="+mn-lt"/>
              </a:rPr>
              <a:t>, Bell ‘08, ‘09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Same functional form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Predicts defects for generations of AT&amp;T software</a:t>
            </a: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endParaRPr lang="en-US" sz="2000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latin typeface="+mn-lt"/>
              </a:rPr>
              <a:t>Turhan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Menzies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Bener</a:t>
            </a:r>
            <a:r>
              <a:rPr lang="en-US" dirty="0" smtClean="0">
                <a:latin typeface="+mn-lt"/>
              </a:rPr>
              <a:t> ’08, ‘09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10 projects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Learn on 9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Apply to the 10th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Defect models learned from NASA projects  work for Turkish </a:t>
            </a:r>
            <a:r>
              <a:rPr lang="en-US" dirty="0" err="1" smtClean="0">
                <a:latin typeface="+mn-lt"/>
              </a:rPr>
              <a:t>whitegoods</a:t>
            </a:r>
            <a:r>
              <a:rPr lang="en-US" dirty="0" smtClean="0">
                <a:latin typeface="+mn-lt"/>
              </a:rPr>
              <a:t> software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Caveat: need to filter irrelevant training examples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have we learned from standard practice </a:t>
            </a:r>
            <a:r>
              <a:rPr lang="en-US" dirty="0" smtClean="0"/>
              <a:t>(4)?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22</a:t>
            </a:fld>
            <a:endParaRPr kumimoji="0" lang="en-US"/>
          </a:p>
        </p:txBody>
      </p:sp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1176866" y="1541670"/>
            <a:ext cx="8470900" cy="506233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The usual conclusion is that we learn that we can learn very little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FSE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’09: Zimmerman  et al.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Defect models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not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generalizable</a:t>
            </a:r>
            <a:endParaRPr lang="en-US" sz="2000" dirty="0" smtClean="0">
              <a:ea typeface="Arial" pitchFamily="-112" charset="0"/>
              <a:cs typeface="Arial" pitchFamily="-112" charset="0"/>
            </a:endParaRP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Learn “there”, apply 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“here” only works in 4%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 of their 600+ experiments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Opposite to Turhan’09 results</a:t>
            </a: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?add relevancy </a:t>
            </a:r>
            <a:r>
              <a:rPr lang="en-US" sz="1714" dirty="0" smtClean="0">
                <a:ea typeface="Arial" pitchFamily="-112" charset="0"/>
                <a:cs typeface="Arial" pitchFamily="-112" charset="0"/>
              </a:rPr>
              <a:t>filter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endParaRPr lang="en-US" sz="1714" dirty="0" smtClean="0">
              <a:ea typeface="Arial" pitchFamily="-112" charset="0"/>
              <a:cs typeface="Arial" pitchFamily="-112" charset="0"/>
            </a:endParaRP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ASE’09: Green, </a:t>
            </a:r>
            <a:r>
              <a:rPr lang="en-US" sz="2286" dirty="0" err="1" smtClean="0">
                <a:ea typeface="Arial" pitchFamily="-112" charset="0"/>
                <a:cs typeface="Arial" pitchFamily="-112" charset="0"/>
              </a:rPr>
              <a:t>Menzies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 et al.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AI search for better software project options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Conclusions highly dependent 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on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 local 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business value 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proposition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nd 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others</a:t>
            </a:r>
            <a:endParaRPr lang="en-US" sz="2286" dirty="0" smtClean="0">
              <a:ea typeface="Arial" pitchFamily="-112" charset="0"/>
              <a:cs typeface="Arial" pitchFamily="-112" charset="0"/>
            </a:endParaRP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TSE ‘01, ’05: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Shepperd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 et al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Any conclusion regarding “best” effort estimator varies by data sets,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performance criteria, random selection train/test set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TSE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’06: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Menzies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, 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Greenwald: 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attributes selected 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by FSS vary wildly across projects</a:t>
            </a:r>
            <a:endParaRPr lang="en-US" sz="2000" dirty="0" smtClean="0">
              <a:ea typeface="Arial" pitchFamily="-112" charset="0"/>
              <a:cs typeface="Arial" pitchFamily="-112" charset="0"/>
            </a:endParaRPr>
          </a:p>
          <a:p>
            <a:pPr lvl="1"/>
            <a:r>
              <a:rPr lang="en-US" sz="2000" dirty="0" err="1" smtClean="0"/>
              <a:t>Zannier</a:t>
            </a:r>
            <a:r>
              <a:rPr lang="en-US" sz="2000" dirty="0" smtClean="0"/>
              <a:t> </a:t>
            </a:r>
            <a:r>
              <a:rPr lang="en-US" sz="2000" dirty="0" smtClean="0"/>
              <a:t>et al ICSE’</a:t>
            </a:r>
            <a:r>
              <a:rPr lang="en-US" sz="2000" dirty="0" smtClean="0"/>
              <a:t>06: </a:t>
            </a:r>
            <a:r>
              <a:rPr lang="en-US" sz="1800" dirty="0" smtClean="0"/>
              <a:t> </a:t>
            </a:r>
          </a:p>
          <a:p>
            <a:pPr lvl="2"/>
            <a:r>
              <a:rPr lang="en-US" sz="2000" dirty="0" smtClean="0"/>
              <a:t>picked 5% (at</a:t>
            </a:r>
            <a:r>
              <a:rPr lang="en-US" sz="2000" dirty="0" smtClean="0"/>
              <a:t> random) ICSE claiming to be </a:t>
            </a:r>
            <a:r>
              <a:rPr lang="en-US" sz="2000" dirty="0" smtClean="0"/>
              <a:t>“empirical,</a:t>
            </a:r>
            <a:r>
              <a:rPr lang="en-US" sz="2000" dirty="0" smtClean="0"/>
              <a:t>”</a:t>
            </a:r>
          </a:p>
          <a:p>
            <a:pPr lvl="2"/>
            <a:r>
              <a:rPr lang="en-US" sz="2000" dirty="0" smtClean="0"/>
              <a:t>very </a:t>
            </a:r>
            <a:r>
              <a:rPr lang="en-US" sz="2000" dirty="0" smtClean="0"/>
              <a:t>few of them (2%) compare methods from multiple researchers</a:t>
            </a:r>
            <a:r>
              <a:rPr lang="en-US" sz="2000" dirty="0" smtClean="0"/>
              <a:t> </a:t>
            </a:r>
            <a:endParaRPr lang="en-US" sz="1600" dirty="0" smtClean="0">
              <a:latin typeface="Arial" pitchFamily="-112" charset="0"/>
            </a:endParaRPr>
          </a:p>
          <a:p>
            <a:pPr lvl="1"/>
            <a:endParaRPr lang="en-US" sz="1600" dirty="0" smtClean="0">
              <a:latin typeface="Arial" pitchFamily="-112" charset="0"/>
            </a:endParaRPr>
          </a:p>
          <a:p>
            <a:pPr lvl="2">
              <a:buFontTx/>
              <a:buNone/>
            </a:pPr>
            <a:endParaRPr lang="en-US" sz="1400" dirty="0" smtClean="0">
              <a:latin typeface="Arial" pitchFamily="-112" charset="0"/>
              <a:ea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6942" y="1843965"/>
            <a:ext cx="4930337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gods are angry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23</a:t>
            </a:fld>
            <a:endParaRPr kumimoji="0" lang="en-US"/>
          </a:p>
        </p:txBody>
      </p:sp>
      <p:sp>
        <p:nvSpPr>
          <p:cNvPr id="5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771900" y="1901825"/>
            <a:ext cx="5051425" cy="3951288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Fenton at PROMISE’ 07</a:t>
            </a:r>
          </a:p>
          <a:p>
            <a:pPr lvl="1"/>
            <a:r>
              <a:rPr lang="en-US" sz="1400" dirty="0" smtClean="0">
                <a:latin typeface="+mj-lt"/>
              </a:rPr>
              <a:t>"... much of the current software metrics research is inherently irrelevant to the industrial mix ...”</a:t>
            </a:r>
          </a:p>
          <a:p>
            <a:pPr lvl="1"/>
            <a:r>
              <a:rPr lang="en-US" sz="1400" dirty="0" smtClean="0">
                <a:latin typeface="+mj-lt"/>
              </a:rPr>
              <a:t>"... any software metrics program that depends on some extensive metrics collection is doomed to failure ...” </a:t>
            </a:r>
            <a:br>
              <a:rPr lang="en-US" sz="14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Budgen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&amp; </a:t>
            </a:r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Kitchenham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: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“Is Evidence Based Software Engineering mature enough for Practice &amp; Policy? ”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Need for better reporting: more reviews.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Empirical SE  results too immature for making policy. </a:t>
            </a:r>
            <a:br>
              <a:rPr lang="en-US" sz="16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: still far to go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But we should celebrate the progress made over the  last 30 years.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And we are turning the corner</a:t>
            </a:r>
          </a:p>
          <a:p>
            <a:pPr lvl="1" eaLnBrk="1" hangingPunct="1">
              <a:buFontTx/>
              <a:buNone/>
            </a:pPr>
            <a:endParaRPr lang="en-US" sz="1600" dirty="0" smtClean="0">
              <a:latin typeface="+mj-lt"/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150" y="2052638"/>
            <a:ext cx="234221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>
          <a:xfrm>
            <a:off x="1485900" y="147638"/>
            <a:ext cx="6743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new  hope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(actually, quite old)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5843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1384300" y="2135092"/>
            <a:ext cx="6873875" cy="465613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 factories</a:t>
            </a:r>
          </a:p>
          <a:p>
            <a:pPr lvl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Method for find local lessons</a:t>
            </a:r>
            <a:endParaRPr lang="en-US" sz="20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20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’09 (pers. comm.):</a:t>
            </a:r>
          </a:p>
          <a:p>
            <a:pPr lvl="1"/>
            <a:r>
              <a:rPr lang="en-US" sz="2000" dirty="0">
                <a:latin typeface="+mj-lt"/>
              </a:rPr>
              <a:t>“All my papers  have the same form.</a:t>
            </a:r>
          </a:p>
          <a:p>
            <a:pPr lvl="1"/>
            <a:r>
              <a:rPr lang="en-US" sz="2000" dirty="0">
                <a:latin typeface="+mj-lt"/>
              </a:rPr>
              <a:t>“For the project being studied, we find that changing X improved Y.</a:t>
            </a:r>
            <a:r>
              <a:rPr lang="en-US" sz="2000" dirty="0" smtClean="0">
                <a:latin typeface="+mj-lt"/>
              </a:rPr>
              <a:t>”</a:t>
            </a:r>
          </a:p>
          <a:p>
            <a:r>
              <a:rPr lang="en-US" sz="24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Translation (mine):</a:t>
            </a:r>
          </a:p>
          <a:p>
            <a:pPr lvl="1"/>
            <a:r>
              <a:rPr lang="en-US" sz="2000" dirty="0">
                <a:latin typeface="+mj-lt"/>
              </a:rPr>
              <a:t>Even if we can’t find general models (which seem to be quite rare)….</a:t>
            </a:r>
          </a:p>
          <a:p>
            <a:pPr lvl="1"/>
            <a:r>
              <a:rPr lang="en-US" sz="2400" dirty="0">
                <a:latin typeface="+mj-lt"/>
              </a:rPr>
              <a:t>… we can still research general methods for finding local lessons learned</a:t>
            </a:r>
            <a:endParaRPr lang="en-US" sz="2000" dirty="0">
              <a:latin typeface="+mj-lt"/>
            </a:endParaRPr>
          </a:p>
        </p:txBody>
      </p:sp>
      <p:pic>
        <p:nvPicPr>
          <p:cNvPr id="3584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0" y="245224"/>
            <a:ext cx="2179638" cy="3203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342900"/>
            <a:ext cx="69723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If we can’t find general models, is it science?</a:t>
            </a:r>
            <a:endParaRPr lang="en-US" sz="5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789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35100" y="1638300"/>
            <a:ext cx="7302500" cy="4495800"/>
          </a:xfrm>
        </p:spPr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Popper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’60: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Everything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is a “hypothesis”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And the good ones have weathered the most attack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SE “theories” aren’t even “hypotheses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”</a:t>
            </a:r>
            <a:br>
              <a:rPr lang="en-US" sz="1600" dirty="0" smtClean="0">
                <a:solidFill>
                  <a:srgbClr val="000000"/>
                </a:solidFill>
                <a:latin typeface="+mj-lt"/>
              </a:rPr>
            </a:br>
            <a:endParaRPr lang="en-US" sz="1600" dirty="0" smtClean="0">
              <a:solidFill>
                <a:srgbClr val="000000"/>
              </a:solidFill>
              <a:latin typeface="+mj-lt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800" dirty="0" err="1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Endres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&amp;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Rombach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’03: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Distinguish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“observations”,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“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laws”, “theory”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Laws predict repeatable observations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Theories explain laws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Laws are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either 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h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ypotheses 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(tentatively accepted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) or conjectures 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guesses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)</a:t>
            </a:r>
            <a:b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</a:br>
            <a:endParaRPr lang="en-US" sz="14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dirty="0" smtClean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Gregor’06 :  5 types of “theory”: 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Analysis (e.g. </a:t>
            </a:r>
            <a:r>
              <a:rPr lang="en-US" sz="1600" dirty="0" err="1" smtClean="0">
                <a:solidFill>
                  <a:srgbClr val="000000"/>
                </a:solidFill>
              </a:rPr>
              <a:t>ontologies</a:t>
            </a:r>
            <a:r>
              <a:rPr lang="en-US" sz="1600" dirty="0" smtClean="0">
                <a:solidFill>
                  <a:srgbClr val="000000"/>
                </a:solidFill>
              </a:rPr>
              <a:t>, taxonomies)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Explanation (but it is hard to explain “explanation”)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Prediction (some predictors do not explain)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Explanation and prediction</a:t>
            </a: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“models” for design + action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Don’t have to be “right”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Just “useful”</a:t>
            </a:r>
          </a:p>
          <a:p>
            <a:pPr lvl="2">
              <a:lnSpc>
                <a:spcPct val="90000"/>
              </a:lnSpc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A.k.a. </a:t>
            </a:r>
            <a:r>
              <a:rPr lang="en-US" sz="1400" dirty="0" err="1" smtClean="0">
                <a:solidFill>
                  <a:srgbClr val="000000"/>
                </a:solidFill>
                <a:ea typeface="ＭＳ Ｐゴシック" pitchFamily="-112" charset="-128"/>
              </a:rPr>
              <a:t>Endres</a:t>
            </a: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 &amp; </a:t>
            </a:r>
            <a:r>
              <a:rPr lang="en-US" sz="1400" dirty="0" err="1" smtClean="0">
                <a:solidFill>
                  <a:srgbClr val="000000"/>
                </a:solidFill>
                <a:ea typeface="ＭＳ Ｐゴシック" pitchFamily="-112" charset="-128"/>
              </a:rPr>
              <a:t>Rombach’s</a:t>
            </a: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 “laws”?</a:t>
            </a:r>
            <a:endParaRPr lang="en-US" sz="14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 marL="609600" indent="-609600">
              <a:lnSpc>
                <a:spcPct val="90000"/>
              </a:lnSpc>
            </a:pPr>
            <a:endParaRPr lang="en-US" sz="1800" dirty="0">
              <a:solidFill>
                <a:srgbClr val="000000"/>
              </a:solidFill>
              <a:latin typeface="+mj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>
          <a:xfrm>
            <a:off x="1231900" y="127000"/>
            <a:ext cx="6540500" cy="11430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0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The rest of this</a:t>
            </a: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talk</a:t>
            </a:r>
            <a:r>
              <a:rPr lang="en-US" sz="40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“W</a:t>
            </a: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”</a:t>
            </a:r>
            <a:b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4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(a “local lessons” finder)</a:t>
            </a:r>
            <a:endParaRPr lang="en-US" sz="4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sz="half" idx="4294967295"/>
          </p:nvPr>
        </p:nvSpPr>
        <p:spPr>
          <a:xfrm>
            <a:off x="1257300" y="1981200"/>
            <a:ext cx="3476625" cy="4114800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Bayesian case-based 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contrast-set learner </a:t>
            </a:r>
          </a:p>
          <a:p>
            <a:pPr lvl="1"/>
            <a:r>
              <a:rPr lang="en-US" sz="1600" dirty="0">
                <a:latin typeface="Arial" pitchFamily="-112" charset="0"/>
              </a:rPr>
              <a:t>uses greedy search</a:t>
            </a:r>
          </a:p>
          <a:p>
            <a:pPr lvl="1"/>
            <a:r>
              <a:rPr lang="en-US" sz="1600" dirty="0">
                <a:latin typeface="Arial" pitchFamily="-112" charset="0"/>
              </a:rPr>
              <a:t>illustrates the “local lessons” effect</a:t>
            </a:r>
          </a:p>
          <a:p>
            <a:pPr lvl="1"/>
            <a:r>
              <a:rPr lang="en-US" sz="1600" dirty="0">
                <a:latin typeface="Arial" pitchFamily="-112" charset="0"/>
              </a:rPr>
              <a:t>offers functionality missing in </a:t>
            </a:r>
            <a:br>
              <a:rPr lang="en-US" sz="1600" dirty="0">
                <a:latin typeface="Arial" pitchFamily="-112" charset="0"/>
              </a:rPr>
            </a:br>
            <a:r>
              <a:rPr lang="en-US" sz="1600" dirty="0">
                <a:latin typeface="Arial" pitchFamily="-112" charset="0"/>
              </a:rPr>
              <a:t>the effort-estimation literature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Fast generator of baseline results</a:t>
            </a:r>
          </a:p>
          <a:p>
            <a:pPr lvl="1"/>
            <a:r>
              <a:rPr lang="en-US" sz="1600" dirty="0">
                <a:latin typeface="Arial" pitchFamily="-112" charset="0"/>
              </a:rPr>
              <a:t>There are too few baseline results</a:t>
            </a:r>
          </a:p>
          <a:p>
            <a:pPr lvl="1"/>
            <a:r>
              <a:rPr lang="en-US" sz="1600" dirty="0">
                <a:latin typeface="Arial" pitchFamily="-112" charset="0"/>
              </a:rPr>
              <a:t>And baseline results can be very interesting (humbling).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very (very)  simple algorithm </a:t>
            </a:r>
          </a:p>
          <a:p>
            <a:pPr lvl="1"/>
            <a:r>
              <a:rPr lang="en-US" sz="1600" dirty="0">
                <a:latin typeface="Arial" pitchFamily="-112" charset="0"/>
              </a:rPr>
              <a:t>Should add it to your toolkit</a:t>
            </a:r>
          </a:p>
          <a:p>
            <a:pPr lvl="1"/>
            <a:r>
              <a:rPr lang="en-US" sz="1600" dirty="0">
                <a:latin typeface="Arial" pitchFamily="-112" charset="0"/>
              </a:rPr>
              <a:t>At least, as the “one to beat”</a:t>
            </a:r>
          </a:p>
          <a:p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lvl="1"/>
            <a:endParaRPr lang="en-US" sz="1600" dirty="0">
              <a:latin typeface="Arial" pitchFamily="-112" charset="0"/>
            </a:endParaRPr>
          </a:p>
          <a:p>
            <a:pPr lvl="1"/>
            <a:endParaRPr lang="en-US" sz="1600" dirty="0">
              <a:latin typeface="Arial" pitchFamily="-112" charset="0"/>
            </a:endParaRPr>
          </a:p>
        </p:txBody>
      </p:sp>
      <p:sp>
        <p:nvSpPr>
          <p:cNvPr id="41988" name="Slide Number Placeholder 4"/>
          <p:cNvSpPr txBox="1">
            <a:spLocks noGrp="1"/>
          </p:cNvSpPr>
          <p:nvPr/>
        </p:nvSpPr>
        <p:spPr bwMode="auto">
          <a:xfrm>
            <a:off x="8010525" y="30163"/>
            <a:ext cx="690563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0FC6B13B-3800-6747-A83D-CC4971FF7763}" type="slidenum">
              <a:rPr lang="en-US" sz="1500"/>
              <a:pPr/>
              <a:t>26</a:t>
            </a:fld>
            <a:r>
              <a:rPr lang="en-US" sz="1500"/>
              <a:t>/46</a:t>
            </a: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65338"/>
            <a:ext cx="42989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302250" y="4922838"/>
            <a:ext cx="3252788" cy="952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Holte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’93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C4: builds decision trees “N” deep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1R: builds decision trees “1” deep</a:t>
            </a:r>
          </a:p>
          <a:p>
            <a:pPr>
              <a:defRPr/>
            </a:pP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• For datasets with 2 classes, 1R ≈ C4 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3975100" y="5016500"/>
            <a:ext cx="1247775" cy="100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4445000" y="2066925"/>
            <a:ext cx="752475" cy="254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accuracy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 set learning </a:t>
            </a:r>
            <a:br>
              <a:rPr lang="en-US" dirty="0" smtClean="0"/>
            </a:br>
            <a:r>
              <a:rPr lang="en-US" dirty="0" smtClean="0"/>
              <a:t>with “W”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27</a:t>
            </a:fld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28</a:t>
            </a:fld>
            <a:endParaRPr kumimoji="0" lang="en-US"/>
          </a:p>
        </p:txBody>
      </p:sp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2749550"/>
            <a:ext cx="36703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29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450" y="25463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78300" y="4787900"/>
            <a:ext cx="1663700" cy="73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5105400" y="5143500"/>
            <a:ext cx="90170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“W”= Simple (Bayesian) Contrast Set Learning (in linear time)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4900" y="2184400"/>
            <a:ext cx="5486400" cy="3873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8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Mozini</a:t>
            </a: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: KDD ‘04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best” = target class (e.g. “survive”)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“rest” = other classes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any range  (e.g. “sex=female”)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f(x|c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= frequency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in class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best )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F(best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x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| rest )  /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F(rest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  <a:b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log(odds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ratio) =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log(b/r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Arial" pitchFamily="-112" charset="0"/>
              </a:rPr>
              <a:t>? normalize 0 to max = 1 to 100</a:t>
            </a:r>
            <a:br>
              <a:rPr lang="en-US" sz="1600" dirty="0">
                <a:latin typeface="Arial" pitchFamily="-112" charset="0"/>
              </a:rPr>
            </a:br>
            <a:endParaRPr lang="en-US" sz="1600" dirty="0">
              <a:latin typeface="Arial" pitchFamily="-112" charset="0"/>
            </a:endParaRPr>
          </a:p>
          <a:p>
            <a:pPr>
              <a:lnSpc>
                <a:spcPct val="60000"/>
              </a:lnSpc>
            </a:pP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= sum of </a:t>
            </a:r>
            <a:r>
              <a:rPr lang="en-US" sz="18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LORs</a:t>
            </a:r>
            <a:r>
              <a:rPr lang="en-US" sz="18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</a:t>
            </a:r>
          </a:p>
          <a:p>
            <a:pPr lvl="1">
              <a:lnSpc>
                <a:spcPct val="60000"/>
              </a:lnSpc>
            </a:pPr>
            <a:r>
              <a:rPr lang="en-US" sz="1600" dirty="0" err="1">
                <a:latin typeface="Arial" pitchFamily="-112" charset="0"/>
              </a:rPr>
              <a:t>e</a:t>
            </a:r>
            <a:r>
              <a:rPr lang="en-US" sz="1600" dirty="0">
                <a:latin typeface="Arial" pitchFamily="-112" charset="0"/>
              </a:rPr>
              <a:t>      = </a:t>
            </a:r>
            <a:r>
              <a:rPr lang="en-US" sz="2400" dirty="0">
                <a:latin typeface="Arial" pitchFamily="-112" charset="0"/>
              </a:rPr>
              <a:t> </a:t>
            </a:r>
            <a:r>
              <a:rPr lang="en-US" sz="1600" dirty="0">
                <a:latin typeface="Arial" pitchFamily="-112" charset="0"/>
              </a:rPr>
              <a:t>2.7183 …</a:t>
            </a:r>
            <a:endParaRPr lang="en-US" sz="2400" dirty="0">
              <a:latin typeface="Arial" pitchFamily="-112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      = F(B) / (F(B) + F(R))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Arial" pitchFamily="-112" charset="0"/>
              </a:rPr>
              <a:t>P(B) = 1 / (1 + e^(-1*ln(p/(1 - </a:t>
            </a:r>
            <a:r>
              <a:rPr lang="en-US" sz="1600" dirty="0" err="1">
                <a:latin typeface="Arial" pitchFamily="-112" charset="0"/>
              </a:rPr>
              <a:t>p</a:t>
            </a:r>
            <a:r>
              <a:rPr lang="en-US" sz="1600" dirty="0">
                <a:latin typeface="Arial" pitchFamily="-112" charset="0"/>
              </a:rPr>
              <a:t>)) - </a:t>
            </a:r>
            <a:r>
              <a:rPr lang="en-US" sz="1600" dirty="0" err="1">
                <a:latin typeface="Arial" pitchFamily="-112" charset="0"/>
              </a:rPr>
              <a:t>s</a:t>
            </a:r>
            <a:r>
              <a:rPr lang="en-US" sz="1600" dirty="0">
                <a:latin typeface="Arial" pitchFamily="-112" charset="0"/>
              </a:rPr>
              <a:t> ))</a:t>
            </a:r>
            <a:r>
              <a:rPr lang="en-US" sz="2400" dirty="0">
                <a:latin typeface="Arial" pitchFamily="-112" charset="0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latin typeface="Arial" pitchFamily="-112" charset="0"/>
            </a:endParaRPr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 flipV="1">
            <a:off x="1168400" y="35814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 flipV="1">
            <a:off x="1130300" y="43053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 flipV="1">
            <a:off x="1092200" y="4889500"/>
            <a:ext cx="39497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30</a:t>
            </a:fld>
            <a:endParaRPr kumimoji="0" lang="en-US"/>
          </a:p>
        </p:txBody>
      </p:sp>
      <p:pic>
        <p:nvPicPr>
          <p:cNvPr id="10" name="Picture 2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450" y="2546350"/>
            <a:ext cx="42910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78300" y="4787900"/>
            <a:ext cx="1663700" cy="73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5105400" y="5143500"/>
            <a:ext cx="90170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5194300" y="5245100"/>
            <a:ext cx="3759200" cy="1536700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F1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>
              <a:buFont typeface="Arial" pitchFamily="-112" charset="0"/>
              <a:buNone/>
            </a:pPr>
            <a:r>
              <a:rPr lang="en-US" sz="1400" dirty="0"/>
              <a:t>“W”: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 err="1"/>
              <a:t>Discretize</a:t>
            </a:r>
            <a:r>
              <a:rPr lang="en-US" sz="1400" dirty="0"/>
              <a:t> data and outcomes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/>
              <a:t>Count  frequencies of ranges in classes</a:t>
            </a:r>
          </a:p>
          <a:p>
            <a:pPr marL="457200" indent="-457200">
              <a:buFont typeface="Arial" pitchFamily="-112" charset="0"/>
              <a:buAutoNum type="arabicParenR"/>
            </a:pPr>
            <a:r>
              <a:rPr lang="en-US" sz="1400" dirty="0"/>
              <a:t>Sort ranges by LOR</a:t>
            </a:r>
          </a:p>
          <a:p>
            <a:pPr marL="457200" indent="-457200"/>
            <a:r>
              <a:rPr lang="en-US" sz="1400" dirty="0"/>
              <a:t>4)      Greedy search on top ranked ranges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1411288"/>
            <a:ext cx="5445125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8900" y="368300"/>
            <a:ext cx="62611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LOR and Defect Prediction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968500"/>
            <a:ext cx="2247900" cy="4114800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Net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Classes= </a:t>
            </a:r>
          </a:p>
          <a:p>
            <a:pPr lvl="1"/>
            <a:r>
              <a:rPr lang="en-US" sz="1400" dirty="0">
                <a:latin typeface="Arial" pitchFamily="-112" charset="0"/>
              </a:rPr>
              <a:t>round(log2(defects/KLOC))/2</a:t>
            </a:r>
            <a:r>
              <a:rPr lang="en-US" sz="1400" dirty="0" smtClean="0">
                <a:latin typeface="Arial" pitchFamily="-112" charset="0"/>
              </a:rPr>
              <a:t>)</a:t>
            </a:r>
            <a:endParaRPr lang="en-US" sz="1600" dirty="0" smtClean="0">
              <a:latin typeface="Arial" pitchFamily="-112" charset="0"/>
            </a:endParaRP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 = </a:t>
            </a:r>
            <a:r>
              <a:rPr lang="en-US" sz="1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max(class</a:t>
            </a:r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) </a:t>
            </a:r>
          </a:p>
          <a:p>
            <a:pPr lvl="1"/>
            <a:r>
              <a:rPr lang="en-US" sz="1600" dirty="0">
                <a:latin typeface="Arial" pitchFamily="-112" charset="0"/>
              </a:rPr>
              <a:t>I.e. worse </a:t>
            </a:r>
            <a:r>
              <a:rPr lang="en-US" sz="1600" dirty="0" smtClean="0">
                <a:latin typeface="Arial" pitchFamily="-112" charset="0"/>
              </a:rPr>
              <a:t>defects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</a:t>
            </a:r>
            <a:r>
              <a:rPr lang="en-US" sz="1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matter</a:t>
            </a:r>
          </a:p>
          <a:p>
            <a:r>
              <a:rPr lang="en-US" sz="1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2560" y="639298"/>
            <a:ext cx="7406640" cy="6942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 + 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CBR: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Preliminaries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2127250"/>
            <a:ext cx="67818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“Query”</a:t>
            </a:r>
            <a:endParaRPr lang="en-US" sz="28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+mj-lt"/>
              </a:rPr>
              <a:t> What </a:t>
            </a:r>
            <a:r>
              <a:rPr lang="en-US" sz="2400" dirty="0">
                <a:latin typeface="+mj-lt"/>
              </a:rPr>
              <a:t>kind of project you want to analyze; e.g</a:t>
            </a:r>
            <a:r>
              <a:rPr lang="en-US" sz="2400" dirty="0" smtClean="0">
                <a:latin typeface="+mj-lt"/>
              </a:rPr>
              <a:t>.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Analysts not so clever,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High reliability system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Small </a:t>
            </a:r>
            <a:r>
              <a:rPr lang="en-US" sz="2000" dirty="0" smtClean="0">
                <a:latin typeface="+mj-lt"/>
                <a:ea typeface="ＭＳ Ｐゴシック" pitchFamily="-112" charset="-128"/>
              </a:rPr>
              <a:t>KLOC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“Cases”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Historical records, with their development </a:t>
            </a:r>
            <a:r>
              <a:rPr lang="en-US" sz="2400" dirty="0" smtClean="0">
                <a:latin typeface="+mj-lt"/>
              </a:rPr>
              <a:t>effort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Output: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A recommendation on how to change our projects in order to reduce development effort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58371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58372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58373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4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5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0419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0420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0426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0427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0428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2467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2468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2469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0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2473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4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2475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6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7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2478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2479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0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1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2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3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2484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2485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2486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4515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4516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4517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9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21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2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4523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4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5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4526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8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9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0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1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2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3" name="Text Box 26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64534" name="Line 28"/>
          <p:cNvSpPr>
            <a:spLocks noChangeShapeType="1"/>
          </p:cNvSpPr>
          <p:nvPr/>
        </p:nvSpPr>
        <p:spPr bwMode="auto">
          <a:xfrm flipH="1" flipV="1">
            <a:off x="6505575" y="3754438"/>
            <a:ext cx="7938" cy="1497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3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4537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4538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4539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3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3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6564" name="AutoShape 5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6565" name="AutoShape 6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6566" name="Line 7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7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70" name="AutoShape 12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1" name="Text Box 13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6572" name="AutoShape 14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3" name="AutoShape 15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4" name="Text Box 16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6575" name="Text Box 17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6576" name="Line 18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7" name="Line 19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8" name="Text Box 20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79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80" name="Text Box 26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6582" name="Line 28"/>
          <p:cNvSpPr>
            <a:spLocks noChangeShapeType="1"/>
          </p:cNvSpPr>
          <p:nvPr/>
        </p:nvSpPr>
        <p:spPr bwMode="auto">
          <a:xfrm flipH="1" flipV="1">
            <a:off x="6505575" y="3805238"/>
            <a:ext cx="7938" cy="144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3" name="Line 29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4" name="AutoShape 30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6585" name="Text Box 31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658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6587" name="Text Box 42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6588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38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90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1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2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6593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6" name="Line 9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18" name="AutoShape 11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19" name="Text Box 12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8620" name="AutoShape 13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1" name="AutoShape 14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2" name="Text Box 15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8623" name="Text Box 16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8624" name="Line 17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5" name="Line 18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6" name="Text Box 19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7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8" name="Text Box 25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8630" name="Line 27"/>
          <p:cNvSpPr>
            <a:spLocks noChangeShapeType="1"/>
          </p:cNvSpPr>
          <p:nvPr/>
        </p:nvSpPr>
        <p:spPr bwMode="auto">
          <a:xfrm flipV="1">
            <a:off x="6513513" y="3792538"/>
            <a:ext cx="4762" cy="145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1" name="Line 28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2" name="AutoShape 29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8633" name="Text Box 30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8634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8635" name="Text Box 33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68636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7" name="Line 36"/>
          <p:cNvSpPr>
            <a:spLocks noChangeShapeType="1"/>
          </p:cNvSpPr>
          <p:nvPr/>
        </p:nvSpPr>
        <p:spPr bwMode="auto">
          <a:xfrm>
            <a:off x="7434263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8" name="Freeform 38"/>
          <p:cNvSpPr>
            <a:spLocks/>
          </p:cNvSpPr>
          <p:nvPr/>
        </p:nvSpPr>
        <p:spPr bwMode="auto">
          <a:xfrm>
            <a:off x="7426325" y="2112963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9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68640" name="Rectangle 40"/>
          <p:cNvSpPr>
            <a:spLocks noChangeArrowheads="1"/>
          </p:cNvSpPr>
          <p:nvPr/>
        </p:nvSpPr>
        <p:spPr bwMode="auto">
          <a:xfrm>
            <a:off x="6662738" y="1462088"/>
            <a:ext cx="76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68641" name="Rectangle 42"/>
          <p:cNvSpPr>
            <a:spLocks noChangeArrowheads="1"/>
          </p:cNvSpPr>
          <p:nvPr/>
        </p:nvSpPr>
        <p:spPr bwMode="auto">
          <a:xfrm>
            <a:off x="7956550" y="2216150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68642" name="Line 48"/>
          <p:cNvSpPr>
            <a:spLocks noChangeShapeType="1"/>
          </p:cNvSpPr>
          <p:nvPr/>
        </p:nvSpPr>
        <p:spPr bwMode="auto">
          <a:xfrm>
            <a:off x="7799388" y="1514475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3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2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45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6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7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864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8649" name="Freeform 49"/>
          <p:cNvSpPr>
            <a:spLocks/>
          </p:cNvSpPr>
          <p:nvPr/>
        </p:nvSpPr>
        <p:spPr bwMode="auto">
          <a:xfrm>
            <a:off x="7442200" y="1752600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50" name="Rectangle 42"/>
          <p:cNvSpPr>
            <a:spLocks noChangeArrowheads="1"/>
          </p:cNvSpPr>
          <p:nvPr/>
        </p:nvSpPr>
        <p:spPr bwMode="auto">
          <a:xfrm>
            <a:off x="8007350" y="1847850"/>
            <a:ext cx="76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 flipV="1">
            <a:off x="3419475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1250950" y="1989138"/>
            <a:ext cx="730250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2846388" y="2044700"/>
            <a:ext cx="550862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2190750" y="1136650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4" name="Line 9"/>
          <p:cNvSpPr>
            <a:spLocks noChangeShapeType="1"/>
          </p:cNvSpPr>
          <p:nvPr/>
        </p:nvSpPr>
        <p:spPr bwMode="auto">
          <a:xfrm flipH="1">
            <a:off x="1565275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0" y="3429000"/>
            <a:ext cx="2211388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0666" name="AutoShape 11"/>
          <p:cNvSpPr>
            <a:spLocks noChangeArrowheads="1"/>
          </p:cNvSpPr>
          <p:nvPr/>
        </p:nvSpPr>
        <p:spPr bwMode="auto">
          <a:xfrm>
            <a:off x="1331913" y="5103813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7" name="Text Box 12"/>
          <p:cNvSpPr txBox="1">
            <a:spLocks noChangeArrowheads="1"/>
          </p:cNvSpPr>
          <p:nvPr/>
        </p:nvSpPr>
        <p:spPr bwMode="auto">
          <a:xfrm>
            <a:off x="276225" y="5307013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70668" name="AutoShape 13"/>
          <p:cNvSpPr>
            <a:spLocks noChangeArrowheads="1"/>
          </p:cNvSpPr>
          <p:nvPr/>
        </p:nvSpPr>
        <p:spPr bwMode="auto">
          <a:xfrm>
            <a:off x="2333625" y="4962525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9" name="AutoShape 14"/>
          <p:cNvSpPr>
            <a:spLocks noChangeArrowheads="1"/>
          </p:cNvSpPr>
          <p:nvPr/>
        </p:nvSpPr>
        <p:spPr bwMode="auto">
          <a:xfrm>
            <a:off x="2322513" y="5603875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70" name="Text Box 15"/>
          <p:cNvSpPr txBox="1">
            <a:spLocks noChangeArrowheads="1"/>
          </p:cNvSpPr>
          <p:nvPr/>
        </p:nvSpPr>
        <p:spPr bwMode="auto">
          <a:xfrm>
            <a:off x="2095500" y="4268788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70671" name="Text Box 16"/>
          <p:cNvSpPr txBox="1">
            <a:spLocks noChangeArrowheads="1"/>
          </p:cNvSpPr>
          <p:nvPr/>
        </p:nvSpPr>
        <p:spPr bwMode="auto">
          <a:xfrm>
            <a:off x="2216150" y="6091238"/>
            <a:ext cx="608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70672" name="Line 17"/>
          <p:cNvSpPr>
            <a:spLocks noChangeShapeType="1"/>
          </p:cNvSpPr>
          <p:nvPr/>
        </p:nvSpPr>
        <p:spPr bwMode="auto">
          <a:xfrm flipV="1">
            <a:off x="1806575" y="5106988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3" name="Line 18"/>
          <p:cNvSpPr>
            <a:spLocks noChangeShapeType="1"/>
          </p:cNvSpPr>
          <p:nvPr/>
        </p:nvSpPr>
        <p:spPr bwMode="auto">
          <a:xfrm>
            <a:off x="1824038" y="5429250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4" name="Text Box 19"/>
          <p:cNvSpPr txBox="1">
            <a:spLocks noChangeArrowheads="1"/>
          </p:cNvSpPr>
          <p:nvPr/>
        </p:nvSpPr>
        <p:spPr bwMode="auto">
          <a:xfrm>
            <a:off x="2416175" y="4957763"/>
            <a:ext cx="2476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5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47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6" name="Text Box 25"/>
          <p:cNvSpPr txBox="1">
            <a:spLocks noChangeArrowheads="1"/>
          </p:cNvSpPr>
          <p:nvPr/>
        </p:nvSpPr>
        <p:spPr bwMode="auto">
          <a:xfrm>
            <a:off x="3886200" y="3429000"/>
            <a:ext cx="436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70678" name="Line 27"/>
          <p:cNvSpPr>
            <a:spLocks noChangeShapeType="1"/>
          </p:cNvSpPr>
          <p:nvPr/>
        </p:nvSpPr>
        <p:spPr bwMode="auto">
          <a:xfrm flipV="1">
            <a:off x="6513513" y="3817938"/>
            <a:ext cx="4762" cy="143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9" name="Line 28"/>
          <p:cNvSpPr>
            <a:spLocks noChangeShapeType="1"/>
          </p:cNvSpPr>
          <p:nvPr/>
        </p:nvSpPr>
        <p:spPr bwMode="auto">
          <a:xfrm flipH="1">
            <a:off x="4811713" y="2854325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80" name="AutoShape 29"/>
          <p:cNvSpPr>
            <a:spLocks noChangeArrowheads="1"/>
          </p:cNvSpPr>
          <p:nvPr/>
        </p:nvSpPr>
        <p:spPr bwMode="auto">
          <a:xfrm>
            <a:off x="6405563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70681" name="Text Box 30"/>
          <p:cNvSpPr txBox="1">
            <a:spLocks noChangeArrowheads="1"/>
          </p:cNvSpPr>
          <p:nvPr/>
        </p:nvSpPr>
        <p:spPr bwMode="auto">
          <a:xfrm>
            <a:off x="5767388" y="2724150"/>
            <a:ext cx="101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70682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70683" name="Text Box 33"/>
          <p:cNvSpPr txBox="1">
            <a:spLocks noChangeArrowheads="1"/>
          </p:cNvSpPr>
          <p:nvPr/>
        </p:nvSpPr>
        <p:spPr bwMode="auto">
          <a:xfrm>
            <a:off x="5405438" y="209391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k-NN</a:t>
            </a:r>
            <a:endParaRPr lang="en-US"/>
          </a:p>
        </p:txBody>
      </p:sp>
      <p:sp>
        <p:nvSpPr>
          <p:cNvPr id="70684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685" name="Rectangle 45"/>
          <p:cNvSpPr>
            <a:spLocks noChangeArrowheads="1"/>
          </p:cNvSpPr>
          <p:nvPr/>
        </p:nvSpPr>
        <p:spPr bwMode="auto">
          <a:xfrm>
            <a:off x="7027863" y="1035050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0</a:t>
            </a:r>
            <a:r>
              <a:rPr lang="en-US"/>
              <a:t>*</a:t>
            </a:r>
          </a:p>
        </p:txBody>
      </p:sp>
      <p:sp>
        <p:nvSpPr>
          <p:cNvPr id="70686" name="Rectangle 46"/>
          <p:cNvSpPr>
            <a:spLocks noChangeArrowheads="1"/>
          </p:cNvSpPr>
          <p:nvPr/>
        </p:nvSpPr>
        <p:spPr bwMode="auto">
          <a:xfrm>
            <a:off x="7661275" y="1020763"/>
            <a:ext cx="520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i</a:t>
            </a:r>
            <a:r>
              <a:rPr lang="en-US"/>
              <a:t>*</a:t>
            </a:r>
          </a:p>
        </p:txBody>
      </p:sp>
      <p:sp>
        <p:nvSpPr>
          <p:cNvPr id="70687" name="TextBox 47"/>
          <p:cNvSpPr txBox="1">
            <a:spLocks noChangeArrowheads="1"/>
          </p:cNvSpPr>
          <p:nvPr/>
        </p:nvSpPr>
        <p:spPr bwMode="auto">
          <a:xfrm>
            <a:off x="7339013" y="2884488"/>
            <a:ext cx="641350" cy="314325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As is</a:t>
            </a:r>
          </a:p>
        </p:txBody>
      </p:sp>
      <p:sp>
        <p:nvSpPr>
          <p:cNvPr id="70688" name="TextBox 48"/>
          <p:cNvSpPr txBox="1">
            <a:spLocks noChangeArrowheads="1"/>
          </p:cNvSpPr>
          <p:nvPr/>
        </p:nvSpPr>
        <p:spPr bwMode="auto">
          <a:xfrm>
            <a:off x="8228013" y="2911475"/>
            <a:ext cx="641350" cy="527050"/>
          </a:xfrm>
          <a:prstGeom prst="rect">
            <a:avLst/>
          </a:prstGeom>
          <a:solidFill>
            <a:srgbClr val="00C1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To be</a:t>
            </a:r>
          </a:p>
        </p:txBody>
      </p:sp>
      <p:cxnSp>
        <p:nvCxnSpPr>
          <p:cNvPr id="70689" name="Straight Arrow Connector 50"/>
          <p:cNvCxnSpPr>
            <a:cxnSpLocks noChangeShapeType="1"/>
            <a:stCxn id="70687" idx="0"/>
          </p:cNvCxnSpPr>
          <p:nvPr/>
        </p:nvCxnSpPr>
        <p:spPr bwMode="auto">
          <a:xfrm rot="16200000" flipV="1">
            <a:off x="7419976" y="2644775"/>
            <a:ext cx="26670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0690" name="Straight Arrow Connector 52"/>
          <p:cNvCxnSpPr>
            <a:cxnSpLocks noChangeShapeType="1"/>
          </p:cNvCxnSpPr>
          <p:nvPr/>
        </p:nvCxnSpPr>
        <p:spPr bwMode="auto">
          <a:xfrm rot="10800000">
            <a:off x="7854950" y="2603500"/>
            <a:ext cx="458788" cy="2778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1" name="Text Box 9"/>
          <p:cNvSpPr txBox="1">
            <a:spLocks noChangeArrowheads="1"/>
          </p:cNvSpPr>
          <p:nvPr/>
        </p:nvSpPr>
        <p:spPr bwMode="auto">
          <a:xfrm>
            <a:off x="2266950" y="396875"/>
            <a:ext cx="386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7" name="Text Box 32"/>
          <p:cNvSpPr txBox="1">
            <a:spLocks noChangeArrowheads="1"/>
          </p:cNvSpPr>
          <p:nvPr/>
        </p:nvSpPr>
        <p:spPr bwMode="auto">
          <a:xfrm>
            <a:off x="5649913" y="5051425"/>
            <a:ext cx="2328862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controllable(x) &amp;&amp;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r  &amp;&amp;  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b &gt; 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score(x) = log(b/r)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score(x) = 0</a:t>
            </a:r>
            <a:br>
              <a:rPr lang="en-US" sz="14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48575" y="454025"/>
            <a:ext cx="1114425" cy="306388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treatment</a:t>
            </a:r>
          </a:p>
        </p:txBody>
      </p:sp>
      <p:cxnSp>
        <p:nvCxnSpPr>
          <p:cNvPr id="70694" name="Straight Arrow Connector 59"/>
          <p:cNvCxnSpPr>
            <a:cxnSpLocks noChangeShapeType="1"/>
            <a:stCxn id="58" idx="1"/>
            <a:endCxn id="70686" idx="0"/>
          </p:cNvCxnSpPr>
          <p:nvPr/>
        </p:nvCxnSpPr>
        <p:spPr bwMode="auto">
          <a:xfrm rot="10800000" flipH="1" flipV="1">
            <a:off x="7648575" y="606425"/>
            <a:ext cx="273050" cy="414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5" name="Line 24"/>
          <p:cNvSpPr>
            <a:spLocks noChangeShapeType="1"/>
          </p:cNvSpPr>
          <p:nvPr/>
        </p:nvSpPr>
        <p:spPr bwMode="auto">
          <a:xfrm>
            <a:off x="4838700" y="5129213"/>
            <a:ext cx="70643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6" name="Line 25"/>
          <p:cNvSpPr>
            <a:spLocks noChangeShapeType="1"/>
          </p:cNvSpPr>
          <p:nvPr/>
        </p:nvSpPr>
        <p:spPr bwMode="auto">
          <a:xfrm flipV="1">
            <a:off x="4748213" y="5492750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7" name="Text Box 22"/>
          <p:cNvSpPr txBox="1">
            <a:spLocks noChangeArrowheads="1"/>
          </p:cNvSpPr>
          <p:nvPr/>
        </p:nvSpPr>
        <p:spPr bwMode="auto">
          <a:xfrm>
            <a:off x="2816225" y="4960938"/>
            <a:ext cx="269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7069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70699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0" name="Line 36"/>
          <p:cNvSpPr>
            <a:spLocks noChangeShapeType="1"/>
          </p:cNvSpPr>
          <p:nvPr/>
        </p:nvSpPr>
        <p:spPr bwMode="auto">
          <a:xfrm>
            <a:off x="7434263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1" name="Freeform 38"/>
          <p:cNvSpPr>
            <a:spLocks/>
          </p:cNvSpPr>
          <p:nvPr/>
        </p:nvSpPr>
        <p:spPr bwMode="auto">
          <a:xfrm>
            <a:off x="7426325" y="2112963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2" name="Rectangle 39"/>
          <p:cNvSpPr>
            <a:spLocks noChangeArrowheads="1"/>
          </p:cNvSpPr>
          <p:nvPr/>
        </p:nvSpPr>
        <p:spPr bwMode="auto">
          <a:xfrm>
            <a:off x="8807450" y="2373313"/>
            <a:ext cx="24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703" name="Rectangle 40"/>
          <p:cNvSpPr>
            <a:spLocks noChangeArrowheads="1"/>
          </p:cNvSpPr>
          <p:nvPr/>
        </p:nvSpPr>
        <p:spPr bwMode="auto">
          <a:xfrm>
            <a:off x="6662738" y="1462088"/>
            <a:ext cx="76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70704" name="Rectangle 42"/>
          <p:cNvSpPr>
            <a:spLocks noChangeArrowheads="1"/>
          </p:cNvSpPr>
          <p:nvPr/>
        </p:nvSpPr>
        <p:spPr bwMode="auto">
          <a:xfrm>
            <a:off x="7956550" y="2216150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70705" name="Line 48"/>
          <p:cNvSpPr>
            <a:spLocks noChangeShapeType="1"/>
          </p:cNvSpPr>
          <p:nvPr/>
        </p:nvSpPr>
        <p:spPr bwMode="auto">
          <a:xfrm>
            <a:off x="7799388" y="1514475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6" name="Freeform 63"/>
          <p:cNvSpPr>
            <a:spLocks/>
          </p:cNvSpPr>
          <p:nvPr/>
        </p:nvSpPr>
        <p:spPr bwMode="auto">
          <a:xfrm>
            <a:off x="7442200" y="1752600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7" name="Rectangle 42"/>
          <p:cNvSpPr>
            <a:spLocks noChangeArrowheads="1"/>
          </p:cNvSpPr>
          <p:nvPr/>
        </p:nvSpPr>
        <p:spPr bwMode="auto">
          <a:xfrm>
            <a:off x="8007350" y="1847850"/>
            <a:ext cx="76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itle 7"/>
          <p:cNvSpPr>
            <a:spLocks noGrp="1"/>
          </p:cNvSpPr>
          <p:nvPr>
            <p:ph type="subTitle" idx="1"/>
          </p:nvPr>
        </p:nvSpPr>
        <p:spPr>
          <a:xfrm>
            <a:off x="3898900" y="3143250"/>
            <a:ext cx="6400800" cy="1752600"/>
          </a:xfrm>
        </p:spPr>
        <p:txBody>
          <a:bodyPr/>
          <a:lstStyle/>
          <a:p>
            <a:pPr marL="609600" indent="-609600" algn="l">
              <a:spcBef>
                <a:spcPct val="0"/>
              </a:spcBef>
            </a:pPr>
            <a:r>
              <a:rPr lang="en-US" sz="44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#1: Brooks’s Law</a:t>
            </a:r>
          </a:p>
        </p:txBody>
      </p:sp>
      <p:pic>
        <p:nvPicPr>
          <p:cNvPr id="7270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" y="2103438"/>
            <a:ext cx="2811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6"/>
          <p:cNvSpPr txBox="1">
            <a:spLocks noChangeArrowheads="1"/>
          </p:cNvSpPr>
          <p:nvPr/>
        </p:nvSpPr>
        <p:spPr bwMode="auto">
          <a:xfrm>
            <a:off x="685800" y="9048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Some tasks have </a:t>
            </a:r>
          </a:p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inherent temporal constraints</a:t>
            </a:r>
          </a:p>
        </p:txBody>
      </p:sp>
      <p:pic>
        <p:nvPicPr>
          <p:cNvPr id="7475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5670" y="1666129"/>
            <a:ext cx="6237288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2293" y="1968500"/>
            <a:ext cx="3103562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6"/>
          <p:cNvSpPr txBox="1">
            <a:spLocks noChangeArrowheads="1"/>
          </p:cNvSpPr>
          <p:nvPr/>
        </p:nvSpPr>
        <p:spPr bwMode="auto">
          <a:xfrm>
            <a:off x="685800" y="2413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4400" kern="0">
                <a:solidFill>
                  <a:schemeClr val="tx2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Brooks’s Law (1975)</a:t>
            </a:r>
            <a:endParaRPr lang="en-US" sz="4400" kern="0" dirty="0">
              <a:solidFill>
                <a:schemeClr val="tx2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5781" name="TextBox 9"/>
          <p:cNvSpPr txBox="1">
            <a:spLocks noChangeArrowheads="1"/>
          </p:cNvSpPr>
          <p:nvPr/>
        </p:nvSpPr>
        <p:spPr bwMode="auto">
          <a:xfrm>
            <a:off x="4676588" y="1967174"/>
            <a:ext cx="3965973" cy="291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“Adding manpower (</a:t>
            </a:r>
            <a:r>
              <a:rPr lang="en-US" dirty="0" smtClean="0">
                <a:latin typeface="+mn-lt"/>
              </a:rPr>
              <a:t>sic) to a late project makes it later”.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Inexperience </a:t>
            </a:r>
            <a:r>
              <a:rPr lang="en-US" dirty="0">
                <a:latin typeface="+mn-lt"/>
              </a:rPr>
              <a:t>of new comers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• Extra communication overhead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• Slower progress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1241425" y="1271588"/>
            <a:ext cx="3054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4" name="Text Box 3"/>
          <p:cNvSpPr txBox="1">
            <a:spLocks noChangeArrowheads="1"/>
          </p:cNvSpPr>
          <p:nvPr/>
        </p:nvSpPr>
        <p:spPr bwMode="auto">
          <a:xfrm>
            <a:off x="1025525" y="13985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5" name="Text Box 45"/>
          <p:cNvSpPr txBox="1">
            <a:spLocks noChangeArrowheads="1"/>
          </p:cNvSpPr>
          <p:nvPr/>
        </p:nvSpPr>
        <p:spPr bwMode="auto">
          <a:xfrm>
            <a:off x="1520825" y="496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806" name="Rectangle 46"/>
          <p:cNvSpPr>
            <a:spLocks noGrp="1" noChangeArrowheads="1"/>
          </p:cNvSpPr>
          <p:nvPr>
            <p:ph type="ctrTitle"/>
          </p:nvPr>
        </p:nvSpPr>
        <p:spPr>
          <a:xfrm>
            <a:off x="1119089" y="1270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“W”, CBR, &amp; 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Brooks’s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law</a:t>
            </a:r>
          </a:p>
        </p:txBody>
      </p:sp>
      <p:sp>
        <p:nvSpPr>
          <p:cNvPr id="7680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1180352" y="1389529"/>
            <a:ext cx="7457235" cy="468107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Can we mitigate </a:t>
            </a: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for decreased </a:t>
            </a:r>
            <a:b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experience?</a:t>
            </a:r>
            <a:endParaRPr lang="en-US" sz="20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Data</a:t>
            </a: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: 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Nasa93.arff</a:t>
            </a:r>
            <a:r>
              <a:rPr lang="en-US" sz="1600" dirty="0" smtClean="0">
                <a:latin typeface="+mj-lt"/>
              </a:rPr>
              <a:t> </a:t>
            </a:r>
            <a:br>
              <a:rPr lang="en-US" sz="1600" dirty="0" smtClean="0">
                <a:latin typeface="+mj-lt"/>
              </a:rPr>
            </a:br>
            <a:r>
              <a:rPr lang="en-US" sz="1600" dirty="0" smtClean="0">
                <a:latin typeface="+mj-lt"/>
              </a:rPr>
              <a:t>(</a:t>
            </a:r>
            <a:r>
              <a:rPr lang="en-US" sz="1600" dirty="0" smtClean="0">
                <a:latin typeface="+mj-lt"/>
              </a:rPr>
              <a:t>from </a:t>
            </a:r>
            <a:r>
              <a:rPr lang="en-US" sz="1600" dirty="0" err="1" smtClean="0">
                <a:latin typeface="+mj-lt"/>
              </a:rPr>
              <a:t>promisedata.org</a:t>
            </a:r>
            <a:r>
              <a:rPr lang="en-US" sz="1600" dirty="0" smtClean="0">
                <a:latin typeface="+mj-lt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Query: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Applications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aexp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=1” :  under  2 months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Platform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plex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=1” :  under 2 months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Language and tool experience </a:t>
            </a:r>
          </a:p>
          <a:p>
            <a:pPr lvl="2" algn="l">
              <a:lnSpc>
                <a:spcPct val="90000"/>
              </a:lnSpc>
            </a:pPr>
            <a:r>
              <a:rPr lang="en-US" sz="1600" dirty="0" smtClean="0">
                <a:latin typeface="+mj-lt"/>
                <a:ea typeface="ＭＳ Ｐゴシック" pitchFamily="-112" charset="-128"/>
              </a:rPr>
              <a:t>“</a:t>
            </a:r>
            <a:r>
              <a:rPr lang="en-US" sz="1600" dirty="0" err="1" smtClean="0">
                <a:latin typeface="+mj-lt"/>
                <a:ea typeface="ＭＳ Ｐゴシック" pitchFamily="-112" charset="-128"/>
              </a:rPr>
              <a:t>ltex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> = 1” : under 2 months</a:t>
            </a:r>
            <a:r>
              <a:rPr lang="en-US" sz="1600" dirty="0" smtClean="0">
                <a:latin typeface="+mj-lt"/>
                <a:ea typeface="ＭＳ Ｐゴシック" pitchFamily="-112" charset="-128"/>
              </a:rPr>
              <a:t/>
            </a:r>
            <a:br>
              <a:rPr lang="en-US" sz="1600" dirty="0" smtClean="0">
                <a:latin typeface="+mj-lt"/>
                <a:ea typeface="ＭＳ Ｐゴシック" pitchFamily="-112" charset="-128"/>
              </a:rPr>
            </a:br>
            <a:endParaRPr lang="en-US" sz="1600" dirty="0" smtClean="0"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For nasa93, inexperience 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does not 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always delay the project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if you can reign in the DB requirements.</a:t>
            </a:r>
            <a:br>
              <a:rPr lang="en-US" sz="16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So generalities may be false</a:t>
            </a:r>
          </a:p>
          <a:p>
            <a:pPr lvl="1" algn="l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in specific circumstances</a:t>
            </a: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4805363" y="1830388"/>
          <a:ext cx="4105275" cy="2952750"/>
        </p:xfrm>
        <a:graphic>
          <a:graphicData uri="http://schemas.openxmlformats.org/presentationml/2006/ole">
            <p:oleObj spid="_x0000_s76802" name="Worksheet" r:id="rId4" imgW="4572000" imgH="3289300" progId="Excel.Sheet.8">
              <p:embed/>
            </p:oleObj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248400" y="5816600"/>
            <a:ext cx="2624138" cy="830263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9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Need ways to quickly build and maintain domain- specific SE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itle 7"/>
          <p:cNvSpPr>
            <a:spLocks noGrp="1"/>
          </p:cNvSpPr>
          <p:nvPr>
            <p:ph type="subTitle" idx="1"/>
          </p:nvPr>
        </p:nvSpPr>
        <p:spPr>
          <a:xfrm>
            <a:off x="3898900" y="3143250"/>
            <a:ext cx="6400800" cy="1752600"/>
          </a:xfrm>
        </p:spPr>
        <p:txBody>
          <a:bodyPr/>
          <a:lstStyle/>
          <a:p>
            <a:pPr marL="609600" indent="-609600" algn="l">
              <a:spcBef>
                <a:spcPct val="0"/>
              </a:spcBef>
            </a:pPr>
            <a:r>
              <a:rPr lang="en-US" sz="44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#2 , #3,…. #13</a:t>
            </a:r>
          </a:p>
        </p:txBody>
      </p:sp>
      <p:pic>
        <p:nvPicPr>
          <p:cNvPr id="7885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" y="2103438"/>
            <a:ext cx="2811462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29443" y="101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Results (distribution of </a:t>
            </a:r>
            <a:b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development efforts in </a:t>
            </a:r>
            <a:r>
              <a:rPr lang="en-US" sz="3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</a:t>
            </a:r>
            <a:r>
              <a:rPr lang="en-US" sz="3600" baseline="-250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</a:t>
            </a: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*)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31749" name="Picture 5" descr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838325"/>
            <a:ext cx="4984750" cy="2344738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0901" name="Text Box 7"/>
          <p:cNvSpPr txBox="1">
            <a:spLocks noChangeArrowheads="1"/>
          </p:cNvSpPr>
          <p:nvPr/>
        </p:nvSpPr>
        <p:spPr bwMode="auto">
          <a:xfrm>
            <a:off x="5507038" y="1843088"/>
            <a:ext cx="32004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Cases from </a:t>
            </a:r>
            <a:r>
              <a:rPr lang="en-US" sz="1600" i="1"/>
              <a:t>promisedata.org/data</a:t>
            </a:r>
            <a:endParaRPr lang="en-US" sz="1600"/>
          </a:p>
          <a:p>
            <a:endParaRPr lang="en-US" sz="1600"/>
          </a:p>
          <a:p>
            <a:r>
              <a:rPr lang="en-US" sz="1600"/>
              <a:t>Median  = 50% percentile</a:t>
            </a:r>
          </a:p>
          <a:p>
            <a:r>
              <a:rPr lang="en-US" sz="1600"/>
              <a:t>Spread  = 75% - 25% percentile</a:t>
            </a:r>
          </a:p>
          <a:p>
            <a:endParaRPr lang="en-US" sz="1600"/>
          </a:p>
          <a:p>
            <a:r>
              <a:rPr lang="en-US" sz="1600"/>
              <a:t>Improvement = (X - Y) / X</a:t>
            </a:r>
          </a:p>
          <a:p>
            <a:pPr>
              <a:buFontTx/>
              <a:buChar char="•"/>
            </a:pPr>
            <a:r>
              <a:rPr lang="en-US" sz="1600"/>
              <a:t>  X = as is</a:t>
            </a:r>
          </a:p>
          <a:p>
            <a:pPr>
              <a:buFontTx/>
              <a:buChar char="•"/>
            </a:pPr>
            <a:r>
              <a:rPr lang="en-US" sz="1600"/>
              <a:t>  Y = to be</a:t>
            </a:r>
          </a:p>
          <a:p>
            <a:pPr>
              <a:buFontTx/>
              <a:buChar char="•"/>
            </a:pPr>
            <a:r>
              <a:rPr lang="en-US" sz="1600"/>
              <a:t>  </a:t>
            </a:r>
            <a:r>
              <a:rPr lang="en-US" sz="1600" u="sng"/>
              <a:t>more</a:t>
            </a:r>
            <a:r>
              <a:rPr lang="en-US" sz="1600"/>
              <a:t> is better </a:t>
            </a:r>
          </a:p>
          <a:p>
            <a:pPr>
              <a:buFontTx/>
              <a:buChar char="•"/>
            </a:pPr>
            <a:endParaRPr lang="en-US" sz="1600"/>
          </a:p>
          <a:p>
            <a:endParaRPr lang="en-US" sz="1600"/>
          </a:p>
          <a:p>
            <a:endParaRPr lang="en-US" sz="1600"/>
          </a:p>
          <a:p>
            <a:endParaRPr lang="en-US" sz="1600"/>
          </a:p>
        </p:txBody>
      </p:sp>
      <p:sp>
        <p:nvSpPr>
          <p:cNvPr id="80902" name="Text Box 9"/>
          <p:cNvSpPr txBox="1">
            <a:spLocks noChangeArrowheads="1"/>
          </p:cNvSpPr>
          <p:nvPr/>
        </p:nvSpPr>
        <p:spPr bwMode="auto">
          <a:xfrm>
            <a:off x="5519738" y="4357688"/>
            <a:ext cx="29924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Usually: </a:t>
            </a:r>
          </a:p>
          <a:p>
            <a:pPr>
              <a:buFontTx/>
              <a:buChar char="•"/>
            </a:pPr>
            <a:r>
              <a:rPr lang="en-US" sz="1600"/>
              <a:t> spread ≥ 75% improvement</a:t>
            </a:r>
          </a:p>
          <a:p>
            <a:pPr>
              <a:buFontTx/>
              <a:buChar char="•"/>
            </a:pPr>
            <a:r>
              <a:rPr lang="en-US" sz="1600"/>
              <a:t> median ≥ 60% improvement</a:t>
            </a:r>
          </a:p>
        </p:txBody>
      </p:sp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195263" y="4281488"/>
          <a:ext cx="5064125" cy="2541587"/>
        </p:xfrm>
        <a:graphic>
          <a:graphicData uri="http://schemas.openxmlformats.org/presentationml/2006/ole">
            <p:oleObj spid="_x0000_s80898" name="Worksheet" r:id="rId5" imgW="6224016" imgH="3124200" progId="Excel.Sheet.8">
              <p:embed/>
            </p:oleObj>
          </a:graphicData>
        </a:graphic>
      </p:graphicFrame>
      <p:cxnSp>
        <p:nvCxnSpPr>
          <p:cNvPr id="80904" name="Straight Connector 9"/>
          <p:cNvCxnSpPr>
            <a:cxnSpLocks noChangeShapeType="1"/>
          </p:cNvCxnSpPr>
          <p:nvPr/>
        </p:nvCxnSpPr>
        <p:spPr bwMode="auto">
          <a:xfrm rot="10800000">
            <a:off x="1430338" y="5346700"/>
            <a:ext cx="2500312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80905" name="Straight Connector 11"/>
          <p:cNvCxnSpPr>
            <a:cxnSpLocks noChangeShapeType="1"/>
          </p:cNvCxnSpPr>
          <p:nvPr/>
        </p:nvCxnSpPr>
        <p:spPr bwMode="auto">
          <a:xfrm rot="16200000" flipV="1">
            <a:off x="2371725" y="5634038"/>
            <a:ext cx="1284287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But that was so easy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65412" y="2209800"/>
            <a:ext cx="7292788" cy="4114800"/>
          </a:xfrm>
        </p:spPr>
        <p:txBody>
          <a:bodyPr/>
          <a:lstStyle/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And that’s the whole point</a:t>
            </a:r>
          </a:p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Yes</a:t>
            </a:r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, finding local lessons learned need not be difficult</a:t>
            </a:r>
          </a:p>
          <a:p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Strange to say…</a:t>
            </a:r>
          </a:p>
          <a:p>
            <a:pPr lvl="1"/>
            <a:r>
              <a:rPr lang="en-US" dirty="0"/>
              <a:t>There are no references in the CBR effort estimation literature for anything else than estimate = nearest neighbors</a:t>
            </a:r>
          </a:p>
          <a:p>
            <a:pPr lvl="1"/>
            <a:r>
              <a:rPr lang="en-US" dirty="0"/>
              <a:t>No steps beyond into planning , etc</a:t>
            </a:r>
          </a:p>
          <a:p>
            <a:pPr lvl="1"/>
            <a:r>
              <a:rPr lang="en-US" dirty="0"/>
              <a:t>Even though that next steps is easy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1165412" y="475498"/>
            <a:ext cx="72927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What 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should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change?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j</a:t>
            </a:r>
            <a:r>
              <a:rPr lang="en-US" b="1" dirty="0" smtClean="0"/>
              <a:t>* - 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o</a:t>
            </a:r>
            <a:r>
              <a:rPr lang="en-US" b="1" dirty="0" smtClean="0"/>
              <a:t>*)</a:t>
            </a:r>
            <a:br>
              <a:rPr lang="en-US" b="1" dirty="0" smtClean="0"/>
            </a:b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84997" name="Picture 5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224088"/>
            <a:ext cx="77978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4999" name="AutoShape 10"/>
          <p:cNvSpPr>
            <a:spLocks noChangeArrowheads="1"/>
          </p:cNvSpPr>
          <p:nvPr/>
        </p:nvSpPr>
        <p:spPr bwMode="auto">
          <a:xfrm>
            <a:off x="26416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0" name="AutoShape 11"/>
          <p:cNvSpPr>
            <a:spLocks noChangeArrowheads="1"/>
          </p:cNvSpPr>
          <p:nvPr/>
        </p:nvSpPr>
        <p:spPr bwMode="auto">
          <a:xfrm>
            <a:off x="40132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1" name="AutoShape 12"/>
          <p:cNvSpPr>
            <a:spLocks noChangeArrowheads="1"/>
          </p:cNvSpPr>
          <p:nvPr/>
        </p:nvSpPr>
        <p:spPr bwMode="auto">
          <a:xfrm>
            <a:off x="40132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2" name="AutoShape 13"/>
          <p:cNvSpPr>
            <a:spLocks noChangeArrowheads="1"/>
          </p:cNvSpPr>
          <p:nvPr/>
        </p:nvSpPr>
        <p:spPr bwMode="auto">
          <a:xfrm>
            <a:off x="6184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3" name="AutoShape 14"/>
          <p:cNvSpPr>
            <a:spLocks noChangeArrowheads="1"/>
          </p:cNvSpPr>
          <p:nvPr/>
        </p:nvSpPr>
        <p:spPr bwMode="auto">
          <a:xfrm>
            <a:off x="7581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4" name="AutoShape 15"/>
          <p:cNvSpPr>
            <a:spLocks noChangeArrowheads="1"/>
          </p:cNvSpPr>
          <p:nvPr/>
        </p:nvSpPr>
        <p:spPr bwMode="auto">
          <a:xfrm>
            <a:off x="80899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5" name="AutoShape 16"/>
          <p:cNvSpPr>
            <a:spLocks noChangeArrowheads="1"/>
          </p:cNvSpPr>
          <p:nvPr/>
        </p:nvSpPr>
        <p:spPr bwMode="auto">
          <a:xfrm>
            <a:off x="3213100" y="37338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6" name="AutoShape 17"/>
          <p:cNvSpPr>
            <a:spLocks noChangeArrowheads="1"/>
          </p:cNvSpPr>
          <p:nvPr/>
        </p:nvSpPr>
        <p:spPr bwMode="auto">
          <a:xfrm>
            <a:off x="56261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7" name="AutoShape 18"/>
          <p:cNvSpPr>
            <a:spLocks noChangeArrowheads="1"/>
          </p:cNvSpPr>
          <p:nvPr/>
        </p:nvSpPr>
        <p:spPr bwMode="auto">
          <a:xfrm>
            <a:off x="58166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8" name="AutoShape 19"/>
          <p:cNvSpPr>
            <a:spLocks noChangeArrowheads="1"/>
          </p:cNvSpPr>
          <p:nvPr/>
        </p:nvSpPr>
        <p:spPr bwMode="auto">
          <a:xfrm>
            <a:off x="5435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09" name="AutoShape 20"/>
          <p:cNvSpPr>
            <a:spLocks noChangeArrowheads="1"/>
          </p:cNvSpPr>
          <p:nvPr/>
        </p:nvSpPr>
        <p:spPr bwMode="auto">
          <a:xfrm>
            <a:off x="5816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0" name="AutoShape 21"/>
          <p:cNvSpPr>
            <a:spLocks noChangeArrowheads="1"/>
          </p:cNvSpPr>
          <p:nvPr/>
        </p:nvSpPr>
        <p:spPr bwMode="auto">
          <a:xfrm>
            <a:off x="71882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1" name="AutoShape 22"/>
          <p:cNvSpPr>
            <a:spLocks noChangeArrowheads="1"/>
          </p:cNvSpPr>
          <p:nvPr/>
        </p:nvSpPr>
        <p:spPr bwMode="auto">
          <a:xfrm>
            <a:off x="59944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2" name="AutoShape 23"/>
          <p:cNvSpPr>
            <a:spLocks noChangeArrowheads="1"/>
          </p:cNvSpPr>
          <p:nvPr/>
        </p:nvSpPr>
        <p:spPr bwMode="auto">
          <a:xfrm>
            <a:off x="52578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3" name="AutoShape 24"/>
          <p:cNvSpPr>
            <a:spLocks noChangeArrowheads="1"/>
          </p:cNvSpPr>
          <p:nvPr/>
        </p:nvSpPr>
        <p:spPr bwMode="auto">
          <a:xfrm>
            <a:off x="4762500" y="4189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4" name="AutoShape 25"/>
          <p:cNvSpPr>
            <a:spLocks noChangeArrowheads="1"/>
          </p:cNvSpPr>
          <p:nvPr/>
        </p:nvSpPr>
        <p:spPr bwMode="auto">
          <a:xfrm>
            <a:off x="42164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5" name="AutoShape 26"/>
          <p:cNvSpPr>
            <a:spLocks noChangeArrowheads="1"/>
          </p:cNvSpPr>
          <p:nvPr/>
        </p:nvSpPr>
        <p:spPr bwMode="auto">
          <a:xfrm>
            <a:off x="32258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6" name="AutoShape 27"/>
          <p:cNvSpPr>
            <a:spLocks noChangeArrowheads="1"/>
          </p:cNvSpPr>
          <p:nvPr/>
        </p:nvSpPr>
        <p:spPr bwMode="auto">
          <a:xfrm>
            <a:off x="47498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7" name="AutoShape 28"/>
          <p:cNvSpPr>
            <a:spLocks noChangeArrowheads="1"/>
          </p:cNvSpPr>
          <p:nvPr/>
        </p:nvSpPr>
        <p:spPr bwMode="auto">
          <a:xfrm>
            <a:off x="71755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8" name="AutoShape 29"/>
          <p:cNvSpPr>
            <a:spLocks noChangeArrowheads="1"/>
          </p:cNvSpPr>
          <p:nvPr/>
        </p:nvSpPr>
        <p:spPr bwMode="auto">
          <a:xfrm>
            <a:off x="6807200" y="4849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9" name="AutoShape 30"/>
          <p:cNvSpPr>
            <a:spLocks noChangeArrowheads="1"/>
          </p:cNvSpPr>
          <p:nvPr/>
        </p:nvSpPr>
        <p:spPr bwMode="auto">
          <a:xfrm>
            <a:off x="6388100" y="48625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0" name="AutoShape 31"/>
          <p:cNvSpPr>
            <a:spLocks noChangeArrowheads="1"/>
          </p:cNvSpPr>
          <p:nvPr/>
        </p:nvSpPr>
        <p:spPr bwMode="auto">
          <a:xfrm>
            <a:off x="3035300" y="5078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1" name="AutoShape 32"/>
          <p:cNvSpPr>
            <a:spLocks noChangeArrowheads="1"/>
          </p:cNvSpPr>
          <p:nvPr/>
        </p:nvSpPr>
        <p:spPr bwMode="auto">
          <a:xfrm>
            <a:off x="2832100" y="50911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2" name="AutoShape 33"/>
          <p:cNvSpPr>
            <a:spLocks noChangeArrowheads="1"/>
          </p:cNvSpPr>
          <p:nvPr/>
        </p:nvSpPr>
        <p:spPr bwMode="auto">
          <a:xfrm>
            <a:off x="26416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3" name="AutoShape 34"/>
          <p:cNvSpPr>
            <a:spLocks noChangeArrowheads="1"/>
          </p:cNvSpPr>
          <p:nvPr/>
        </p:nvSpPr>
        <p:spPr bwMode="auto">
          <a:xfrm>
            <a:off x="38227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4" name="AutoShape 35"/>
          <p:cNvSpPr>
            <a:spLocks noChangeArrowheads="1"/>
          </p:cNvSpPr>
          <p:nvPr/>
        </p:nvSpPr>
        <p:spPr bwMode="auto">
          <a:xfrm>
            <a:off x="60071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25" name="Freeform 35"/>
          <p:cNvSpPr>
            <a:spLocks noChangeArrowheads="1"/>
          </p:cNvSpPr>
          <p:nvPr/>
        </p:nvSpPr>
        <p:spPr bwMode="auto">
          <a:xfrm>
            <a:off x="8267700" y="2819400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240118" y="341778"/>
            <a:ext cx="7218082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improving estimates requires very few changes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87045" name="Picture 5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224088"/>
            <a:ext cx="77978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6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7047" name="AutoShape 10"/>
          <p:cNvSpPr>
            <a:spLocks noChangeArrowheads="1"/>
          </p:cNvSpPr>
          <p:nvPr/>
        </p:nvSpPr>
        <p:spPr bwMode="auto">
          <a:xfrm>
            <a:off x="26416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8" name="AutoShape 11"/>
          <p:cNvSpPr>
            <a:spLocks noChangeArrowheads="1"/>
          </p:cNvSpPr>
          <p:nvPr/>
        </p:nvSpPr>
        <p:spPr bwMode="auto">
          <a:xfrm>
            <a:off x="40132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9" name="AutoShape 12"/>
          <p:cNvSpPr>
            <a:spLocks noChangeArrowheads="1"/>
          </p:cNvSpPr>
          <p:nvPr/>
        </p:nvSpPr>
        <p:spPr bwMode="auto">
          <a:xfrm>
            <a:off x="40132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0" name="AutoShape 13"/>
          <p:cNvSpPr>
            <a:spLocks noChangeArrowheads="1"/>
          </p:cNvSpPr>
          <p:nvPr/>
        </p:nvSpPr>
        <p:spPr bwMode="auto">
          <a:xfrm>
            <a:off x="6184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1" name="AutoShape 14"/>
          <p:cNvSpPr>
            <a:spLocks noChangeArrowheads="1"/>
          </p:cNvSpPr>
          <p:nvPr/>
        </p:nvSpPr>
        <p:spPr bwMode="auto">
          <a:xfrm>
            <a:off x="7581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2" name="AutoShape 15"/>
          <p:cNvSpPr>
            <a:spLocks noChangeArrowheads="1"/>
          </p:cNvSpPr>
          <p:nvPr/>
        </p:nvSpPr>
        <p:spPr bwMode="auto">
          <a:xfrm>
            <a:off x="80899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3" name="AutoShape 16"/>
          <p:cNvSpPr>
            <a:spLocks noChangeArrowheads="1"/>
          </p:cNvSpPr>
          <p:nvPr/>
        </p:nvSpPr>
        <p:spPr bwMode="auto">
          <a:xfrm>
            <a:off x="3213100" y="37338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4" name="AutoShape 17"/>
          <p:cNvSpPr>
            <a:spLocks noChangeArrowheads="1"/>
          </p:cNvSpPr>
          <p:nvPr/>
        </p:nvSpPr>
        <p:spPr bwMode="auto">
          <a:xfrm>
            <a:off x="56261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5" name="AutoShape 18"/>
          <p:cNvSpPr>
            <a:spLocks noChangeArrowheads="1"/>
          </p:cNvSpPr>
          <p:nvPr/>
        </p:nvSpPr>
        <p:spPr bwMode="auto">
          <a:xfrm>
            <a:off x="58166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6" name="AutoShape 19"/>
          <p:cNvSpPr>
            <a:spLocks noChangeArrowheads="1"/>
          </p:cNvSpPr>
          <p:nvPr/>
        </p:nvSpPr>
        <p:spPr bwMode="auto">
          <a:xfrm>
            <a:off x="5435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7" name="AutoShape 20"/>
          <p:cNvSpPr>
            <a:spLocks noChangeArrowheads="1"/>
          </p:cNvSpPr>
          <p:nvPr/>
        </p:nvSpPr>
        <p:spPr bwMode="auto">
          <a:xfrm>
            <a:off x="5816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8" name="AutoShape 21"/>
          <p:cNvSpPr>
            <a:spLocks noChangeArrowheads="1"/>
          </p:cNvSpPr>
          <p:nvPr/>
        </p:nvSpPr>
        <p:spPr bwMode="auto">
          <a:xfrm>
            <a:off x="71882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59" name="AutoShape 22"/>
          <p:cNvSpPr>
            <a:spLocks noChangeArrowheads="1"/>
          </p:cNvSpPr>
          <p:nvPr/>
        </p:nvSpPr>
        <p:spPr bwMode="auto">
          <a:xfrm>
            <a:off x="59944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0" name="AutoShape 23"/>
          <p:cNvSpPr>
            <a:spLocks noChangeArrowheads="1"/>
          </p:cNvSpPr>
          <p:nvPr/>
        </p:nvSpPr>
        <p:spPr bwMode="auto">
          <a:xfrm>
            <a:off x="52578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1" name="AutoShape 24"/>
          <p:cNvSpPr>
            <a:spLocks noChangeArrowheads="1"/>
          </p:cNvSpPr>
          <p:nvPr/>
        </p:nvSpPr>
        <p:spPr bwMode="auto">
          <a:xfrm>
            <a:off x="4762500" y="4189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2" name="AutoShape 25"/>
          <p:cNvSpPr>
            <a:spLocks noChangeArrowheads="1"/>
          </p:cNvSpPr>
          <p:nvPr/>
        </p:nvSpPr>
        <p:spPr bwMode="auto">
          <a:xfrm>
            <a:off x="42164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3" name="AutoShape 26"/>
          <p:cNvSpPr>
            <a:spLocks noChangeArrowheads="1"/>
          </p:cNvSpPr>
          <p:nvPr/>
        </p:nvSpPr>
        <p:spPr bwMode="auto">
          <a:xfrm>
            <a:off x="32258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4" name="AutoShape 27"/>
          <p:cNvSpPr>
            <a:spLocks noChangeArrowheads="1"/>
          </p:cNvSpPr>
          <p:nvPr/>
        </p:nvSpPr>
        <p:spPr bwMode="auto">
          <a:xfrm>
            <a:off x="47498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5" name="AutoShape 28"/>
          <p:cNvSpPr>
            <a:spLocks noChangeArrowheads="1"/>
          </p:cNvSpPr>
          <p:nvPr/>
        </p:nvSpPr>
        <p:spPr bwMode="auto">
          <a:xfrm>
            <a:off x="71755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6" name="AutoShape 29"/>
          <p:cNvSpPr>
            <a:spLocks noChangeArrowheads="1"/>
          </p:cNvSpPr>
          <p:nvPr/>
        </p:nvSpPr>
        <p:spPr bwMode="auto">
          <a:xfrm>
            <a:off x="6807200" y="4849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7" name="AutoShape 30"/>
          <p:cNvSpPr>
            <a:spLocks noChangeArrowheads="1"/>
          </p:cNvSpPr>
          <p:nvPr/>
        </p:nvSpPr>
        <p:spPr bwMode="auto">
          <a:xfrm>
            <a:off x="6388100" y="48625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8" name="AutoShape 31"/>
          <p:cNvSpPr>
            <a:spLocks noChangeArrowheads="1"/>
          </p:cNvSpPr>
          <p:nvPr/>
        </p:nvSpPr>
        <p:spPr bwMode="auto">
          <a:xfrm>
            <a:off x="3035300" y="5078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69" name="AutoShape 32"/>
          <p:cNvSpPr>
            <a:spLocks noChangeArrowheads="1"/>
          </p:cNvSpPr>
          <p:nvPr/>
        </p:nvSpPr>
        <p:spPr bwMode="auto">
          <a:xfrm>
            <a:off x="2832100" y="50911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0" name="AutoShape 33"/>
          <p:cNvSpPr>
            <a:spLocks noChangeArrowheads="1"/>
          </p:cNvSpPr>
          <p:nvPr/>
        </p:nvSpPr>
        <p:spPr bwMode="auto">
          <a:xfrm>
            <a:off x="26416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1" name="AutoShape 34"/>
          <p:cNvSpPr>
            <a:spLocks noChangeArrowheads="1"/>
          </p:cNvSpPr>
          <p:nvPr/>
        </p:nvSpPr>
        <p:spPr bwMode="auto">
          <a:xfrm>
            <a:off x="38227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2" name="AutoShape 35"/>
          <p:cNvSpPr>
            <a:spLocks noChangeArrowheads="1"/>
          </p:cNvSpPr>
          <p:nvPr/>
        </p:nvSpPr>
        <p:spPr bwMode="auto">
          <a:xfrm>
            <a:off x="60071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3" name="Freeform 33"/>
          <p:cNvSpPr>
            <a:spLocks noChangeArrowheads="1"/>
          </p:cNvSpPr>
          <p:nvPr/>
        </p:nvSpPr>
        <p:spPr bwMode="auto">
          <a:xfrm>
            <a:off x="8267700" y="2819400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74" name="Explosion 2 34"/>
          <p:cNvSpPr>
            <a:spLocks noChangeArrowheads="1"/>
          </p:cNvSpPr>
          <p:nvPr/>
        </p:nvSpPr>
        <p:spPr bwMode="auto">
          <a:xfrm>
            <a:off x="8191500" y="5803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195294" y="222250"/>
            <a:ext cx="7262906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Not-so-good 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local lessons very local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89093" name="Picture 3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224088"/>
            <a:ext cx="77978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9095" name="AutoShape 7"/>
          <p:cNvSpPr>
            <a:spLocks noChangeArrowheads="1"/>
          </p:cNvSpPr>
          <p:nvPr/>
        </p:nvSpPr>
        <p:spPr bwMode="auto">
          <a:xfrm>
            <a:off x="26416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rrowheads="1"/>
          </p:cNvSpPr>
          <p:nvPr/>
        </p:nvSpPr>
        <p:spPr bwMode="auto">
          <a:xfrm>
            <a:off x="40132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7" name="AutoShape 9"/>
          <p:cNvSpPr>
            <a:spLocks noChangeArrowheads="1"/>
          </p:cNvSpPr>
          <p:nvPr/>
        </p:nvSpPr>
        <p:spPr bwMode="auto">
          <a:xfrm>
            <a:off x="4013200" y="32766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8" name="AutoShape 10"/>
          <p:cNvSpPr>
            <a:spLocks noChangeArrowheads="1"/>
          </p:cNvSpPr>
          <p:nvPr/>
        </p:nvSpPr>
        <p:spPr bwMode="auto">
          <a:xfrm>
            <a:off x="6184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9" name="AutoShape 11"/>
          <p:cNvSpPr>
            <a:spLocks noChangeArrowheads="1"/>
          </p:cNvSpPr>
          <p:nvPr/>
        </p:nvSpPr>
        <p:spPr bwMode="auto">
          <a:xfrm>
            <a:off x="7581900" y="32893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0" name="AutoShape 12"/>
          <p:cNvSpPr>
            <a:spLocks noChangeArrowheads="1"/>
          </p:cNvSpPr>
          <p:nvPr/>
        </p:nvSpPr>
        <p:spPr bwMode="auto">
          <a:xfrm>
            <a:off x="8089900" y="30607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1" name="AutoShape 13"/>
          <p:cNvSpPr>
            <a:spLocks noChangeArrowheads="1"/>
          </p:cNvSpPr>
          <p:nvPr/>
        </p:nvSpPr>
        <p:spPr bwMode="auto">
          <a:xfrm>
            <a:off x="3213100" y="3733800"/>
            <a:ext cx="139700" cy="1730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2" name="AutoShape 14"/>
          <p:cNvSpPr>
            <a:spLocks noChangeArrowheads="1"/>
          </p:cNvSpPr>
          <p:nvPr/>
        </p:nvSpPr>
        <p:spPr bwMode="auto">
          <a:xfrm>
            <a:off x="56261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3" name="AutoShape 15"/>
          <p:cNvSpPr>
            <a:spLocks noChangeArrowheads="1"/>
          </p:cNvSpPr>
          <p:nvPr/>
        </p:nvSpPr>
        <p:spPr bwMode="auto">
          <a:xfrm>
            <a:off x="5816600" y="3529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4" name="AutoShape 16"/>
          <p:cNvSpPr>
            <a:spLocks noChangeArrowheads="1"/>
          </p:cNvSpPr>
          <p:nvPr/>
        </p:nvSpPr>
        <p:spPr bwMode="auto">
          <a:xfrm>
            <a:off x="5435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5" name="AutoShape 17"/>
          <p:cNvSpPr>
            <a:spLocks noChangeArrowheads="1"/>
          </p:cNvSpPr>
          <p:nvPr/>
        </p:nvSpPr>
        <p:spPr bwMode="auto">
          <a:xfrm>
            <a:off x="5816600" y="37322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6" name="AutoShape 18"/>
          <p:cNvSpPr>
            <a:spLocks noChangeArrowheads="1"/>
          </p:cNvSpPr>
          <p:nvPr/>
        </p:nvSpPr>
        <p:spPr bwMode="auto">
          <a:xfrm>
            <a:off x="71882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7" name="AutoShape 19"/>
          <p:cNvSpPr>
            <a:spLocks noChangeArrowheads="1"/>
          </p:cNvSpPr>
          <p:nvPr/>
        </p:nvSpPr>
        <p:spPr bwMode="auto">
          <a:xfrm>
            <a:off x="59944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8" name="AutoShape 20"/>
          <p:cNvSpPr>
            <a:spLocks noChangeArrowheads="1"/>
          </p:cNvSpPr>
          <p:nvPr/>
        </p:nvSpPr>
        <p:spPr bwMode="auto">
          <a:xfrm>
            <a:off x="52578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09" name="AutoShape 21"/>
          <p:cNvSpPr>
            <a:spLocks noChangeArrowheads="1"/>
          </p:cNvSpPr>
          <p:nvPr/>
        </p:nvSpPr>
        <p:spPr bwMode="auto">
          <a:xfrm>
            <a:off x="4762500" y="4189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0" name="AutoShape 22"/>
          <p:cNvSpPr>
            <a:spLocks noChangeArrowheads="1"/>
          </p:cNvSpPr>
          <p:nvPr/>
        </p:nvSpPr>
        <p:spPr bwMode="auto">
          <a:xfrm>
            <a:off x="4216400" y="41767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1" name="AutoShape 23"/>
          <p:cNvSpPr>
            <a:spLocks noChangeArrowheads="1"/>
          </p:cNvSpPr>
          <p:nvPr/>
        </p:nvSpPr>
        <p:spPr bwMode="auto">
          <a:xfrm>
            <a:off x="3225800" y="3960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2" name="AutoShape 24"/>
          <p:cNvSpPr>
            <a:spLocks noChangeArrowheads="1"/>
          </p:cNvSpPr>
          <p:nvPr/>
        </p:nvSpPr>
        <p:spPr bwMode="auto">
          <a:xfrm>
            <a:off x="47498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3" name="AutoShape 25"/>
          <p:cNvSpPr>
            <a:spLocks noChangeArrowheads="1"/>
          </p:cNvSpPr>
          <p:nvPr/>
        </p:nvSpPr>
        <p:spPr bwMode="auto">
          <a:xfrm>
            <a:off x="7175500" y="46339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4" name="AutoShape 26"/>
          <p:cNvSpPr>
            <a:spLocks noChangeArrowheads="1"/>
          </p:cNvSpPr>
          <p:nvPr/>
        </p:nvSpPr>
        <p:spPr bwMode="auto">
          <a:xfrm>
            <a:off x="6807200" y="48498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5" name="AutoShape 27"/>
          <p:cNvSpPr>
            <a:spLocks noChangeArrowheads="1"/>
          </p:cNvSpPr>
          <p:nvPr/>
        </p:nvSpPr>
        <p:spPr bwMode="auto">
          <a:xfrm>
            <a:off x="6388100" y="48625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6" name="AutoShape 28"/>
          <p:cNvSpPr>
            <a:spLocks noChangeArrowheads="1"/>
          </p:cNvSpPr>
          <p:nvPr/>
        </p:nvSpPr>
        <p:spPr bwMode="auto">
          <a:xfrm>
            <a:off x="3035300" y="50784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7" name="AutoShape 29"/>
          <p:cNvSpPr>
            <a:spLocks noChangeArrowheads="1"/>
          </p:cNvSpPr>
          <p:nvPr/>
        </p:nvSpPr>
        <p:spPr bwMode="auto">
          <a:xfrm>
            <a:off x="2832100" y="50911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8" name="AutoShape 30"/>
          <p:cNvSpPr>
            <a:spLocks noChangeArrowheads="1"/>
          </p:cNvSpPr>
          <p:nvPr/>
        </p:nvSpPr>
        <p:spPr bwMode="auto">
          <a:xfrm>
            <a:off x="26416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9" name="AutoShape 31"/>
          <p:cNvSpPr>
            <a:spLocks noChangeArrowheads="1"/>
          </p:cNvSpPr>
          <p:nvPr/>
        </p:nvSpPr>
        <p:spPr bwMode="auto">
          <a:xfrm>
            <a:off x="38227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20" name="AutoShape 32"/>
          <p:cNvSpPr>
            <a:spLocks noChangeArrowheads="1"/>
          </p:cNvSpPr>
          <p:nvPr/>
        </p:nvSpPr>
        <p:spPr bwMode="auto">
          <a:xfrm>
            <a:off x="6007100" y="5307013"/>
            <a:ext cx="139700" cy="1730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21" name="Freeform 33"/>
          <p:cNvSpPr>
            <a:spLocks noChangeArrowheads="1"/>
          </p:cNvSpPr>
          <p:nvPr/>
        </p:nvSpPr>
        <p:spPr bwMode="auto">
          <a:xfrm>
            <a:off x="2298700" y="5600700"/>
            <a:ext cx="6540500" cy="520700"/>
          </a:xfrm>
          <a:custGeom>
            <a:avLst/>
            <a:gdLst>
              <a:gd name="T0" fmla="*/ 516832650 w 584200"/>
              <a:gd name="T1" fmla="*/ 0 h 3111500"/>
              <a:gd name="T2" fmla="*/ 0 w 584200"/>
              <a:gd name="T3" fmla="*/ 1131 h 3111500"/>
              <a:gd name="T4" fmla="*/ 17821844 w 584200"/>
              <a:gd name="T5" fmla="*/ 3154 h 3111500"/>
              <a:gd name="T6" fmla="*/ 0 w 584200"/>
              <a:gd name="T7" fmla="*/ 5059 h 3111500"/>
              <a:gd name="T8" fmla="*/ 0 w 584200"/>
              <a:gd name="T9" fmla="*/ 6428 h 3111500"/>
              <a:gd name="T10" fmla="*/ 0 w 584200"/>
              <a:gd name="T11" fmla="*/ 11309 h 3111500"/>
              <a:gd name="T12" fmla="*/ 35643687 w 584200"/>
              <a:gd name="T13" fmla="*/ 14047 h 3111500"/>
              <a:gd name="T14" fmla="*/ 659407131 w 584200"/>
              <a:gd name="T15" fmla="*/ 14582 h 3111500"/>
              <a:gd name="T16" fmla="*/ 819803455 w 584200"/>
              <a:gd name="T17" fmla="*/ 10594 h 3111500"/>
              <a:gd name="T18" fmla="*/ 712872528 w 584200"/>
              <a:gd name="T19" fmla="*/ 3928 h 3111500"/>
              <a:gd name="T20" fmla="*/ 51683265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49</a:t>
            </a:fld>
            <a:endParaRPr kumimoji="0" lang="en-US"/>
          </a:p>
        </p:txBody>
      </p:sp>
      <p:sp>
        <p:nvSpPr>
          <p:cNvPr id="35" name="Explosion 2 34"/>
          <p:cNvSpPr>
            <a:spLocks noChangeArrowheads="1"/>
          </p:cNvSpPr>
          <p:nvPr/>
        </p:nvSpPr>
        <p:spPr bwMode="auto">
          <a:xfrm>
            <a:off x="1438088" y="5803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5647" y="323850"/>
            <a:ext cx="7573216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Q: Can </a:t>
            </a: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we do better than “W”</a:t>
            </a: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?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A: Most certainly!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318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064000" y="2198688"/>
            <a:ext cx="4922838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“W” contains at least a dozen arbitrary design decisions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Which is best?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But the algorithm is so simple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It should least be a baseline tool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Against which we compare supposedly more sophisticated methods.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straw man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Methodological advice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Before getting complex, get simple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Warning: often: my straw men don’t burn</a:t>
            </a:r>
          </a:p>
        </p:txBody>
      </p:sp>
      <p:pic>
        <p:nvPicPr>
          <p:cNvPr id="93190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9098" y="2466602"/>
            <a:ext cx="3170237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33319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In conclusion …</a:t>
            </a:r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6113" y="2489200"/>
            <a:ext cx="2730500" cy="351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9764" y="246063"/>
            <a:ext cx="7128435" cy="1143000"/>
          </a:xfrm>
        </p:spPr>
        <p:txBody>
          <a:bodyPr/>
          <a:lstStyle/>
          <a:p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Certainly, we should always 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strive for generality</a:t>
            </a:r>
          </a:p>
        </p:txBody>
      </p:sp>
      <p:sp>
        <p:nvSpPr>
          <p:cNvPr id="97286" name="Content Placeholder 14"/>
          <p:cNvSpPr>
            <a:spLocks noGrp="1"/>
          </p:cNvSpPr>
          <p:nvPr>
            <p:ph sz="half" idx="1"/>
          </p:nvPr>
        </p:nvSpPr>
        <p:spPr>
          <a:xfrm>
            <a:off x="1210235" y="2147888"/>
            <a:ext cx="7482915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But don’t be alarmed if you can’t find it.</a:t>
            </a:r>
          </a:p>
          <a:p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The </a:t>
            </a:r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experience to date is that, </a:t>
            </a:r>
          </a:p>
          <a:p>
            <a:pPr lvl="1"/>
            <a:r>
              <a:rPr lang="en-US" sz="1800" dirty="0" smtClean="0"/>
              <a:t>with rare exceptions,  </a:t>
            </a:r>
            <a:endParaRPr lang="en-US" sz="1800" dirty="0" smtClean="0"/>
          </a:p>
          <a:p>
            <a:pPr lvl="1"/>
            <a:r>
              <a:rPr lang="en-US" sz="1800" dirty="0" smtClean="0"/>
              <a:t>SE does </a:t>
            </a:r>
            <a:r>
              <a:rPr lang="en-US" sz="1800" dirty="0" smtClean="0"/>
              <a:t>not lead to general</a:t>
            </a:r>
            <a:r>
              <a:rPr lang="en-US" sz="1800" dirty="0" smtClean="0"/>
              <a:t> models 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But that’s ok</a:t>
            </a:r>
          </a:p>
          <a:p>
            <a:pPr lvl="1"/>
            <a:r>
              <a:rPr lang="en-US" sz="1800" dirty="0" smtClean="0"/>
              <a:t>Very few others have found general models (in SE)</a:t>
            </a:r>
          </a:p>
          <a:p>
            <a:pPr lvl="1"/>
            <a:r>
              <a:rPr lang="en-US" sz="1800" dirty="0" smtClean="0"/>
              <a:t>E.g. </a:t>
            </a:r>
            <a:r>
              <a:rPr lang="en-US" sz="1800" dirty="0" err="1" smtClean="0"/>
              <a:t>Turhan</a:t>
            </a:r>
            <a:r>
              <a:rPr lang="en-US" sz="1800" dirty="0" smtClean="0"/>
              <a:t>, </a:t>
            </a:r>
            <a:r>
              <a:rPr lang="en-US" sz="1800" dirty="0" err="1" smtClean="0"/>
              <a:t>Menzies</a:t>
            </a:r>
            <a:r>
              <a:rPr lang="en-US" sz="1800" dirty="0" smtClean="0"/>
              <a:t>, Ayse’09</a:t>
            </a:r>
          </a:p>
          <a:p>
            <a:pPr lvl="1"/>
            <a:endParaRPr lang="en-US" sz="1800" dirty="0" smtClean="0"/>
          </a:p>
          <a:p>
            <a:r>
              <a:rPr lang="en-US" sz="2200" dirty="0" smtClean="0">
                <a:ea typeface="ＭＳ Ｐゴシック" pitchFamily="-112" charset="-128"/>
                <a:cs typeface="ＭＳ Ｐゴシック" pitchFamily="-112" charset="-128"/>
              </a:rPr>
              <a:t>Anyway</a:t>
            </a:r>
          </a:p>
          <a:p>
            <a:pPr lvl="1"/>
            <a:r>
              <a:rPr lang="en-US" sz="1800" dirty="0" smtClean="0"/>
              <a:t>If there are few general results, there may be general methods to find local </a:t>
            </a:r>
            <a:r>
              <a:rPr lang="en-US" sz="1800" dirty="0" smtClean="0"/>
              <a:t>results</a:t>
            </a:r>
          </a:p>
          <a:p>
            <a:pPr lvl="2"/>
            <a:r>
              <a:rPr lang="en-US" sz="1730" dirty="0" smtClean="0"/>
              <a:t>Seek not “models as products”</a:t>
            </a:r>
          </a:p>
          <a:p>
            <a:pPr lvl="2"/>
            <a:r>
              <a:rPr lang="en-US" sz="1730" dirty="0" smtClean="0"/>
              <a:t>But </a:t>
            </a:r>
            <a:r>
              <a:rPr lang="en-US" sz="1730" dirty="0" smtClean="0"/>
              <a:t>general models to generate products</a:t>
            </a:r>
            <a:endParaRPr lang="en-US" sz="1730" dirty="0" smtClean="0"/>
          </a:p>
          <a:p>
            <a:endParaRPr lang="en-US" dirty="0" smtClean="0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1339021"/>
            <a:ext cx="4922837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471" y="323850"/>
            <a:ext cx="7528392" cy="1143000"/>
          </a:xfrm>
        </p:spPr>
        <p:txBody>
          <a:bodyPr/>
          <a:lstStyle/>
          <a:p>
            <a:pPr algn="l"/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Btw, constantly (</a:t>
            </a:r>
            <a:r>
              <a:rPr lang="en-US" sz="32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re)building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local</a:t>
            </a:r>
            <a:b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models </a:t>
            </a:r>
            <a:r>
              <a:rPr lang="en-US" sz="3200" u="sng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is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a general model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933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95294" y="2560638"/>
            <a:ext cx="711209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Gill Sans MT (Body)"/>
              </a:rPr>
              <a:t>Case-based reasoning</a:t>
            </a:r>
            <a:br>
              <a:rPr lang="en-US" sz="2400" dirty="0" smtClean="0">
                <a:ea typeface="ＭＳ Ｐゴシック" pitchFamily="-112" charset="-128"/>
                <a:cs typeface="Gill Sans MT (Body)"/>
              </a:rPr>
            </a:b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ea typeface="ＭＳ Ｐゴシック" pitchFamily="-112" charset="-128"/>
                <a:cs typeface="Gill Sans MT (Body)"/>
              </a:rPr>
              <a:t>Kolodner’s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 </a:t>
            </a:r>
            <a:r>
              <a:rPr lang="en-US" sz="2400" dirty="0">
                <a:ea typeface="ＭＳ Ｐゴシック" pitchFamily="-112" charset="-128"/>
                <a:cs typeface="Gill Sans MT (Body)"/>
              </a:rPr>
              <a:t>theory of </a:t>
            </a:r>
            <a:br>
              <a:rPr lang="en-US" sz="2400" dirty="0">
                <a:ea typeface="ＭＳ Ｐゴシック" pitchFamily="-112" charset="-128"/>
                <a:cs typeface="Gill Sans MT (Body)"/>
              </a:rPr>
            </a:br>
            <a:r>
              <a:rPr lang="en-US" sz="2400" dirty="0">
                <a:ea typeface="ＭＳ Ｐゴシック" pitchFamily="-112" charset="-128"/>
                <a:cs typeface="Gill Sans MT (Body)"/>
              </a:rPr>
              <a:t>reconstructive 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memory</a:t>
            </a:r>
            <a:br>
              <a:rPr lang="en-US" sz="2400" dirty="0" smtClean="0">
                <a:ea typeface="ＭＳ Ｐゴシック" pitchFamily="-112" charset="-128"/>
                <a:cs typeface="Gill Sans MT (Body)"/>
              </a:rPr>
            </a:b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-112" charset="-128"/>
                <a:cs typeface="Gill Sans MT (Body)"/>
              </a:rPr>
              <a:t>The Yale group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Shank &amp; </a:t>
            </a:r>
            <a:r>
              <a:rPr lang="en-US" sz="2000" dirty="0" err="1">
                <a:cs typeface="Gill Sans MT (Body)"/>
              </a:rPr>
              <a:t>Riesbeck</a:t>
            </a:r>
            <a:r>
              <a:rPr lang="en-US" sz="2000" dirty="0">
                <a:cs typeface="Gill Sans MT (Body)"/>
              </a:rPr>
              <a:t> et al.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Memory, not models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Don’t “think”, remember</a:t>
            </a:r>
          </a:p>
          <a:p>
            <a:pPr>
              <a:lnSpc>
                <a:spcPct val="90000"/>
              </a:lnSpc>
            </a:pPr>
            <a:endParaRPr lang="en-US" sz="2000" dirty="0">
              <a:ea typeface="ＭＳ Ｐゴシック" pitchFamily="-112" charset="-128"/>
              <a:cs typeface="Gill Sans MT (Body)"/>
            </a:endParaRPr>
          </a:p>
          <a:p>
            <a:pPr lvl="2">
              <a:lnSpc>
                <a:spcPct val="90000"/>
              </a:lnSpc>
            </a:pPr>
            <a:endParaRPr lang="en-US" sz="1800" dirty="0">
              <a:ea typeface="ＭＳ Ｐゴシック" pitchFamily="-112" charset="-128"/>
              <a:cs typeface="Gill Sans MT (Body)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3254" y="1911350"/>
            <a:ext cx="3502025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045881" y="1981200"/>
            <a:ext cx="4407647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Ask some good old fashioned AI types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Minsky</a:t>
            </a: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’86: “Society of Mind”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The brain is a set of 1000+ kludges</a:t>
            </a:r>
            <a:b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Feigenbaum'78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Don't take your heart  attack</a:t>
            </a:r>
            <a:b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to the </a:t>
            </a:r>
            <a:r>
              <a:rPr lang="en-US" sz="1800" dirty="0" err="1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Maths</a:t>
            </a: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 Dept.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600" dirty="0">
                <a:solidFill>
                  <a:srgbClr val="0D0D0D"/>
                </a:solidFill>
              </a:rPr>
              <a:t>Were they will diagnose and treat you using  first principles </a:t>
            </a:r>
            <a:br>
              <a:rPr lang="en-US" sz="1600" dirty="0">
                <a:solidFill>
                  <a:srgbClr val="0D0D0D"/>
                </a:solidFill>
              </a:rPr>
            </a:br>
            <a:endParaRPr lang="en-US" sz="1600" dirty="0">
              <a:solidFill>
                <a:srgbClr val="0D0D0D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Instead, go to the E.R room	 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600" dirty="0">
                <a:solidFill>
                  <a:srgbClr val="0D0D0D"/>
                </a:solidFill>
              </a:rPr>
              <a:t>Staffed by doctors who  spent decades  learning  the quirks of  drugs, organs, diseases, people, etc  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Seek out those that study kludges.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be treated faster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live longer 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1381" name="Title 1"/>
          <p:cNvSpPr>
            <a:spLocks/>
          </p:cNvSpPr>
          <p:nvPr/>
        </p:nvSpPr>
        <p:spPr bwMode="auto">
          <a:xfrm>
            <a:off x="1090706" y="147638"/>
            <a:ext cx="75960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4000" dirty="0" smtClean="0">
                <a:solidFill>
                  <a:schemeClr val="tx2"/>
                </a:solidFill>
              </a:rPr>
              <a:t>Kludges: they </a:t>
            </a:r>
            <a:r>
              <a:rPr lang="en-US" sz="4000" dirty="0">
                <a:solidFill>
                  <a:schemeClr val="tx2"/>
                </a:solidFill>
              </a:rPr>
              <a:t>work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54</a:t>
            </a:fld>
            <a:endParaRPr kumimoji="0"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Disagree with me?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find some general conclusions on SE?</a:t>
            </a:r>
          </a:p>
          <a:p>
            <a:r>
              <a:rPr lang="en-US" dirty="0" smtClean="0"/>
              <a:t>Need to go somewhere to get a lot of data from different projects?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55</a:t>
            </a:fld>
            <a:endParaRPr kumimoji="0"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942975" y="6230471"/>
            <a:ext cx="7772400" cy="741829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conference. See you there?</a:t>
            </a:r>
            <a:endParaRPr lang="en-US" sz="2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56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589" y="1135531"/>
            <a:ext cx="5830427" cy="5274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Questions?</a:t>
            </a:r>
            <a:b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Comments?</a:t>
            </a:r>
          </a:p>
        </p:txBody>
      </p:sp>
      <p:pic>
        <p:nvPicPr>
          <p:cNvPr id="10650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4275" y="2749550"/>
            <a:ext cx="4348163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Text Placeholder 4"/>
          <p:cNvSpPr txBox="1">
            <a:spLocks/>
          </p:cNvSpPr>
          <p:nvPr/>
        </p:nvSpPr>
        <p:spPr bwMode="auto">
          <a:xfrm>
            <a:off x="2006600" y="5548313"/>
            <a:ext cx="5772150" cy="476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</a:pPr>
            <a:r>
              <a:rPr lang="en-US" i="1"/>
              <a:t>“You want proof? I’ll give you proof!”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4236</TotalTime>
  <Words>4280</Words>
  <Application>Microsoft Macintosh PowerPoint</Application>
  <PresentationFormat>On-screen Show (4:3)</PresentationFormat>
  <Paragraphs>646</Paragraphs>
  <Slides>57</Slides>
  <Notes>30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Solstice</vt:lpstr>
      <vt:lpstr>Worksheet</vt:lpstr>
      <vt:lpstr>Learning  local  Lessons</vt:lpstr>
      <vt:lpstr>Today’s talk</vt:lpstr>
      <vt:lpstr>Two definitions of “model”</vt:lpstr>
      <vt:lpstr>Disagree with me?</vt:lpstr>
      <vt:lpstr>http://promisedata.org/data</vt:lpstr>
      <vt:lpstr>A warm up exercise</vt:lpstr>
      <vt:lpstr>Exercise #1</vt:lpstr>
      <vt:lpstr>Exercise #2 </vt:lpstr>
      <vt:lpstr>What have we learned?</vt:lpstr>
      <vt:lpstr>The (Very Weak)  State of the Art in Empirical SE </vt:lpstr>
      <vt:lpstr>Standard practice, empirical SE</vt:lpstr>
      <vt:lpstr>More on standard practice</vt:lpstr>
      <vt:lpstr>Time to change standard practice?</vt:lpstr>
      <vt:lpstr>Done properly, data analysis replaces, not augments, standard empirical methods</vt:lpstr>
      <vt:lpstr>What to explore?</vt:lpstr>
      <vt:lpstr>What have we learned from standard practice (1)?</vt:lpstr>
      <vt:lpstr>(But don’t take treat  those numbers too precisely) </vt:lpstr>
      <vt:lpstr>What have we learned from standard practice (2)?</vt:lpstr>
      <vt:lpstr>NASA IV&amp;V data</vt:lpstr>
      <vt:lpstr>What have we learned from standard practice (3)?</vt:lpstr>
      <vt:lpstr>What have we learned from standard practice (3, cont.)?</vt:lpstr>
      <vt:lpstr>What have we learned from standard practice (4)?</vt:lpstr>
      <vt:lpstr>The gods are angry</vt:lpstr>
      <vt:lpstr>A new  hope (actually, quite old)</vt:lpstr>
      <vt:lpstr>If we can’t find general models, is it science?</vt:lpstr>
      <vt:lpstr>The rest of this talk: “W” (a “local lessons” finder)</vt:lpstr>
      <vt:lpstr>Contrast set learning  with “W”</vt:lpstr>
      <vt:lpstr>“W”= Simple (Bayesian) Contrast Set Learning (in linear time) </vt:lpstr>
      <vt:lpstr>“W”= Simple (Bayesian) Contrast Set Learning (in linear time) </vt:lpstr>
      <vt:lpstr>“W”= Simple (Bayesian) Contrast Set Learning (in linear time) </vt:lpstr>
      <vt:lpstr>LOR and Defect Prediction</vt:lpstr>
      <vt:lpstr>“W” + CBR: Preliminaries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“W”, CBR, &amp; Brooks’s law</vt:lpstr>
      <vt:lpstr>Slide 44</vt:lpstr>
      <vt:lpstr>Results (distribution of  development efforts in qi*)</vt:lpstr>
      <vt:lpstr>But that was so easy</vt:lpstr>
      <vt:lpstr>What should change? (qj* - qo*) </vt:lpstr>
      <vt:lpstr>Good news: improving estimates requires very few changes</vt:lpstr>
      <vt:lpstr>Not-so-good news: local lessons very local</vt:lpstr>
      <vt:lpstr>Q: Can we do better than “W”? A: Most certainly!</vt:lpstr>
      <vt:lpstr>In conclusion …</vt:lpstr>
      <vt:lpstr>Certainly, we should always  strive for generality</vt:lpstr>
      <vt:lpstr>Btw, constantly (re)building local models is a general model</vt:lpstr>
      <vt:lpstr>Slide 54</vt:lpstr>
      <vt:lpstr>Disagree with me?</vt:lpstr>
      <vt:lpstr>http://promisedata.org/data</vt:lpstr>
      <vt:lpstr>Questions? Comments?</vt:lpstr>
    </vt:vector>
  </TitlesOfParts>
  <Company>Menzies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Mining: the Missing Link in Empirical Software Engineering</dc:title>
  <dc:creator>Menzies</dc:creator>
  <cp:lastModifiedBy>Tim Menzies</cp:lastModifiedBy>
  <cp:revision>288</cp:revision>
  <cp:lastPrinted>2009-10-22T03:35:49Z</cp:lastPrinted>
  <dcterms:created xsi:type="dcterms:W3CDTF">2010-06-06T15:20:56Z</dcterms:created>
  <dcterms:modified xsi:type="dcterms:W3CDTF">2010-06-07T21:45:00Z</dcterms:modified>
</cp:coreProperties>
</file>