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8" r:id="rId3"/>
    <p:sldId id="259" r:id="rId4"/>
    <p:sldId id="260" r:id="rId5"/>
    <p:sldId id="261" r:id="rId6"/>
    <p:sldId id="264" r:id="rId7"/>
    <p:sldId id="267" r:id="rId8"/>
    <p:sldId id="265" r:id="rId9"/>
    <p:sldId id="266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9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19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3EFC4-4669-DC47-8CC9-0BD1A2DE41DE}" type="datetimeFigureOut">
              <a:rPr lang="en-US" smtClean="0"/>
              <a:t>6/11/10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9F4DE-88B7-6942-A1C6-E395E1072E5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D7A2E-550C-084C-96D8-D5A4CA09698E}" type="datetimeFigureOut">
              <a:rPr lang="en-US" smtClean="0"/>
              <a:t>6/11/10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698FF-AA4D-064B-AD3A-E83479AFC41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4F2D6-B7C7-6748-AD93-2196D781D8F2}" type="datetime1">
              <a:rPr lang="en-US" smtClean="0"/>
              <a:t>6/11/10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B7234-30E2-2F49-B1C1-54D7185F1282}" type="datetime1">
              <a:rPr lang="en-US" smtClean="0"/>
              <a:t>6/11/10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29D3A-D245-8248-9601-E132D1321C81}" type="datetime1">
              <a:rPr lang="en-US" smtClean="0"/>
              <a:t>6/11/10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F946-6B70-3A4B-8909-8B0C2B838289}" type="datetime1">
              <a:rPr lang="en-US" smtClean="0"/>
              <a:t>6/11/10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A6DB-EBE3-CB4D-A806-89832E6FCE6F}" type="datetime1">
              <a:rPr lang="en-US" smtClean="0"/>
              <a:t>6/11/10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72B8-40BE-294B-A5D9-AF8ED520D91C}" type="datetime1">
              <a:rPr lang="en-US" smtClean="0"/>
              <a:t>6/11/10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BF16-13E6-AB4E-9AB0-CD32FEE6BEFE}" type="datetime1">
              <a:rPr lang="en-US" smtClean="0"/>
              <a:t>6/11/10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CC253-98E6-0948-BEB8-A9B1D8B65BF8}" type="datetime1">
              <a:rPr lang="en-US" smtClean="0"/>
              <a:t>6/11/10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3179-D420-424B-B3FB-0D965D6A41BB}" type="datetime1">
              <a:rPr lang="en-US" smtClean="0"/>
              <a:t>6/11/10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A80-14F6-9C47-A862-3AD3F8C8B42F}" type="datetime1">
              <a:rPr lang="en-US" smtClean="0"/>
              <a:t>6/11/10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65F64-0FE7-B544-8195-0D4B872D90CD}" type="datetime1">
              <a:rPr lang="en-US" smtClean="0"/>
              <a:t>6/11/10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2D8C717E-56D9-B749-8C72-F4B5F0407DE4}" type="datetime1">
              <a:rPr lang="en-US" smtClean="0"/>
              <a:t>6/11/10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D2117086-C03E-4947-B4EC-9A79C5938E7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menzies.us/pdf/07precision.pdf" TargetMode="External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9670" y="3729793"/>
            <a:ext cx="3554330" cy="355433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with statistical methods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#include </a:t>
            </a:r>
            <a:r>
              <a:rPr lang="en-US" dirty="0" err="1" smtClean="0"/>
              <a:t>standardComment.h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usual slide at this 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7" y="1447800"/>
            <a:ext cx="4480861" cy="4800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Statistics- take care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</a:t>
            </a:fld>
            <a:endParaRPr kumimoji="0" lang="en-US"/>
          </a:p>
        </p:txBody>
      </p:sp>
      <p:pic>
        <p:nvPicPr>
          <p:cNvPr id="9" name="Picture 8" descr="x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195" y="2743700"/>
            <a:ext cx="4851692" cy="34726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slavish application of statistical hypothesis testing is a </a:t>
            </a:r>
            <a:r>
              <a:rPr lang="en-US" u="sng" dirty="0" smtClean="0"/>
              <a:t>very bad</a:t>
            </a:r>
            <a:r>
              <a:rPr lang="en-US" dirty="0" smtClean="0"/>
              <a:t>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8949" y="1514643"/>
            <a:ext cx="5694942" cy="4800600"/>
          </a:xfrm>
        </p:spPr>
        <p:txBody>
          <a:bodyPr>
            <a:noAutofit/>
          </a:bodyPr>
          <a:lstStyle/>
          <a:p>
            <a:r>
              <a:rPr lang="en-US" sz="1600" dirty="0" smtClean="0"/>
              <a:t>Ask anyone from any field who has been </a:t>
            </a:r>
            <a:br>
              <a:rPr lang="en-US" sz="1600" dirty="0" smtClean="0"/>
            </a:br>
            <a:r>
              <a:rPr lang="en-US" sz="1600" dirty="0" smtClean="0"/>
              <a:t>doing this stuff longer than us.</a:t>
            </a:r>
          </a:p>
          <a:p>
            <a:r>
              <a:rPr lang="en-US" sz="1600" dirty="0" smtClean="0"/>
              <a:t>Psychologists: e.g. Cohen, 1988: “The earth is flat (</a:t>
            </a:r>
            <a:r>
              <a:rPr lang="en-US" sz="1600" dirty="0" err="1" smtClean="0"/>
              <a:t>p</a:t>
            </a:r>
            <a:r>
              <a:rPr lang="en-US" sz="1600" dirty="0" smtClean="0"/>
              <a:t> &lt; .05)”</a:t>
            </a:r>
          </a:p>
          <a:p>
            <a:pPr lvl="1"/>
            <a:r>
              <a:rPr lang="en-US" sz="1600" dirty="0" smtClean="0"/>
              <a:t>Significance hypothesis testing of H0 P versus H1 is a ‘potent but sterile intellectual rake who leaves . . . no viable scientific offspring’. </a:t>
            </a:r>
          </a:p>
          <a:p>
            <a:r>
              <a:rPr lang="en-US" sz="1600" dirty="0" smtClean="0"/>
              <a:t>Marketing; e.g. Armstrong, 2007, Significance</a:t>
            </a:r>
            <a:br>
              <a:rPr lang="en-US" sz="1600" dirty="0" smtClean="0"/>
            </a:br>
            <a:r>
              <a:rPr lang="en-US" sz="1600" dirty="0" smtClean="0"/>
              <a:t>tests harm progress in forecasting:</a:t>
            </a:r>
          </a:p>
          <a:p>
            <a:pPr lvl="1"/>
            <a:r>
              <a:rPr lang="en-US" sz="1600" dirty="0" smtClean="0"/>
              <a:t>Revises one study that, using significance testing, concludes that estimates generated from multiple sources do no better than those generated from a single source. </a:t>
            </a:r>
          </a:p>
          <a:p>
            <a:pPr lvl="1"/>
            <a:r>
              <a:rPr lang="en-US" sz="1600" dirty="0" smtClean="0"/>
              <a:t>Lists 31 studies: multiple source prediction consistently out-performs single source prediction by 3% to 23% (average = 12.5%). </a:t>
            </a:r>
          </a:p>
          <a:p>
            <a:pPr lvl="1"/>
            <a:r>
              <a:rPr lang="en-US" sz="1600" dirty="0" smtClean="0"/>
              <a:t>These improvements, in all study  are the exact opposite of what would be predicted from the significance test results. </a:t>
            </a:r>
          </a:p>
          <a:p>
            <a:r>
              <a:rPr lang="en-US" sz="1600" dirty="0" smtClean="0"/>
              <a:t>Worse, we don’t know how to apply hypothesis testing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</a:t>
            </a:fld>
            <a:endParaRPr kumimoji="0" lang="en-US"/>
          </a:p>
        </p:txBody>
      </p:sp>
      <p:grpSp>
        <p:nvGrpSpPr>
          <p:cNvPr id="6" name="Group 14"/>
          <p:cNvGrpSpPr/>
          <p:nvPr/>
        </p:nvGrpSpPr>
        <p:grpSpPr>
          <a:xfrm>
            <a:off x="280743" y="2286008"/>
            <a:ext cx="3181685" cy="4050632"/>
            <a:chOff x="6130103" y="1639651"/>
            <a:chExt cx="2837041" cy="360080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30103" y="1800400"/>
              <a:ext cx="2837041" cy="3185449"/>
            </a:xfrm>
            <a:prstGeom prst="rect">
              <a:avLst/>
            </a:prstGeom>
          </p:spPr>
        </p:pic>
        <p:cxnSp>
          <p:nvCxnSpPr>
            <p:cNvPr id="8" name="Straight Connector 7"/>
            <p:cNvCxnSpPr/>
            <p:nvPr/>
          </p:nvCxnSpPr>
          <p:spPr>
            <a:xfrm rot="16200000" flipH="1">
              <a:off x="5699687" y="2081515"/>
              <a:ext cx="3600804" cy="2717075"/>
            </a:xfrm>
            <a:prstGeom prst="line">
              <a:avLst/>
            </a:prstGeom>
            <a:ln w="635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5796139" y="2194060"/>
              <a:ext cx="3375748" cy="2459837"/>
            </a:xfrm>
            <a:prstGeom prst="line">
              <a:avLst/>
            </a:prstGeom>
            <a:ln w="635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 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66" y="2303239"/>
            <a:ext cx="5387944" cy="42880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14222"/>
            <a:ext cx="7498080" cy="1143000"/>
          </a:xfrm>
        </p:spPr>
        <p:txBody>
          <a:bodyPr>
            <a:noAutofit/>
          </a:bodyPr>
          <a:lstStyle/>
          <a:p>
            <a:r>
              <a:rPr lang="en-US" sz="2800" b="1" dirty="0" err="1" smtClean="0"/>
              <a:t>Janez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Demsar</a:t>
            </a:r>
            <a:r>
              <a:rPr lang="en-US" sz="2800" b="1" dirty="0" smtClean="0"/>
              <a:t> : Statistical Comparisons of Classifiers over Multiple Data Sets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2400" y="1314126"/>
            <a:ext cx="3711071" cy="4800600"/>
          </a:xfrm>
        </p:spPr>
        <p:txBody>
          <a:bodyPr>
            <a:noAutofit/>
          </a:bodyPr>
          <a:lstStyle/>
          <a:p>
            <a:r>
              <a:rPr lang="en-US" sz="1600" dirty="0" smtClean="0"/>
              <a:t>Journal of Machine  Learning Research 7 (2006) 1–30 </a:t>
            </a:r>
          </a:p>
          <a:p>
            <a:r>
              <a:rPr lang="en-US" sz="1600" dirty="0" smtClean="0"/>
              <a:t>Statistical methods in our field are in disarray.</a:t>
            </a:r>
          </a:p>
          <a:p>
            <a:r>
              <a:rPr lang="en-US" sz="1600" dirty="0" err="1" smtClean="0"/>
              <a:t>Demsar</a:t>
            </a:r>
            <a:r>
              <a:rPr lang="en-US" sz="1600" dirty="0" smtClean="0"/>
              <a:t> proposes a fix:</a:t>
            </a:r>
          </a:p>
          <a:p>
            <a:pPr lvl="1"/>
            <a:r>
              <a:rPr lang="en-US" sz="1600" dirty="0" smtClean="0"/>
              <a:t>Friedman, </a:t>
            </a:r>
            <a:r>
              <a:rPr lang="en-US" sz="1600" dirty="0" err="1" smtClean="0"/>
              <a:t>Nemenyi</a:t>
            </a:r>
            <a:r>
              <a:rPr lang="en-US" sz="1600" dirty="0" smtClean="0"/>
              <a:t> tests</a:t>
            </a:r>
          </a:p>
          <a:p>
            <a:pPr lvl="1"/>
            <a:r>
              <a:rPr lang="en-US" sz="1600" dirty="0" smtClean="0"/>
              <a:t>But not widely accepted.</a:t>
            </a:r>
          </a:p>
          <a:p>
            <a:r>
              <a:rPr lang="en-US" sz="1600" dirty="0" smtClean="0"/>
              <a:t>Best to</a:t>
            </a:r>
          </a:p>
          <a:p>
            <a:pPr lvl="1"/>
            <a:r>
              <a:rPr lang="en-US" sz="1600" dirty="0" smtClean="0"/>
              <a:t>Make sure you are reporting BIG effects- not some 3% delta (yawn)</a:t>
            </a:r>
          </a:p>
          <a:p>
            <a:pPr lvl="1"/>
            <a:r>
              <a:rPr lang="en-US" sz="1600" dirty="0" smtClean="0"/>
              <a:t>Minimize use of stats (use them as a sanity check to conform an intuition gained via, say, some visualization</a:t>
            </a:r>
          </a:p>
          <a:p>
            <a:pPr lvl="1"/>
            <a:r>
              <a:rPr lang="en-US" sz="1600" dirty="0" smtClean="0"/>
              <a:t>Use the statistical methods that bother reviewers the least</a:t>
            </a:r>
          </a:p>
          <a:p>
            <a:pPr lvl="1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Kitchenham</a:t>
            </a:r>
            <a:r>
              <a:rPr lang="en-US" dirty="0" smtClean="0"/>
              <a:t> et al.  TSE, 2007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3162518" cy="48006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</a:t>
            </a:fld>
            <a:endParaRPr kumimoji="0" lang="en-US"/>
          </a:p>
        </p:txBody>
      </p:sp>
      <p:pic>
        <p:nvPicPr>
          <p:cNvPr id="6" name="Picture 5" descr="Picture 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404" y="1334019"/>
            <a:ext cx="6074264" cy="5208507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5590972" y="2070860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46737" y="2499380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633477" y="2927900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57722" y="3797678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661632" y="4212392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675982" y="4640912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662722" y="4945178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704682" y="5221832"/>
            <a:ext cx="593610" cy="1588"/>
          </a:xfrm>
          <a:prstGeom prst="line">
            <a:avLst/>
          </a:prstGeom>
          <a:ln>
            <a:solidFill>
              <a:srgbClr val="C32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Consider using simple visuals rather than complex stats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3383204" cy="480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Boehm, 2000</a:t>
            </a:r>
          </a:p>
          <a:p>
            <a:r>
              <a:rPr lang="en-US" sz="2400" dirty="0" smtClean="0"/>
              <a:t>Where are automated software engineering methods?</a:t>
            </a:r>
          </a:p>
          <a:p>
            <a:pPr lvl="1"/>
            <a:r>
              <a:rPr lang="en-US" sz="2000" dirty="0" smtClean="0"/>
              <a:t>How good are they compared to other ways to change a project?</a:t>
            </a:r>
            <a:endParaRPr lang="en-US" sz="2000" dirty="0"/>
          </a:p>
        </p:txBody>
      </p:sp>
      <p:pic>
        <p:nvPicPr>
          <p:cNvPr id="4" name="Picture 3" descr="Picture 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211" y="1627848"/>
            <a:ext cx="3932701" cy="3639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14025" y="5693636"/>
            <a:ext cx="235122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Source: Boehm 2000. </a:t>
            </a:r>
            <a:br>
              <a:rPr lang="en-US" sz="1600" dirty="0" smtClean="0"/>
            </a:br>
            <a:r>
              <a:rPr lang="en-US" sz="1600" dirty="0" smtClean="0"/>
              <a:t>Regression results from</a:t>
            </a:r>
          </a:p>
          <a:p>
            <a:r>
              <a:rPr lang="en-US" sz="1600" dirty="0" smtClean="0"/>
              <a:t>161 projects.</a:t>
            </a:r>
            <a:endParaRPr lang="en-US" sz="1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287926" y="2887579"/>
            <a:ext cx="1618285" cy="33050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906211" y="3218086"/>
            <a:ext cx="356585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Same task, 4 implementations</a:t>
            </a:r>
            <a:br>
              <a:rPr lang="en-US" dirty="0" smtClean="0"/>
            </a:br>
            <a:r>
              <a:rPr lang="en-US" dirty="0" smtClean="0"/>
              <a:t>from 4 companies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704714"/>
            <a:ext cx="2098196" cy="4543685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err="1" smtClean="0"/>
              <a:t>Anda</a:t>
            </a:r>
            <a:r>
              <a:rPr lang="en-US" sz="2800" dirty="0" smtClean="0"/>
              <a:t>, </a:t>
            </a:r>
            <a:r>
              <a:rPr lang="en-US" sz="2800" dirty="0" err="1" smtClean="0"/>
              <a:t>Bente</a:t>
            </a:r>
            <a:r>
              <a:rPr lang="en-US" sz="2800" dirty="0" smtClean="0"/>
              <a:t>,    </a:t>
            </a:r>
            <a:r>
              <a:rPr lang="en-US" sz="2800" dirty="0" err="1" smtClean="0"/>
              <a:t>Mockus</a:t>
            </a:r>
            <a:r>
              <a:rPr lang="en-US" sz="2800" dirty="0" smtClean="0"/>
              <a:t>,</a:t>
            </a:r>
            <a:br>
              <a:rPr lang="en-US" sz="2800" dirty="0" smtClean="0"/>
            </a:br>
            <a:endParaRPr lang="en-US" sz="2800" dirty="0" smtClean="0"/>
          </a:p>
          <a:p>
            <a:r>
              <a:rPr lang="en-US" sz="2800" dirty="0" smtClean="0"/>
              <a:t>IEEE TSE May 2009</a:t>
            </a:r>
            <a:br>
              <a:rPr lang="en-US" sz="2800" dirty="0" smtClean="0"/>
            </a:br>
            <a:endParaRPr lang="en-US" sz="2800" dirty="0" smtClean="0"/>
          </a:p>
          <a:p>
            <a:r>
              <a:rPr lang="en-US" sz="2800" dirty="0" smtClean="0"/>
              <a:t>Usual case: predicted not actual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You’ll never see this figure in any stats text</a:t>
            </a:r>
            <a:endParaRPr lang="en-US" sz="2800" dirty="0"/>
          </a:p>
        </p:txBody>
      </p:sp>
      <p:pic>
        <p:nvPicPr>
          <p:cNvPr id="4" name="Picture 3" descr="Picture 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3804" y="1447800"/>
            <a:ext cx="5610196" cy="471171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simple visualization to make a point about instability.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976" y="1843876"/>
            <a:ext cx="3218339" cy="440452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“Local calibration” to learn (</a:t>
            </a:r>
            <a:r>
              <a:rPr lang="en-US" sz="2800" dirty="0" err="1" smtClean="0"/>
              <a:t>a,b</a:t>
            </a:r>
            <a:r>
              <a:rPr lang="en-US" sz="2800" dirty="0" smtClean="0"/>
              <a:t>)</a:t>
            </a:r>
            <a:r>
              <a:rPr lang="en-US" sz="2800" dirty="0" smtClean="0"/>
              <a:t> for</a:t>
            </a:r>
          </a:p>
          <a:p>
            <a:pPr lvl="1"/>
            <a:r>
              <a:rPr lang="en-US" sz="2400" dirty="0" smtClean="0"/>
              <a:t>effort=</a:t>
            </a:r>
            <a:r>
              <a:rPr lang="en-US" sz="2400" dirty="0" err="1" smtClean="0"/>
              <a:t>a.LOC</a:t>
            </a:r>
            <a:r>
              <a:rPr lang="en-US" sz="2400" baseline="30000" dirty="0" err="1" smtClean="0"/>
              <a:t>b</a:t>
            </a:r>
            <a:r>
              <a:rPr lang="en-US" sz="2400" dirty="0" err="1" smtClean="0"/>
              <a:t>.c</a:t>
            </a:r>
            <a:endParaRPr lang="en-US" sz="2400" dirty="0" smtClean="0"/>
          </a:p>
          <a:p>
            <a:r>
              <a:rPr lang="en-US" sz="2800" dirty="0" smtClean="0"/>
              <a:t>Repeated 1000 times for 90% of some NASA data</a:t>
            </a:r>
          </a:p>
          <a:p>
            <a:r>
              <a:rPr lang="en-US" sz="2800" dirty="0" smtClean="0"/>
              <a:t>By the way:</a:t>
            </a:r>
          </a:p>
          <a:p>
            <a:pPr lvl="1"/>
            <a:r>
              <a:rPr lang="en-US" sz="2400" dirty="0" smtClean="0"/>
              <a:t>Officially, </a:t>
            </a:r>
            <a:br>
              <a:rPr lang="en-US" sz="2400" dirty="0" smtClean="0"/>
            </a:br>
            <a:r>
              <a:rPr lang="en-US" sz="2400" dirty="0" smtClean="0"/>
              <a:t>a=2.9, </a:t>
            </a:r>
            <a:r>
              <a:rPr lang="en-US" sz="2400" dirty="0" err="1" smtClean="0"/>
              <a:t>b</a:t>
            </a:r>
            <a:r>
              <a:rPr lang="en-US" sz="2400" dirty="0" smtClean="0"/>
              <a:t>=0.91,</a:t>
            </a:r>
            <a:endParaRPr lang="en-US" sz="2400" dirty="0"/>
          </a:p>
        </p:txBody>
      </p:sp>
      <p:pic>
        <p:nvPicPr>
          <p:cNvPr id="4" name="Picture 4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2837" y="2139591"/>
            <a:ext cx="4615487" cy="346161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 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786" y="1539348"/>
            <a:ext cx="5750137" cy="49932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18083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More simple visualizations</a:t>
            </a:r>
            <a:br>
              <a:rPr lang="en-US" dirty="0" smtClean="0"/>
            </a:br>
            <a:r>
              <a:rPr lang="en-US" dirty="0" smtClean="0"/>
              <a:t>(and we spent days getting here)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2003" y="1430404"/>
            <a:ext cx="2226743" cy="480060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Seven different performance criteria </a:t>
            </a:r>
          </a:p>
          <a:p>
            <a:r>
              <a:rPr lang="en-US" sz="1600" dirty="0" smtClean="0"/>
              <a:t>20 effort estimation data sets </a:t>
            </a:r>
          </a:p>
          <a:p>
            <a:r>
              <a:rPr lang="en-US" sz="1600" dirty="0" smtClean="0"/>
              <a:t>20 estimation methods</a:t>
            </a:r>
          </a:p>
          <a:p>
            <a:r>
              <a:rPr lang="en-US" sz="1600" dirty="0" smtClean="0"/>
              <a:t>Percentage of losses of one method </a:t>
            </a:r>
            <a:r>
              <a:rPr lang="en-US" sz="1600" dirty="0" err="1" smtClean="0"/>
              <a:t>vs</a:t>
            </a:r>
            <a:r>
              <a:rPr lang="en-US" sz="1600" dirty="0" smtClean="0"/>
              <a:t> 20 other methods</a:t>
            </a:r>
            <a:r>
              <a:rPr lang="en-US" sz="1600" dirty="0" smtClean="0"/>
              <a:t> </a:t>
            </a:r>
          </a:p>
          <a:p>
            <a:r>
              <a:rPr lang="en-US" sz="1600" dirty="0" err="1" smtClean="0"/>
              <a:t>Wilcoxon</a:t>
            </a:r>
            <a:r>
              <a:rPr lang="en-US" sz="1600" dirty="0" smtClean="0"/>
              <a:t>, 95% confidence).</a:t>
            </a:r>
          </a:p>
          <a:p>
            <a:r>
              <a:rPr lang="en-US" sz="1600" dirty="0" smtClean="0"/>
              <a:t>If Blue then &lt; 20</a:t>
            </a:r>
          </a:p>
          <a:p>
            <a:r>
              <a:rPr lang="en-US" sz="1600" dirty="0" smtClean="0"/>
              <a:t>Mostly blue</a:t>
            </a:r>
          </a:p>
          <a:p>
            <a:pPr lvl="1"/>
            <a:r>
              <a:rPr lang="en-US" sz="1400" dirty="0" smtClean="0"/>
              <a:t>Which explains the “conclusion instability” problem </a:t>
            </a:r>
            <a:endParaRPr lang="en-US" sz="1400" dirty="0"/>
          </a:p>
        </p:txBody>
      </p:sp>
      <p:sp>
        <p:nvSpPr>
          <p:cNvPr id="8" name="Freeform 7"/>
          <p:cNvSpPr/>
          <p:nvPr/>
        </p:nvSpPr>
        <p:spPr>
          <a:xfrm>
            <a:off x="6193130" y="1246645"/>
            <a:ext cx="1026390" cy="1153872"/>
          </a:xfrm>
          <a:custGeom>
            <a:avLst/>
            <a:gdLst>
              <a:gd name="connsiteX0" fmla="*/ 1026390 w 1026390"/>
              <a:gd name="connsiteY0" fmla="*/ 1153872 h 1153872"/>
              <a:gd name="connsiteX1" fmla="*/ 365325 w 1026390"/>
              <a:gd name="connsiteY1" fmla="*/ 144959 h 1153872"/>
              <a:gd name="connsiteX2" fmla="*/ 0 w 1026390"/>
              <a:gd name="connsiteY2" fmla="*/ 284120 h 115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6390" h="1153872">
                <a:moveTo>
                  <a:pt x="1026390" y="1153872"/>
                </a:moveTo>
                <a:cubicBezTo>
                  <a:pt x="781390" y="721895"/>
                  <a:pt x="536390" y="289918"/>
                  <a:pt x="365325" y="144959"/>
                </a:cubicBezTo>
                <a:cubicBezTo>
                  <a:pt x="194260" y="0"/>
                  <a:pt x="0" y="284120"/>
                  <a:pt x="0" y="284120"/>
                </a:cubicBezTo>
              </a:path>
            </a:pathLst>
          </a:cu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862598" y="3270270"/>
            <a:ext cx="1339525" cy="2968756"/>
          </a:xfrm>
          <a:custGeom>
            <a:avLst/>
            <a:gdLst>
              <a:gd name="connsiteX0" fmla="*/ 1339525 w 1339525"/>
              <a:gd name="connsiteY0" fmla="*/ 0 h 2968756"/>
              <a:gd name="connsiteX1" fmla="*/ 939407 w 1339525"/>
              <a:gd name="connsiteY1" fmla="*/ 452272 h 2968756"/>
              <a:gd name="connsiteX2" fmla="*/ 1061182 w 1339525"/>
              <a:gd name="connsiteY2" fmla="*/ 1426395 h 2968756"/>
              <a:gd name="connsiteX3" fmla="*/ 869822 w 1339525"/>
              <a:gd name="connsiteY3" fmla="*/ 2713629 h 2968756"/>
              <a:gd name="connsiteX4" fmla="*/ 0 w 1339525"/>
              <a:gd name="connsiteY4" fmla="*/ 2957159 h 296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9525" h="2968756">
                <a:moveTo>
                  <a:pt x="1339525" y="0"/>
                </a:moveTo>
                <a:cubicBezTo>
                  <a:pt x="1162661" y="107270"/>
                  <a:pt x="985797" y="214540"/>
                  <a:pt x="939407" y="452272"/>
                </a:cubicBezTo>
                <a:cubicBezTo>
                  <a:pt x="893017" y="690004"/>
                  <a:pt x="1072780" y="1049502"/>
                  <a:pt x="1061182" y="1426395"/>
                </a:cubicBezTo>
                <a:cubicBezTo>
                  <a:pt x="1049585" y="1803288"/>
                  <a:pt x="1046686" y="2458502"/>
                  <a:pt x="869822" y="2713629"/>
                </a:cubicBezTo>
                <a:cubicBezTo>
                  <a:pt x="692958" y="2968756"/>
                  <a:pt x="0" y="2957159"/>
                  <a:pt x="0" y="2957159"/>
                </a:cubicBezTo>
              </a:path>
            </a:pathLst>
          </a:cu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“ranked quartiles” from</a:t>
            </a:r>
            <a:br>
              <a:rPr lang="en-US" dirty="0" smtClean="0"/>
            </a:br>
            <a:r>
              <a:rPr lang="en-US" dirty="0" smtClean="0"/>
              <a:t>http://menzies.us/pdf/09reuse.pdf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45" y="1678097"/>
            <a:ext cx="5186947" cy="48006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Non-parametric analysis</a:t>
            </a:r>
          </a:p>
          <a:p>
            <a:pPr lvl="1"/>
            <a:r>
              <a:rPr lang="en-US" dirty="0" smtClean="0"/>
              <a:t>Means = no</a:t>
            </a:r>
          </a:p>
          <a:p>
            <a:pPr lvl="1"/>
            <a:r>
              <a:rPr lang="en-US" dirty="0" smtClean="0"/>
              <a:t>Standard deviations = don’t do it</a:t>
            </a:r>
          </a:p>
          <a:p>
            <a:r>
              <a:rPr lang="en-US" dirty="0" smtClean="0"/>
              <a:t>Indicate median and variability around the mean (here, 25-75% percentile range)</a:t>
            </a:r>
          </a:p>
          <a:p>
            <a:r>
              <a:rPr lang="en-US" dirty="0" smtClean="0"/>
              <a:t>Show baselines against something else.</a:t>
            </a:r>
          </a:p>
          <a:p>
            <a:r>
              <a:rPr lang="en-US" dirty="0" smtClean="0"/>
              <a:t>Stats are secondary</a:t>
            </a:r>
          </a:p>
          <a:p>
            <a:r>
              <a:rPr lang="en-US" dirty="0" smtClean="0"/>
              <a:t>BTW</a:t>
            </a:r>
          </a:p>
          <a:p>
            <a:pPr lvl="1"/>
            <a:r>
              <a:rPr lang="en-US" dirty="0" smtClean="0"/>
              <a:t>Death to </a:t>
            </a:r>
            <a:r>
              <a:rPr lang="en-US" dirty="0" err="1" smtClean="0"/>
              <a:t>t</a:t>
            </a:r>
            <a:r>
              <a:rPr lang="en-US" dirty="0" smtClean="0"/>
              <a:t>-tests</a:t>
            </a:r>
          </a:p>
          <a:p>
            <a:pPr lvl="2"/>
            <a:r>
              <a:rPr lang="en-US" dirty="0" smtClean="0"/>
              <a:t>At least Mann-</a:t>
            </a:r>
            <a:r>
              <a:rPr lang="en-US" dirty="0" err="1" smtClean="0"/>
              <a:t>whitney</a:t>
            </a:r>
            <a:r>
              <a:rPr lang="en-US" dirty="0" smtClean="0"/>
              <a:t>, </a:t>
            </a:r>
            <a:r>
              <a:rPr lang="en-US" dirty="0" err="1" smtClean="0"/>
              <a:t>Wilcoxon</a:t>
            </a:r>
            <a:r>
              <a:rPr lang="en-US" dirty="0" smtClean="0"/>
              <a:t>. At most, see </a:t>
            </a:r>
            <a:r>
              <a:rPr lang="en-US" dirty="0" err="1" smtClean="0"/>
              <a:t>Demsar</a:t>
            </a:r>
            <a:r>
              <a:rPr lang="en-US" dirty="0" smtClean="0"/>
              <a:t> 2006</a:t>
            </a:r>
          </a:p>
          <a:p>
            <a:pPr lvl="1"/>
            <a:r>
              <a:rPr lang="en-US" dirty="0" smtClean="0"/>
              <a:t>Accuracy and prevision very bad when target class rare: </a:t>
            </a:r>
            <a:r>
              <a:rPr lang="en-US" dirty="0" smtClean="0">
                <a:hlinkClick r:id="rId2"/>
              </a:rPr>
              <a:t>http://menzies.us/pdf/07precision.pdf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When not to use ranked quartiles</a:t>
            </a:r>
          </a:p>
          <a:p>
            <a:pPr lvl="1"/>
            <a:r>
              <a:rPr lang="en-US" dirty="0" smtClean="0"/>
              <a:t>When there is not enough space in the paper</a:t>
            </a:r>
          </a:p>
          <a:p>
            <a:pPr lvl="1"/>
            <a:r>
              <a:rPr lang="en-US" dirty="0" smtClean="0"/>
              <a:t>When reviewers want something </a:t>
            </a:r>
            <a:r>
              <a:rPr lang="en-US" dirty="0" err="1" smtClean="0"/>
              <a:t>lese</a:t>
            </a:r>
            <a:endParaRPr lang="en-US" dirty="0" smtClean="0"/>
          </a:p>
          <a:p>
            <a:pPr lvl="1"/>
            <a:r>
              <a:rPr lang="en-US" dirty="0" smtClean="0"/>
              <a:t>When your co-authors want something else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10</a:t>
            </a:fld>
            <a:endParaRPr kumimoji="0" lang="en-US"/>
          </a:p>
        </p:txBody>
      </p:sp>
      <p:pic>
        <p:nvPicPr>
          <p:cNvPr id="6" name="Picture 5" descr="Picture 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49" y="3311986"/>
            <a:ext cx="3807719" cy="3391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Damned if you do, </a:t>
            </a:r>
            <a:br>
              <a:rPr lang="en-US" dirty="0" smtClean="0"/>
            </a:br>
            <a:r>
              <a:rPr lang="en-US" dirty="0" smtClean="0"/>
              <a:t>damned if you don’t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But worse that over-relying on stats</a:t>
            </a:r>
          </a:p>
          <a:p>
            <a:pPr lvl="1"/>
            <a:r>
              <a:rPr lang="en-US" dirty="0" smtClean="0"/>
              <a:t>Is using no stats at all</a:t>
            </a:r>
          </a:p>
          <a:p>
            <a:r>
              <a:rPr lang="en-US" dirty="0" smtClean="0"/>
              <a:t>How to get a paper rejected</a:t>
            </a:r>
          </a:p>
          <a:p>
            <a:pPr lvl="1"/>
            <a:r>
              <a:rPr lang="en-US" dirty="0" smtClean="0"/>
              <a:t>Only report deltas between mean values</a:t>
            </a:r>
          </a:p>
          <a:p>
            <a:r>
              <a:rPr lang="en-US" dirty="0" smtClean="0"/>
              <a:t>Every paper that performs repeated trials must analyze </a:t>
            </a:r>
          </a:p>
          <a:p>
            <a:pPr lvl="1"/>
            <a:r>
              <a:rPr lang="en-US" dirty="0" smtClean="0"/>
              <a:t>the central tendency </a:t>
            </a:r>
          </a:p>
          <a:p>
            <a:pPr lvl="2"/>
            <a:r>
              <a:rPr lang="en-US" dirty="0" smtClean="0"/>
              <a:t>e.g. the 50</a:t>
            </a:r>
            <a:r>
              <a:rPr lang="en-US" baseline="30000" dirty="0" smtClean="0"/>
              <a:t>th</a:t>
            </a:r>
            <a:r>
              <a:rPr lang="en-US" dirty="0" smtClean="0"/>
              <a:t> percentile</a:t>
            </a:r>
          </a:p>
          <a:p>
            <a:pPr lvl="1"/>
            <a:r>
              <a:rPr lang="en-US" dirty="0" smtClean="0"/>
              <a:t>as well as the deviations around that tendency, of the results </a:t>
            </a:r>
          </a:p>
          <a:p>
            <a:pPr lvl="2"/>
            <a:r>
              <a:rPr lang="en-US" dirty="0" smtClean="0"/>
              <a:t>e.g. the 75-25</a:t>
            </a:r>
            <a:r>
              <a:rPr lang="en-US" baseline="30000" dirty="0" smtClean="0"/>
              <a:t>th</a:t>
            </a:r>
            <a:r>
              <a:rPr lang="en-US" dirty="0" smtClean="0"/>
              <a:t> percentile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1062</TotalTime>
  <Words>711</Words>
  <Application>Microsoft Macintosh PowerPoint</Application>
  <PresentationFormat>On-screen Show (4:3)</PresentationFormat>
  <Paragraphs>88</Paragraphs>
  <Slides>11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Solstice</vt:lpstr>
      <vt:lpstr>Issues with statistical methods </vt:lpstr>
      <vt:lpstr>The usual slide at this point</vt:lpstr>
      <vt:lpstr>The slavish application of statistical hypothesis testing is a very bad idea</vt:lpstr>
      <vt:lpstr>Janez Demsar : Statistical Comparisons of Classifiers over Multiple Data Sets</vt:lpstr>
      <vt:lpstr>Kitchenham et al.  TSE, 2007</vt:lpstr>
      <vt:lpstr>Consider using simple visuals rather than complex stats</vt:lpstr>
      <vt:lpstr>Same task, 4 implementations from 4 companies</vt:lpstr>
      <vt:lpstr>A simple visualization to make a point about instability.</vt:lpstr>
      <vt:lpstr>More simple visualizations (and we spent days getting here) </vt:lpstr>
      <vt:lpstr>Example “ranked quartiles” from http://menzies.us/pdf/09reuse.pdf</vt:lpstr>
      <vt:lpstr>Damned if you do,  damned if you don’t</vt:lpstr>
    </vt:vector>
  </TitlesOfParts>
  <Company>West Virignia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Issues with statistical methods </dc:title>
  <dc:creator>Tim Menzies</dc:creator>
  <cp:lastModifiedBy>Tim Menzies</cp:lastModifiedBy>
  <cp:revision>9</cp:revision>
  <dcterms:created xsi:type="dcterms:W3CDTF">2010-06-11T09:24:45Z</dcterms:created>
  <dcterms:modified xsi:type="dcterms:W3CDTF">2010-06-12T03:07:11Z</dcterms:modified>
</cp:coreProperties>
</file>