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42" d="100"/>
          <a:sy n="142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E9544-BBCC-8544-8EE2-DC3825E3BDB7}" type="datetimeFigureOut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F1FD2-C18C-2D45-B349-871C2C56A3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F2AE4-D823-8749-AD12-5C5AEDF9F9F8}" type="datetimeFigureOut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58DA6-D259-BF45-BD2F-BC2F43701D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003A-0436-E04A-8DE6-A77990831066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08D5-4CE4-E84A-B952-AEA07C981A6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F7CC3-6B44-0B4A-8720-DC98D740E85B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C1B3-3886-5C4C-9DF9-58F0AC388F0C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F2DF-CD8D-8544-9315-4753CD61819F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99A0-3B49-CB49-9305-0A14956E757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A3AC9-174C-A541-8EBB-7B198489D95F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1DF5-9928-7440-8C9B-71209CBC92D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BBEE7-6792-374A-9E87-EE40995B1DE5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B6EC-8DF6-934F-8777-84D7CBE95A7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4D2-8E24-EC4E-9280-F6FDB947B3D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0DE6-449D-5449-92FA-B77CB7937E1E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D822-E108-F248-9E86-5A474722C460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E3FCF-19CA-5442-BF01-92F33FC01A0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0D224-0A1D-DA49-849B-C73996262EE9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2EE-8CBF-954B-B22A-378CAF0A714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19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FAB8474-38DB-C24B-BD52-C697AA98E7FE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17513" y="3962400"/>
            <a:ext cx="8307387" cy="1619250"/>
          </a:xfrm>
        </p:spPr>
        <p:txBody>
          <a:bodyPr/>
          <a:lstStyle/>
          <a:p>
            <a:r>
              <a:rPr lang="en-US" sz="6600" dirty="0" smtClean="0"/>
              <a:t>Welcome!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 descr="2010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05000"/>
            <a:ext cx="5067302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Submissions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76800" y="2770188"/>
            <a:ext cx="3840480" cy="3464765"/>
          </a:xfrm>
        </p:spPr>
        <p:txBody>
          <a:bodyPr/>
          <a:lstStyle/>
          <a:p>
            <a:r>
              <a:rPr lang="en-US" dirty="0" smtClean="0"/>
              <a:t>Thanks to all our reviewers for handling our growing number of submissions</a:t>
            </a:r>
          </a:p>
          <a:p>
            <a:r>
              <a:rPr lang="en-US" dirty="0" smtClean="0"/>
              <a:t>Apologies from PC chair </a:t>
            </a:r>
            <a:r>
              <a:rPr lang="en-US" dirty="0" err="1" smtClean="0"/>
              <a:t>Gunes</a:t>
            </a:r>
            <a:r>
              <a:rPr lang="en-US" dirty="0" smtClean="0"/>
              <a:t> Koru</a:t>
            </a:r>
          </a:p>
          <a:p>
            <a:pPr lvl="1"/>
            <a:r>
              <a:rPr lang="en-US" dirty="0" smtClean="0"/>
              <a:t>Stranded in Canada by visa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400" y="2770188"/>
            <a:ext cx="3989294" cy="3464765"/>
          </a:xfrm>
        </p:spPr>
        <p:txBody>
          <a:bodyPr/>
          <a:lstStyle/>
          <a:p>
            <a:r>
              <a:rPr lang="en-US" dirty="0" smtClean="0"/>
              <a:t>2007: 10 submissions</a:t>
            </a:r>
          </a:p>
          <a:p>
            <a:r>
              <a:rPr lang="en-US" dirty="0" smtClean="0"/>
              <a:t>2008: 16  submissions (160% growth)</a:t>
            </a:r>
          </a:p>
          <a:p>
            <a:r>
              <a:rPr lang="en-US" dirty="0" smtClean="0"/>
              <a:t>2009: 34 submissions  (212% growth)</a:t>
            </a:r>
          </a:p>
          <a:p>
            <a:r>
              <a:rPr lang="en-US" dirty="0" smtClean="0"/>
              <a:t>2010: 53 submissions  (156% growth)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paper: PROMISE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7965141" cy="3464765"/>
          </a:xfrm>
        </p:spPr>
        <p:txBody>
          <a:bodyPr/>
          <a:lstStyle/>
          <a:p>
            <a:r>
              <a:rPr lang="en-US" i="1" dirty="0" smtClean="0"/>
              <a:t>How Effective is </a:t>
            </a:r>
            <a:r>
              <a:rPr lang="en-US" i="1" dirty="0" err="1" smtClean="0"/>
              <a:t>Tabu</a:t>
            </a:r>
            <a:r>
              <a:rPr lang="en-US" i="1" dirty="0" smtClean="0"/>
              <a:t> Search to Configure Support Vector Regression for Effort Estimation?</a:t>
            </a:r>
          </a:p>
          <a:p>
            <a:pPr lvl="1"/>
            <a:r>
              <a:rPr lang="en-US" dirty="0" smtClean="0"/>
              <a:t>Anna </a:t>
            </a:r>
            <a:r>
              <a:rPr lang="en-US" dirty="0" err="1" smtClean="0"/>
              <a:t>Corazza</a:t>
            </a:r>
            <a:r>
              <a:rPr lang="en-US" dirty="0" smtClean="0"/>
              <a:t>, Sergio Di Martino, </a:t>
            </a:r>
            <a:r>
              <a:rPr lang="en-US" dirty="0" err="1" smtClean="0"/>
              <a:t>Filomena</a:t>
            </a:r>
            <a:r>
              <a:rPr lang="en-US" dirty="0" smtClean="0"/>
              <a:t> </a:t>
            </a:r>
            <a:r>
              <a:rPr lang="en-US" dirty="0" err="1" smtClean="0"/>
              <a:t>Ferrucci</a:t>
            </a:r>
            <a:r>
              <a:rPr lang="en-US" dirty="0" smtClean="0"/>
              <a:t>, Carmine </a:t>
            </a:r>
            <a:r>
              <a:rPr lang="en-US" dirty="0" err="1" smtClean="0"/>
              <a:t>Gravino</a:t>
            </a:r>
            <a:r>
              <a:rPr lang="en-US" dirty="0" smtClean="0"/>
              <a:t>, Federica </a:t>
            </a:r>
            <a:r>
              <a:rPr lang="en-US" dirty="0" err="1" smtClean="0"/>
              <a:t>Sarro</a:t>
            </a:r>
            <a:r>
              <a:rPr lang="en-US" dirty="0" smtClean="0"/>
              <a:t> and Emilia Mendes</a:t>
            </a:r>
          </a:p>
          <a:p>
            <a:pPr lvl="1"/>
            <a:r>
              <a:rPr lang="en-US" dirty="0" smtClean="0"/>
              <a:t>11:30, Sunday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Growing differentiation </a:t>
            </a:r>
            <a:br>
              <a:rPr lang="en-US" sz="4800" dirty="0" smtClean="0"/>
            </a:br>
            <a:r>
              <a:rPr lang="en-US" sz="4800" dirty="0" smtClean="0"/>
              <a:t>of this conference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4002741" cy="3464765"/>
          </a:xfrm>
        </p:spPr>
        <p:txBody>
          <a:bodyPr>
            <a:normAutofit/>
          </a:bodyPr>
          <a:lstStyle/>
          <a:p>
            <a:r>
              <a:rPr lang="en-US" dirty="0" smtClean="0"/>
              <a:t>ESEM: </a:t>
            </a:r>
          </a:p>
          <a:p>
            <a:pPr lvl="1"/>
            <a:r>
              <a:rPr lang="en-US" dirty="0" smtClean="0"/>
              <a:t>Classic SE empiricism</a:t>
            </a:r>
          </a:p>
          <a:p>
            <a:r>
              <a:rPr lang="en-US" dirty="0" smtClean="0"/>
              <a:t>MSR: </a:t>
            </a:r>
          </a:p>
          <a:p>
            <a:pPr lvl="1"/>
            <a:r>
              <a:rPr lang="en-US" dirty="0" smtClean="0"/>
              <a:t>Bold exploration of new areas</a:t>
            </a:r>
          </a:p>
          <a:p>
            <a:pPr lvl="1"/>
            <a:r>
              <a:rPr lang="en-US" dirty="0" smtClean="0"/>
              <a:t>Less emphasis on repeatability</a:t>
            </a:r>
          </a:p>
          <a:p>
            <a:pPr lvl="1"/>
            <a:r>
              <a:rPr lang="en-US" dirty="0" smtClean="0"/>
              <a:t>E.g. MSR’10, G. Robles</a:t>
            </a:r>
          </a:p>
          <a:p>
            <a:pPr lvl="2"/>
            <a:r>
              <a:rPr lang="en-US" dirty="0" smtClean="0"/>
              <a:t>154 past papers at MSR</a:t>
            </a:r>
          </a:p>
          <a:p>
            <a:pPr lvl="2"/>
            <a:r>
              <a:rPr lang="en-US" dirty="0" smtClean="0"/>
              <a:t>2 of which have their data on-line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PROMISE: </a:t>
            </a:r>
          </a:p>
          <a:p>
            <a:pPr lvl="1"/>
            <a:r>
              <a:rPr lang="en-US" dirty="0" smtClean="0"/>
              <a:t>Empirical SE v2.0</a:t>
            </a:r>
          </a:p>
          <a:p>
            <a:pPr lvl="2"/>
            <a:r>
              <a:rPr lang="en-US" dirty="0" smtClean="0"/>
              <a:t>Analysis via data mining</a:t>
            </a:r>
          </a:p>
          <a:p>
            <a:pPr lvl="2"/>
            <a:r>
              <a:rPr lang="en-US" dirty="0" smtClean="0"/>
              <a:t>Open data (where possible)</a:t>
            </a:r>
          </a:p>
          <a:p>
            <a:pPr lvl="3"/>
            <a:r>
              <a:rPr lang="en-US" dirty="0" smtClean="0"/>
              <a:t> Most PROMISE papers </a:t>
            </a:r>
            <a:br>
              <a:rPr lang="en-US" dirty="0" smtClean="0"/>
            </a:br>
            <a:r>
              <a:rPr lang="en-US" dirty="0" smtClean="0"/>
              <a:t>use on-line data</a:t>
            </a:r>
          </a:p>
          <a:p>
            <a:pPr lvl="1"/>
            <a:r>
              <a:rPr lang="en-US" dirty="0" smtClean="0"/>
              <a:t>Mixture of exploring new areas</a:t>
            </a:r>
          </a:p>
          <a:p>
            <a:pPr lvl="2"/>
            <a:r>
              <a:rPr lang="en-US" dirty="0" smtClean="0"/>
              <a:t>As well as improving old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State of the repository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4002741" cy="34647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New trends (that we want to encourage)</a:t>
            </a:r>
          </a:p>
          <a:p>
            <a:pPr lvl="1"/>
            <a:r>
              <a:rPr lang="en-US" dirty="0" smtClean="0"/>
              <a:t>Journal </a:t>
            </a:r>
            <a:r>
              <a:rPr lang="en-US" dirty="0" err="1" smtClean="0"/>
              <a:t>CFPs</a:t>
            </a:r>
            <a:r>
              <a:rPr lang="en-US" dirty="0" smtClean="0"/>
              <a:t> where adding</a:t>
            </a:r>
            <a:r>
              <a:rPr lang="en-US" dirty="0" smtClean="0"/>
              <a:t> data to </a:t>
            </a:r>
            <a:r>
              <a:rPr lang="en-US" dirty="0" smtClean="0"/>
              <a:t>PROMISE is strong encouraged</a:t>
            </a:r>
          </a:p>
          <a:p>
            <a:pPr lvl="1"/>
            <a:r>
              <a:rPr lang="en-US" dirty="0" smtClean="0"/>
              <a:t>End stage Ph.D. students sending us their data for archiving</a:t>
            </a:r>
          </a:p>
          <a:p>
            <a:pPr lvl="2"/>
            <a:r>
              <a:rPr lang="en-US" dirty="0" smtClean="0"/>
              <a:t>E.g. Marian </a:t>
            </a:r>
            <a:r>
              <a:rPr lang="en-US" dirty="0" err="1" smtClean="0"/>
              <a:t>Jureczko</a:t>
            </a:r>
            <a:endParaRPr lang="en-US" dirty="0" smtClean="0"/>
          </a:p>
          <a:p>
            <a:pPr lvl="3"/>
            <a:r>
              <a:rPr lang="en-US" dirty="0" smtClean="0"/>
              <a:t>30 projects, OO metrics + defects </a:t>
            </a:r>
          </a:p>
          <a:p>
            <a:pPr lvl="3"/>
            <a:r>
              <a:rPr lang="en-US" dirty="0" smtClean="0"/>
              <a:t>Some with multiple revisions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Now, 130+ projects</a:t>
            </a:r>
          </a:p>
          <a:p>
            <a:pPr lvl="1"/>
            <a:r>
              <a:rPr lang="en-US" dirty="0" smtClean="0"/>
              <a:t>Text mining</a:t>
            </a:r>
          </a:p>
          <a:p>
            <a:pPr lvl="1"/>
            <a:r>
              <a:rPr lang="en-US" dirty="0" smtClean="0"/>
              <a:t>Model-based reasoning</a:t>
            </a:r>
          </a:p>
          <a:p>
            <a:pPr lvl="1"/>
            <a:r>
              <a:rPr lang="en-US" dirty="0" smtClean="0"/>
              <a:t>Effort prediction</a:t>
            </a:r>
          </a:p>
          <a:p>
            <a:pPr lvl="1"/>
            <a:r>
              <a:rPr lang="en-US" dirty="0" smtClean="0"/>
              <a:t>Defect prediction (largest group)</a:t>
            </a:r>
          </a:p>
          <a:p>
            <a:r>
              <a:rPr lang="en-US" dirty="0" smtClean="0"/>
              <a:t>Used in multiple papers</a:t>
            </a:r>
          </a:p>
          <a:p>
            <a:pPr lvl="1"/>
            <a:r>
              <a:rPr lang="en-US" dirty="0" smtClean="0"/>
              <a:t>  One two hour survey of ACM</a:t>
            </a:r>
            <a:r>
              <a:rPr lang="en-US" dirty="0" smtClean="0"/>
              <a:t> Digital Library found </a:t>
            </a:r>
            <a:r>
              <a:rPr lang="en-US" dirty="0" smtClean="0"/>
              <a:t>73 such papers </a:t>
            </a:r>
          </a:p>
          <a:p>
            <a:pPr lvl="2"/>
            <a:r>
              <a:rPr lang="en-US" dirty="0" smtClean="0"/>
              <a:t>From this conference</a:t>
            </a:r>
          </a:p>
          <a:p>
            <a:pPr lvl="2"/>
            <a:r>
              <a:rPr lang="en-US" dirty="0" smtClean="0"/>
              <a:t>And elsewhere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PROMISE’10  journal special issue</a:t>
            </a:r>
          </a:p>
          <a:p>
            <a:pPr lvl="1"/>
            <a:r>
              <a:rPr lang="en-US" dirty="0" smtClean="0"/>
              <a:t>ESE journal</a:t>
            </a:r>
          </a:p>
          <a:p>
            <a:pPr lvl="1"/>
            <a:r>
              <a:rPr lang="en-US" dirty="0" smtClean="0"/>
              <a:t>Submission by invitation</a:t>
            </a:r>
          </a:p>
          <a:p>
            <a:pPr lvl="1"/>
            <a:r>
              <a:rPr lang="en-US" dirty="0" smtClean="0"/>
              <a:t>Editors:</a:t>
            </a:r>
          </a:p>
          <a:p>
            <a:pPr lvl="2"/>
            <a:r>
              <a:rPr lang="en-US" dirty="0" err="1" smtClean="0"/>
              <a:t>Gunes</a:t>
            </a:r>
            <a:r>
              <a:rPr lang="en-US" dirty="0" smtClean="0"/>
              <a:t> Koru and Tim </a:t>
            </a:r>
            <a:r>
              <a:rPr lang="en-US" dirty="0" err="1" smtClean="0"/>
              <a:t>Menzies</a:t>
            </a:r>
            <a:endParaRPr lang="en-US" dirty="0" smtClean="0"/>
          </a:p>
          <a:p>
            <a:r>
              <a:rPr lang="en-US" dirty="0" smtClean="0"/>
              <a:t>Organization changes</a:t>
            </a:r>
          </a:p>
          <a:p>
            <a:pPr lvl="1"/>
            <a:r>
              <a:rPr lang="en-US" dirty="0" smtClean="0"/>
              <a:t>New steering committee member</a:t>
            </a:r>
          </a:p>
          <a:p>
            <a:pPr lvl="2"/>
            <a:r>
              <a:rPr lang="en-US" dirty="0" smtClean="0"/>
              <a:t>Stefan Wagner (</a:t>
            </a:r>
            <a:r>
              <a:rPr lang="en-US" dirty="0" err="1" smtClean="0"/>
              <a:t>Technische</a:t>
            </a:r>
            <a:r>
              <a:rPr lang="en-US" dirty="0" smtClean="0"/>
              <a:t> </a:t>
            </a:r>
            <a:r>
              <a:rPr lang="en-US" dirty="0" err="1" smtClean="0"/>
              <a:t>Universität</a:t>
            </a:r>
            <a:r>
              <a:rPr lang="en-US" dirty="0" smtClean="0"/>
              <a:t> </a:t>
            </a:r>
            <a:r>
              <a:rPr lang="en-US" dirty="0" err="1" smtClean="0"/>
              <a:t>München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 = PC chair 2011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PROMISE 2011</a:t>
            </a:r>
          </a:p>
          <a:p>
            <a:pPr lvl="1"/>
            <a:r>
              <a:rPr lang="en-US" dirty="0" smtClean="0"/>
              <a:t>Not finalized</a:t>
            </a:r>
          </a:p>
          <a:p>
            <a:pPr lvl="1"/>
            <a:r>
              <a:rPr lang="en-US" dirty="0" smtClean="0"/>
              <a:t>Probably with ICSM’11</a:t>
            </a:r>
          </a:p>
          <a:p>
            <a:pPr lvl="2"/>
            <a:r>
              <a:rPr lang="en-US" dirty="0" smtClean="0"/>
              <a:t>Williamsburg VA, Sept 25 - Oct1</a:t>
            </a:r>
          </a:p>
          <a:p>
            <a:pPr lvl="2"/>
            <a:r>
              <a:rPr lang="en-US" dirty="0" smtClean="0"/>
              <a:t>Conveniently times to be 2 days after ESEM’11 finishes at Banff, Canada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 Speakers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Today: </a:t>
            </a:r>
          </a:p>
          <a:p>
            <a:pPr lvl="1"/>
            <a:r>
              <a:rPr lang="en-US" dirty="0" smtClean="0"/>
              <a:t>Prof. Mark Harman</a:t>
            </a:r>
          </a:p>
          <a:p>
            <a:pPr lvl="1"/>
            <a:r>
              <a:rPr lang="en-US" dirty="0" smtClean="0"/>
              <a:t>Department of Computer Science at King's College London.</a:t>
            </a:r>
          </a:p>
          <a:p>
            <a:pPr lvl="1"/>
            <a:r>
              <a:rPr lang="en-US" b="1" dirty="0" smtClean="0"/>
              <a:t>How SBSE can Support Construction and Analysis of Predictive Models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Tomorrow:</a:t>
            </a:r>
          </a:p>
          <a:p>
            <a:pPr lvl="1"/>
            <a:r>
              <a:rPr lang="en-US" dirty="0" smtClean="0"/>
              <a:t>Dr. Judith Bishop</a:t>
            </a:r>
          </a:p>
          <a:p>
            <a:pPr lvl="1"/>
            <a:r>
              <a:rPr lang="en-US" dirty="0" smtClean="0"/>
              <a:t>Director of Computer Science, External Research, Microsoft.</a:t>
            </a:r>
            <a:endParaRPr lang="en-US" b="1" dirty="0" smtClean="0"/>
          </a:p>
          <a:p>
            <a:pPr lvl="1"/>
            <a:r>
              <a:rPr lang="en-US" b="1" dirty="0" smtClean="0"/>
              <a:t>Overcoming scale and privacy issues in industrial software studies and repositories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5091953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5091953"/>
            <a:ext cx="1016000" cy="117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65</TotalTime>
  <Words>411</Words>
  <Application>Microsoft Macintosh PowerPoint</Application>
  <PresentationFormat>On-screen Show 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Expo</vt:lpstr>
      <vt:lpstr>Welcome!  </vt:lpstr>
      <vt:lpstr>Increased Submissions</vt:lpstr>
      <vt:lpstr>Best paper: PROMISE 2010</vt:lpstr>
      <vt:lpstr>Growing differentiation  of this conference</vt:lpstr>
      <vt:lpstr>State of the repository</vt:lpstr>
      <vt:lpstr>Future plans</vt:lpstr>
      <vt:lpstr>Guest Speakers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PROMISE’10  </dc:title>
  <dc:creator>Tim Menzies</dc:creator>
  <cp:lastModifiedBy>Tim Menzies</cp:lastModifiedBy>
  <cp:revision>6</cp:revision>
  <dcterms:created xsi:type="dcterms:W3CDTF">2010-08-30T19:58:25Z</dcterms:created>
  <dcterms:modified xsi:type="dcterms:W3CDTF">2010-08-30T20:02:49Z</dcterms:modified>
</cp:coreProperties>
</file>