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6.xml" ContentType="application/vnd.openxmlformats-officedocument.presentationml.slideLayout+xml"/>
  <Default Extension="bin" ContentType="application/vnd.openxmlformats-officedocument.presentationml.printerSettings"/>
  <Override PartName="/ppt/slideLayouts/slideLayout15.xml" ContentType="application/vnd.openxmlformats-officedocument.presentationml.slideLayout+xml"/>
  <Override PartName="/docProps/core.xml" ContentType="application/vnd.openxmlformats-package.core-properties+xml"/>
  <Default Extension="rels" ContentType="application/vnd.openxmlformats-package.relationships+xml"/>
  <Override PartName="/ppt/handoutMasters/handoutMaster1.xml" ContentType="application/vnd.openxmlformats-officedocument.presentationml.handoutMaster+xml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42" d="100"/>
          <a:sy n="142" d="100"/>
        </p:scale>
        <p:origin x="-11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heme" Target="theme/theme1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E9544-BBCC-8544-8EE2-DC3825E3BDB7}" type="datetimeFigureOut">
              <a:rPr lang="en-US" smtClean="0"/>
              <a:pPr/>
              <a:t>8/30/10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BF1FD2-C18C-2D45-B349-871C2C56A3A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5F2AE4-D823-8749-AD12-5C5AEDF9F9F8}" type="datetimeFigureOut">
              <a:rPr lang="en-US" smtClean="0"/>
              <a:pPr/>
              <a:t>8/30/10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58DA6-D259-BF45-BD2F-BC2F43701D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Home.png"/>
          <p:cNvPicPr>
            <a:picLocks noChangeAspect="1"/>
          </p:cNvPicPr>
          <p:nvPr/>
        </p:nvPicPr>
        <p:blipFill>
          <a:blip r:embed="rId2"/>
          <a:srcRect t="-93973"/>
          <a:stretch>
            <a:fillRect/>
          </a:stretch>
        </p:blipFill>
        <p:spPr>
          <a:xfrm>
            <a:off x="179294" y="1183341"/>
            <a:ext cx="8787384" cy="5276725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513" y="2168338"/>
            <a:ext cx="8307387" cy="161925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513" y="3810000"/>
            <a:ext cx="8307387" cy="75303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D003A-0436-E04A-8DE6-A77990831066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DirectionalButtons-RightOn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2266" y="533400"/>
            <a:ext cx="752475" cy="352425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756646"/>
            <a:ext cx="8308975" cy="349175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408D5-4CE4-E84A-B952-AEA07C981A68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TCFull.png"/>
          <p:cNvPicPr>
            <a:picLocks noChangeAspect="1"/>
          </p:cNvPicPr>
          <p:nvPr/>
        </p:nvPicPr>
        <p:blipFill>
          <a:blip r:embed="rId2"/>
          <a:srcRect l="-198711"/>
          <a:stretch>
            <a:fillRect/>
          </a:stretch>
        </p:blipFill>
        <p:spPr>
          <a:xfrm>
            <a:off x="177999" y="1179576"/>
            <a:ext cx="8788373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F7CC3-6B44-0B4A-8720-DC98D740E85B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SectionH.png"/>
          <p:cNvPicPr>
            <a:picLocks noChangeAspect="1"/>
          </p:cNvPicPr>
          <p:nvPr/>
        </p:nvPicPr>
        <p:blipFill>
          <a:blip r:embed="rId2"/>
          <a:srcRect r="-91875"/>
          <a:stretch>
            <a:fillRect/>
          </a:stretch>
        </p:blipFill>
        <p:spPr>
          <a:xfrm>
            <a:off x="182880" y="1179576"/>
            <a:ext cx="8785105" cy="527608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429000"/>
            <a:ext cx="6591300" cy="1371600"/>
          </a:xfrm>
        </p:spPr>
        <p:txBody>
          <a:bodyPr anchor="b" anchorCtr="0"/>
          <a:lstStyle>
            <a:lvl1pPr algn="r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4800599"/>
            <a:ext cx="6591300" cy="1066801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C1B3-3886-5C4C-9DF9-58F0AC388F0C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859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3214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F2DF-CD8D-8544-9315-4753CD61819F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6859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859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752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752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C99A0-3B49-CB49-9305-0A14956E7577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A3AC9-174C-A541-8EBB-7B198489D95F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1DF5-9928-7440-8C9B-71209CBC92D7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Cap.png"/>
          <p:cNvPicPr>
            <a:picLocks noChangeAspect="1"/>
          </p:cNvPicPr>
          <p:nvPr/>
        </p:nvPicPr>
        <p:blipFill>
          <a:blip r:embed="rId2"/>
          <a:srcRect b="-135871"/>
          <a:stretch>
            <a:fillRect/>
          </a:stretch>
        </p:blipFill>
        <p:spPr>
          <a:xfrm>
            <a:off x="182880" y="1179575"/>
            <a:ext cx="4228522" cy="5274037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369794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2341" y="1600200"/>
            <a:ext cx="4101353" cy="4652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3697941" cy="341583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BBEE7-6792-374A-9E87-EE40995B1DE5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466850"/>
            <a:ext cx="8308039" cy="1128432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7224" y="2623296"/>
            <a:ext cx="4717676" cy="38312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213" y="2770187"/>
            <a:ext cx="3429093" cy="35768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3B6EC-8DF6-934F-8777-84D7CBE95A77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182880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34D2-8E24-EC4E-9280-F6FDB947B3D8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298140" y="1169894"/>
            <a:ext cx="3671047" cy="52760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82880" y="1169894"/>
            <a:ext cx="8787384" cy="2106706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3329268"/>
            <a:ext cx="8346141" cy="1014132"/>
          </a:xfrm>
        </p:spPr>
        <p:txBody>
          <a:bodyPr anchor="b"/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4343399"/>
            <a:ext cx="8346141" cy="190976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50DE6-449D-5449-92FA-B77CB7937E1E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82880" y="3281082"/>
            <a:ext cx="8787384" cy="3174582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3835212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0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00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7D822-E108-F248-9E86-5A474722C460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82880" y="1179576"/>
            <a:ext cx="3671047" cy="220531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2015983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182880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E3FCF-19CA-5442-BF01-92F33FC01A07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VerticalTC.png"/>
          <p:cNvPicPr>
            <a:picLocks noChangeAspect="1"/>
          </p:cNvPicPr>
          <p:nvPr/>
        </p:nvPicPr>
        <p:blipFill>
          <a:blip r:embed="rId2"/>
          <a:srcRect t="-93650"/>
          <a:stretch>
            <a:fillRect/>
          </a:stretch>
        </p:blipFill>
        <p:spPr>
          <a:xfrm>
            <a:off x="7445188" y="1178128"/>
            <a:ext cx="1524000" cy="5275339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0705" y="1398494"/>
            <a:ext cx="1447800" cy="48499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7513" y="1398494"/>
            <a:ext cx="6669087" cy="484990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0D224-0A1D-DA49-849B-C73996262EE9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D2EE-8CBF-954B-B22A-378CAF0A7148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2880" y="1179576"/>
            <a:ext cx="8787384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DirectionalButtons-LeftOnlyOn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488" y="538163"/>
            <a:ext cx="752475" cy="35242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6" Type="http://schemas.openxmlformats.org/officeDocument/2006/relationships/slideLayout" Target="../slideLayouts/slideLayout1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19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18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5925" y="1456765"/>
            <a:ext cx="8308975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5925" y="2770188"/>
            <a:ext cx="8308975" cy="3478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0105" y="6454588"/>
            <a:ext cx="23980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FAB8474-38DB-C24B-BD52-C697AA98E7FE}" type="datetime1">
              <a:rPr lang="en-US" smtClean="0"/>
              <a:pPr/>
              <a:t>8/30/10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976" y="6454588"/>
            <a:ext cx="3657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1219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27E643A-CC67-8941-87E8-F59AA15CA4F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HomeButton.png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2450" y="526116"/>
            <a:ext cx="457200" cy="352425"/>
          </a:xfrm>
          <a:prstGeom prst="rect">
            <a:avLst/>
          </a:prstGeom>
        </p:spPr>
      </p:pic>
      <p:pic>
        <p:nvPicPr>
          <p:cNvPr id="10" name="Picture 9" descr="DirectionalButtons-Full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826188" y="526116"/>
            <a:ext cx="752475" cy="3524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  <p:sldLayoutId r:id="rId15"/>
    <p:sldLayoutId r:id="rId16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17513" y="3962400"/>
            <a:ext cx="8307387" cy="1619250"/>
          </a:xfrm>
        </p:spPr>
        <p:txBody>
          <a:bodyPr/>
          <a:lstStyle/>
          <a:p>
            <a:r>
              <a:rPr lang="en-US" sz="6600" dirty="0" smtClean="0"/>
              <a:t>Welcome!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1" name="Picture 10" descr="2010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905000"/>
            <a:ext cx="5067302" cy="144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Increased Submissions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876800" y="2770188"/>
            <a:ext cx="3840480" cy="3464765"/>
          </a:xfrm>
        </p:spPr>
        <p:txBody>
          <a:bodyPr/>
          <a:lstStyle/>
          <a:p>
            <a:r>
              <a:rPr lang="en-US" dirty="0" smtClean="0"/>
              <a:t>Thanks to all our reviewers for handling our growing number of submissions</a:t>
            </a:r>
          </a:p>
          <a:p>
            <a:r>
              <a:rPr lang="en-US" dirty="0" smtClean="0"/>
              <a:t>Apologies from PC chair </a:t>
            </a:r>
            <a:r>
              <a:rPr lang="en-US" dirty="0" err="1" smtClean="0"/>
              <a:t>Gunes</a:t>
            </a:r>
            <a:r>
              <a:rPr lang="en-US" dirty="0" smtClean="0"/>
              <a:t> Koru</a:t>
            </a:r>
          </a:p>
          <a:p>
            <a:pPr lvl="1"/>
            <a:r>
              <a:rPr lang="en-US" dirty="0" smtClean="0"/>
              <a:t>Stranded in Canada by visa issues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33400" y="2770188"/>
            <a:ext cx="3989294" cy="3464765"/>
          </a:xfrm>
        </p:spPr>
        <p:txBody>
          <a:bodyPr/>
          <a:lstStyle/>
          <a:p>
            <a:r>
              <a:rPr lang="en-US" dirty="0" smtClean="0"/>
              <a:t>2007: 10 submissions</a:t>
            </a:r>
          </a:p>
          <a:p>
            <a:r>
              <a:rPr lang="en-US" dirty="0" smtClean="0"/>
              <a:t>2008: 16  submissions (160% growth)</a:t>
            </a:r>
          </a:p>
          <a:p>
            <a:r>
              <a:rPr lang="en-US" dirty="0" smtClean="0"/>
              <a:t>2009: 34 submissions  (212% growth)</a:t>
            </a:r>
          </a:p>
          <a:p>
            <a:r>
              <a:rPr lang="en-US" dirty="0" smtClean="0"/>
              <a:t>2010: 53 submissions  (156% growth)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</a:t>
            </a:r>
            <a:r>
              <a:rPr lang="en-US" dirty="0" smtClean="0"/>
              <a:t>paper: PROMISE </a:t>
            </a:r>
            <a:r>
              <a:rPr lang="en-US" dirty="0" smtClean="0"/>
              <a:t>2010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858" y="2770188"/>
            <a:ext cx="7965141" cy="3464765"/>
          </a:xfrm>
        </p:spPr>
        <p:txBody>
          <a:bodyPr/>
          <a:lstStyle/>
          <a:p>
            <a:r>
              <a:rPr lang="en-US" i="1" dirty="0" smtClean="0"/>
              <a:t>How Effective is </a:t>
            </a:r>
            <a:r>
              <a:rPr lang="en-US" i="1" dirty="0" err="1" smtClean="0"/>
              <a:t>Tabu</a:t>
            </a:r>
            <a:r>
              <a:rPr lang="en-US" i="1" dirty="0" smtClean="0"/>
              <a:t> Search to Configure Support Vector Regression for Effort Estimation?</a:t>
            </a:r>
          </a:p>
          <a:p>
            <a:pPr lvl="1"/>
            <a:r>
              <a:rPr lang="en-US" dirty="0" smtClean="0"/>
              <a:t>Anna </a:t>
            </a:r>
            <a:r>
              <a:rPr lang="en-US" dirty="0" err="1" smtClean="0"/>
              <a:t>Corazza</a:t>
            </a:r>
            <a:r>
              <a:rPr lang="en-US" dirty="0" smtClean="0"/>
              <a:t>, Sergio Di Martino, </a:t>
            </a:r>
            <a:r>
              <a:rPr lang="en-US" dirty="0" err="1" smtClean="0"/>
              <a:t>Filomena</a:t>
            </a:r>
            <a:r>
              <a:rPr lang="en-US" dirty="0" smtClean="0"/>
              <a:t> </a:t>
            </a:r>
            <a:r>
              <a:rPr lang="en-US" dirty="0" err="1" smtClean="0"/>
              <a:t>Ferrucci</a:t>
            </a:r>
            <a:r>
              <a:rPr lang="en-US" dirty="0" smtClean="0"/>
              <a:t>, Carmine </a:t>
            </a:r>
            <a:r>
              <a:rPr lang="en-US" dirty="0" err="1" smtClean="0"/>
              <a:t>Gravino</a:t>
            </a:r>
            <a:r>
              <a:rPr lang="en-US" dirty="0" smtClean="0"/>
              <a:t>, Federica </a:t>
            </a:r>
            <a:r>
              <a:rPr lang="en-US" dirty="0" err="1" smtClean="0"/>
              <a:t>Sarro</a:t>
            </a:r>
            <a:r>
              <a:rPr lang="en-US" dirty="0" smtClean="0"/>
              <a:t> and Emilia Mendes</a:t>
            </a:r>
          </a:p>
          <a:p>
            <a:pPr lvl="1"/>
            <a:r>
              <a:rPr lang="en-US" dirty="0" smtClean="0"/>
              <a:t>11:30, Sunday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Growing differentiation </a:t>
            </a:r>
            <a:br>
              <a:rPr lang="en-US" sz="4800" dirty="0" smtClean="0"/>
            </a:br>
            <a:r>
              <a:rPr lang="en-US" sz="4800" dirty="0" smtClean="0"/>
              <a:t>of this conference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858" y="2770188"/>
            <a:ext cx="4002741" cy="3464765"/>
          </a:xfrm>
        </p:spPr>
        <p:txBody>
          <a:bodyPr>
            <a:normAutofit/>
          </a:bodyPr>
          <a:lstStyle/>
          <a:p>
            <a:r>
              <a:rPr lang="en-US" dirty="0" smtClean="0"/>
              <a:t>ESEM: </a:t>
            </a:r>
          </a:p>
          <a:p>
            <a:pPr lvl="1"/>
            <a:r>
              <a:rPr lang="en-US" dirty="0" smtClean="0"/>
              <a:t>Classic SE empiricism</a:t>
            </a:r>
          </a:p>
          <a:p>
            <a:r>
              <a:rPr lang="en-US" dirty="0" smtClean="0"/>
              <a:t>MSR: </a:t>
            </a:r>
          </a:p>
          <a:p>
            <a:pPr lvl="1"/>
            <a:r>
              <a:rPr lang="en-US" dirty="0" smtClean="0"/>
              <a:t>Bold exploration of new areas</a:t>
            </a:r>
          </a:p>
          <a:p>
            <a:pPr lvl="1"/>
            <a:r>
              <a:rPr lang="en-US" dirty="0" smtClean="0"/>
              <a:t>Less</a:t>
            </a:r>
            <a:r>
              <a:rPr lang="en-US" dirty="0" smtClean="0"/>
              <a:t> emphasis on repeatability</a:t>
            </a:r>
            <a:endParaRPr lang="en-US" dirty="0" smtClean="0"/>
          </a:p>
          <a:p>
            <a:pPr lvl="1"/>
            <a:r>
              <a:rPr lang="en-US" dirty="0" smtClean="0"/>
              <a:t>E.g. MSR’10, G. Robles</a:t>
            </a:r>
          </a:p>
          <a:p>
            <a:pPr lvl="2"/>
            <a:r>
              <a:rPr lang="en-US" dirty="0" smtClean="0"/>
              <a:t>154 past papers at MSR</a:t>
            </a:r>
          </a:p>
          <a:p>
            <a:pPr lvl="2"/>
            <a:r>
              <a:rPr lang="en-US" dirty="0" smtClean="0"/>
              <a:t>2 of which have their data on-line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PROMISE: </a:t>
            </a:r>
            <a:endParaRPr lang="en-US" dirty="0" smtClean="0"/>
          </a:p>
          <a:p>
            <a:pPr lvl="1"/>
            <a:r>
              <a:rPr lang="en-US" dirty="0" smtClean="0"/>
              <a:t>Empirical SE v2.0</a:t>
            </a:r>
            <a:endParaRPr lang="en-US" dirty="0" smtClean="0"/>
          </a:p>
          <a:p>
            <a:pPr lvl="2"/>
            <a:r>
              <a:rPr lang="en-US" dirty="0" smtClean="0"/>
              <a:t>Analysis via data mining</a:t>
            </a:r>
          </a:p>
          <a:p>
            <a:pPr lvl="2"/>
            <a:r>
              <a:rPr lang="en-US" dirty="0" smtClean="0"/>
              <a:t>Open data (where possible)</a:t>
            </a:r>
          </a:p>
          <a:p>
            <a:pPr lvl="3"/>
            <a:r>
              <a:rPr lang="en-US" dirty="0" smtClean="0"/>
              <a:t> Most PROMISE papers </a:t>
            </a:r>
            <a:br>
              <a:rPr lang="en-US" dirty="0" smtClean="0"/>
            </a:br>
            <a:r>
              <a:rPr lang="en-US" dirty="0" smtClean="0"/>
              <a:t>use on-line data</a:t>
            </a:r>
          </a:p>
          <a:p>
            <a:pPr lvl="1"/>
            <a:r>
              <a:rPr lang="en-US" dirty="0" smtClean="0"/>
              <a:t>Mixture of exploring new areas</a:t>
            </a:r>
          </a:p>
          <a:p>
            <a:pPr lvl="2"/>
            <a:r>
              <a:rPr lang="en-US" dirty="0" smtClean="0"/>
              <a:t>As well as improving old results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State of the</a:t>
            </a:r>
            <a:r>
              <a:rPr lang="en-US" sz="4800" dirty="0" smtClean="0"/>
              <a:t> repository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858" y="2770188"/>
            <a:ext cx="4002741" cy="346476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New trends (that we want to encourage)</a:t>
            </a:r>
          </a:p>
          <a:p>
            <a:pPr lvl="1"/>
            <a:r>
              <a:rPr lang="en-US" dirty="0" smtClean="0"/>
              <a:t>Journal </a:t>
            </a:r>
            <a:r>
              <a:rPr lang="en-US" dirty="0" err="1" smtClean="0"/>
              <a:t>CFPs</a:t>
            </a:r>
            <a:r>
              <a:rPr lang="en-US" dirty="0" smtClean="0"/>
              <a:t> where adding to PROMISE is strong encouraged</a:t>
            </a:r>
          </a:p>
          <a:p>
            <a:pPr lvl="1"/>
            <a:r>
              <a:rPr lang="en-US" dirty="0" smtClean="0"/>
              <a:t>End stage Ph.D. students sending us their data for archiving</a:t>
            </a:r>
          </a:p>
          <a:p>
            <a:pPr lvl="2"/>
            <a:r>
              <a:rPr lang="en-US" dirty="0" smtClean="0"/>
              <a:t>E.g. Marian </a:t>
            </a:r>
            <a:r>
              <a:rPr lang="en-US" dirty="0" err="1" smtClean="0"/>
              <a:t>Jureczko</a:t>
            </a:r>
            <a:endParaRPr lang="en-US" dirty="0" smtClean="0"/>
          </a:p>
          <a:p>
            <a:pPr lvl="3"/>
            <a:r>
              <a:rPr lang="en-US" dirty="0" smtClean="0"/>
              <a:t>30 projects</a:t>
            </a:r>
            <a:r>
              <a:rPr lang="en-US" dirty="0" smtClean="0"/>
              <a:t>, OO metrics + defects </a:t>
            </a:r>
          </a:p>
          <a:p>
            <a:pPr lvl="3"/>
            <a:r>
              <a:rPr lang="en-US" dirty="0" smtClean="0"/>
              <a:t>S</a:t>
            </a:r>
            <a:r>
              <a:rPr lang="en-US" dirty="0" smtClean="0"/>
              <a:t>ome </a:t>
            </a:r>
            <a:r>
              <a:rPr lang="en-US" dirty="0" smtClean="0"/>
              <a:t>with multiple revisions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Now, 130+ projects</a:t>
            </a:r>
          </a:p>
          <a:p>
            <a:pPr lvl="1"/>
            <a:r>
              <a:rPr lang="en-US" dirty="0" smtClean="0"/>
              <a:t>Text mining</a:t>
            </a:r>
          </a:p>
          <a:p>
            <a:pPr lvl="1"/>
            <a:r>
              <a:rPr lang="en-US" dirty="0" smtClean="0"/>
              <a:t>Model-based reasoning</a:t>
            </a:r>
          </a:p>
          <a:p>
            <a:pPr lvl="1"/>
            <a:r>
              <a:rPr lang="en-US" dirty="0" smtClean="0"/>
              <a:t>Effort prediction</a:t>
            </a:r>
          </a:p>
          <a:p>
            <a:pPr lvl="1"/>
            <a:r>
              <a:rPr lang="en-US" dirty="0" smtClean="0"/>
              <a:t>Defect prediction (largest group)</a:t>
            </a:r>
          </a:p>
          <a:p>
            <a:r>
              <a:rPr lang="en-US" dirty="0" smtClean="0"/>
              <a:t>Used in multiple papers</a:t>
            </a:r>
          </a:p>
          <a:p>
            <a:pPr lvl="1"/>
            <a:r>
              <a:rPr lang="en-US" dirty="0" smtClean="0"/>
              <a:t>  One two hour survey of ACM portal found 73 such papers </a:t>
            </a:r>
          </a:p>
          <a:p>
            <a:pPr lvl="2"/>
            <a:r>
              <a:rPr lang="en-US" dirty="0" smtClean="0"/>
              <a:t>From this conference</a:t>
            </a:r>
          </a:p>
          <a:p>
            <a:pPr lvl="2"/>
            <a:r>
              <a:rPr lang="en-US" dirty="0" smtClean="0"/>
              <a:t>And elsewhere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</a:t>
            </a:r>
            <a:r>
              <a:rPr lang="en-US" dirty="0" smtClean="0"/>
              <a:t>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PROMISE’10  journal special issue</a:t>
            </a:r>
          </a:p>
          <a:p>
            <a:pPr lvl="1"/>
            <a:r>
              <a:rPr lang="en-US" dirty="0" smtClean="0"/>
              <a:t>ESE journal</a:t>
            </a:r>
          </a:p>
          <a:p>
            <a:pPr lvl="1"/>
            <a:r>
              <a:rPr lang="en-US" dirty="0" smtClean="0"/>
              <a:t>Submission by invitation</a:t>
            </a:r>
          </a:p>
          <a:p>
            <a:pPr lvl="1"/>
            <a:r>
              <a:rPr lang="en-US" dirty="0" smtClean="0"/>
              <a:t>Editors:</a:t>
            </a:r>
          </a:p>
          <a:p>
            <a:pPr lvl="2"/>
            <a:r>
              <a:rPr lang="en-US" dirty="0" err="1" smtClean="0"/>
              <a:t>Gunes</a:t>
            </a:r>
            <a:r>
              <a:rPr lang="en-US" dirty="0" smtClean="0"/>
              <a:t> Koru and Tim </a:t>
            </a:r>
            <a:r>
              <a:rPr lang="en-US" dirty="0" err="1" smtClean="0"/>
              <a:t>Menzies</a:t>
            </a:r>
            <a:endParaRPr lang="en-US" dirty="0" smtClean="0"/>
          </a:p>
          <a:p>
            <a:r>
              <a:rPr lang="en-US" dirty="0" smtClean="0"/>
              <a:t>Organization changes</a:t>
            </a:r>
          </a:p>
          <a:p>
            <a:pPr lvl="1"/>
            <a:r>
              <a:rPr lang="en-US" dirty="0" smtClean="0"/>
              <a:t>New steering committee member</a:t>
            </a:r>
          </a:p>
          <a:p>
            <a:pPr lvl="2"/>
            <a:r>
              <a:rPr lang="en-US" dirty="0" smtClean="0"/>
              <a:t>Stefan Wagner (</a:t>
            </a:r>
            <a:r>
              <a:rPr lang="en-US" dirty="0" err="1" smtClean="0"/>
              <a:t>Technische</a:t>
            </a:r>
            <a:r>
              <a:rPr lang="en-US" dirty="0" smtClean="0"/>
              <a:t> </a:t>
            </a:r>
            <a:r>
              <a:rPr lang="en-US" dirty="0" err="1" smtClean="0"/>
              <a:t>Universität</a:t>
            </a:r>
            <a:r>
              <a:rPr lang="en-US" dirty="0" smtClean="0"/>
              <a:t> </a:t>
            </a:r>
            <a:r>
              <a:rPr lang="en-US" dirty="0" err="1" smtClean="0"/>
              <a:t>München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Tim </a:t>
            </a:r>
            <a:r>
              <a:rPr lang="en-US" dirty="0" err="1" smtClean="0"/>
              <a:t>Menzies</a:t>
            </a:r>
            <a:r>
              <a:rPr lang="en-US" dirty="0" smtClean="0"/>
              <a:t> = PC chair 2011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PROMISE 2011</a:t>
            </a:r>
          </a:p>
          <a:p>
            <a:pPr lvl="1"/>
            <a:r>
              <a:rPr lang="en-US" dirty="0" smtClean="0"/>
              <a:t>Not finalized</a:t>
            </a:r>
          </a:p>
          <a:p>
            <a:pPr lvl="1"/>
            <a:r>
              <a:rPr lang="en-US" dirty="0" smtClean="0"/>
              <a:t>Probably with ICSM’11</a:t>
            </a:r>
          </a:p>
          <a:p>
            <a:pPr lvl="2"/>
            <a:r>
              <a:rPr lang="en-US" dirty="0" smtClean="0"/>
              <a:t>Williamsburg VA, Sept 25 - Oct1</a:t>
            </a:r>
          </a:p>
          <a:p>
            <a:pPr lvl="2"/>
            <a:r>
              <a:rPr lang="en-US" dirty="0" smtClean="0"/>
              <a:t>Conveniently times to be 2 days after ESEM’11 finishes at Banff, Canada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Guest</a:t>
            </a:r>
            <a:r>
              <a:rPr lang="en-US" dirty="0" smtClean="0"/>
              <a:t> Speakers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Today: </a:t>
            </a:r>
          </a:p>
          <a:p>
            <a:pPr lvl="1"/>
            <a:r>
              <a:rPr lang="en-US" dirty="0" smtClean="0"/>
              <a:t>Prof. Mark Harman</a:t>
            </a:r>
          </a:p>
          <a:p>
            <a:pPr lvl="1"/>
            <a:r>
              <a:rPr lang="en-US" dirty="0" smtClean="0"/>
              <a:t>Department of Computer Science at King's College London.</a:t>
            </a:r>
          </a:p>
          <a:p>
            <a:pPr lvl="1"/>
            <a:r>
              <a:rPr lang="en-US" b="1" dirty="0" smtClean="0"/>
              <a:t>How SBSE can Support Construction and Analysis of Predictive Models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Tomorrow:</a:t>
            </a:r>
          </a:p>
          <a:p>
            <a:pPr lvl="1"/>
            <a:r>
              <a:rPr lang="en-US" dirty="0" smtClean="0"/>
              <a:t>Dr. Judith Bishop</a:t>
            </a:r>
          </a:p>
          <a:p>
            <a:pPr lvl="1"/>
            <a:r>
              <a:rPr lang="en-US" dirty="0" smtClean="0"/>
              <a:t>Director of Computer Science, External Research, Microsoft.</a:t>
            </a:r>
            <a:endParaRPr lang="en-US" b="1" dirty="0" smtClean="0"/>
          </a:p>
          <a:p>
            <a:pPr lvl="1"/>
            <a:r>
              <a:rPr lang="en-US" b="1" dirty="0" smtClean="0"/>
              <a:t>Overcoming scale and privacy issues in industrial software studies and repositories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5091953"/>
            <a:ext cx="91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5091953"/>
            <a:ext cx="1016000" cy="1177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643A-CC67-8941-87E8-F59AA15CA4F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po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Expo">
      <a:majorFont>
        <a:latin typeface="Calibri"/>
        <a:ea typeface=""/>
        <a:cs typeface=""/>
        <a:font script="Jpan" typeface="ＭＳ ゴシック"/>
      </a:majorFont>
      <a:minorFont>
        <a:latin typeface="Calibri"/>
        <a:ea typeface=""/>
        <a:cs typeface=""/>
        <a:font script="Jpan" typeface="ＭＳ ゴシック"/>
      </a:minorFont>
    </a:fontScheme>
    <a:fmtScheme name="Expo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3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93000"/>
                <a:satMod val="130000"/>
              </a:schemeClr>
            </a:gs>
            <a:gs pos="60000">
              <a:schemeClr val="phClr">
                <a:tint val="80000"/>
                <a:shade val="93000"/>
                <a:satMod val="130000"/>
              </a:schemeClr>
            </a:gs>
            <a:gs pos="100000">
              <a:schemeClr val="phClr">
                <a:tint val="50000"/>
                <a:shade val="94000"/>
                <a:alpha val="100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34925" cap="flat" cmpd="sng" algn="ctr"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8600000" scaled="0"/>
          </a:gra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C0C0C0">
                <a:alpha val="75000"/>
              </a:srgbClr>
            </a:innerShdw>
            <a:outerShdw blurRad="63500" dist="38100" dir="5400000" sx="105000" sy="105000" algn="br" rotWithShape="0">
              <a:srgbClr val="000000">
                <a:alpha val="30000"/>
              </a:srgbClr>
            </a:outerShdw>
          </a:effectLst>
        </a:effectStyle>
        <a:effectStyle>
          <a:effectLst>
            <a:innerShdw blurRad="50800" dist="25400" dir="16200000">
              <a:srgbClr val="C0C0C0">
                <a:alpha val="75000"/>
              </a:srgbClr>
            </a:innerShdw>
            <a:reflection blurRad="63500" stA="40000" endPos="50000" dist="127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Expo.thmx</Template>
  <TotalTime>61</TotalTime>
  <Words>409</Words>
  <Application>Microsoft Macintosh PowerPoint</Application>
  <PresentationFormat>On-screen Show (4:3)</PresentationFormat>
  <Paragraphs>76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Expo</vt:lpstr>
      <vt:lpstr>Welcome!  </vt:lpstr>
      <vt:lpstr>Increased Submissions</vt:lpstr>
      <vt:lpstr>Best paper: PROMISE 2010</vt:lpstr>
      <vt:lpstr>Growing differentiation  of this conference</vt:lpstr>
      <vt:lpstr>State of the repository</vt:lpstr>
      <vt:lpstr>Future plans</vt:lpstr>
      <vt:lpstr>Guest Speakers</vt:lpstr>
    </vt:vector>
  </TitlesOfParts>
  <Company>West Virginia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PROMISE’10  </dc:title>
  <dc:creator>Tim Menzies</dc:creator>
  <cp:lastModifiedBy>Tim Menzies</cp:lastModifiedBy>
  <cp:revision>3</cp:revision>
  <dcterms:created xsi:type="dcterms:W3CDTF">2010-08-30T17:21:19Z</dcterms:created>
  <dcterms:modified xsi:type="dcterms:W3CDTF">2010-08-30T17:28:02Z</dcterms:modified>
</cp:coreProperties>
</file>