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s/slide22.xml" ContentType="application/vnd.openxmlformats-officedocument.presentationml.slide+xml"/>
  <Override PartName="/ppt/slides/slide28.xml" ContentType="application/vnd.openxmlformats-officedocument.presentationml.slide+xml"/>
  <Override PartName="/ppt/theme/theme2.xml" ContentType="application/vnd.openxmlformats-officedocument.theme+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slideLayouts/slideLayout3.xml" ContentType="application/vnd.openxmlformats-officedocument.presentationml.slideLayout+xml"/>
  <Override PartName="/ppt/slides/slide21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23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slides/slide26.xml" ContentType="application/vnd.openxmlformats-officedocument.presentationml.slide+xml"/>
  <Override PartName="/ppt/slideMasters/slideMaster1.xml" ContentType="application/vnd.openxmlformats-officedocument.presentationml.slideMaster+xml"/>
  <Override PartName="/ppt/viewProps.xml" ContentType="application/vnd.openxmlformats-officedocument.presentationml.viewProps+xml"/>
  <Override PartName="/ppt/slides/slide25.xml" ContentType="application/vnd.openxmlformats-officedocument.presentationml.slide+xml"/>
  <Override PartName="/ppt/handoutMasters/handoutMaster1.xml" ContentType="application/vnd.openxmlformats-officedocument.presentationml.handoutMaster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27.xml" ContentType="application/vnd.openxmlformats-officedocument.presentationml.slide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ppt/slides/slide8.xml" ContentType="application/vnd.openxmlformats-officedocument.presentationml.slide+xml"/>
  <Override PartName="/ppt/slides/slide15.xml" ContentType="application/vnd.openxmlformats-officedocument.presentationml.slide+xml"/>
  <Default Extension="bin" ContentType="application/vnd.openxmlformats-officedocument.presentationml.printerSettings"/>
  <Default Extension="rels" ContentType="application/vnd.openxmlformats-package.relationships+xml"/>
  <Override PartName="/ppt/slides/slide9.xml" ContentType="application/vnd.openxmlformats-officedocument.presentationml.slide+xml"/>
  <Override PartName="/ppt/slides/slide24.xml" ContentType="application/vnd.openxmlformats-officedocument.presentationml.slide+xml"/>
  <Override PartName="/ppt/slides/slide6.xml" ContentType="application/vnd.openxmlformats-officedocument.presentationml.slide+xml"/>
  <Override PartName="/ppt/slides/slide16.xml" ContentType="application/vnd.openxmlformats-officedocument.presentationml.slide+xml"/>
  <Override PartName="/ppt/slides/slide19.xml" ContentType="application/vnd.openxmlformats-officedocument.presentationml.slide+xml"/>
  <Override PartName="/ppt/slides/slide1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SpecialPlsOnTitleSld="0" saveSubsetFonts="1" autoCompressPictures="0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257" r:id="rId2"/>
    <p:sldId id="311" r:id="rId3"/>
    <p:sldId id="313" r:id="rId4"/>
    <p:sldId id="355" r:id="rId5"/>
    <p:sldId id="352" r:id="rId6"/>
    <p:sldId id="327" r:id="rId7"/>
    <p:sldId id="350" r:id="rId8"/>
    <p:sldId id="348" r:id="rId9"/>
    <p:sldId id="347" r:id="rId10"/>
    <p:sldId id="346" r:id="rId11"/>
    <p:sldId id="345" r:id="rId12"/>
    <p:sldId id="344" r:id="rId13"/>
    <p:sldId id="356" r:id="rId14"/>
    <p:sldId id="338" r:id="rId15"/>
    <p:sldId id="314" r:id="rId16"/>
    <p:sldId id="357" r:id="rId17"/>
    <p:sldId id="354" r:id="rId18"/>
    <p:sldId id="317" r:id="rId19"/>
    <p:sldId id="318" r:id="rId20"/>
    <p:sldId id="322" r:id="rId21"/>
    <p:sldId id="319" r:id="rId22"/>
    <p:sldId id="320" r:id="rId23"/>
    <p:sldId id="321" r:id="rId24"/>
    <p:sldId id="351" r:id="rId25"/>
    <p:sldId id="358" r:id="rId26"/>
    <p:sldId id="323" r:id="rId27"/>
    <p:sldId id="325" r:id="rId28"/>
    <p:sldId id="307" r:id="rId2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05008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410" autoAdjust="0"/>
    <p:restoredTop sz="94675" autoAdjust="0"/>
  </p:normalViewPr>
  <p:slideViewPr>
    <p:cSldViewPr snapToObjects="1">
      <p:cViewPr>
        <p:scale>
          <a:sx n="75" d="100"/>
          <a:sy n="75" d="100"/>
        </p:scale>
        <p:origin x="-728" y="-28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413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5" Type="http://schemas.openxmlformats.org/officeDocument/2006/relationships/theme" Target="theme/theme1.xml"/><Relationship Id="rId31" Type="http://schemas.openxmlformats.org/officeDocument/2006/relationships/handoutMaster" Target="handoutMasters/handoutMaster1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3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32" Type="http://schemas.openxmlformats.org/officeDocument/2006/relationships/printerSettings" Target="printerSettings/printerSettings1.bin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7" Type="http://schemas.openxmlformats.org/officeDocument/2006/relationships/slide" Target="slides/slide26.xml"/><Relationship Id="rId14" Type="http://schemas.openxmlformats.org/officeDocument/2006/relationships/slide" Target="slides/slide13.xml"/><Relationship Id="rId23" Type="http://schemas.openxmlformats.org/officeDocument/2006/relationships/slide" Target="slides/slide22.xml"/><Relationship Id="rId4" Type="http://schemas.openxmlformats.org/officeDocument/2006/relationships/slide" Target="slides/slide3.xml"/><Relationship Id="rId28" Type="http://schemas.openxmlformats.org/officeDocument/2006/relationships/slide" Target="slides/slide27.xml"/><Relationship Id="rId26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11" Type="http://schemas.openxmlformats.org/officeDocument/2006/relationships/slide" Target="slides/slide10.xml"/><Relationship Id="rId29" Type="http://schemas.openxmlformats.org/officeDocument/2006/relationships/slide" Target="slides/slide28.xml"/><Relationship Id="rId6" Type="http://schemas.openxmlformats.org/officeDocument/2006/relationships/slide" Target="slides/slide5.xml"/><Relationship Id="rId16" Type="http://schemas.openxmlformats.org/officeDocument/2006/relationships/slide" Target="slides/slide15.xml"/><Relationship Id="rId3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2" Type="http://schemas.openxmlformats.org/officeDocument/2006/relationships/slide" Target="slides/slide21.xml"/><Relationship Id="rId21" Type="http://schemas.openxmlformats.org/officeDocument/2006/relationships/slide" Target="slides/slide20.xml"/><Relationship Id="rId2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Work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18"/>
  <c:chart>
    <c:view3D>
      <c:rAngAx val="1"/>
    </c:view3D>
    <c:plotArea>
      <c:layout/>
      <c:bar3DChart>
        <c:barDir val="col"/>
        <c:grouping val="clustered"/>
        <c:ser>
          <c:idx val="1"/>
          <c:order val="0"/>
          <c:cat>
            <c:strRef>
              <c:f>Sheet1!$A$2:$A$21</c:f>
              <c:strCache>
                <c:ptCount val="20"/>
                <c:pt idx="0">
                  <c:v>desharnaisL3</c:v>
                </c:pt>
                <c:pt idx="1">
                  <c:v>cocomo81s</c:v>
                </c:pt>
                <c:pt idx="2">
                  <c:v>nasa93_center_1</c:v>
                </c:pt>
                <c:pt idx="3">
                  <c:v>kemerer</c:v>
                </c:pt>
                <c:pt idx="4">
                  <c:v>telecom</c:v>
                </c:pt>
                <c:pt idx="5">
                  <c:v>cocomo81o</c:v>
                </c:pt>
                <c:pt idx="6">
                  <c:v>sdr</c:v>
                </c:pt>
                <c:pt idx="7">
                  <c:v>albrecht</c:v>
                </c:pt>
                <c:pt idx="8">
                  <c:v>desharnaisL2</c:v>
                </c:pt>
                <c:pt idx="9">
                  <c:v>cocomo81e</c:v>
                </c:pt>
                <c:pt idx="10">
                  <c:v>nasa93_center_2</c:v>
                </c:pt>
                <c:pt idx="11">
                  <c:v>ﬁnnish</c:v>
                </c:pt>
                <c:pt idx="12">
                  <c:v>nasa93_center_5</c:v>
                </c:pt>
                <c:pt idx="13">
                  <c:v>desharnaisL1</c:v>
                </c:pt>
                <c:pt idx="14">
                  <c:v>miyazaki94</c:v>
                </c:pt>
                <c:pt idx="15">
                  <c:v>maxwell</c:v>
                </c:pt>
                <c:pt idx="16">
                  <c:v>cocomo81</c:v>
                </c:pt>
                <c:pt idx="17">
                  <c:v>desharnais</c:v>
                </c:pt>
                <c:pt idx="18">
                  <c:v>nasa93</c:v>
                </c:pt>
                <c:pt idx="19">
                  <c:v>china</c:v>
                </c:pt>
              </c:strCache>
            </c:strRef>
          </c:cat>
          <c:val>
            <c:numRef>
              <c:f>Sheet1!$A$2:$A$21</c:f>
              <c:numCache>
                <c:formatCode>General</c:formatCode>
                <c:ptCount val="20"/>
                <c:pt idx="0">
                  <c:v>0.0</c:v>
                </c:pt>
                <c:pt idx="1">
                  <c:v>0.0</c:v>
                </c:pt>
                <c:pt idx="2">
                  <c:v>0.0</c:v>
                </c:pt>
                <c:pt idx="3">
                  <c:v>0.0</c:v>
                </c:pt>
                <c:pt idx="4">
                  <c:v>0.0</c:v>
                </c:pt>
                <c:pt idx="5">
                  <c:v>0.0</c:v>
                </c:pt>
                <c:pt idx="6">
                  <c:v>0.0</c:v>
                </c:pt>
                <c:pt idx="7">
                  <c:v>0.0</c:v>
                </c:pt>
                <c:pt idx="8">
                  <c:v>0.0</c:v>
                </c:pt>
                <c:pt idx="9">
                  <c:v>0.0</c:v>
                </c:pt>
                <c:pt idx="10">
                  <c:v>0.0</c:v>
                </c:pt>
                <c:pt idx="11">
                  <c:v>0.0</c:v>
                </c:pt>
                <c:pt idx="12">
                  <c:v>0.0</c:v>
                </c:pt>
                <c:pt idx="13">
                  <c:v>0.0</c:v>
                </c:pt>
                <c:pt idx="14">
                  <c:v>0.0</c:v>
                </c:pt>
                <c:pt idx="15">
                  <c:v>0.0</c:v>
                </c:pt>
                <c:pt idx="16">
                  <c:v>0.0</c:v>
                </c:pt>
                <c:pt idx="17">
                  <c:v>0.0</c:v>
                </c:pt>
                <c:pt idx="18">
                  <c:v>0.0</c:v>
                </c:pt>
                <c:pt idx="19">
                  <c:v>0.0</c:v>
                </c:pt>
              </c:numCache>
            </c:numRef>
          </c:val>
        </c:ser>
        <c:ser>
          <c:idx val="2"/>
          <c:order val="1"/>
          <c:cat>
            <c:strRef>
              <c:f>Sheet1!$A$2:$A$21</c:f>
              <c:strCache>
                <c:ptCount val="20"/>
                <c:pt idx="0">
                  <c:v>desharnaisL3</c:v>
                </c:pt>
                <c:pt idx="1">
                  <c:v>cocomo81s</c:v>
                </c:pt>
                <c:pt idx="2">
                  <c:v>nasa93_center_1</c:v>
                </c:pt>
                <c:pt idx="3">
                  <c:v>kemerer</c:v>
                </c:pt>
                <c:pt idx="4">
                  <c:v>telecom</c:v>
                </c:pt>
                <c:pt idx="5">
                  <c:v>cocomo81o</c:v>
                </c:pt>
                <c:pt idx="6">
                  <c:v>sdr</c:v>
                </c:pt>
                <c:pt idx="7">
                  <c:v>albrecht</c:v>
                </c:pt>
                <c:pt idx="8">
                  <c:v>desharnaisL2</c:v>
                </c:pt>
                <c:pt idx="9">
                  <c:v>cocomo81e</c:v>
                </c:pt>
                <c:pt idx="10">
                  <c:v>nasa93_center_2</c:v>
                </c:pt>
                <c:pt idx="11">
                  <c:v>ﬁnnish</c:v>
                </c:pt>
                <c:pt idx="12">
                  <c:v>nasa93_center_5</c:v>
                </c:pt>
                <c:pt idx="13">
                  <c:v>desharnaisL1</c:v>
                </c:pt>
                <c:pt idx="14">
                  <c:v>miyazaki94</c:v>
                </c:pt>
                <c:pt idx="15">
                  <c:v>maxwell</c:v>
                </c:pt>
                <c:pt idx="16">
                  <c:v>cocomo81</c:v>
                </c:pt>
                <c:pt idx="17">
                  <c:v>desharnais</c:v>
                </c:pt>
                <c:pt idx="18">
                  <c:v>nasa93</c:v>
                </c:pt>
                <c:pt idx="19">
                  <c:v>china</c:v>
                </c:pt>
              </c:strCache>
            </c:strRef>
          </c:cat>
          <c:val>
            <c:numRef>
              <c:f>Sheet1!$C$2:$C$21</c:f>
              <c:numCache>
                <c:formatCode>General</c:formatCode>
                <c:ptCount val="20"/>
                <c:pt idx="0">
                  <c:v>10.0</c:v>
                </c:pt>
                <c:pt idx="1">
                  <c:v>11.0</c:v>
                </c:pt>
                <c:pt idx="2">
                  <c:v>12.0</c:v>
                </c:pt>
                <c:pt idx="3">
                  <c:v>15.0</c:v>
                </c:pt>
                <c:pt idx="4">
                  <c:v>18.0</c:v>
                </c:pt>
                <c:pt idx="5">
                  <c:v>24.0</c:v>
                </c:pt>
                <c:pt idx="6">
                  <c:v>24.0</c:v>
                </c:pt>
                <c:pt idx="7">
                  <c:v>24.0</c:v>
                </c:pt>
                <c:pt idx="8">
                  <c:v>25.0</c:v>
                </c:pt>
                <c:pt idx="9">
                  <c:v>28.0</c:v>
                </c:pt>
                <c:pt idx="10">
                  <c:v>37.0</c:v>
                </c:pt>
                <c:pt idx="11">
                  <c:v>38.0</c:v>
                </c:pt>
                <c:pt idx="12">
                  <c:v>40.0</c:v>
                </c:pt>
                <c:pt idx="13">
                  <c:v>46.0</c:v>
                </c:pt>
                <c:pt idx="14">
                  <c:v>48.0</c:v>
                </c:pt>
                <c:pt idx="15">
                  <c:v>62.0</c:v>
                </c:pt>
                <c:pt idx="16">
                  <c:v>63.0</c:v>
                </c:pt>
                <c:pt idx="17">
                  <c:v>81.0</c:v>
                </c:pt>
                <c:pt idx="18">
                  <c:v>93.0</c:v>
                </c:pt>
                <c:pt idx="19">
                  <c:v>449.0</c:v>
                </c:pt>
              </c:numCache>
            </c:numRef>
          </c:val>
        </c:ser>
        <c:shape val="box"/>
        <c:axId val="626548872"/>
        <c:axId val="503790008"/>
        <c:axId val="0"/>
      </c:bar3DChart>
      <c:catAx>
        <c:axId val="626548872"/>
        <c:scaling>
          <c:orientation val="minMax"/>
        </c:scaling>
        <c:axPos val="b"/>
        <c:tickLblPos val="nextTo"/>
        <c:txPr>
          <a:bodyPr rot="-5400000" vert="horz"/>
          <a:lstStyle/>
          <a:p>
            <a:pPr>
              <a:defRPr sz="1000"/>
            </a:pPr>
            <a:endParaRPr lang="en-US"/>
          </a:p>
        </c:txPr>
        <c:crossAx val="503790008"/>
        <c:crosses val="autoZero"/>
        <c:auto val="1"/>
        <c:lblAlgn val="ctr"/>
        <c:lblOffset val="100"/>
      </c:catAx>
      <c:valAx>
        <c:axId val="503790008"/>
        <c:scaling>
          <c:logBase val="10.0"/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626548872"/>
        <c:crosses val="autoZero"/>
        <c:crossBetween val="between"/>
      </c:valAx>
    </c:plotArea>
    <c:plotVisOnly val="1"/>
  </c:chart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830A0D-2A86-CB42-A733-47E09AABB04B}" type="datetimeFigureOut">
              <a:rPr lang="en-US" smtClean="0"/>
              <a:pPr/>
              <a:t>9/8/10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7A7704-FFED-004E-AC2D-8954356CA21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B4C210-60BB-5042-9028-0A0AE6BED4A9}" type="datetimeFigureOut">
              <a:rPr lang="en-US" smtClean="0"/>
              <a:pPr/>
              <a:t>9/8/10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E1E10E-4DA9-BB42-9B75-AC2719AC4BA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B0069BAB-2997-8A4A-9C01-187DCB207757}" type="datetime1">
              <a:rPr lang="en-US" smtClean="0"/>
              <a:pPr/>
              <a:t>9/8/10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C4AE9FE-2E2E-1340-A12D-8E86802753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E8CA3-7861-324B-BCD4-123C3BEB7E1F}" type="datetime1">
              <a:rPr lang="en-US" smtClean="0"/>
              <a:pPr/>
              <a:t>9/8/10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C4AE9FE-2E2E-1340-A12D-8E868027537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8F877-9960-CA4A-919C-CB007D4BC1B7}" type="datetime1">
              <a:rPr lang="en-US" smtClean="0"/>
              <a:pPr/>
              <a:t>9/8/10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4C4AE9FE-2E2E-1340-A12D-8E868027537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F7EF4683-6465-8043-80C1-E216757BB643}" type="datetime1">
              <a:rPr lang="en-US" smtClean="0"/>
              <a:pPr/>
              <a:t>9/8/10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4C4AE9FE-2E2E-1340-A12D-8E868027537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A5F0D782-1EEC-3845-A357-D087EE479243}" type="datetime1">
              <a:rPr lang="en-US" smtClean="0"/>
              <a:pPr/>
              <a:t>9/8/10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4C4AE9FE-2E2E-1340-A12D-8E868027537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61216-B844-7E44-8C42-E717FD0568F1}" type="datetime1">
              <a:rPr lang="en-US" smtClean="0"/>
              <a:pPr/>
              <a:t>9/8/10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C4AE9FE-2E2E-1340-A12D-8E86802753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522B3-E7B2-BE40-9894-B6137695D822}" type="datetime1">
              <a:rPr lang="en-US" smtClean="0"/>
              <a:pPr/>
              <a:t>9/8/10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C4AE9FE-2E2E-1340-A12D-8E86802753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FBBB1-809E-8147-8C42-069D4D46DB00}" type="datetime1">
              <a:rPr lang="en-US" smtClean="0"/>
              <a:pPr/>
              <a:t>9/8/10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C4AE9FE-2E2E-1340-A12D-8E868027537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2DEB9FD3-14E2-8545-A7A5-BF57AE586FAC}" type="datetime1">
              <a:rPr lang="en-US" smtClean="0"/>
              <a:pPr/>
              <a:t>9/8/10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4C4AE9FE-2E2E-1340-A12D-8E868027537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2CB2-AFB6-4148-9E21-500D88A828B7}" type="datetime1">
              <a:rPr lang="en-US" smtClean="0"/>
              <a:pPr/>
              <a:t>9/8/10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AE9FE-2E2E-1340-A12D-8E86802753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23E2DEAA-72E2-C646-B5F5-56E94622EFAC}" type="datetime1">
              <a:rPr lang="en-US" smtClean="0"/>
              <a:pPr/>
              <a:t>9/8/10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4C4AE9FE-2E2E-1340-A12D-8E86802753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4A3B53BB-6D84-094D-BD85-50EB4FD5CF39}" type="datetime1">
              <a:rPr lang="en-US" smtClean="0"/>
              <a:pPr/>
              <a:t>9/8/10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4C4AE9FE-2E2E-1340-A12D-8E868027537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3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3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image" Target="../media/image8.png"/><Relationship Id="rId5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image" Target="../media/image7.pn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image" Target="../media/image5.png"/><Relationship Id="rId5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image" Target="../media/image7.pn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image" Target="../media/image5.png"/><Relationship Id="rId5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image" Target="../media/image7.pn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image" Target="../media/image5.png"/><Relationship Id="rId5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3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95400" y="2057400"/>
            <a:ext cx="6477000" cy="1828800"/>
          </a:xfrm>
        </p:spPr>
        <p:txBody>
          <a:bodyPr>
            <a:noAutofit/>
          </a:bodyPr>
          <a:lstStyle/>
          <a:p>
            <a:pPr algn="ctr"/>
            <a:r>
              <a:rPr lang="en-US" sz="3200" dirty="0" smtClean="0"/>
              <a:t>Case-Based Reasoning  </a:t>
            </a:r>
            <a:r>
              <a:rPr lang="en-US" sz="3200" dirty="0" err="1" smtClean="0"/>
              <a:t>vs</a:t>
            </a:r>
            <a:r>
              <a:rPr lang="en-US" sz="3200" dirty="0" smtClean="0"/>
              <a:t> Parametric Models </a:t>
            </a:r>
            <a:br>
              <a:rPr lang="en-US" sz="3200" dirty="0" smtClean="0"/>
            </a:br>
            <a:r>
              <a:rPr lang="en-US" sz="3200" dirty="0" smtClean="0"/>
              <a:t>for Software Quality Optimization </a:t>
            </a:r>
            <a:br>
              <a:rPr lang="en-US" sz="3200" dirty="0" smtClean="0"/>
            </a:br>
            <a:endParaRPr lang="en-US" sz="3200" dirty="0"/>
          </a:p>
        </p:txBody>
      </p:sp>
      <p:sp>
        <p:nvSpPr>
          <p:cNvPr id="9" name="Text Placeholder 8"/>
          <p:cNvSpPr>
            <a:spLocks noGrp="1"/>
          </p:cNvSpPr>
          <p:nvPr>
            <p:ph type="subTitle" idx="1"/>
          </p:nvPr>
        </p:nvSpPr>
        <p:spPr>
          <a:xfrm>
            <a:off x="1219200" y="4495800"/>
            <a:ext cx="6705600" cy="68580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en-US" sz="2300" dirty="0" smtClean="0"/>
              <a:t>Adam Brady : </a:t>
            </a:r>
            <a:r>
              <a:rPr lang="en-US" sz="2300" dirty="0" err="1" smtClean="0"/>
              <a:t>adam.m.brady@gmail.com</a:t>
            </a:r>
            <a:r>
              <a:rPr lang="en-US" sz="2300" dirty="0" smtClean="0"/>
              <a:t>       </a:t>
            </a:r>
          </a:p>
          <a:p>
            <a:pPr algn="ctr">
              <a:spcBef>
                <a:spcPts val="0"/>
              </a:spcBef>
            </a:pPr>
            <a:r>
              <a:rPr lang="en-US" sz="2300" dirty="0" smtClean="0"/>
              <a:t>Tim </a:t>
            </a:r>
            <a:r>
              <a:rPr lang="en-US" sz="2300" dirty="0" err="1" smtClean="0"/>
              <a:t>Menzies</a:t>
            </a:r>
            <a:r>
              <a:rPr lang="en-US" sz="2300" dirty="0" smtClean="0"/>
              <a:t>  : </a:t>
            </a:r>
            <a:r>
              <a:rPr lang="en-US" sz="2300" dirty="0" err="1" smtClean="0"/>
              <a:t>tim@menzies.us</a:t>
            </a:r>
            <a:r>
              <a:rPr lang="en-US" sz="2300" dirty="0" smtClean="0"/>
              <a:t> </a:t>
            </a:r>
            <a:endParaRPr lang="en-US" sz="2300" dirty="0"/>
          </a:p>
        </p:txBody>
      </p:sp>
      <p:sp>
        <p:nvSpPr>
          <p:cNvPr id="5" name="TextBox 4"/>
          <p:cNvSpPr txBox="1"/>
          <p:nvPr/>
        </p:nvSpPr>
        <p:spPr>
          <a:xfrm>
            <a:off x="2438400" y="6053204"/>
            <a:ext cx="5638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Lane Dept. of Computer Science and Electrical Engineering </a:t>
            </a:r>
          </a:p>
          <a:p>
            <a:r>
              <a:rPr lang="en-US" dirty="0" smtClean="0"/>
              <a:t>West Virginia University, </a:t>
            </a:r>
            <a:r>
              <a:rPr lang="en-US" dirty="0" smtClean="0"/>
              <a:t>USA</a:t>
            </a:r>
          </a:p>
          <a:p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019338"/>
            <a:ext cx="2362200" cy="8047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53400" y="6096000"/>
            <a:ext cx="609600" cy="604520"/>
          </a:xfrm>
          <a:prstGeom prst="rect">
            <a:avLst/>
          </a:prstGeom>
          <a:noFill/>
          <a:ln w="9525">
            <a:solidFill>
              <a:srgbClr val="050082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8382000" cy="9906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Is “effort estimation” the wrong question?</a:t>
            </a:r>
            <a:endParaRPr lang="en-US" sz="3600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609600" y="1589566"/>
            <a:ext cx="8077200" cy="4887433"/>
          </a:xfrm>
        </p:spPr>
        <p:txBody>
          <a:bodyPr>
            <a:noAutofit/>
          </a:bodyPr>
          <a:lstStyle/>
          <a:p>
            <a:r>
              <a:rPr lang="en-US" sz="2800" dirty="0" smtClean="0"/>
              <a:t>Don’t tell me what </a:t>
            </a:r>
            <a:r>
              <a:rPr lang="en-US" sz="2800" i="1" u="sng" dirty="0" smtClean="0"/>
              <a:t>is</a:t>
            </a:r>
            <a:r>
              <a:rPr lang="en-US" sz="2800" dirty="0" smtClean="0"/>
              <a:t>, tell me what to </a:t>
            </a:r>
            <a:r>
              <a:rPr lang="en-US" sz="2800" i="1" u="sng" dirty="0" smtClean="0"/>
              <a:t>change</a:t>
            </a:r>
            <a:r>
              <a:rPr lang="en-US" sz="2800" dirty="0" smtClean="0"/>
              <a:t>.”</a:t>
            </a:r>
          </a:p>
          <a:p>
            <a:pPr lvl="1"/>
            <a:r>
              <a:rPr lang="en-US" sz="2400" dirty="0" smtClean="0"/>
              <a:t>-- An irate business user, May’00</a:t>
            </a:r>
            <a:br>
              <a:rPr lang="en-US" sz="2400" dirty="0" smtClean="0"/>
            </a:br>
            <a:r>
              <a:rPr lang="en-US" sz="2400" dirty="0" smtClean="0"/>
              <a:t> </a:t>
            </a:r>
          </a:p>
          <a:p>
            <a:r>
              <a:rPr lang="en-US" sz="2800" dirty="0" smtClean="0"/>
              <a:t>After prediction…</a:t>
            </a:r>
          </a:p>
          <a:p>
            <a:pPr lvl="1"/>
            <a:r>
              <a:rPr lang="en-US" sz="2400" dirty="0" smtClean="0"/>
              <a:t>Comes the </a:t>
            </a:r>
            <a:r>
              <a:rPr lang="en-US" sz="2400" i="1" dirty="0" smtClean="0"/>
              <a:t>planning </a:t>
            </a:r>
            <a:r>
              <a:rPr lang="en-US" sz="2400" dirty="0" smtClean="0"/>
              <a:t>that </a:t>
            </a:r>
            <a:r>
              <a:rPr lang="en-US" sz="2400" i="1" dirty="0" smtClean="0"/>
              <a:t>improves </a:t>
            </a:r>
            <a:r>
              <a:rPr lang="en-US" sz="2400" dirty="0" smtClean="0"/>
              <a:t>that prediction</a:t>
            </a:r>
            <a:br>
              <a:rPr lang="en-US" sz="2400" dirty="0" smtClean="0"/>
            </a:br>
            <a:endParaRPr lang="en-US" sz="2400" dirty="0" smtClean="0"/>
          </a:p>
          <a:p>
            <a:r>
              <a:rPr lang="en-US" sz="2400" dirty="0" smtClean="0"/>
              <a:t>SQO= software quality optimization  </a:t>
            </a:r>
          </a:p>
          <a:p>
            <a:pPr lvl="1"/>
            <a:r>
              <a:rPr lang="en-US" sz="2000" dirty="0" smtClean="0"/>
              <a:t>adjusting a software project to improve attributes e.g. </a:t>
            </a:r>
          </a:p>
          <a:p>
            <a:pPr lvl="2"/>
            <a:r>
              <a:rPr lang="en-US" sz="1800" dirty="0" smtClean="0"/>
              <a:t>defects (number of delivered defects), </a:t>
            </a:r>
          </a:p>
          <a:p>
            <a:pPr lvl="2"/>
            <a:r>
              <a:rPr lang="en-US" sz="1800" dirty="0" smtClean="0"/>
              <a:t>months (calendar time to delivery) </a:t>
            </a:r>
          </a:p>
          <a:p>
            <a:pPr lvl="2"/>
            <a:r>
              <a:rPr lang="en-US" sz="1800" dirty="0" smtClean="0"/>
              <a:t>effort (staff time, in person months, required for that delivery). 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>
            <a:normAutofit fontScale="85000" lnSpcReduction="20000"/>
          </a:bodyPr>
          <a:lstStyle/>
          <a:p>
            <a:fld id="{4C4AE9FE-2E2E-1340-A12D-8E8680275374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“Model-based”  SQO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000" dirty="0" smtClean="0"/>
              <a:t>Use a predictive model (e.g. COCOMO) as a </a:t>
            </a:r>
            <a:br>
              <a:rPr lang="en-US" sz="2000" dirty="0" smtClean="0"/>
            </a:br>
            <a:r>
              <a:rPr lang="en-US" sz="2000" dirty="0" smtClean="0"/>
              <a:t>sub-routine in a what-if analysis</a:t>
            </a:r>
          </a:p>
          <a:p>
            <a:pPr lvl="1"/>
            <a:r>
              <a:rPr lang="en-US" sz="1800" dirty="0" smtClean="0"/>
              <a:t>Guide the what-if analysis with some AI algorithm</a:t>
            </a:r>
          </a:p>
          <a:p>
            <a:pPr lvl="2"/>
            <a:r>
              <a:rPr lang="en-US" sz="1600" dirty="0" smtClean="0"/>
              <a:t>A*, </a:t>
            </a:r>
          </a:p>
          <a:p>
            <a:pPr lvl="2"/>
            <a:r>
              <a:rPr lang="en-US" sz="1600" dirty="0" smtClean="0"/>
              <a:t>Beam, </a:t>
            </a:r>
          </a:p>
          <a:p>
            <a:pPr lvl="2"/>
            <a:r>
              <a:rPr lang="en-US" sz="1600" dirty="0" smtClean="0"/>
              <a:t>simulated annealing, </a:t>
            </a:r>
          </a:p>
          <a:p>
            <a:pPr lvl="2"/>
            <a:r>
              <a:rPr lang="en-US" sz="1600" dirty="0" smtClean="0"/>
              <a:t>ISAMP, </a:t>
            </a:r>
          </a:p>
          <a:p>
            <a:pPr lvl="2"/>
            <a:r>
              <a:rPr lang="en-US" sz="1600" dirty="0" err="1" smtClean="0"/>
              <a:t>MaxWalkSat</a:t>
            </a:r>
            <a:r>
              <a:rPr lang="en-US" sz="1600" dirty="0" smtClean="0"/>
              <a:t>, </a:t>
            </a:r>
          </a:p>
          <a:p>
            <a:pPr lvl="2"/>
            <a:r>
              <a:rPr lang="en-US" sz="1600" dirty="0" smtClean="0"/>
              <a:t>… </a:t>
            </a:r>
          </a:p>
          <a:p>
            <a:pPr lvl="1"/>
            <a:r>
              <a:rPr lang="en-US" sz="1800" dirty="0" smtClean="0"/>
              <a:t>As done by </a:t>
            </a:r>
            <a:r>
              <a:rPr lang="en-US" sz="1800" dirty="0" err="1" smtClean="0"/>
              <a:t>Menzies</a:t>
            </a:r>
            <a:r>
              <a:rPr lang="en-US" sz="1800" dirty="0" smtClean="0"/>
              <a:t> et al. in ASE’07, ICSP’08, </a:t>
            </a:r>
            <a:br>
              <a:rPr lang="en-US" sz="1800" dirty="0" smtClean="0"/>
            </a:br>
            <a:r>
              <a:rPr lang="en-US" sz="1800" dirty="0" smtClean="0"/>
              <a:t>ICSE’09, PROMISE’09, SPIP 2009, ASE’09</a:t>
            </a:r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2"/>
          </p:nvPr>
        </p:nvSpPr>
        <p:spPr/>
        <p:txBody>
          <a:bodyPr>
            <a:normAutofit lnSpcReduction="10000"/>
          </a:bodyPr>
          <a:lstStyle/>
          <a:p>
            <a:r>
              <a:rPr lang="en-US" sz="2000" dirty="0" smtClean="0"/>
              <a:t>Repeat 1000 times</a:t>
            </a:r>
            <a:endParaRPr lang="en-US" sz="2000" dirty="0" smtClean="0"/>
          </a:p>
          <a:p>
            <a:pPr lvl="1"/>
            <a:r>
              <a:rPr lang="en-US" sz="1800" dirty="0" err="1" smtClean="0"/>
              <a:t>p</a:t>
            </a:r>
            <a:r>
              <a:rPr lang="en-US" sz="1800" dirty="0" smtClean="0"/>
              <a:t>  </a:t>
            </a:r>
            <a:r>
              <a:rPr lang="en-US" sz="1800" dirty="0" smtClean="0"/>
              <a:t>= </a:t>
            </a:r>
            <a:r>
              <a:rPr lang="en-US" sz="1800" dirty="0" smtClean="0"/>
              <a:t> a possible project</a:t>
            </a:r>
          </a:p>
          <a:p>
            <a:pPr lvl="1"/>
            <a:r>
              <a:rPr lang="en-US" sz="1800" dirty="0" err="1" smtClean="0"/>
              <a:t>t</a:t>
            </a:r>
            <a:r>
              <a:rPr lang="en-US" sz="1800" dirty="0" smtClean="0"/>
              <a:t> = a possible model tuning</a:t>
            </a:r>
          </a:p>
          <a:p>
            <a:pPr lvl="1"/>
            <a:r>
              <a:rPr lang="en-US" sz="1800" dirty="0" smtClean="0"/>
              <a:t>Out = </a:t>
            </a:r>
            <a:r>
              <a:rPr lang="en-US" sz="1800" dirty="0" smtClean="0"/>
              <a:t>value( </a:t>
            </a:r>
            <a:r>
              <a:rPr lang="en-US" sz="1800" dirty="0" err="1" smtClean="0"/>
              <a:t>model</a:t>
            </a:r>
            <a:r>
              <a:rPr lang="en-US" sz="1800" dirty="0" err="1" smtClean="0"/>
              <a:t>(p</a:t>
            </a:r>
            <a:r>
              <a:rPr lang="en-US" sz="1800" dirty="0" smtClean="0"/>
              <a:t>, </a:t>
            </a:r>
            <a:r>
              <a:rPr lang="en-US" sz="1800" dirty="0" err="1" smtClean="0"/>
              <a:t>t</a:t>
            </a:r>
            <a:r>
              <a:rPr lang="en-US" sz="1800" dirty="0" smtClean="0"/>
              <a:t>) )</a:t>
            </a:r>
            <a:endParaRPr lang="en-US" sz="1800" dirty="0" smtClean="0"/>
          </a:p>
          <a:p>
            <a:r>
              <a:rPr lang="en-US" sz="2000" dirty="0" smtClean="0"/>
              <a:t>Search for ranges in </a:t>
            </a:r>
            <a:r>
              <a:rPr lang="en-US" sz="2000" dirty="0" err="1" smtClean="0"/>
              <a:t>p</a:t>
            </a:r>
            <a:r>
              <a:rPr lang="en-US" sz="2000" dirty="0" smtClean="0"/>
              <a:t> that maximize Out</a:t>
            </a:r>
          </a:p>
          <a:p>
            <a:r>
              <a:rPr lang="en-US" sz="2000" dirty="0" smtClean="0"/>
              <a:t>Test those ranges by calling the model again</a:t>
            </a:r>
            <a:endParaRPr lang="en-US" sz="2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6"/>
          </p:nvPr>
        </p:nvSpPr>
        <p:spPr/>
        <p:txBody>
          <a:bodyPr>
            <a:normAutofit fontScale="85000" lnSpcReduction="20000"/>
          </a:bodyPr>
          <a:lstStyle/>
          <a:p>
            <a:fld id="{4C4AE9FE-2E2E-1340-A12D-8E8680275374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11" name="Picture 10" descr="Picture 2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4367" y="4267200"/>
            <a:ext cx="2506633" cy="2534299"/>
          </a:xfrm>
          <a:prstGeom prst="rect">
            <a:avLst/>
          </a:prstGeom>
        </p:spPr>
      </p:pic>
      <p:grpSp>
        <p:nvGrpSpPr>
          <p:cNvPr id="14" name="Group 33"/>
          <p:cNvGrpSpPr/>
          <p:nvPr/>
        </p:nvGrpSpPr>
        <p:grpSpPr>
          <a:xfrm>
            <a:off x="6120314" y="4697256"/>
            <a:ext cx="1597816" cy="1445906"/>
            <a:chOff x="6409267" y="2184400"/>
            <a:chExt cx="2429933" cy="2065867"/>
          </a:xfrm>
        </p:grpSpPr>
        <p:sp>
          <p:nvSpPr>
            <p:cNvPr id="15" name="Freeform 14"/>
            <p:cNvSpPr/>
            <p:nvPr/>
          </p:nvSpPr>
          <p:spPr>
            <a:xfrm>
              <a:off x="6409267" y="3302000"/>
              <a:ext cx="2370666" cy="948267"/>
            </a:xfrm>
            <a:custGeom>
              <a:avLst/>
              <a:gdLst>
                <a:gd name="connsiteX0" fmla="*/ 0 w 2370666"/>
                <a:gd name="connsiteY0" fmla="*/ 0 h 948267"/>
                <a:gd name="connsiteX1" fmla="*/ 25400 w 2370666"/>
                <a:gd name="connsiteY1" fmla="*/ 25400 h 948267"/>
                <a:gd name="connsiteX2" fmla="*/ 42333 w 2370666"/>
                <a:gd name="connsiteY2" fmla="*/ 59267 h 948267"/>
                <a:gd name="connsiteX3" fmla="*/ 93133 w 2370666"/>
                <a:gd name="connsiteY3" fmla="*/ 76200 h 948267"/>
                <a:gd name="connsiteX4" fmla="*/ 143933 w 2370666"/>
                <a:gd name="connsiteY4" fmla="*/ 101600 h 948267"/>
                <a:gd name="connsiteX5" fmla="*/ 211666 w 2370666"/>
                <a:gd name="connsiteY5" fmla="*/ 93133 h 948267"/>
                <a:gd name="connsiteX6" fmla="*/ 228600 w 2370666"/>
                <a:gd name="connsiteY6" fmla="*/ 110067 h 948267"/>
                <a:gd name="connsiteX7" fmla="*/ 245533 w 2370666"/>
                <a:gd name="connsiteY7" fmla="*/ 160867 h 948267"/>
                <a:gd name="connsiteX8" fmla="*/ 254000 w 2370666"/>
                <a:gd name="connsiteY8" fmla="*/ 186267 h 948267"/>
                <a:gd name="connsiteX9" fmla="*/ 279400 w 2370666"/>
                <a:gd name="connsiteY9" fmla="*/ 211667 h 948267"/>
                <a:gd name="connsiteX10" fmla="*/ 304800 w 2370666"/>
                <a:gd name="connsiteY10" fmla="*/ 304800 h 948267"/>
                <a:gd name="connsiteX11" fmla="*/ 313266 w 2370666"/>
                <a:gd name="connsiteY11" fmla="*/ 330200 h 948267"/>
                <a:gd name="connsiteX12" fmla="*/ 338666 w 2370666"/>
                <a:gd name="connsiteY12" fmla="*/ 296333 h 948267"/>
                <a:gd name="connsiteX13" fmla="*/ 355600 w 2370666"/>
                <a:gd name="connsiteY13" fmla="*/ 313267 h 948267"/>
                <a:gd name="connsiteX14" fmla="*/ 381000 w 2370666"/>
                <a:gd name="connsiteY14" fmla="*/ 372533 h 948267"/>
                <a:gd name="connsiteX15" fmla="*/ 406400 w 2370666"/>
                <a:gd name="connsiteY15" fmla="*/ 423333 h 948267"/>
                <a:gd name="connsiteX16" fmla="*/ 423333 w 2370666"/>
                <a:gd name="connsiteY16" fmla="*/ 440267 h 948267"/>
                <a:gd name="connsiteX17" fmla="*/ 440266 w 2370666"/>
                <a:gd name="connsiteY17" fmla="*/ 465667 h 948267"/>
                <a:gd name="connsiteX18" fmla="*/ 465666 w 2370666"/>
                <a:gd name="connsiteY18" fmla="*/ 474133 h 948267"/>
                <a:gd name="connsiteX19" fmla="*/ 567266 w 2370666"/>
                <a:gd name="connsiteY19" fmla="*/ 482600 h 948267"/>
                <a:gd name="connsiteX20" fmla="*/ 660400 w 2370666"/>
                <a:gd name="connsiteY20" fmla="*/ 474133 h 948267"/>
                <a:gd name="connsiteX21" fmla="*/ 685800 w 2370666"/>
                <a:gd name="connsiteY21" fmla="*/ 465667 h 948267"/>
                <a:gd name="connsiteX22" fmla="*/ 719666 w 2370666"/>
                <a:gd name="connsiteY22" fmla="*/ 457200 h 948267"/>
                <a:gd name="connsiteX23" fmla="*/ 855133 w 2370666"/>
                <a:gd name="connsiteY23" fmla="*/ 465667 h 948267"/>
                <a:gd name="connsiteX24" fmla="*/ 905933 w 2370666"/>
                <a:gd name="connsiteY24" fmla="*/ 474133 h 948267"/>
                <a:gd name="connsiteX25" fmla="*/ 956733 w 2370666"/>
                <a:gd name="connsiteY25" fmla="*/ 491067 h 948267"/>
                <a:gd name="connsiteX26" fmla="*/ 982133 w 2370666"/>
                <a:gd name="connsiteY26" fmla="*/ 516467 h 948267"/>
                <a:gd name="connsiteX27" fmla="*/ 1007533 w 2370666"/>
                <a:gd name="connsiteY27" fmla="*/ 524933 h 948267"/>
                <a:gd name="connsiteX28" fmla="*/ 1066800 w 2370666"/>
                <a:gd name="connsiteY28" fmla="*/ 541867 h 948267"/>
                <a:gd name="connsiteX29" fmla="*/ 1100666 w 2370666"/>
                <a:gd name="connsiteY29" fmla="*/ 592667 h 948267"/>
                <a:gd name="connsiteX30" fmla="*/ 1126066 w 2370666"/>
                <a:gd name="connsiteY30" fmla="*/ 643467 h 948267"/>
                <a:gd name="connsiteX31" fmla="*/ 1168400 w 2370666"/>
                <a:gd name="connsiteY31" fmla="*/ 719667 h 948267"/>
                <a:gd name="connsiteX32" fmla="*/ 1202266 w 2370666"/>
                <a:gd name="connsiteY32" fmla="*/ 728133 h 948267"/>
                <a:gd name="connsiteX33" fmla="*/ 1244600 w 2370666"/>
                <a:gd name="connsiteY33" fmla="*/ 762000 h 948267"/>
                <a:gd name="connsiteX34" fmla="*/ 1278466 w 2370666"/>
                <a:gd name="connsiteY34" fmla="*/ 795867 h 948267"/>
                <a:gd name="connsiteX35" fmla="*/ 1303866 w 2370666"/>
                <a:gd name="connsiteY35" fmla="*/ 812800 h 948267"/>
                <a:gd name="connsiteX36" fmla="*/ 1320800 w 2370666"/>
                <a:gd name="connsiteY36" fmla="*/ 829733 h 948267"/>
                <a:gd name="connsiteX37" fmla="*/ 1354666 w 2370666"/>
                <a:gd name="connsiteY37" fmla="*/ 846667 h 948267"/>
                <a:gd name="connsiteX38" fmla="*/ 1405466 w 2370666"/>
                <a:gd name="connsiteY38" fmla="*/ 872067 h 948267"/>
                <a:gd name="connsiteX39" fmla="*/ 1422400 w 2370666"/>
                <a:gd name="connsiteY39" fmla="*/ 897467 h 948267"/>
                <a:gd name="connsiteX40" fmla="*/ 1456266 w 2370666"/>
                <a:gd name="connsiteY40" fmla="*/ 914400 h 948267"/>
                <a:gd name="connsiteX41" fmla="*/ 1524000 w 2370666"/>
                <a:gd name="connsiteY41" fmla="*/ 939800 h 948267"/>
                <a:gd name="connsiteX42" fmla="*/ 1591733 w 2370666"/>
                <a:gd name="connsiteY42" fmla="*/ 948267 h 948267"/>
                <a:gd name="connsiteX43" fmla="*/ 1659466 w 2370666"/>
                <a:gd name="connsiteY43" fmla="*/ 939800 h 948267"/>
                <a:gd name="connsiteX44" fmla="*/ 1710266 w 2370666"/>
                <a:gd name="connsiteY44" fmla="*/ 905933 h 948267"/>
                <a:gd name="connsiteX45" fmla="*/ 1871133 w 2370666"/>
                <a:gd name="connsiteY45" fmla="*/ 897467 h 948267"/>
                <a:gd name="connsiteX46" fmla="*/ 1905000 w 2370666"/>
                <a:gd name="connsiteY46" fmla="*/ 889000 h 948267"/>
                <a:gd name="connsiteX47" fmla="*/ 2015066 w 2370666"/>
                <a:gd name="connsiteY47" fmla="*/ 872067 h 948267"/>
                <a:gd name="connsiteX48" fmla="*/ 2074333 w 2370666"/>
                <a:gd name="connsiteY48" fmla="*/ 855133 h 948267"/>
                <a:gd name="connsiteX49" fmla="*/ 2370666 w 2370666"/>
                <a:gd name="connsiteY49" fmla="*/ 855133 h 948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2370666" h="948267">
                  <a:moveTo>
                    <a:pt x="0" y="0"/>
                  </a:moveTo>
                  <a:cubicBezTo>
                    <a:pt x="8467" y="8467"/>
                    <a:pt x="18441" y="15657"/>
                    <a:pt x="25400" y="25400"/>
                  </a:cubicBezTo>
                  <a:cubicBezTo>
                    <a:pt x="32736" y="35671"/>
                    <a:pt x="32236" y="51694"/>
                    <a:pt x="42333" y="59267"/>
                  </a:cubicBezTo>
                  <a:cubicBezTo>
                    <a:pt x="56612" y="69977"/>
                    <a:pt x="76200" y="70556"/>
                    <a:pt x="93133" y="76200"/>
                  </a:cubicBezTo>
                  <a:cubicBezTo>
                    <a:pt x="128185" y="87884"/>
                    <a:pt x="111109" y="79718"/>
                    <a:pt x="143933" y="101600"/>
                  </a:cubicBezTo>
                  <a:cubicBezTo>
                    <a:pt x="176469" y="88586"/>
                    <a:pt x="182467" y="75614"/>
                    <a:pt x="211666" y="93133"/>
                  </a:cubicBezTo>
                  <a:cubicBezTo>
                    <a:pt x="218511" y="97240"/>
                    <a:pt x="222955" y="104422"/>
                    <a:pt x="228600" y="110067"/>
                  </a:cubicBezTo>
                  <a:lnTo>
                    <a:pt x="245533" y="160867"/>
                  </a:lnTo>
                  <a:cubicBezTo>
                    <a:pt x="248355" y="169334"/>
                    <a:pt x="247689" y="179956"/>
                    <a:pt x="254000" y="186267"/>
                  </a:cubicBezTo>
                  <a:lnTo>
                    <a:pt x="279400" y="211667"/>
                  </a:lnTo>
                  <a:cubicBezTo>
                    <a:pt x="291367" y="271508"/>
                    <a:pt x="283314" y="240342"/>
                    <a:pt x="304800" y="304800"/>
                  </a:cubicBezTo>
                  <a:lnTo>
                    <a:pt x="313266" y="330200"/>
                  </a:lnTo>
                  <a:cubicBezTo>
                    <a:pt x="321733" y="318911"/>
                    <a:pt x="325564" y="301574"/>
                    <a:pt x="338666" y="296333"/>
                  </a:cubicBezTo>
                  <a:cubicBezTo>
                    <a:pt x="346078" y="293368"/>
                    <a:pt x="352030" y="306127"/>
                    <a:pt x="355600" y="313267"/>
                  </a:cubicBezTo>
                  <a:cubicBezTo>
                    <a:pt x="410269" y="422606"/>
                    <a:pt x="319364" y="280083"/>
                    <a:pt x="381000" y="372533"/>
                  </a:cubicBezTo>
                  <a:cubicBezTo>
                    <a:pt x="389943" y="399363"/>
                    <a:pt x="387641" y="399884"/>
                    <a:pt x="406400" y="423333"/>
                  </a:cubicBezTo>
                  <a:cubicBezTo>
                    <a:pt x="411387" y="429566"/>
                    <a:pt x="418346" y="434034"/>
                    <a:pt x="423333" y="440267"/>
                  </a:cubicBezTo>
                  <a:cubicBezTo>
                    <a:pt x="429690" y="448213"/>
                    <a:pt x="432320" y="459310"/>
                    <a:pt x="440266" y="465667"/>
                  </a:cubicBezTo>
                  <a:cubicBezTo>
                    <a:pt x="447235" y="471242"/>
                    <a:pt x="456820" y="472954"/>
                    <a:pt x="465666" y="474133"/>
                  </a:cubicBezTo>
                  <a:cubicBezTo>
                    <a:pt x="499352" y="478624"/>
                    <a:pt x="533399" y="479778"/>
                    <a:pt x="567266" y="482600"/>
                  </a:cubicBezTo>
                  <a:cubicBezTo>
                    <a:pt x="598311" y="479778"/>
                    <a:pt x="629541" y="478541"/>
                    <a:pt x="660400" y="474133"/>
                  </a:cubicBezTo>
                  <a:cubicBezTo>
                    <a:pt x="669235" y="472871"/>
                    <a:pt x="677219" y="468119"/>
                    <a:pt x="685800" y="465667"/>
                  </a:cubicBezTo>
                  <a:cubicBezTo>
                    <a:pt x="696988" y="462470"/>
                    <a:pt x="708377" y="460022"/>
                    <a:pt x="719666" y="457200"/>
                  </a:cubicBezTo>
                  <a:cubicBezTo>
                    <a:pt x="764822" y="460022"/>
                    <a:pt x="810075" y="461571"/>
                    <a:pt x="855133" y="465667"/>
                  </a:cubicBezTo>
                  <a:cubicBezTo>
                    <a:pt x="872229" y="467221"/>
                    <a:pt x="889279" y="469969"/>
                    <a:pt x="905933" y="474133"/>
                  </a:cubicBezTo>
                  <a:cubicBezTo>
                    <a:pt x="923249" y="478462"/>
                    <a:pt x="956733" y="491067"/>
                    <a:pt x="956733" y="491067"/>
                  </a:cubicBezTo>
                  <a:cubicBezTo>
                    <a:pt x="965200" y="499534"/>
                    <a:pt x="972170" y="509825"/>
                    <a:pt x="982133" y="516467"/>
                  </a:cubicBezTo>
                  <a:cubicBezTo>
                    <a:pt x="989559" y="521417"/>
                    <a:pt x="998952" y="522481"/>
                    <a:pt x="1007533" y="524933"/>
                  </a:cubicBezTo>
                  <a:cubicBezTo>
                    <a:pt x="1081925" y="546187"/>
                    <a:pt x="1005920" y="521573"/>
                    <a:pt x="1066800" y="541867"/>
                  </a:cubicBezTo>
                  <a:cubicBezTo>
                    <a:pt x="1078089" y="558800"/>
                    <a:pt x="1095730" y="572923"/>
                    <a:pt x="1100666" y="592667"/>
                  </a:cubicBezTo>
                  <a:cubicBezTo>
                    <a:pt x="1111069" y="634277"/>
                    <a:pt x="1100905" y="618305"/>
                    <a:pt x="1126066" y="643467"/>
                  </a:cubicBezTo>
                  <a:cubicBezTo>
                    <a:pt x="1133231" y="664961"/>
                    <a:pt x="1147227" y="714374"/>
                    <a:pt x="1168400" y="719667"/>
                  </a:cubicBezTo>
                  <a:lnTo>
                    <a:pt x="1202266" y="728133"/>
                  </a:lnTo>
                  <a:cubicBezTo>
                    <a:pt x="1259918" y="785785"/>
                    <a:pt x="1169827" y="697908"/>
                    <a:pt x="1244600" y="762000"/>
                  </a:cubicBezTo>
                  <a:cubicBezTo>
                    <a:pt x="1256721" y="772390"/>
                    <a:pt x="1266345" y="785477"/>
                    <a:pt x="1278466" y="795867"/>
                  </a:cubicBezTo>
                  <a:cubicBezTo>
                    <a:pt x="1286192" y="802489"/>
                    <a:pt x="1295920" y="806443"/>
                    <a:pt x="1303866" y="812800"/>
                  </a:cubicBezTo>
                  <a:cubicBezTo>
                    <a:pt x="1310099" y="817787"/>
                    <a:pt x="1314158" y="825305"/>
                    <a:pt x="1320800" y="829733"/>
                  </a:cubicBezTo>
                  <a:cubicBezTo>
                    <a:pt x="1331301" y="836734"/>
                    <a:pt x="1343708" y="840405"/>
                    <a:pt x="1354666" y="846667"/>
                  </a:cubicBezTo>
                  <a:cubicBezTo>
                    <a:pt x="1400619" y="872926"/>
                    <a:pt x="1358899" y="856544"/>
                    <a:pt x="1405466" y="872067"/>
                  </a:cubicBezTo>
                  <a:cubicBezTo>
                    <a:pt x="1411111" y="880534"/>
                    <a:pt x="1414583" y="890953"/>
                    <a:pt x="1422400" y="897467"/>
                  </a:cubicBezTo>
                  <a:cubicBezTo>
                    <a:pt x="1432096" y="905547"/>
                    <a:pt x="1444733" y="909274"/>
                    <a:pt x="1456266" y="914400"/>
                  </a:cubicBezTo>
                  <a:cubicBezTo>
                    <a:pt x="1459194" y="915701"/>
                    <a:pt x="1512187" y="937652"/>
                    <a:pt x="1524000" y="939800"/>
                  </a:cubicBezTo>
                  <a:cubicBezTo>
                    <a:pt x="1546386" y="943870"/>
                    <a:pt x="1569155" y="945445"/>
                    <a:pt x="1591733" y="948267"/>
                  </a:cubicBezTo>
                  <a:cubicBezTo>
                    <a:pt x="1614311" y="945445"/>
                    <a:pt x="1638038" y="947453"/>
                    <a:pt x="1659466" y="939800"/>
                  </a:cubicBezTo>
                  <a:cubicBezTo>
                    <a:pt x="1678632" y="932955"/>
                    <a:pt x="1689943" y="907003"/>
                    <a:pt x="1710266" y="905933"/>
                  </a:cubicBezTo>
                  <a:lnTo>
                    <a:pt x="1871133" y="897467"/>
                  </a:lnTo>
                  <a:cubicBezTo>
                    <a:pt x="1882422" y="894645"/>
                    <a:pt x="1893522" y="890913"/>
                    <a:pt x="1905000" y="889000"/>
                  </a:cubicBezTo>
                  <a:cubicBezTo>
                    <a:pt x="1966676" y="878720"/>
                    <a:pt x="1963283" y="885013"/>
                    <a:pt x="2015066" y="872067"/>
                  </a:cubicBezTo>
                  <a:cubicBezTo>
                    <a:pt x="2032426" y="867727"/>
                    <a:pt x="2056684" y="855586"/>
                    <a:pt x="2074333" y="855133"/>
                  </a:cubicBezTo>
                  <a:cubicBezTo>
                    <a:pt x="2173078" y="852601"/>
                    <a:pt x="2271888" y="855133"/>
                    <a:pt x="2370666" y="855133"/>
                  </a:cubicBezTo>
                </a:path>
              </a:pathLst>
            </a:custGeom>
            <a:ln w="38100" cap="flat" cmpd="sng" algn="ctr">
              <a:solidFill>
                <a:srgbClr val="00009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8458200" y="2184400"/>
              <a:ext cx="381000" cy="8843"/>
            </a:xfrm>
            <a:custGeom>
              <a:avLst/>
              <a:gdLst>
                <a:gd name="connsiteX0" fmla="*/ 0 w 381000"/>
                <a:gd name="connsiteY0" fmla="*/ 8467 h 8843"/>
                <a:gd name="connsiteX1" fmla="*/ 127000 w 381000"/>
                <a:gd name="connsiteY1" fmla="*/ 0 h 8843"/>
                <a:gd name="connsiteX2" fmla="*/ 347133 w 381000"/>
                <a:gd name="connsiteY2" fmla="*/ 8467 h 8843"/>
                <a:gd name="connsiteX3" fmla="*/ 381000 w 381000"/>
                <a:gd name="connsiteY3" fmla="*/ 8467 h 8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1000" h="8843">
                  <a:moveTo>
                    <a:pt x="0" y="8467"/>
                  </a:moveTo>
                  <a:cubicBezTo>
                    <a:pt x="42333" y="5645"/>
                    <a:pt x="84573" y="0"/>
                    <a:pt x="127000" y="0"/>
                  </a:cubicBezTo>
                  <a:cubicBezTo>
                    <a:pt x="200432" y="0"/>
                    <a:pt x="273742" y="6021"/>
                    <a:pt x="347133" y="8467"/>
                  </a:cubicBezTo>
                  <a:cubicBezTo>
                    <a:pt x="358416" y="8843"/>
                    <a:pt x="369711" y="8467"/>
                    <a:pt x="381000" y="8467"/>
                  </a:cubicBezTo>
                </a:path>
              </a:pathLst>
            </a:custGeom>
            <a:ln w="38100" cap="flat" cmpd="sng" algn="ctr">
              <a:solidFill>
                <a:srgbClr val="00009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7" name="Group 36"/>
          <p:cNvGrpSpPr/>
          <p:nvPr/>
        </p:nvGrpSpPr>
        <p:grpSpPr>
          <a:xfrm>
            <a:off x="6171107" y="4466762"/>
            <a:ext cx="1623223" cy="1400269"/>
            <a:chOff x="6379096" y="1888067"/>
            <a:chExt cx="2468571" cy="2000661"/>
          </a:xfrm>
        </p:grpSpPr>
        <p:sp>
          <p:nvSpPr>
            <p:cNvPr id="18" name="Freeform 17"/>
            <p:cNvSpPr/>
            <p:nvPr/>
          </p:nvSpPr>
          <p:spPr>
            <a:xfrm>
              <a:off x="6379096" y="3422381"/>
              <a:ext cx="2443171" cy="466347"/>
            </a:xfrm>
            <a:custGeom>
              <a:avLst/>
              <a:gdLst>
                <a:gd name="connsiteX0" fmla="*/ 38637 w 2443171"/>
                <a:gd name="connsiteY0" fmla="*/ 15086 h 466347"/>
                <a:gd name="connsiteX1" fmla="*/ 131771 w 2443171"/>
                <a:gd name="connsiteY1" fmla="*/ 65886 h 466347"/>
                <a:gd name="connsiteX2" fmla="*/ 182571 w 2443171"/>
                <a:gd name="connsiteY2" fmla="*/ 82819 h 466347"/>
                <a:gd name="connsiteX3" fmla="*/ 224904 w 2443171"/>
                <a:gd name="connsiteY3" fmla="*/ 99752 h 466347"/>
                <a:gd name="connsiteX4" fmla="*/ 284171 w 2443171"/>
                <a:gd name="connsiteY4" fmla="*/ 116686 h 466347"/>
                <a:gd name="connsiteX5" fmla="*/ 301104 w 2443171"/>
                <a:gd name="connsiteY5" fmla="*/ 142086 h 466347"/>
                <a:gd name="connsiteX6" fmla="*/ 326504 w 2443171"/>
                <a:gd name="connsiteY6" fmla="*/ 150552 h 466347"/>
                <a:gd name="connsiteX7" fmla="*/ 385771 w 2443171"/>
                <a:gd name="connsiteY7" fmla="*/ 175952 h 466347"/>
                <a:gd name="connsiteX8" fmla="*/ 724437 w 2443171"/>
                <a:gd name="connsiteY8" fmla="*/ 184419 h 466347"/>
                <a:gd name="connsiteX9" fmla="*/ 732904 w 2443171"/>
                <a:gd name="connsiteY9" fmla="*/ 209819 h 466347"/>
                <a:gd name="connsiteX10" fmla="*/ 766771 w 2443171"/>
                <a:gd name="connsiteY10" fmla="*/ 218286 h 466347"/>
                <a:gd name="connsiteX11" fmla="*/ 792171 w 2443171"/>
                <a:gd name="connsiteY11" fmla="*/ 226752 h 466347"/>
                <a:gd name="connsiteX12" fmla="*/ 851437 w 2443171"/>
                <a:gd name="connsiteY12" fmla="*/ 252152 h 466347"/>
                <a:gd name="connsiteX13" fmla="*/ 868371 w 2443171"/>
                <a:gd name="connsiteY13" fmla="*/ 269086 h 466347"/>
                <a:gd name="connsiteX14" fmla="*/ 893771 w 2443171"/>
                <a:gd name="connsiteY14" fmla="*/ 286019 h 466347"/>
                <a:gd name="connsiteX15" fmla="*/ 919171 w 2443171"/>
                <a:gd name="connsiteY15" fmla="*/ 277552 h 466347"/>
                <a:gd name="connsiteX16" fmla="*/ 953037 w 2443171"/>
                <a:gd name="connsiteY16" fmla="*/ 243686 h 466347"/>
                <a:gd name="connsiteX17" fmla="*/ 1046171 w 2443171"/>
                <a:gd name="connsiteY17" fmla="*/ 235219 h 466347"/>
                <a:gd name="connsiteX18" fmla="*/ 1096971 w 2443171"/>
                <a:gd name="connsiteY18" fmla="*/ 260619 h 466347"/>
                <a:gd name="connsiteX19" fmla="*/ 1122371 w 2443171"/>
                <a:gd name="connsiteY19" fmla="*/ 286019 h 466347"/>
                <a:gd name="connsiteX20" fmla="*/ 1156237 w 2443171"/>
                <a:gd name="connsiteY20" fmla="*/ 302952 h 466347"/>
                <a:gd name="connsiteX21" fmla="*/ 1207037 w 2443171"/>
                <a:gd name="connsiteY21" fmla="*/ 328352 h 466347"/>
                <a:gd name="connsiteX22" fmla="*/ 1444104 w 2443171"/>
                <a:gd name="connsiteY22" fmla="*/ 336819 h 466347"/>
                <a:gd name="connsiteX23" fmla="*/ 1486437 w 2443171"/>
                <a:gd name="connsiteY23" fmla="*/ 345286 h 466347"/>
                <a:gd name="connsiteX24" fmla="*/ 1562637 w 2443171"/>
                <a:gd name="connsiteY24" fmla="*/ 370686 h 466347"/>
                <a:gd name="connsiteX25" fmla="*/ 1647304 w 2443171"/>
                <a:gd name="connsiteY25" fmla="*/ 379152 h 466347"/>
                <a:gd name="connsiteX26" fmla="*/ 1672704 w 2443171"/>
                <a:gd name="connsiteY26" fmla="*/ 396086 h 466347"/>
                <a:gd name="connsiteX27" fmla="*/ 1731971 w 2443171"/>
                <a:gd name="connsiteY27" fmla="*/ 413019 h 466347"/>
                <a:gd name="connsiteX28" fmla="*/ 1977504 w 2443171"/>
                <a:gd name="connsiteY28" fmla="*/ 438419 h 466347"/>
                <a:gd name="connsiteX29" fmla="*/ 2206104 w 2443171"/>
                <a:gd name="connsiteY29" fmla="*/ 455352 h 466347"/>
                <a:gd name="connsiteX30" fmla="*/ 2231504 w 2443171"/>
                <a:gd name="connsiteY30" fmla="*/ 438419 h 466347"/>
                <a:gd name="connsiteX31" fmla="*/ 2290771 w 2443171"/>
                <a:gd name="connsiteY31" fmla="*/ 429952 h 466347"/>
                <a:gd name="connsiteX32" fmla="*/ 2341571 w 2443171"/>
                <a:gd name="connsiteY32" fmla="*/ 421486 h 466347"/>
                <a:gd name="connsiteX33" fmla="*/ 2443171 w 2443171"/>
                <a:gd name="connsiteY33" fmla="*/ 421486 h 4663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2443171" h="466347">
                  <a:moveTo>
                    <a:pt x="38637" y="15086"/>
                  </a:moveTo>
                  <a:cubicBezTo>
                    <a:pt x="108224" y="38280"/>
                    <a:pt x="0" y="0"/>
                    <a:pt x="131771" y="65886"/>
                  </a:cubicBezTo>
                  <a:cubicBezTo>
                    <a:pt x="147736" y="73868"/>
                    <a:pt x="165796" y="76719"/>
                    <a:pt x="182571" y="82819"/>
                  </a:cubicBezTo>
                  <a:cubicBezTo>
                    <a:pt x="196854" y="88013"/>
                    <a:pt x="210674" y="94416"/>
                    <a:pt x="224904" y="99752"/>
                  </a:cubicBezTo>
                  <a:cubicBezTo>
                    <a:pt x="249200" y="108863"/>
                    <a:pt x="257479" y="110013"/>
                    <a:pt x="284171" y="116686"/>
                  </a:cubicBezTo>
                  <a:cubicBezTo>
                    <a:pt x="289815" y="125153"/>
                    <a:pt x="293158" y="135729"/>
                    <a:pt x="301104" y="142086"/>
                  </a:cubicBezTo>
                  <a:cubicBezTo>
                    <a:pt x="308073" y="147661"/>
                    <a:pt x="318301" y="147036"/>
                    <a:pt x="326504" y="150552"/>
                  </a:cubicBezTo>
                  <a:cubicBezTo>
                    <a:pt x="336502" y="154837"/>
                    <a:pt x="370919" y="175261"/>
                    <a:pt x="385771" y="175952"/>
                  </a:cubicBezTo>
                  <a:cubicBezTo>
                    <a:pt x="498573" y="181199"/>
                    <a:pt x="611548" y="181597"/>
                    <a:pt x="724437" y="184419"/>
                  </a:cubicBezTo>
                  <a:cubicBezTo>
                    <a:pt x="727259" y="192886"/>
                    <a:pt x="725935" y="204244"/>
                    <a:pt x="732904" y="209819"/>
                  </a:cubicBezTo>
                  <a:cubicBezTo>
                    <a:pt x="741991" y="217088"/>
                    <a:pt x="755582" y="215089"/>
                    <a:pt x="766771" y="218286"/>
                  </a:cubicBezTo>
                  <a:cubicBezTo>
                    <a:pt x="775352" y="220738"/>
                    <a:pt x="783704" y="223930"/>
                    <a:pt x="792171" y="226752"/>
                  </a:cubicBezTo>
                  <a:cubicBezTo>
                    <a:pt x="830408" y="264992"/>
                    <a:pt x="781213" y="222056"/>
                    <a:pt x="851437" y="252152"/>
                  </a:cubicBezTo>
                  <a:cubicBezTo>
                    <a:pt x="858774" y="255297"/>
                    <a:pt x="862137" y="264099"/>
                    <a:pt x="868371" y="269086"/>
                  </a:cubicBezTo>
                  <a:cubicBezTo>
                    <a:pt x="876317" y="275443"/>
                    <a:pt x="885304" y="280375"/>
                    <a:pt x="893771" y="286019"/>
                  </a:cubicBezTo>
                  <a:cubicBezTo>
                    <a:pt x="902238" y="283197"/>
                    <a:pt x="912860" y="283863"/>
                    <a:pt x="919171" y="277552"/>
                  </a:cubicBezTo>
                  <a:cubicBezTo>
                    <a:pt x="964324" y="232398"/>
                    <a:pt x="885306" y="266261"/>
                    <a:pt x="953037" y="243686"/>
                  </a:cubicBezTo>
                  <a:cubicBezTo>
                    <a:pt x="986791" y="209932"/>
                    <a:pt x="966044" y="221864"/>
                    <a:pt x="1046171" y="235219"/>
                  </a:cubicBezTo>
                  <a:cubicBezTo>
                    <a:pt x="1065262" y="238401"/>
                    <a:pt x="1082344" y="248430"/>
                    <a:pt x="1096971" y="260619"/>
                  </a:cubicBezTo>
                  <a:cubicBezTo>
                    <a:pt x="1106169" y="268284"/>
                    <a:pt x="1112628" y="279059"/>
                    <a:pt x="1122371" y="286019"/>
                  </a:cubicBezTo>
                  <a:cubicBezTo>
                    <a:pt x="1132641" y="293355"/>
                    <a:pt x="1145736" y="295951"/>
                    <a:pt x="1156237" y="302952"/>
                  </a:cubicBezTo>
                  <a:cubicBezTo>
                    <a:pt x="1186422" y="323076"/>
                    <a:pt x="1158104" y="325294"/>
                    <a:pt x="1207037" y="328352"/>
                  </a:cubicBezTo>
                  <a:cubicBezTo>
                    <a:pt x="1285956" y="333284"/>
                    <a:pt x="1365082" y="333997"/>
                    <a:pt x="1444104" y="336819"/>
                  </a:cubicBezTo>
                  <a:cubicBezTo>
                    <a:pt x="1458215" y="339641"/>
                    <a:pt x="1472600" y="341333"/>
                    <a:pt x="1486437" y="345286"/>
                  </a:cubicBezTo>
                  <a:cubicBezTo>
                    <a:pt x="1512181" y="352641"/>
                    <a:pt x="1535996" y="368022"/>
                    <a:pt x="1562637" y="370686"/>
                  </a:cubicBezTo>
                  <a:lnTo>
                    <a:pt x="1647304" y="379152"/>
                  </a:lnTo>
                  <a:cubicBezTo>
                    <a:pt x="1655771" y="384797"/>
                    <a:pt x="1663602" y="391535"/>
                    <a:pt x="1672704" y="396086"/>
                  </a:cubicBezTo>
                  <a:cubicBezTo>
                    <a:pt x="1682018" y="400743"/>
                    <a:pt x="1724814" y="412151"/>
                    <a:pt x="1731971" y="413019"/>
                  </a:cubicBezTo>
                  <a:cubicBezTo>
                    <a:pt x="1813654" y="422920"/>
                    <a:pt x="1977504" y="438419"/>
                    <a:pt x="1977504" y="438419"/>
                  </a:cubicBezTo>
                  <a:cubicBezTo>
                    <a:pt x="2061283" y="466347"/>
                    <a:pt x="2039059" y="461539"/>
                    <a:pt x="2206104" y="455352"/>
                  </a:cubicBezTo>
                  <a:cubicBezTo>
                    <a:pt x="2216273" y="454975"/>
                    <a:pt x="2221758" y="441343"/>
                    <a:pt x="2231504" y="438419"/>
                  </a:cubicBezTo>
                  <a:cubicBezTo>
                    <a:pt x="2250619" y="432685"/>
                    <a:pt x="2271047" y="432986"/>
                    <a:pt x="2290771" y="429952"/>
                  </a:cubicBezTo>
                  <a:cubicBezTo>
                    <a:pt x="2307738" y="427342"/>
                    <a:pt x="2324431" y="422438"/>
                    <a:pt x="2341571" y="421486"/>
                  </a:cubicBezTo>
                  <a:cubicBezTo>
                    <a:pt x="2375386" y="419608"/>
                    <a:pt x="2409304" y="421486"/>
                    <a:pt x="2443171" y="421486"/>
                  </a:cubicBezTo>
                </a:path>
              </a:pathLst>
            </a:custGeom>
            <a:ln w="3810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 18"/>
            <p:cNvSpPr/>
            <p:nvPr/>
          </p:nvSpPr>
          <p:spPr>
            <a:xfrm>
              <a:off x="8441267" y="1888067"/>
              <a:ext cx="406400" cy="0"/>
            </a:xfrm>
            <a:custGeom>
              <a:avLst/>
              <a:gdLst>
                <a:gd name="connsiteX0" fmla="*/ 0 w 406400"/>
                <a:gd name="connsiteY0" fmla="*/ 0 h 0"/>
                <a:gd name="connsiteX1" fmla="*/ 406400 w 40640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06400">
                  <a:moveTo>
                    <a:pt x="0" y="0"/>
                  </a:moveTo>
                  <a:lnTo>
                    <a:pt x="406400" y="0"/>
                  </a:lnTo>
                </a:path>
              </a:pathLst>
            </a:custGeom>
            <a:ln w="50800">
              <a:solidFill>
                <a:srgbClr val="008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6041730" y="4472074"/>
            <a:ext cx="1752600" cy="1671088"/>
            <a:chOff x="6409267" y="1820333"/>
            <a:chExt cx="2438400" cy="2387600"/>
          </a:xfrm>
        </p:grpSpPr>
        <p:sp>
          <p:nvSpPr>
            <p:cNvPr id="21" name="Freeform 20"/>
            <p:cNvSpPr/>
            <p:nvPr/>
          </p:nvSpPr>
          <p:spPr>
            <a:xfrm>
              <a:off x="6409267" y="1820333"/>
              <a:ext cx="2413000" cy="2387600"/>
            </a:xfrm>
            <a:custGeom>
              <a:avLst/>
              <a:gdLst>
                <a:gd name="connsiteX0" fmla="*/ 0 w 2413000"/>
                <a:gd name="connsiteY0" fmla="*/ 220134 h 2387600"/>
                <a:gd name="connsiteX1" fmla="*/ 33866 w 2413000"/>
                <a:gd name="connsiteY1" fmla="*/ 169334 h 2387600"/>
                <a:gd name="connsiteX2" fmla="*/ 50800 w 2413000"/>
                <a:gd name="connsiteY2" fmla="*/ 101600 h 2387600"/>
                <a:gd name="connsiteX3" fmla="*/ 67733 w 2413000"/>
                <a:gd name="connsiteY3" fmla="*/ 76200 h 2387600"/>
                <a:gd name="connsiteX4" fmla="*/ 84666 w 2413000"/>
                <a:gd name="connsiteY4" fmla="*/ 25400 h 2387600"/>
                <a:gd name="connsiteX5" fmla="*/ 93133 w 2413000"/>
                <a:gd name="connsiteY5" fmla="*/ 0 h 2387600"/>
                <a:gd name="connsiteX6" fmla="*/ 101600 w 2413000"/>
                <a:gd name="connsiteY6" fmla="*/ 25400 h 2387600"/>
                <a:gd name="connsiteX7" fmla="*/ 118533 w 2413000"/>
                <a:gd name="connsiteY7" fmla="*/ 101600 h 2387600"/>
                <a:gd name="connsiteX8" fmla="*/ 135466 w 2413000"/>
                <a:gd name="connsiteY8" fmla="*/ 118534 h 2387600"/>
                <a:gd name="connsiteX9" fmla="*/ 152400 w 2413000"/>
                <a:gd name="connsiteY9" fmla="*/ 169334 h 2387600"/>
                <a:gd name="connsiteX10" fmla="*/ 169333 w 2413000"/>
                <a:gd name="connsiteY10" fmla="*/ 194734 h 2387600"/>
                <a:gd name="connsiteX11" fmla="*/ 186266 w 2413000"/>
                <a:gd name="connsiteY11" fmla="*/ 245534 h 2387600"/>
                <a:gd name="connsiteX12" fmla="*/ 194733 w 2413000"/>
                <a:gd name="connsiteY12" fmla="*/ 321734 h 2387600"/>
                <a:gd name="connsiteX13" fmla="*/ 203200 w 2413000"/>
                <a:gd name="connsiteY13" fmla="*/ 347134 h 2387600"/>
                <a:gd name="connsiteX14" fmla="*/ 228600 w 2413000"/>
                <a:gd name="connsiteY14" fmla="*/ 482600 h 2387600"/>
                <a:gd name="connsiteX15" fmla="*/ 237066 w 2413000"/>
                <a:gd name="connsiteY15" fmla="*/ 575734 h 2387600"/>
                <a:gd name="connsiteX16" fmla="*/ 245533 w 2413000"/>
                <a:gd name="connsiteY16" fmla="*/ 635000 h 2387600"/>
                <a:gd name="connsiteX17" fmla="*/ 254000 w 2413000"/>
                <a:gd name="connsiteY17" fmla="*/ 685800 h 2387600"/>
                <a:gd name="connsiteX18" fmla="*/ 279400 w 2413000"/>
                <a:gd name="connsiteY18" fmla="*/ 795867 h 2387600"/>
                <a:gd name="connsiteX19" fmla="*/ 321733 w 2413000"/>
                <a:gd name="connsiteY19" fmla="*/ 889000 h 2387600"/>
                <a:gd name="connsiteX20" fmla="*/ 355600 w 2413000"/>
                <a:gd name="connsiteY20" fmla="*/ 914400 h 2387600"/>
                <a:gd name="connsiteX21" fmla="*/ 389466 w 2413000"/>
                <a:gd name="connsiteY21" fmla="*/ 973667 h 2387600"/>
                <a:gd name="connsiteX22" fmla="*/ 448733 w 2413000"/>
                <a:gd name="connsiteY22" fmla="*/ 1024467 h 2387600"/>
                <a:gd name="connsiteX23" fmla="*/ 465666 w 2413000"/>
                <a:gd name="connsiteY23" fmla="*/ 1049867 h 2387600"/>
                <a:gd name="connsiteX24" fmla="*/ 482600 w 2413000"/>
                <a:gd name="connsiteY24" fmla="*/ 1066800 h 2387600"/>
                <a:gd name="connsiteX25" fmla="*/ 499533 w 2413000"/>
                <a:gd name="connsiteY25" fmla="*/ 1117600 h 2387600"/>
                <a:gd name="connsiteX26" fmla="*/ 533400 w 2413000"/>
                <a:gd name="connsiteY26" fmla="*/ 1168400 h 2387600"/>
                <a:gd name="connsiteX27" fmla="*/ 550333 w 2413000"/>
                <a:gd name="connsiteY27" fmla="*/ 1193800 h 2387600"/>
                <a:gd name="connsiteX28" fmla="*/ 575733 w 2413000"/>
                <a:gd name="connsiteY28" fmla="*/ 1236134 h 2387600"/>
                <a:gd name="connsiteX29" fmla="*/ 584200 w 2413000"/>
                <a:gd name="connsiteY29" fmla="*/ 1312334 h 2387600"/>
                <a:gd name="connsiteX30" fmla="*/ 618066 w 2413000"/>
                <a:gd name="connsiteY30" fmla="*/ 1388534 h 2387600"/>
                <a:gd name="connsiteX31" fmla="*/ 626533 w 2413000"/>
                <a:gd name="connsiteY31" fmla="*/ 1413934 h 2387600"/>
                <a:gd name="connsiteX32" fmla="*/ 651933 w 2413000"/>
                <a:gd name="connsiteY32" fmla="*/ 1430867 h 2387600"/>
                <a:gd name="connsiteX33" fmla="*/ 677333 w 2413000"/>
                <a:gd name="connsiteY33" fmla="*/ 1456267 h 2387600"/>
                <a:gd name="connsiteX34" fmla="*/ 711200 w 2413000"/>
                <a:gd name="connsiteY34" fmla="*/ 1498600 h 2387600"/>
                <a:gd name="connsiteX35" fmla="*/ 728133 w 2413000"/>
                <a:gd name="connsiteY35" fmla="*/ 1549400 h 2387600"/>
                <a:gd name="connsiteX36" fmla="*/ 745066 w 2413000"/>
                <a:gd name="connsiteY36" fmla="*/ 1583267 h 2387600"/>
                <a:gd name="connsiteX37" fmla="*/ 778933 w 2413000"/>
                <a:gd name="connsiteY37" fmla="*/ 1634067 h 2387600"/>
                <a:gd name="connsiteX38" fmla="*/ 804333 w 2413000"/>
                <a:gd name="connsiteY38" fmla="*/ 1684867 h 2387600"/>
                <a:gd name="connsiteX39" fmla="*/ 838200 w 2413000"/>
                <a:gd name="connsiteY39" fmla="*/ 1769534 h 2387600"/>
                <a:gd name="connsiteX40" fmla="*/ 846666 w 2413000"/>
                <a:gd name="connsiteY40" fmla="*/ 1811867 h 2387600"/>
                <a:gd name="connsiteX41" fmla="*/ 863600 w 2413000"/>
                <a:gd name="connsiteY41" fmla="*/ 1837267 h 2387600"/>
                <a:gd name="connsiteX42" fmla="*/ 880533 w 2413000"/>
                <a:gd name="connsiteY42" fmla="*/ 1888067 h 2387600"/>
                <a:gd name="connsiteX43" fmla="*/ 939800 w 2413000"/>
                <a:gd name="connsiteY43" fmla="*/ 1921934 h 2387600"/>
                <a:gd name="connsiteX44" fmla="*/ 965200 w 2413000"/>
                <a:gd name="connsiteY44" fmla="*/ 1930400 h 2387600"/>
                <a:gd name="connsiteX45" fmla="*/ 973666 w 2413000"/>
                <a:gd name="connsiteY45" fmla="*/ 1955800 h 2387600"/>
                <a:gd name="connsiteX46" fmla="*/ 1007533 w 2413000"/>
                <a:gd name="connsiteY46" fmla="*/ 1964267 h 2387600"/>
                <a:gd name="connsiteX47" fmla="*/ 1049866 w 2413000"/>
                <a:gd name="connsiteY47" fmla="*/ 1981200 h 2387600"/>
                <a:gd name="connsiteX48" fmla="*/ 1075266 w 2413000"/>
                <a:gd name="connsiteY48" fmla="*/ 1989667 h 2387600"/>
                <a:gd name="connsiteX49" fmla="*/ 1143000 w 2413000"/>
                <a:gd name="connsiteY49" fmla="*/ 2074334 h 2387600"/>
                <a:gd name="connsiteX50" fmla="*/ 1159933 w 2413000"/>
                <a:gd name="connsiteY50" fmla="*/ 2099734 h 2387600"/>
                <a:gd name="connsiteX51" fmla="*/ 1168400 w 2413000"/>
                <a:gd name="connsiteY51" fmla="*/ 2125134 h 2387600"/>
                <a:gd name="connsiteX52" fmla="*/ 1193800 w 2413000"/>
                <a:gd name="connsiteY52" fmla="*/ 2133600 h 2387600"/>
                <a:gd name="connsiteX53" fmla="*/ 1270000 w 2413000"/>
                <a:gd name="connsiteY53" fmla="*/ 2192867 h 2387600"/>
                <a:gd name="connsiteX54" fmla="*/ 1295400 w 2413000"/>
                <a:gd name="connsiteY54" fmla="*/ 2201334 h 2387600"/>
                <a:gd name="connsiteX55" fmla="*/ 1498600 w 2413000"/>
                <a:gd name="connsiteY55" fmla="*/ 2184400 h 2387600"/>
                <a:gd name="connsiteX56" fmla="*/ 1549400 w 2413000"/>
                <a:gd name="connsiteY56" fmla="*/ 2175934 h 2387600"/>
                <a:gd name="connsiteX57" fmla="*/ 1574800 w 2413000"/>
                <a:gd name="connsiteY57" fmla="*/ 2167467 h 2387600"/>
                <a:gd name="connsiteX58" fmla="*/ 1600200 w 2413000"/>
                <a:gd name="connsiteY58" fmla="*/ 2150534 h 2387600"/>
                <a:gd name="connsiteX59" fmla="*/ 1634066 w 2413000"/>
                <a:gd name="connsiteY59" fmla="*/ 2142067 h 2387600"/>
                <a:gd name="connsiteX60" fmla="*/ 1659466 w 2413000"/>
                <a:gd name="connsiteY60" fmla="*/ 2133600 h 2387600"/>
                <a:gd name="connsiteX61" fmla="*/ 1744133 w 2413000"/>
                <a:gd name="connsiteY61" fmla="*/ 2108200 h 2387600"/>
                <a:gd name="connsiteX62" fmla="*/ 1794933 w 2413000"/>
                <a:gd name="connsiteY62" fmla="*/ 2074334 h 2387600"/>
                <a:gd name="connsiteX63" fmla="*/ 1845733 w 2413000"/>
                <a:gd name="connsiteY63" fmla="*/ 2057400 h 2387600"/>
                <a:gd name="connsiteX64" fmla="*/ 1955800 w 2413000"/>
                <a:gd name="connsiteY64" fmla="*/ 2074334 h 2387600"/>
                <a:gd name="connsiteX65" fmla="*/ 2006600 w 2413000"/>
                <a:gd name="connsiteY65" fmla="*/ 2108200 h 2387600"/>
                <a:gd name="connsiteX66" fmla="*/ 2057400 w 2413000"/>
                <a:gd name="connsiteY66" fmla="*/ 2133600 h 2387600"/>
                <a:gd name="connsiteX67" fmla="*/ 2074333 w 2413000"/>
                <a:gd name="connsiteY67" fmla="*/ 2159000 h 2387600"/>
                <a:gd name="connsiteX68" fmla="*/ 2108200 w 2413000"/>
                <a:gd name="connsiteY68" fmla="*/ 2175934 h 2387600"/>
                <a:gd name="connsiteX69" fmla="*/ 2133600 w 2413000"/>
                <a:gd name="connsiteY69" fmla="*/ 2192867 h 2387600"/>
                <a:gd name="connsiteX70" fmla="*/ 2209800 w 2413000"/>
                <a:gd name="connsiteY70" fmla="*/ 2209800 h 2387600"/>
                <a:gd name="connsiteX71" fmla="*/ 2269066 w 2413000"/>
                <a:gd name="connsiteY71" fmla="*/ 2243667 h 2387600"/>
                <a:gd name="connsiteX72" fmla="*/ 2294466 w 2413000"/>
                <a:gd name="connsiteY72" fmla="*/ 2252134 h 2387600"/>
                <a:gd name="connsiteX73" fmla="*/ 2345266 w 2413000"/>
                <a:gd name="connsiteY73" fmla="*/ 2319867 h 2387600"/>
                <a:gd name="connsiteX74" fmla="*/ 2362200 w 2413000"/>
                <a:gd name="connsiteY74" fmla="*/ 2345267 h 2387600"/>
                <a:gd name="connsiteX75" fmla="*/ 2387600 w 2413000"/>
                <a:gd name="connsiteY75" fmla="*/ 2370667 h 2387600"/>
                <a:gd name="connsiteX76" fmla="*/ 2413000 w 2413000"/>
                <a:gd name="connsiteY76" fmla="*/ 2387600 h 2387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2413000" h="2387600">
                  <a:moveTo>
                    <a:pt x="0" y="220134"/>
                  </a:moveTo>
                  <a:cubicBezTo>
                    <a:pt x="11289" y="203201"/>
                    <a:pt x="28930" y="189078"/>
                    <a:pt x="33866" y="169334"/>
                  </a:cubicBezTo>
                  <a:cubicBezTo>
                    <a:pt x="39511" y="146756"/>
                    <a:pt x="37891" y="120964"/>
                    <a:pt x="50800" y="101600"/>
                  </a:cubicBezTo>
                  <a:cubicBezTo>
                    <a:pt x="56444" y="93133"/>
                    <a:pt x="63600" y="85499"/>
                    <a:pt x="67733" y="76200"/>
                  </a:cubicBezTo>
                  <a:cubicBezTo>
                    <a:pt x="74982" y="59889"/>
                    <a:pt x="79022" y="42333"/>
                    <a:pt x="84666" y="25400"/>
                  </a:cubicBezTo>
                  <a:lnTo>
                    <a:pt x="93133" y="0"/>
                  </a:lnTo>
                  <a:cubicBezTo>
                    <a:pt x="95955" y="8467"/>
                    <a:pt x="99664" y="16688"/>
                    <a:pt x="101600" y="25400"/>
                  </a:cubicBezTo>
                  <a:cubicBezTo>
                    <a:pt x="104216" y="37174"/>
                    <a:pt x="108441" y="84780"/>
                    <a:pt x="118533" y="101600"/>
                  </a:cubicBezTo>
                  <a:cubicBezTo>
                    <a:pt x="122640" y="108445"/>
                    <a:pt x="129822" y="112889"/>
                    <a:pt x="135466" y="118534"/>
                  </a:cubicBezTo>
                  <a:cubicBezTo>
                    <a:pt x="141111" y="135467"/>
                    <a:pt x="142499" y="154482"/>
                    <a:pt x="152400" y="169334"/>
                  </a:cubicBezTo>
                  <a:cubicBezTo>
                    <a:pt x="158044" y="177801"/>
                    <a:pt x="165200" y="185435"/>
                    <a:pt x="169333" y="194734"/>
                  </a:cubicBezTo>
                  <a:cubicBezTo>
                    <a:pt x="176582" y="211045"/>
                    <a:pt x="186266" y="245534"/>
                    <a:pt x="186266" y="245534"/>
                  </a:cubicBezTo>
                  <a:cubicBezTo>
                    <a:pt x="189088" y="270934"/>
                    <a:pt x="190531" y="296525"/>
                    <a:pt x="194733" y="321734"/>
                  </a:cubicBezTo>
                  <a:cubicBezTo>
                    <a:pt x="196200" y="330537"/>
                    <a:pt x="201361" y="338401"/>
                    <a:pt x="203200" y="347134"/>
                  </a:cubicBezTo>
                  <a:cubicBezTo>
                    <a:pt x="212665" y="392091"/>
                    <a:pt x="228600" y="482600"/>
                    <a:pt x="228600" y="482600"/>
                  </a:cubicBezTo>
                  <a:cubicBezTo>
                    <a:pt x="231422" y="513645"/>
                    <a:pt x="233624" y="544752"/>
                    <a:pt x="237066" y="575734"/>
                  </a:cubicBezTo>
                  <a:cubicBezTo>
                    <a:pt x="239270" y="595568"/>
                    <a:pt x="242498" y="615276"/>
                    <a:pt x="245533" y="635000"/>
                  </a:cubicBezTo>
                  <a:cubicBezTo>
                    <a:pt x="248143" y="651967"/>
                    <a:pt x="251994" y="668751"/>
                    <a:pt x="254000" y="685800"/>
                  </a:cubicBezTo>
                  <a:cubicBezTo>
                    <a:pt x="266252" y="789947"/>
                    <a:pt x="239638" y="756108"/>
                    <a:pt x="279400" y="795867"/>
                  </a:cubicBezTo>
                  <a:cubicBezTo>
                    <a:pt x="288413" y="822907"/>
                    <a:pt x="304904" y="876379"/>
                    <a:pt x="321733" y="889000"/>
                  </a:cubicBezTo>
                  <a:lnTo>
                    <a:pt x="355600" y="914400"/>
                  </a:lnTo>
                  <a:cubicBezTo>
                    <a:pt x="365209" y="933618"/>
                    <a:pt x="375106" y="956913"/>
                    <a:pt x="389466" y="973667"/>
                  </a:cubicBezTo>
                  <a:cubicBezTo>
                    <a:pt x="416841" y="1005604"/>
                    <a:pt x="418773" y="1004494"/>
                    <a:pt x="448733" y="1024467"/>
                  </a:cubicBezTo>
                  <a:cubicBezTo>
                    <a:pt x="454377" y="1032934"/>
                    <a:pt x="459309" y="1041921"/>
                    <a:pt x="465666" y="1049867"/>
                  </a:cubicBezTo>
                  <a:cubicBezTo>
                    <a:pt x="470653" y="1056100"/>
                    <a:pt x="479030" y="1059660"/>
                    <a:pt x="482600" y="1066800"/>
                  </a:cubicBezTo>
                  <a:cubicBezTo>
                    <a:pt x="490583" y="1082765"/>
                    <a:pt x="489632" y="1102749"/>
                    <a:pt x="499533" y="1117600"/>
                  </a:cubicBezTo>
                  <a:lnTo>
                    <a:pt x="533400" y="1168400"/>
                  </a:lnTo>
                  <a:cubicBezTo>
                    <a:pt x="539044" y="1176867"/>
                    <a:pt x="547115" y="1184147"/>
                    <a:pt x="550333" y="1193800"/>
                  </a:cubicBezTo>
                  <a:cubicBezTo>
                    <a:pt x="561324" y="1226773"/>
                    <a:pt x="552489" y="1212889"/>
                    <a:pt x="575733" y="1236134"/>
                  </a:cubicBezTo>
                  <a:cubicBezTo>
                    <a:pt x="578555" y="1261534"/>
                    <a:pt x="579999" y="1287125"/>
                    <a:pt x="584200" y="1312334"/>
                  </a:cubicBezTo>
                  <a:cubicBezTo>
                    <a:pt x="588015" y="1335224"/>
                    <a:pt x="611241" y="1373177"/>
                    <a:pt x="618066" y="1388534"/>
                  </a:cubicBezTo>
                  <a:cubicBezTo>
                    <a:pt x="621691" y="1396689"/>
                    <a:pt x="620958" y="1406965"/>
                    <a:pt x="626533" y="1413934"/>
                  </a:cubicBezTo>
                  <a:cubicBezTo>
                    <a:pt x="632890" y="1421880"/>
                    <a:pt x="644116" y="1424353"/>
                    <a:pt x="651933" y="1430867"/>
                  </a:cubicBezTo>
                  <a:cubicBezTo>
                    <a:pt x="661131" y="1438532"/>
                    <a:pt x="668866" y="1447800"/>
                    <a:pt x="677333" y="1456267"/>
                  </a:cubicBezTo>
                  <a:cubicBezTo>
                    <a:pt x="708214" y="1548905"/>
                    <a:pt x="656488" y="1411060"/>
                    <a:pt x="711200" y="1498600"/>
                  </a:cubicBezTo>
                  <a:cubicBezTo>
                    <a:pt x="720660" y="1513736"/>
                    <a:pt x="720151" y="1533435"/>
                    <a:pt x="728133" y="1549400"/>
                  </a:cubicBezTo>
                  <a:cubicBezTo>
                    <a:pt x="733777" y="1560689"/>
                    <a:pt x="738572" y="1572444"/>
                    <a:pt x="745066" y="1583267"/>
                  </a:cubicBezTo>
                  <a:cubicBezTo>
                    <a:pt x="755537" y="1600718"/>
                    <a:pt x="772497" y="1614760"/>
                    <a:pt x="778933" y="1634067"/>
                  </a:cubicBezTo>
                  <a:cubicBezTo>
                    <a:pt x="794457" y="1680638"/>
                    <a:pt x="778072" y="1638909"/>
                    <a:pt x="804333" y="1684867"/>
                  </a:cubicBezTo>
                  <a:cubicBezTo>
                    <a:pt x="818225" y="1709179"/>
                    <a:pt x="832864" y="1742852"/>
                    <a:pt x="838200" y="1769534"/>
                  </a:cubicBezTo>
                  <a:cubicBezTo>
                    <a:pt x="841022" y="1783645"/>
                    <a:pt x="841613" y="1798393"/>
                    <a:pt x="846666" y="1811867"/>
                  </a:cubicBezTo>
                  <a:cubicBezTo>
                    <a:pt x="850239" y="1821395"/>
                    <a:pt x="857955" y="1828800"/>
                    <a:pt x="863600" y="1837267"/>
                  </a:cubicBezTo>
                  <a:cubicBezTo>
                    <a:pt x="869244" y="1854200"/>
                    <a:pt x="865681" y="1878166"/>
                    <a:pt x="880533" y="1888067"/>
                  </a:cubicBezTo>
                  <a:cubicBezTo>
                    <a:pt x="906039" y="1905071"/>
                    <a:pt x="909726" y="1909045"/>
                    <a:pt x="939800" y="1921934"/>
                  </a:cubicBezTo>
                  <a:cubicBezTo>
                    <a:pt x="948003" y="1925450"/>
                    <a:pt x="956733" y="1927578"/>
                    <a:pt x="965200" y="1930400"/>
                  </a:cubicBezTo>
                  <a:cubicBezTo>
                    <a:pt x="968022" y="1938867"/>
                    <a:pt x="966697" y="1950225"/>
                    <a:pt x="973666" y="1955800"/>
                  </a:cubicBezTo>
                  <a:cubicBezTo>
                    <a:pt x="982752" y="1963069"/>
                    <a:pt x="996494" y="1960587"/>
                    <a:pt x="1007533" y="1964267"/>
                  </a:cubicBezTo>
                  <a:cubicBezTo>
                    <a:pt x="1021951" y="1969073"/>
                    <a:pt x="1035636" y="1975864"/>
                    <a:pt x="1049866" y="1981200"/>
                  </a:cubicBezTo>
                  <a:cubicBezTo>
                    <a:pt x="1058222" y="1984334"/>
                    <a:pt x="1066799" y="1986845"/>
                    <a:pt x="1075266" y="1989667"/>
                  </a:cubicBezTo>
                  <a:cubicBezTo>
                    <a:pt x="1123523" y="2037924"/>
                    <a:pt x="1100278" y="2010252"/>
                    <a:pt x="1143000" y="2074334"/>
                  </a:cubicBezTo>
                  <a:cubicBezTo>
                    <a:pt x="1148644" y="2082801"/>
                    <a:pt x="1156715" y="2090081"/>
                    <a:pt x="1159933" y="2099734"/>
                  </a:cubicBezTo>
                  <a:cubicBezTo>
                    <a:pt x="1162755" y="2108201"/>
                    <a:pt x="1162089" y="2118823"/>
                    <a:pt x="1168400" y="2125134"/>
                  </a:cubicBezTo>
                  <a:cubicBezTo>
                    <a:pt x="1174711" y="2131445"/>
                    <a:pt x="1185333" y="2130778"/>
                    <a:pt x="1193800" y="2133600"/>
                  </a:cubicBezTo>
                  <a:cubicBezTo>
                    <a:pt x="1215716" y="2155516"/>
                    <a:pt x="1239619" y="2182739"/>
                    <a:pt x="1270000" y="2192867"/>
                  </a:cubicBezTo>
                  <a:lnTo>
                    <a:pt x="1295400" y="2201334"/>
                  </a:lnTo>
                  <a:lnTo>
                    <a:pt x="1498600" y="2184400"/>
                  </a:lnTo>
                  <a:cubicBezTo>
                    <a:pt x="1515649" y="2182394"/>
                    <a:pt x="1532467" y="2178756"/>
                    <a:pt x="1549400" y="2175934"/>
                  </a:cubicBezTo>
                  <a:cubicBezTo>
                    <a:pt x="1557867" y="2173112"/>
                    <a:pt x="1566818" y="2171458"/>
                    <a:pt x="1574800" y="2167467"/>
                  </a:cubicBezTo>
                  <a:cubicBezTo>
                    <a:pt x="1583901" y="2162916"/>
                    <a:pt x="1590847" y="2154542"/>
                    <a:pt x="1600200" y="2150534"/>
                  </a:cubicBezTo>
                  <a:cubicBezTo>
                    <a:pt x="1610895" y="2145950"/>
                    <a:pt x="1622878" y="2145264"/>
                    <a:pt x="1634066" y="2142067"/>
                  </a:cubicBezTo>
                  <a:cubicBezTo>
                    <a:pt x="1642647" y="2139615"/>
                    <a:pt x="1650885" y="2136052"/>
                    <a:pt x="1659466" y="2133600"/>
                  </a:cubicBezTo>
                  <a:cubicBezTo>
                    <a:pt x="1680177" y="2127683"/>
                    <a:pt x="1729036" y="2118264"/>
                    <a:pt x="1744133" y="2108200"/>
                  </a:cubicBezTo>
                  <a:cubicBezTo>
                    <a:pt x="1761066" y="2096911"/>
                    <a:pt x="1775626" y="2080770"/>
                    <a:pt x="1794933" y="2074334"/>
                  </a:cubicBezTo>
                  <a:lnTo>
                    <a:pt x="1845733" y="2057400"/>
                  </a:lnTo>
                  <a:cubicBezTo>
                    <a:pt x="1848797" y="2057783"/>
                    <a:pt x="1941087" y="2067646"/>
                    <a:pt x="1955800" y="2074334"/>
                  </a:cubicBezTo>
                  <a:cubicBezTo>
                    <a:pt x="1974327" y="2082755"/>
                    <a:pt x="1987293" y="2101764"/>
                    <a:pt x="2006600" y="2108200"/>
                  </a:cubicBezTo>
                  <a:cubicBezTo>
                    <a:pt x="2041653" y="2119885"/>
                    <a:pt x="2024574" y="2111717"/>
                    <a:pt x="2057400" y="2133600"/>
                  </a:cubicBezTo>
                  <a:cubicBezTo>
                    <a:pt x="2063044" y="2142067"/>
                    <a:pt x="2066516" y="2152486"/>
                    <a:pt x="2074333" y="2159000"/>
                  </a:cubicBezTo>
                  <a:cubicBezTo>
                    <a:pt x="2084029" y="2167080"/>
                    <a:pt x="2097241" y="2169672"/>
                    <a:pt x="2108200" y="2175934"/>
                  </a:cubicBezTo>
                  <a:cubicBezTo>
                    <a:pt x="2117035" y="2180983"/>
                    <a:pt x="2124247" y="2188859"/>
                    <a:pt x="2133600" y="2192867"/>
                  </a:cubicBezTo>
                  <a:cubicBezTo>
                    <a:pt x="2144068" y="2197353"/>
                    <a:pt x="2202259" y="2208292"/>
                    <a:pt x="2209800" y="2209800"/>
                  </a:cubicBezTo>
                  <a:cubicBezTo>
                    <a:pt x="2235310" y="2226807"/>
                    <a:pt x="2238987" y="2230776"/>
                    <a:pt x="2269066" y="2243667"/>
                  </a:cubicBezTo>
                  <a:cubicBezTo>
                    <a:pt x="2277269" y="2247183"/>
                    <a:pt x="2285999" y="2249312"/>
                    <a:pt x="2294466" y="2252134"/>
                  </a:cubicBezTo>
                  <a:cubicBezTo>
                    <a:pt x="2325792" y="2283458"/>
                    <a:pt x="2306970" y="2262423"/>
                    <a:pt x="2345266" y="2319867"/>
                  </a:cubicBezTo>
                  <a:cubicBezTo>
                    <a:pt x="2350911" y="2328334"/>
                    <a:pt x="2355005" y="2338072"/>
                    <a:pt x="2362200" y="2345267"/>
                  </a:cubicBezTo>
                  <a:cubicBezTo>
                    <a:pt x="2370667" y="2353734"/>
                    <a:pt x="2378402" y="2363002"/>
                    <a:pt x="2387600" y="2370667"/>
                  </a:cubicBezTo>
                  <a:cubicBezTo>
                    <a:pt x="2395417" y="2377181"/>
                    <a:pt x="2413000" y="2387600"/>
                    <a:pt x="2413000" y="2387600"/>
                  </a:cubicBezTo>
                </a:path>
              </a:pathLst>
            </a:custGeom>
            <a:ln w="38100" cap="flat" cmpd="sng" algn="ctr">
              <a:solidFill>
                <a:srgbClr val="8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 21"/>
            <p:cNvSpPr/>
            <p:nvPr/>
          </p:nvSpPr>
          <p:spPr>
            <a:xfrm>
              <a:off x="8441267" y="1991838"/>
              <a:ext cx="406400" cy="48629"/>
            </a:xfrm>
            <a:custGeom>
              <a:avLst/>
              <a:gdLst>
                <a:gd name="connsiteX0" fmla="*/ 0 w 406400"/>
                <a:gd name="connsiteY0" fmla="*/ 48629 h 48629"/>
                <a:gd name="connsiteX1" fmla="*/ 406400 w 406400"/>
                <a:gd name="connsiteY1" fmla="*/ 40162 h 48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06400" h="48629">
                  <a:moveTo>
                    <a:pt x="0" y="48629"/>
                  </a:moveTo>
                  <a:cubicBezTo>
                    <a:pt x="145882" y="0"/>
                    <a:pt x="16475" y="40162"/>
                    <a:pt x="406400" y="40162"/>
                  </a:cubicBezTo>
                </a:path>
              </a:pathLst>
            </a:custGeom>
            <a:ln w="38100" cap="flat" cmpd="sng" algn="ctr">
              <a:solidFill>
                <a:srgbClr val="8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This </a:t>
            </a:r>
            <a:r>
              <a:rPr lang="en-US" dirty="0" smtClean="0"/>
              <a:t>talk: </a:t>
            </a:r>
            <a:r>
              <a:rPr lang="en-US" dirty="0" smtClean="0"/>
              <a:t>“</a:t>
            </a:r>
            <a:r>
              <a:rPr lang="en-US" dirty="0" smtClean="0"/>
              <a:t>c</a:t>
            </a:r>
            <a:r>
              <a:rPr lang="en-US" dirty="0" smtClean="0"/>
              <a:t>ase-</a:t>
            </a:r>
            <a:r>
              <a:rPr lang="en-US" dirty="0" smtClean="0"/>
              <a:t>based”</a:t>
            </a:r>
            <a:r>
              <a:rPr lang="en-US" dirty="0" smtClean="0"/>
              <a:t> SQO?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589567"/>
            <a:ext cx="4876800" cy="4572000"/>
          </a:xfrm>
        </p:spPr>
        <p:txBody>
          <a:bodyPr>
            <a:noAutofit/>
          </a:bodyPr>
          <a:lstStyle/>
          <a:p>
            <a:r>
              <a:rPr lang="en-US" sz="2800" dirty="0" smtClean="0"/>
              <a:t>“</a:t>
            </a:r>
            <a:r>
              <a:rPr lang="en-US" sz="2800" dirty="0" smtClean="0"/>
              <a:t>W”</a:t>
            </a:r>
            <a:r>
              <a:rPr lang="en-US" sz="2800" dirty="0" smtClean="0"/>
              <a:t> </a:t>
            </a:r>
          </a:p>
          <a:p>
            <a:pPr lvl="1"/>
            <a:r>
              <a:rPr lang="en-US" sz="2500" dirty="0" smtClean="0"/>
              <a:t>“</a:t>
            </a:r>
            <a:r>
              <a:rPr lang="en-US" sz="2500" dirty="0" err="1" smtClean="0"/>
              <a:t>dubya</a:t>
            </a:r>
            <a:r>
              <a:rPr lang="en-US" sz="2500" dirty="0" smtClean="0"/>
              <a:t>”: the decider</a:t>
            </a:r>
          </a:p>
          <a:p>
            <a:pPr lvl="1"/>
            <a:r>
              <a:rPr lang="en-US" sz="2500" dirty="0" smtClean="0"/>
              <a:t>a </a:t>
            </a:r>
            <a:r>
              <a:rPr lang="en-US" sz="2500" dirty="0" smtClean="0"/>
              <a:t>very greedy algorithm</a:t>
            </a:r>
            <a:endParaRPr lang="en-US" sz="2500" dirty="0" smtClean="0"/>
          </a:p>
          <a:p>
            <a:pPr lvl="1"/>
            <a:r>
              <a:rPr lang="en-US" sz="2500" dirty="0" smtClean="0"/>
              <a:t>Meant to have been a straw-man baseline tool</a:t>
            </a:r>
          </a:p>
          <a:p>
            <a:pPr lvl="2"/>
            <a:r>
              <a:rPr lang="en-US" sz="2100" dirty="0" smtClean="0"/>
              <a:t>But it out-performs ASE’07, ICSP’08, ICSE’09, </a:t>
            </a:r>
            <a:br>
              <a:rPr lang="en-US" sz="2100" dirty="0" smtClean="0"/>
            </a:br>
            <a:r>
              <a:rPr lang="en-US" sz="2100" dirty="0" smtClean="0"/>
              <a:t>PROMISE’09, SPIP 2009, ASE’09</a:t>
            </a:r>
          </a:p>
          <a:p>
            <a:r>
              <a:rPr lang="en-US" sz="2800" dirty="0" smtClean="0"/>
              <a:t>No need for a process model</a:t>
            </a:r>
          </a:p>
          <a:p>
            <a:pPr lvl="1"/>
            <a:r>
              <a:rPr lang="en-US" sz="2400" dirty="0" smtClean="0"/>
              <a:t> embarrassingly simple</a:t>
            </a:r>
            <a:endParaRPr lang="en-US" sz="25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6"/>
          </p:nvPr>
        </p:nvSpPr>
        <p:spPr/>
        <p:txBody>
          <a:bodyPr>
            <a:normAutofit fontScale="85000" lnSpcReduction="20000"/>
          </a:bodyPr>
          <a:lstStyle/>
          <a:p>
            <a:fld id="{4C4AE9FE-2E2E-1340-A12D-8E8680275374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33321" y="1600200"/>
            <a:ext cx="3511259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Model-based,  Case-based Reasoning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Definitions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Case-based, model-based reasoning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2"/>
          </p:nvPr>
        </p:nvSpPr>
        <p:spPr>
          <a:xfrm>
            <a:off x="609600" y="2667000"/>
            <a:ext cx="8077200" cy="35814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Training data + learner </a:t>
            </a:r>
            <a:r>
              <a:rPr lang="en-US" sz="2400" dirty="0" err="1" smtClean="0">
                <a:sym typeface="Wingdings"/>
              </a:rPr>
              <a:t></a:t>
            </a:r>
            <a:r>
              <a:rPr lang="en-US" sz="2400" dirty="0" smtClean="0">
                <a:sym typeface="Wingdings"/>
              </a:rPr>
              <a:t> model</a:t>
            </a:r>
          </a:p>
          <a:p>
            <a:r>
              <a:rPr lang="en-US" sz="2400" dirty="0" smtClean="0">
                <a:sym typeface="Wingdings"/>
              </a:rPr>
              <a:t>Test case + model </a:t>
            </a:r>
            <a:r>
              <a:rPr lang="en-US" sz="2400" dirty="0" err="1" smtClean="0">
                <a:sym typeface="Wingdings"/>
              </a:rPr>
              <a:t></a:t>
            </a:r>
            <a:r>
              <a:rPr lang="en-US" sz="2400" dirty="0" smtClean="0">
                <a:sym typeface="Wingdings"/>
              </a:rPr>
              <a:t> prediction</a:t>
            </a:r>
          </a:p>
          <a:p>
            <a:r>
              <a:rPr lang="en-US" sz="2400" dirty="0" smtClean="0">
                <a:sym typeface="Wingdings"/>
              </a:rPr>
              <a:t>Most of current PROMISE papers</a:t>
            </a:r>
          </a:p>
          <a:p>
            <a:pPr>
              <a:buNone/>
            </a:pPr>
            <a:endParaRPr lang="en-US" sz="2400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>
          <a:xfrm>
            <a:off x="609600" y="5295900"/>
            <a:ext cx="8077200" cy="1409700"/>
          </a:xfrm>
        </p:spPr>
        <p:txBody>
          <a:bodyPr/>
          <a:lstStyle/>
          <a:p>
            <a:r>
              <a:rPr lang="en-US" sz="2300" dirty="0" smtClean="0"/>
              <a:t>Test case + Training data </a:t>
            </a:r>
            <a:r>
              <a:rPr lang="en-US" sz="2300" dirty="0" err="1" smtClean="0">
                <a:sym typeface="Wingdings"/>
              </a:rPr>
              <a:t></a:t>
            </a:r>
            <a:r>
              <a:rPr lang="en-US" sz="2300" dirty="0" smtClean="0">
                <a:sym typeface="Wingdings"/>
              </a:rPr>
              <a:t> neighbors</a:t>
            </a:r>
          </a:p>
          <a:p>
            <a:r>
              <a:rPr lang="en-US" sz="2300" dirty="0" smtClean="0">
                <a:sym typeface="Wingdings"/>
              </a:rPr>
              <a:t>Neighbors </a:t>
            </a:r>
            <a:r>
              <a:rPr lang="en-US" sz="2300" dirty="0" err="1" smtClean="0">
                <a:sym typeface="Wingdings"/>
              </a:rPr>
              <a:t></a:t>
            </a:r>
            <a:r>
              <a:rPr lang="en-US" sz="2300" dirty="0" smtClean="0">
                <a:sym typeface="Wingdings"/>
              </a:rPr>
              <a:t> prediction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6"/>
          </p:nvPr>
        </p:nvSpPr>
        <p:spPr/>
        <p:txBody>
          <a:bodyPr>
            <a:normAutofit fontScale="85000" lnSpcReduction="20000"/>
          </a:bodyPr>
          <a:lstStyle/>
          <a:p>
            <a:fld id="{4C4AE9FE-2E2E-1340-A12D-8E8680275374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"/>
          </p:nvPr>
        </p:nvSpPr>
        <p:spPr>
          <a:xfrm>
            <a:off x="609600" y="1905000"/>
            <a:ext cx="8077200" cy="640080"/>
          </a:xfrm>
        </p:spPr>
        <p:txBody>
          <a:bodyPr/>
          <a:lstStyle/>
          <a:p>
            <a:r>
              <a:rPr lang="en-US" dirty="0" smtClean="0"/>
              <a:t>Model-based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>
          <a:xfrm>
            <a:off x="609600" y="4572000"/>
            <a:ext cx="8077200" cy="640080"/>
          </a:xfrm>
        </p:spPr>
        <p:txBody>
          <a:bodyPr/>
          <a:lstStyle/>
          <a:p>
            <a:r>
              <a:rPr lang="en-US" dirty="0" smtClean="0"/>
              <a:t>Case-based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4C4AE9FE-2E2E-1340-A12D-8E8680275374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9" name="Picture 8" descr="Picture 3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1295400"/>
            <a:ext cx="3657600" cy="430543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4C4AE9FE-2E2E-1340-A12D-8E8680275374}" type="slidenum">
              <a:rPr lang="en-US" smtClean="0"/>
              <a:pPr/>
              <a:t>8</a:t>
            </a:fld>
            <a:endParaRPr lang="en-US"/>
          </a:p>
        </p:txBody>
      </p:sp>
      <p:grpSp>
        <p:nvGrpSpPr>
          <p:cNvPr id="4" name="Group 27"/>
          <p:cNvGrpSpPr/>
          <p:nvPr/>
        </p:nvGrpSpPr>
        <p:grpSpPr>
          <a:xfrm>
            <a:off x="377385" y="76200"/>
            <a:ext cx="4999754" cy="1981200"/>
            <a:chOff x="377385" y="76200"/>
            <a:chExt cx="4999754" cy="1981200"/>
          </a:xfrm>
        </p:grpSpPr>
        <p:grpSp>
          <p:nvGrpSpPr>
            <p:cNvPr id="6" name="Group 31"/>
            <p:cNvGrpSpPr/>
            <p:nvPr/>
          </p:nvGrpSpPr>
          <p:grpSpPr>
            <a:xfrm>
              <a:off x="377385" y="76200"/>
              <a:ext cx="2061015" cy="1981200"/>
              <a:chOff x="377385" y="76200"/>
              <a:chExt cx="2061015" cy="1981200"/>
            </a:xfrm>
          </p:grpSpPr>
          <p:pic>
            <p:nvPicPr>
              <p:cNvPr id="9" name="Picture 8" descr="Picture 31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755311" y="76200"/>
                <a:ext cx="1683089" cy="1981200"/>
              </a:xfrm>
              <a:prstGeom prst="rect">
                <a:avLst/>
              </a:prstGeom>
            </p:spPr>
          </p:pic>
          <p:sp>
            <p:nvSpPr>
              <p:cNvPr id="12" name="TextBox 11"/>
              <p:cNvSpPr txBox="1"/>
              <p:nvPr/>
            </p:nvSpPr>
            <p:spPr>
              <a:xfrm>
                <a:off x="377385" y="196334"/>
                <a:ext cx="312030" cy="369332"/>
              </a:xfrm>
              <a:prstGeom prst="rect">
                <a:avLst/>
              </a:prstGeom>
              <a:solidFill>
                <a:srgbClr val="000090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chemeClr val="bg1"/>
                    </a:solidFill>
                  </a:rPr>
                  <a:t>1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26" name="Right Brace 25"/>
            <p:cNvSpPr/>
            <p:nvPr/>
          </p:nvSpPr>
          <p:spPr>
            <a:xfrm>
              <a:off x="2438400" y="196334"/>
              <a:ext cx="614254" cy="1784099"/>
            </a:xfrm>
            <a:prstGeom prst="rightBrace">
              <a:avLst>
                <a:gd name="adj1" fmla="val 8333"/>
                <a:gd name="adj2" fmla="val 18362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129183" y="381000"/>
              <a:ext cx="224795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 membership function </a:t>
              </a:r>
            </a:p>
            <a:p>
              <a:r>
                <a:rPr lang="en-US" dirty="0" smtClean="0"/>
                <a:t>returning 0 to 14</a:t>
              </a:r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4C4AE9FE-2E2E-1340-A12D-8E8680275374}" type="slidenum">
              <a:rPr lang="en-US" smtClean="0"/>
              <a:pPr/>
              <a:t>9</a:t>
            </a:fld>
            <a:endParaRPr lang="en-US"/>
          </a:p>
        </p:txBody>
      </p:sp>
      <p:grpSp>
        <p:nvGrpSpPr>
          <p:cNvPr id="2" name="Group 33"/>
          <p:cNvGrpSpPr/>
          <p:nvPr/>
        </p:nvGrpSpPr>
        <p:grpSpPr>
          <a:xfrm>
            <a:off x="221370" y="565666"/>
            <a:ext cx="2892421" cy="5454134"/>
            <a:chOff x="221370" y="565666"/>
            <a:chExt cx="2892421" cy="5454134"/>
          </a:xfrm>
        </p:grpSpPr>
        <p:grpSp>
          <p:nvGrpSpPr>
            <p:cNvPr id="3" name="Group 32"/>
            <p:cNvGrpSpPr/>
            <p:nvPr/>
          </p:nvGrpSpPr>
          <p:grpSpPr>
            <a:xfrm>
              <a:off x="221370" y="2165098"/>
              <a:ext cx="2892421" cy="3854702"/>
              <a:chOff x="221370" y="2165098"/>
              <a:chExt cx="2892421" cy="3854702"/>
            </a:xfrm>
          </p:grpSpPr>
          <p:pic>
            <p:nvPicPr>
              <p:cNvPr id="8" name="Picture 7" descr="Picture 27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28600" y="2514600"/>
                <a:ext cx="2885191" cy="3505200"/>
              </a:xfrm>
              <a:prstGeom prst="rect">
                <a:avLst/>
              </a:prstGeom>
            </p:spPr>
          </p:pic>
          <p:sp>
            <p:nvSpPr>
              <p:cNvPr id="13" name="TextBox 12"/>
              <p:cNvSpPr txBox="1"/>
              <p:nvPr/>
            </p:nvSpPr>
            <p:spPr>
              <a:xfrm>
                <a:off x="221370" y="2165098"/>
                <a:ext cx="312030" cy="369332"/>
              </a:xfrm>
              <a:prstGeom prst="rect">
                <a:avLst/>
              </a:prstGeom>
              <a:solidFill>
                <a:srgbClr val="000090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chemeClr val="bg1"/>
                    </a:solidFill>
                  </a:rPr>
                  <a:t>2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  <p:cxnSp>
          <p:nvCxnSpPr>
            <p:cNvPr id="19" name="Straight Connector 18"/>
            <p:cNvCxnSpPr/>
            <p:nvPr/>
          </p:nvCxnSpPr>
          <p:spPr>
            <a:xfrm rot="5400000">
              <a:off x="-290474" y="1233526"/>
              <a:ext cx="1491735" cy="156016"/>
            </a:xfrm>
            <a:prstGeom prst="line">
              <a:avLst/>
            </a:prstGeom>
            <a:ln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oup 27"/>
          <p:cNvGrpSpPr/>
          <p:nvPr/>
        </p:nvGrpSpPr>
        <p:grpSpPr>
          <a:xfrm>
            <a:off x="377385" y="76200"/>
            <a:ext cx="4999754" cy="1981200"/>
            <a:chOff x="377385" y="76200"/>
            <a:chExt cx="4999754" cy="1981200"/>
          </a:xfrm>
        </p:grpSpPr>
        <p:grpSp>
          <p:nvGrpSpPr>
            <p:cNvPr id="7" name="Group 31"/>
            <p:cNvGrpSpPr/>
            <p:nvPr/>
          </p:nvGrpSpPr>
          <p:grpSpPr>
            <a:xfrm>
              <a:off x="377385" y="76200"/>
              <a:ext cx="2061015" cy="1981200"/>
              <a:chOff x="377385" y="76200"/>
              <a:chExt cx="2061015" cy="1981200"/>
            </a:xfrm>
          </p:grpSpPr>
          <p:pic>
            <p:nvPicPr>
              <p:cNvPr id="9" name="Picture 8" descr="Picture 31.pn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55311" y="76200"/>
                <a:ext cx="1683089" cy="1981200"/>
              </a:xfrm>
              <a:prstGeom prst="rect">
                <a:avLst/>
              </a:prstGeom>
            </p:spPr>
          </p:pic>
          <p:sp>
            <p:nvSpPr>
              <p:cNvPr id="12" name="TextBox 11"/>
              <p:cNvSpPr txBox="1"/>
              <p:nvPr/>
            </p:nvSpPr>
            <p:spPr>
              <a:xfrm>
                <a:off x="377385" y="196334"/>
                <a:ext cx="312030" cy="369332"/>
              </a:xfrm>
              <a:prstGeom prst="rect">
                <a:avLst/>
              </a:prstGeom>
              <a:solidFill>
                <a:srgbClr val="000090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chemeClr val="bg1"/>
                    </a:solidFill>
                  </a:rPr>
                  <a:t>1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26" name="Right Brace 25"/>
            <p:cNvSpPr/>
            <p:nvPr/>
          </p:nvSpPr>
          <p:spPr>
            <a:xfrm>
              <a:off x="2438400" y="196334"/>
              <a:ext cx="614254" cy="1784099"/>
            </a:xfrm>
            <a:prstGeom prst="rightBrace">
              <a:avLst>
                <a:gd name="adj1" fmla="val 8333"/>
                <a:gd name="adj2" fmla="val 18362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129183" y="381000"/>
              <a:ext cx="224795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 membership function </a:t>
              </a:r>
            </a:p>
            <a:p>
              <a:r>
                <a:rPr lang="en-US" dirty="0" smtClean="0"/>
                <a:t>returning 0 to 14</a:t>
              </a:r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4C4AE9FE-2E2E-1340-A12D-8E8680275374}" type="slidenum">
              <a:rPr lang="en-US" smtClean="0"/>
              <a:pPr/>
              <a:t>10</a:t>
            </a:fld>
            <a:endParaRPr lang="en-US"/>
          </a:p>
        </p:txBody>
      </p:sp>
      <p:grpSp>
        <p:nvGrpSpPr>
          <p:cNvPr id="2" name="Group 33"/>
          <p:cNvGrpSpPr/>
          <p:nvPr/>
        </p:nvGrpSpPr>
        <p:grpSpPr>
          <a:xfrm>
            <a:off x="221370" y="565666"/>
            <a:ext cx="2892421" cy="5454134"/>
            <a:chOff x="221370" y="565666"/>
            <a:chExt cx="2892421" cy="5454134"/>
          </a:xfrm>
        </p:grpSpPr>
        <p:grpSp>
          <p:nvGrpSpPr>
            <p:cNvPr id="3" name="Group 32"/>
            <p:cNvGrpSpPr/>
            <p:nvPr/>
          </p:nvGrpSpPr>
          <p:grpSpPr>
            <a:xfrm>
              <a:off x="221370" y="2165098"/>
              <a:ext cx="2892421" cy="3854702"/>
              <a:chOff x="221370" y="2165098"/>
              <a:chExt cx="2892421" cy="3854702"/>
            </a:xfrm>
          </p:grpSpPr>
          <p:pic>
            <p:nvPicPr>
              <p:cNvPr id="8" name="Picture 7" descr="Picture 27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28600" y="2514600"/>
                <a:ext cx="2885191" cy="3505200"/>
              </a:xfrm>
              <a:prstGeom prst="rect">
                <a:avLst/>
              </a:prstGeom>
            </p:spPr>
          </p:pic>
          <p:sp>
            <p:nvSpPr>
              <p:cNvPr id="13" name="TextBox 12"/>
              <p:cNvSpPr txBox="1"/>
              <p:nvPr/>
            </p:nvSpPr>
            <p:spPr>
              <a:xfrm>
                <a:off x="221370" y="2165098"/>
                <a:ext cx="312030" cy="369332"/>
              </a:xfrm>
              <a:prstGeom prst="rect">
                <a:avLst/>
              </a:prstGeom>
              <a:solidFill>
                <a:srgbClr val="000090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chemeClr val="bg1"/>
                    </a:solidFill>
                  </a:rPr>
                  <a:t>2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  <p:cxnSp>
          <p:nvCxnSpPr>
            <p:cNvPr id="19" name="Straight Connector 18"/>
            <p:cNvCxnSpPr/>
            <p:nvPr/>
          </p:nvCxnSpPr>
          <p:spPr>
            <a:xfrm rot="5400000">
              <a:off x="-290474" y="1233526"/>
              <a:ext cx="1491735" cy="156016"/>
            </a:xfrm>
            <a:prstGeom prst="line">
              <a:avLst/>
            </a:prstGeom>
            <a:ln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oup 36"/>
          <p:cNvGrpSpPr/>
          <p:nvPr/>
        </p:nvGrpSpPr>
        <p:grpSpPr>
          <a:xfrm>
            <a:off x="533400" y="1611101"/>
            <a:ext cx="2831284" cy="738663"/>
            <a:chOff x="533400" y="1611101"/>
            <a:chExt cx="2831284" cy="738663"/>
          </a:xfrm>
        </p:grpSpPr>
        <p:sp>
          <p:nvSpPr>
            <p:cNvPr id="14" name="TextBox 13"/>
            <p:cNvSpPr txBox="1"/>
            <p:nvPr/>
          </p:nvSpPr>
          <p:spPr>
            <a:xfrm>
              <a:off x="3052654" y="1611101"/>
              <a:ext cx="312030" cy="369332"/>
            </a:xfrm>
            <a:prstGeom prst="rect">
              <a:avLst/>
            </a:prstGeom>
            <a:solidFill>
              <a:srgbClr val="000090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</a:rPr>
                <a:t>3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cxnSp>
          <p:nvCxnSpPr>
            <p:cNvPr id="21" name="Straight Connector 20"/>
            <p:cNvCxnSpPr>
              <a:stCxn id="13" idx="3"/>
            </p:cNvCxnSpPr>
            <p:nvPr/>
          </p:nvCxnSpPr>
          <p:spPr>
            <a:xfrm flipV="1">
              <a:off x="533400" y="1980433"/>
              <a:ext cx="2519254" cy="369331"/>
            </a:xfrm>
            <a:prstGeom prst="line">
              <a:avLst/>
            </a:prstGeom>
            <a:ln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 27"/>
          <p:cNvGrpSpPr/>
          <p:nvPr/>
        </p:nvGrpSpPr>
        <p:grpSpPr>
          <a:xfrm>
            <a:off x="377385" y="76200"/>
            <a:ext cx="4999754" cy="1981200"/>
            <a:chOff x="377385" y="76200"/>
            <a:chExt cx="4999754" cy="1981200"/>
          </a:xfrm>
        </p:grpSpPr>
        <p:grpSp>
          <p:nvGrpSpPr>
            <p:cNvPr id="11" name="Group 31"/>
            <p:cNvGrpSpPr/>
            <p:nvPr/>
          </p:nvGrpSpPr>
          <p:grpSpPr>
            <a:xfrm>
              <a:off x="377385" y="76200"/>
              <a:ext cx="2061015" cy="1981200"/>
              <a:chOff x="377385" y="76200"/>
              <a:chExt cx="2061015" cy="1981200"/>
            </a:xfrm>
          </p:grpSpPr>
          <p:pic>
            <p:nvPicPr>
              <p:cNvPr id="9" name="Picture 8" descr="Picture 31.pn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55311" y="76200"/>
                <a:ext cx="1683089" cy="1981200"/>
              </a:xfrm>
              <a:prstGeom prst="rect">
                <a:avLst/>
              </a:prstGeom>
            </p:spPr>
          </p:pic>
          <p:sp>
            <p:nvSpPr>
              <p:cNvPr id="12" name="TextBox 11"/>
              <p:cNvSpPr txBox="1"/>
              <p:nvPr/>
            </p:nvSpPr>
            <p:spPr>
              <a:xfrm>
                <a:off x="377385" y="196334"/>
                <a:ext cx="312030" cy="369332"/>
              </a:xfrm>
              <a:prstGeom prst="rect">
                <a:avLst/>
              </a:prstGeom>
              <a:solidFill>
                <a:srgbClr val="000090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chemeClr val="bg1"/>
                    </a:solidFill>
                  </a:rPr>
                  <a:t>1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26" name="Right Brace 25"/>
            <p:cNvSpPr/>
            <p:nvPr/>
          </p:nvSpPr>
          <p:spPr>
            <a:xfrm>
              <a:off x="2438400" y="196334"/>
              <a:ext cx="614254" cy="1784099"/>
            </a:xfrm>
            <a:prstGeom prst="rightBrace">
              <a:avLst>
                <a:gd name="adj1" fmla="val 8333"/>
                <a:gd name="adj2" fmla="val 18362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129183" y="381000"/>
              <a:ext cx="224795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 membership function </a:t>
              </a:r>
            </a:p>
            <a:p>
              <a:r>
                <a:rPr lang="en-US" dirty="0" smtClean="0"/>
                <a:t>returning 0 to 14</a:t>
              </a:r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4C4AE9FE-2E2E-1340-A12D-8E8680275374}" type="slidenum">
              <a:rPr lang="en-US" smtClean="0"/>
              <a:pPr/>
              <a:t>11</a:t>
            </a:fld>
            <a:endParaRPr lang="en-US"/>
          </a:p>
        </p:txBody>
      </p:sp>
      <p:grpSp>
        <p:nvGrpSpPr>
          <p:cNvPr id="3" name="Group 33"/>
          <p:cNvGrpSpPr/>
          <p:nvPr/>
        </p:nvGrpSpPr>
        <p:grpSpPr>
          <a:xfrm>
            <a:off x="221370" y="565666"/>
            <a:ext cx="2892421" cy="5454134"/>
            <a:chOff x="221370" y="565666"/>
            <a:chExt cx="2892421" cy="5454134"/>
          </a:xfrm>
        </p:grpSpPr>
        <p:grpSp>
          <p:nvGrpSpPr>
            <p:cNvPr id="4" name="Group 32"/>
            <p:cNvGrpSpPr/>
            <p:nvPr/>
          </p:nvGrpSpPr>
          <p:grpSpPr>
            <a:xfrm>
              <a:off x="221370" y="2165098"/>
              <a:ext cx="2892421" cy="3854702"/>
              <a:chOff x="221370" y="2165098"/>
              <a:chExt cx="2892421" cy="3854702"/>
            </a:xfrm>
          </p:grpSpPr>
          <p:pic>
            <p:nvPicPr>
              <p:cNvPr id="8" name="Picture 7" descr="Picture 27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28600" y="2514600"/>
                <a:ext cx="2885191" cy="3505200"/>
              </a:xfrm>
              <a:prstGeom prst="rect">
                <a:avLst/>
              </a:prstGeom>
            </p:spPr>
          </p:pic>
          <p:sp>
            <p:nvSpPr>
              <p:cNvPr id="13" name="TextBox 12"/>
              <p:cNvSpPr txBox="1"/>
              <p:nvPr/>
            </p:nvSpPr>
            <p:spPr>
              <a:xfrm>
                <a:off x="221370" y="2165098"/>
                <a:ext cx="312030" cy="369332"/>
              </a:xfrm>
              <a:prstGeom prst="rect">
                <a:avLst/>
              </a:prstGeom>
              <a:solidFill>
                <a:srgbClr val="000090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chemeClr val="bg1"/>
                    </a:solidFill>
                  </a:rPr>
                  <a:t>2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  <p:cxnSp>
          <p:nvCxnSpPr>
            <p:cNvPr id="19" name="Straight Connector 18"/>
            <p:cNvCxnSpPr/>
            <p:nvPr/>
          </p:nvCxnSpPr>
          <p:spPr>
            <a:xfrm rot="5400000">
              <a:off x="-290474" y="1233526"/>
              <a:ext cx="1491735" cy="156016"/>
            </a:xfrm>
            <a:prstGeom prst="line">
              <a:avLst/>
            </a:prstGeom>
            <a:ln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 36"/>
          <p:cNvGrpSpPr/>
          <p:nvPr/>
        </p:nvGrpSpPr>
        <p:grpSpPr>
          <a:xfrm>
            <a:off x="533400" y="1611101"/>
            <a:ext cx="2831284" cy="738663"/>
            <a:chOff x="533400" y="1611101"/>
            <a:chExt cx="2831284" cy="738663"/>
          </a:xfrm>
        </p:grpSpPr>
        <p:sp>
          <p:nvSpPr>
            <p:cNvPr id="14" name="TextBox 13"/>
            <p:cNvSpPr txBox="1"/>
            <p:nvPr/>
          </p:nvSpPr>
          <p:spPr>
            <a:xfrm>
              <a:off x="3052654" y="1611101"/>
              <a:ext cx="312030" cy="369332"/>
            </a:xfrm>
            <a:prstGeom prst="rect">
              <a:avLst/>
            </a:prstGeom>
            <a:solidFill>
              <a:srgbClr val="000090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</a:rPr>
                <a:t>3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cxnSp>
          <p:nvCxnSpPr>
            <p:cNvPr id="21" name="Straight Connector 20"/>
            <p:cNvCxnSpPr>
              <a:stCxn id="13" idx="3"/>
            </p:cNvCxnSpPr>
            <p:nvPr/>
          </p:nvCxnSpPr>
          <p:spPr>
            <a:xfrm flipV="1">
              <a:off x="533400" y="1980433"/>
              <a:ext cx="2519254" cy="369331"/>
            </a:xfrm>
            <a:prstGeom prst="line">
              <a:avLst/>
            </a:prstGeom>
            <a:ln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34"/>
          <p:cNvGrpSpPr/>
          <p:nvPr/>
        </p:nvGrpSpPr>
        <p:grpSpPr>
          <a:xfrm>
            <a:off x="3129183" y="1906726"/>
            <a:ext cx="2239382" cy="4113074"/>
            <a:chOff x="3129183" y="1906726"/>
            <a:chExt cx="2239382" cy="4113074"/>
          </a:xfrm>
        </p:grpSpPr>
        <p:pic>
          <p:nvPicPr>
            <p:cNvPr id="10" name="Picture 9" descr="Picture 30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00400" y="2514600"/>
              <a:ext cx="2168165" cy="3505200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3433983" y="2317498"/>
              <a:ext cx="452217" cy="369332"/>
            </a:xfrm>
            <a:prstGeom prst="rect">
              <a:avLst/>
            </a:prstGeom>
            <a:solidFill>
              <a:srgbClr val="000090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</a:rPr>
                <a:t>4a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129183" y="3669268"/>
              <a:ext cx="452217" cy="369332"/>
            </a:xfrm>
            <a:prstGeom prst="rect">
              <a:avLst/>
            </a:prstGeom>
            <a:solidFill>
              <a:srgbClr val="000090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</a:rPr>
                <a:t>4b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cxnSp>
          <p:nvCxnSpPr>
            <p:cNvPr id="23" name="Straight Connector 22"/>
            <p:cNvCxnSpPr>
              <a:endCxn id="15" idx="0"/>
            </p:cNvCxnSpPr>
            <p:nvPr/>
          </p:nvCxnSpPr>
          <p:spPr>
            <a:xfrm rot="16200000" flipH="1">
              <a:off x="3341652" y="1999057"/>
              <a:ext cx="410771" cy="226109"/>
            </a:xfrm>
            <a:prstGeom prst="line">
              <a:avLst/>
            </a:prstGeom>
            <a:ln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>
              <a:stCxn id="14" idx="2"/>
            </p:cNvCxnSpPr>
            <p:nvPr/>
          </p:nvCxnSpPr>
          <p:spPr>
            <a:xfrm rot="5400000">
              <a:off x="2368895" y="2818619"/>
              <a:ext cx="1677960" cy="1588"/>
            </a:xfrm>
            <a:prstGeom prst="line">
              <a:avLst/>
            </a:prstGeom>
            <a:ln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27"/>
          <p:cNvGrpSpPr/>
          <p:nvPr/>
        </p:nvGrpSpPr>
        <p:grpSpPr>
          <a:xfrm>
            <a:off x="377385" y="76200"/>
            <a:ext cx="4999754" cy="1981200"/>
            <a:chOff x="377385" y="76200"/>
            <a:chExt cx="4999754" cy="1981200"/>
          </a:xfrm>
        </p:grpSpPr>
        <p:grpSp>
          <p:nvGrpSpPr>
            <p:cNvPr id="20" name="Group 31"/>
            <p:cNvGrpSpPr/>
            <p:nvPr/>
          </p:nvGrpSpPr>
          <p:grpSpPr>
            <a:xfrm>
              <a:off x="377385" y="76200"/>
              <a:ext cx="2061015" cy="1981200"/>
              <a:chOff x="377385" y="76200"/>
              <a:chExt cx="2061015" cy="1981200"/>
            </a:xfrm>
          </p:grpSpPr>
          <p:pic>
            <p:nvPicPr>
              <p:cNvPr id="9" name="Picture 8" descr="Picture 31.png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55311" y="76200"/>
                <a:ext cx="1683089" cy="1981200"/>
              </a:xfrm>
              <a:prstGeom prst="rect">
                <a:avLst/>
              </a:prstGeom>
            </p:spPr>
          </p:pic>
          <p:sp>
            <p:nvSpPr>
              <p:cNvPr id="12" name="TextBox 11"/>
              <p:cNvSpPr txBox="1"/>
              <p:nvPr/>
            </p:nvSpPr>
            <p:spPr>
              <a:xfrm>
                <a:off x="377385" y="196334"/>
                <a:ext cx="312030" cy="369332"/>
              </a:xfrm>
              <a:prstGeom prst="rect">
                <a:avLst/>
              </a:prstGeom>
              <a:solidFill>
                <a:srgbClr val="000090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chemeClr val="bg1"/>
                    </a:solidFill>
                  </a:rPr>
                  <a:t>1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26" name="Right Brace 25"/>
            <p:cNvSpPr/>
            <p:nvPr/>
          </p:nvSpPr>
          <p:spPr>
            <a:xfrm>
              <a:off x="2438400" y="196334"/>
              <a:ext cx="614254" cy="1784099"/>
            </a:xfrm>
            <a:prstGeom prst="rightBrace">
              <a:avLst>
                <a:gd name="adj1" fmla="val 8333"/>
                <a:gd name="adj2" fmla="val 18362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129183" y="381000"/>
              <a:ext cx="224795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 membership function </a:t>
              </a:r>
            </a:p>
            <a:p>
              <a:r>
                <a:rPr lang="en-US" dirty="0" smtClean="0"/>
                <a:t>returning 0 to 14</a:t>
              </a:r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1"/>
          <p:cNvGrpSpPr/>
          <p:nvPr/>
        </p:nvGrpSpPr>
        <p:grpSpPr>
          <a:xfrm>
            <a:off x="3886200" y="1524000"/>
            <a:ext cx="5181600" cy="2590800"/>
            <a:chOff x="3886200" y="1524000"/>
            <a:chExt cx="5181600" cy="2590800"/>
          </a:xfrm>
        </p:grpSpPr>
        <p:pic>
          <p:nvPicPr>
            <p:cNvPr id="6" name="Picture 5" descr="Picture 29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433645" y="1873502"/>
              <a:ext cx="3634155" cy="2241298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6477000" y="1524000"/>
              <a:ext cx="312030" cy="369332"/>
            </a:xfrm>
            <a:prstGeom prst="rect">
              <a:avLst/>
            </a:prstGeom>
            <a:solidFill>
              <a:srgbClr val="000090"/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</a:rPr>
                <a:t>5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cxnSp>
          <p:nvCxnSpPr>
            <p:cNvPr id="30" name="Straight Connector 29"/>
            <p:cNvCxnSpPr>
              <a:endCxn id="17" idx="1"/>
            </p:cNvCxnSpPr>
            <p:nvPr/>
          </p:nvCxnSpPr>
          <p:spPr>
            <a:xfrm flipV="1">
              <a:off x="3886200" y="1708666"/>
              <a:ext cx="2590800" cy="641098"/>
            </a:xfrm>
            <a:prstGeom prst="line">
              <a:avLst/>
            </a:prstGeom>
            <a:ln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4C4AE9FE-2E2E-1340-A12D-8E8680275374}" type="slidenum">
              <a:rPr lang="en-US" smtClean="0"/>
              <a:pPr/>
              <a:t>12</a:t>
            </a:fld>
            <a:endParaRPr lang="en-US"/>
          </a:p>
        </p:txBody>
      </p:sp>
      <p:grpSp>
        <p:nvGrpSpPr>
          <p:cNvPr id="4" name="Group 33"/>
          <p:cNvGrpSpPr/>
          <p:nvPr/>
        </p:nvGrpSpPr>
        <p:grpSpPr>
          <a:xfrm>
            <a:off x="221370" y="565666"/>
            <a:ext cx="2892421" cy="5454134"/>
            <a:chOff x="221370" y="565666"/>
            <a:chExt cx="2892421" cy="5454134"/>
          </a:xfrm>
        </p:grpSpPr>
        <p:grpSp>
          <p:nvGrpSpPr>
            <p:cNvPr id="7" name="Group 32"/>
            <p:cNvGrpSpPr/>
            <p:nvPr/>
          </p:nvGrpSpPr>
          <p:grpSpPr>
            <a:xfrm>
              <a:off x="221370" y="2165098"/>
              <a:ext cx="2892421" cy="3854702"/>
              <a:chOff x="221370" y="2165098"/>
              <a:chExt cx="2892421" cy="3854702"/>
            </a:xfrm>
          </p:grpSpPr>
          <p:pic>
            <p:nvPicPr>
              <p:cNvPr id="8" name="Picture 7" descr="Picture 27.pn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28600" y="2514600"/>
                <a:ext cx="2885191" cy="3505200"/>
              </a:xfrm>
              <a:prstGeom prst="rect">
                <a:avLst/>
              </a:prstGeom>
            </p:spPr>
          </p:pic>
          <p:sp>
            <p:nvSpPr>
              <p:cNvPr id="13" name="TextBox 12"/>
              <p:cNvSpPr txBox="1"/>
              <p:nvPr/>
            </p:nvSpPr>
            <p:spPr>
              <a:xfrm>
                <a:off x="221370" y="2165098"/>
                <a:ext cx="312030" cy="369332"/>
              </a:xfrm>
              <a:prstGeom prst="rect">
                <a:avLst/>
              </a:prstGeom>
              <a:solidFill>
                <a:srgbClr val="000090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chemeClr val="bg1"/>
                    </a:solidFill>
                  </a:rPr>
                  <a:t>2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  <p:cxnSp>
          <p:nvCxnSpPr>
            <p:cNvPr id="19" name="Straight Connector 18"/>
            <p:cNvCxnSpPr/>
            <p:nvPr/>
          </p:nvCxnSpPr>
          <p:spPr>
            <a:xfrm rot="5400000">
              <a:off x="-290474" y="1233526"/>
              <a:ext cx="1491735" cy="156016"/>
            </a:xfrm>
            <a:prstGeom prst="line">
              <a:avLst/>
            </a:prstGeom>
            <a:ln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36"/>
          <p:cNvGrpSpPr/>
          <p:nvPr/>
        </p:nvGrpSpPr>
        <p:grpSpPr>
          <a:xfrm>
            <a:off x="533400" y="1611101"/>
            <a:ext cx="2831284" cy="738663"/>
            <a:chOff x="533400" y="1611101"/>
            <a:chExt cx="2831284" cy="738663"/>
          </a:xfrm>
        </p:grpSpPr>
        <p:sp>
          <p:nvSpPr>
            <p:cNvPr id="14" name="TextBox 13"/>
            <p:cNvSpPr txBox="1"/>
            <p:nvPr/>
          </p:nvSpPr>
          <p:spPr>
            <a:xfrm>
              <a:off x="3052654" y="1611101"/>
              <a:ext cx="312030" cy="369332"/>
            </a:xfrm>
            <a:prstGeom prst="rect">
              <a:avLst/>
            </a:prstGeom>
            <a:solidFill>
              <a:srgbClr val="000090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</a:rPr>
                <a:t>3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cxnSp>
          <p:nvCxnSpPr>
            <p:cNvPr id="21" name="Straight Connector 20"/>
            <p:cNvCxnSpPr>
              <a:stCxn id="13" idx="3"/>
            </p:cNvCxnSpPr>
            <p:nvPr/>
          </p:nvCxnSpPr>
          <p:spPr>
            <a:xfrm flipV="1">
              <a:off x="533400" y="1980433"/>
              <a:ext cx="2519254" cy="369331"/>
            </a:xfrm>
            <a:prstGeom prst="line">
              <a:avLst/>
            </a:prstGeom>
            <a:ln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34"/>
          <p:cNvGrpSpPr/>
          <p:nvPr/>
        </p:nvGrpSpPr>
        <p:grpSpPr>
          <a:xfrm>
            <a:off x="3129183" y="1906726"/>
            <a:ext cx="2239382" cy="4113074"/>
            <a:chOff x="3129183" y="1906726"/>
            <a:chExt cx="2239382" cy="4113074"/>
          </a:xfrm>
        </p:grpSpPr>
        <p:pic>
          <p:nvPicPr>
            <p:cNvPr id="10" name="Picture 9" descr="Picture 30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200400" y="2514600"/>
              <a:ext cx="2168165" cy="3505200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3433983" y="2317498"/>
              <a:ext cx="452217" cy="369332"/>
            </a:xfrm>
            <a:prstGeom prst="rect">
              <a:avLst/>
            </a:prstGeom>
            <a:solidFill>
              <a:srgbClr val="000090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</a:rPr>
                <a:t>4a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129183" y="3669268"/>
              <a:ext cx="452217" cy="369332"/>
            </a:xfrm>
            <a:prstGeom prst="rect">
              <a:avLst/>
            </a:prstGeom>
            <a:solidFill>
              <a:srgbClr val="000090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</a:rPr>
                <a:t>4b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cxnSp>
          <p:nvCxnSpPr>
            <p:cNvPr id="23" name="Straight Connector 22"/>
            <p:cNvCxnSpPr>
              <a:endCxn id="15" idx="0"/>
            </p:cNvCxnSpPr>
            <p:nvPr/>
          </p:nvCxnSpPr>
          <p:spPr>
            <a:xfrm rot="16200000" flipH="1">
              <a:off x="3341652" y="1999057"/>
              <a:ext cx="410771" cy="226109"/>
            </a:xfrm>
            <a:prstGeom prst="line">
              <a:avLst/>
            </a:prstGeom>
            <a:ln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>
              <a:stCxn id="14" idx="2"/>
            </p:cNvCxnSpPr>
            <p:nvPr/>
          </p:nvCxnSpPr>
          <p:spPr>
            <a:xfrm rot="5400000">
              <a:off x="2368895" y="2818619"/>
              <a:ext cx="1677960" cy="1588"/>
            </a:xfrm>
            <a:prstGeom prst="line">
              <a:avLst/>
            </a:prstGeom>
            <a:ln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27"/>
          <p:cNvGrpSpPr/>
          <p:nvPr/>
        </p:nvGrpSpPr>
        <p:grpSpPr>
          <a:xfrm>
            <a:off x="377385" y="76200"/>
            <a:ext cx="4999754" cy="1981200"/>
            <a:chOff x="377385" y="76200"/>
            <a:chExt cx="4999754" cy="1981200"/>
          </a:xfrm>
        </p:grpSpPr>
        <p:grpSp>
          <p:nvGrpSpPr>
            <p:cNvPr id="22" name="Group 31"/>
            <p:cNvGrpSpPr/>
            <p:nvPr/>
          </p:nvGrpSpPr>
          <p:grpSpPr>
            <a:xfrm>
              <a:off x="377385" y="76200"/>
              <a:ext cx="2061015" cy="1981200"/>
              <a:chOff x="377385" y="76200"/>
              <a:chExt cx="2061015" cy="1981200"/>
            </a:xfrm>
          </p:grpSpPr>
          <p:pic>
            <p:nvPicPr>
              <p:cNvPr id="9" name="Picture 8" descr="Picture 31.png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55311" y="76200"/>
                <a:ext cx="1683089" cy="1981200"/>
              </a:xfrm>
              <a:prstGeom prst="rect">
                <a:avLst/>
              </a:prstGeom>
            </p:spPr>
          </p:pic>
          <p:sp>
            <p:nvSpPr>
              <p:cNvPr id="12" name="TextBox 11"/>
              <p:cNvSpPr txBox="1"/>
              <p:nvPr/>
            </p:nvSpPr>
            <p:spPr>
              <a:xfrm>
                <a:off x="377385" y="196334"/>
                <a:ext cx="312030" cy="369332"/>
              </a:xfrm>
              <a:prstGeom prst="rect">
                <a:avLst/>
              </a:prstGeom>
              <a:solidFill>
                <a:srgbClr val="000090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chemeClr val="bg1"/>
                    </a:solidFill>
                  </a:rPr>
                  <a:t>1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26" name="Right Brace 25"/>
            <p:cNvSpPr/>
            <p:nvPr/>
          </p:nvSpPr>
          <p:spPr>
            <a:xfrm>
              <a:off x="2438400" y="196334"/>
              <a:ext cx="614254" cy="1784099"/>
            </a:xfrm>
            <a:prstGeom prst="rightBrace">
              <a:avLst>
                <a:gd name="adj1" fmla="val 8333"/>
                <a:gd name="adj2" fmla="val 18362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129183" y="381000"/>
              <a:ext cx="224795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 membership function </a:t>
              </a:r>
            </a:p>
            <a:p>
              <a:r>
                <a:rPr lang="en-US" dirty="0" smtClean="0"/>
                <a:t>returning 0 to 14</a:t>
              </a:r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1"/>
          <p:cNvGrpSpPr/>
          <p:nvPr/>
        </p:nvGrpSpPr>
        <p:grpSpPr>
          <a:xfrm>
            <a:off x="3886200" y="1524000"/>
            <a:ext cx="5181600" cy="2590800"/>
            <a:chOff x="3886200" y="1524000"/>
            <a:chExt cx="5181600" cy="2590800"/>
          </a:xfrm>
        </p:grpSpPr>
        <p:pic>
          <p:nvPicPr>
            <p:cNvPr id="6" name="Picture 5" descr="Picture 29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433645" y="1873502"/>
              <a:ext cx="3634155" cy="2241298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6477000" y="1524000"/>
              <a:ext cx="312030" cy="369332"/>
            </a:xfrm>
            <a:prstGeom prst="rect">
              <a:avLst/>
            </a:prstGeom>
            <a:solidFill>
              <a:srgbClr val="000090"/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</a:rPr>
                <a:t>5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cxnSp>
          <p:nvCxnSpPr>
            <p:cNvPr id="30" name="Straight Connector 29"/>
            <p:cNvCxnSpPr>
              <a:endCxn id="17" idx="1"/>
            </p:cNvCxnSpPr>
            <p:nvPr/>
          </p:nvCxnSpPr>
          <p:spPr>
            <a:xfrm flipV="1">
              <a:off x="3886200" y="1708666"/>
              <a:ext cx="2590800" cy="641098"/>
            </a:xfrm>
            <a:prstGeom prst="line">
              <a:avLst/>
            </a:prstGeom>
            <a:ln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 46"/>
          <p:cNvGrpSpPr/>
          <p:nvPr/>
        </p:nvGrpSpPr>
        <p:grpSpPr>
          <a:xfrm>
            <a:off x="5670212" y="1873500"/>
            <a:ext cx="2787988" cy="4755900"/>
            <a:chOff x="5433645" y="1873500"/>
            <a:chExt cx="2787988" cy="4755900"/>
          </a:xfrm>
        </p:grpSpPr>
        <p:pic>
          <p:nvPicPr>
            <p:cNvPr id="29" name="Picture 28" descr="Picture 26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715000" y="4095101"/>
              <a:ext cx="2506633" cy="2534299"/>
            </a:xfrm>
            <a:prstGeom prst="rect">
              <a:avLst/>
            </a:prstGeom>
          </p:spPr>
        </p:pic>
        <p:sp>
          <p:nvSpPr>
            <p:cNvPr id="43" name="TextBox 42"/>
            <p:cNvSpPr txBox="1"/>
            <p:nvPr/>
          </p:nvSpPr>
          <p:spPr>
            <a:xfrm>
              <a:off x="5433645" y="4162014"/>
              <a:ext cx="312030" cy="369332"/>
            </a:xfrm>
            <a:prstGeom prst="rect">
              <a:avLst/>
            </a:prstGeom>
            <a:solidFill>
              <a:srgbClr val="000090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</a:rPr>
                <a:t>6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cxnSp>
          <p:nvCxnSpPr>
            <p:cNvPr id="45" name="Straight Connector 44"/>
            <p:cNvCxnSpPr/>
            <p:nvPr/>
          </p:nvCxnSpPr>
          <p:spPr>
            <a:xfrm rot="5400000">
              <a:off x="4990688" y="2628488"/>
              <a:ext cx="2241301" cy="731326"/>
            </a:xfrm>
            <a:prstGeom prst="line">
              <a:avLst/>
            </a:prstGeom>
            <a:ln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4C4AE9FE-2E2E-1340-A12D-8E8680275374}" type="slidenum">
              <a:rPr lang="en-US" smtClean="0"/>
              <a:pPr/>
              <a:t>13</a:t>
            </a:fld>
            <a:endParaRPr lang="en-US"/>
          </a:p>
        </p:txBody>
      </p:sp>
      <p:grpSp>
        <p:nvGrpSpPr>
          <p:cNvPr id="4" name="Group 33"/>
          <p:cNvGrpSpPr/>
          <p:nvPr/>
        </p:nvGrpSpPr>
        <p:grpSpPr>
          <a:xfrm>
            <a:off x="221370" y="565666"/>
            <a:ext cx="2892421" cy="5454134"/>
            <a:chOff x="221370" y="565666"/>
            <a:chExt cx="2892421" cy="5454134"/>
          </a:xfrm>
        </p:grpSpPr>
        <p:grpSp>
          <p:nvGrpSpPr>
            <p:cNvPr id="7" name="Group 32"/>
            <p:cNvGrpSpPr/>
            <p:nvPr/>
          </p:nvGrpSpPr>
          <p:grpSpPr>
            <a:xfrm>
              <a:off x="221370" y="2165098"/>
              <a:ext cx="2892421" cy="3854702"/>
              <a:chOff x="221370" y="2165098"/>
              <a:chExt cx="2892421" cy="3854702"/>
            </a:xfrm>
          </p:grpSpPr>
          <p:pic>
            <p:nvPicPr>
              <p:cNvPr id="8" name="Picture 7" descr="Picture 27.png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28600" y="2514600"/>
                <a:ext cx="2885191" cy="3505200"/>
              </a:xfrm>
              <a:prstGeom prst="rect">
                <a:avLst/>
              </a:prstGeom>
            </p:spPr>
          </p:pic>
          <p:sp>
            <p:nvSpPr>
              <p:cNvPr id="13" name="TextBox 12"/>
              <p:cNvSpPr txBox="1"/>
              <p:nvPr/>
            </p:nvSpPr>
            <p:spPr>
              <a:xfrm>
                <a:off x="221370" y="2165098"/>
                <a:ext cx="312030" cy="369332"/>
              </a:xfrm>
              <a:prstGeom prst="rect">
                <a:avLst/>
              </a:prstGeom>
              <a:solidFill>
                <a:srgbClr val="000090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chemeClr val="bg1"/>
                    </a:solidFill>
                  </a:rPr>
                  <a:t>2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  <p:cxnSp>
          <p:nvCxnSpPr>
            <p:cNvPr id="19" name="Straight Connector 18"/>
            <p:cNvCxnSpPr/>
            <p:nvPr/>
          </p:nvCxnSpPr>
          <p:spPr>
            <a:xfrm rot="5400000">
              <a:off x="-290474" y="1233526"/>
              <a:ext cx="1491735" cy="156016"/>
            </a:xfrm>
            <a:prstGeom prst="line">
              <a:avLst/>
            </a:prstGeom>
            <a:ln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36"/>
          <p:cNvGrpSpPr/>
          <p:nvPr/>
        </p:nvGrpSpPr>
        <p:grpSpPr>
          <a:xfrm>
            <a:off x="533400" y="1611101"/>
            <a:ext cx="2831284" cy="738663"/>
            <a:chOff x="533400" y="1611101"/>
            <a:chExt cx="2831284" cy="738663"/>
          </a:xfrm>
        </p:grpSpPr>
        <p:sp>
          <p:nvSpPr>
            <p:cNvPr id="14" name="TextBox 13"/>
            <p:cNvSpPr txBox="1"/>
            <p:nvPr/>
          </p:nvSpPr>
          <p:spPr>
            <a:xfrm>
              <a:off x="3052654" y="1611101"/>
              <a:ext cx="312030" cy="369332"/>
            </a:xfrm>
            <a:prstGeom prst="rect">
              <a:avLst/>
            </a:prstGeom>
            <a:solidFill>
              <a:srgbClr val="000090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</a:rPr>
                <a:t>3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cxnSp>
          <p:nvCxnSpPr>
            <p:cNvPr id="21" name="Straight Connector 20"/>
            <p:cNvCxnSpPr>
              <a:stCxn id="13" idx="3"/>
            </p:cNvCxnSpPr>
            <p:nvPr/>
          </p:nvCxnSpPr>
          <p:spPr>
            <a:xfrm flipV="1">
              <a:off x="533400" y="1980433"/>
              <a:ext cx="2519254" cy="369331"/>
            </a:xfrm>
            <a:prstGeom prst="line">
              <a:avLst/>
            </a:prstGeom>
            <a:ln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34"/>
          <p:cNvGrpSpPr/>
          <p:nvPr/>
        </p:nvGrpSpPr>
        <p:grpSpPr>
          <a:xfrm>
            <a:off x="3129183" y="1906726"/>
            <a:ext cx="2239382" cy="4113074"/>
            <a:chOff x="3129183" y="1906726"/>
            <a:chExt cx="2239382" cy="4113074"/>
          </a:xfrm>
        </p:grpSpPr>
        <p:pic>
          <p:nvPicPr>
            <p:cNvPr id="10" name="Picture 9" descr="Picture 30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200400" y="2514600"/>
              <a:ext cx="2168165" cy="3505200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3433983" y="2317498"/>
              <a:ext cx="452217" cy="369332"/>
            </a:xfrm>
            <a:prstGeom prst="rect">
              <a:avLst/>
            </a:prstGeom>
            <a:solidFill>
              <a:srgbClr val="000090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</a:rPr>
                <a:t>4a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129183" y="3669268"/>
              <a:ext cx="452217" cy="369332"/>
            </a:xfrm>
            <a:prstGeom prst="rect">
              <a:avLst/>
            </a:prstGeom>
            <a:solidFill>
              <a:srgbClr val="000090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</a:rPr>
                <a:t>4b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cxnSp>
          <p:nvCxnSpPr>
            <p:cNvPr id="23" name="Straight Connector 22"/>
            <p:cNvCxnSpPr>
              <a:endCxn id="15" idx="0"/>
            </p:cNvCxnSpPr>
            <p:nvPr/>
          </p:nvCxnSpPr>
          <p:spPr>
            <a:xfrm rot="16200000" flipH="1">
              <a:off x="3341652" y="1999057"/>
              <a:ext cx="410771" cy="226109"/>
            </a:xfrm>
            <a:prstGeom prst="line">
              <a:avLst/>
            </a:prstGeom>
            <a:ln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>
              <a:stCxn id="14" idx="2"/>
            </p:cNvCxnSpPr>
            <p:nvPr/>
          </p:nvCxnSpPr>
          <p:spPr>
            <a:xfrm rot="5400000">
              <a:off x="2368895" y="2818619"/>
              <a:ext cx="1677960" cy="1588"/>
            </a:xfrm>
            <a:prstGeom prst="line">
              <a:avLst/>
            </a:prstGeom>
            <a:ln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27"/>
          <p:cNvGrpSpPr/>
          <p:nvPr/>
        </p:nvGrpSpPr>
        <p:grpSpPr>
          <a:xfrm>
            <a:off x="377385" y="76200"/>
            <a:ext cx="4999754" cy="1981200"/>
            <a:chOff x="377385" y="76200"/>
            <a:chExt cx="4999754" cy="1981200"/>
          </a:xfrm>
        </p:grpSpPr>
        <p:grpSp>
          <p:nvGrpSpPr>
            <p:cNvPr id="22" name="Group 31"/>
            <p:cNvGrpSpPr/>
            <p:nvPr/>
          </p:nvGrpSpPr>
          <p:grpSpPr>
            <a:xfrm>
              <a:off x="377385" y="76200"/>
              <a:ext cx="2061015" cy="1981200"/>
              <a:chOff x="377385" y="76200"/>
              <a:chExt cx="2061015" cy="1981200"/>
            </a:xfrm>
          </p:grpSpPr>
          <p:pic>
            <p:nvPicPr>
              <p:cNvPr id="9" name="Picture 8" descr="Picture 31.png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55311" y="76200"/>
                <a:ext cx="1683089" cy="1981200"/>
              </a:xfrm>
              <a:prstGeom prst="rect">
                <a:avLst/>
              </a:prstGeom>
            </p:spPr>
          </p:pic>
          <p:sp>
            <p:nvSpPr>
              <p:cNvPr id="12" name="TextBox 11"/>
              <p:cNvSpPr txBox="1"/>
              <p:nvPr/>
            </p:nvSpPr>
            <p:spPr>
              <a:xfrm>
                <a:off x="377385" y="196334"/>
                <a:ext cx="312030" cy="369332"/>
              </a:xfrm>
              <a:prstGeom prst="rect">
                <a:avLst/>
              </a:prstGeom>
              <a:solidFill>
                <a:srgbClr val="000090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chemeClr val="bg1"/>
                    </a:solidFill>
                  </a:rPr>
                  <a:t>1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26" name="Right Brace 25"/>
            <p:cNvSpPr/>
            <p:nvPr/>
          </p:nvSpPr>
          <p:spPr>
            <a:xfrm>
              <a:off x="2438400" y="196334"/>
              <a:ext cx="614254" cy="1784099"/>
            </a:xfrm>
            <a:prstGeom prst="rightBrace">
              <a:avLst>
                <a:gd name="adj1" fmla="val 8333"/>
                <a:gd name="adj2" fmla="val 18362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129183" y="381000"/>
              <a:ext cx="224795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 membership function </a:t>
              </a:r>
            </a:p>
            <a:p>
              <a:r>
                <a:rPr lang="en-US" dirty="0" smtClean="0"/>
                <a:t>returning 0 to 14</a:t>
              </a:r>
              <a:endParaRPr lang="en-US" dirty="0"/>
            </a:p>
          </p:txBody>
        </p:sp>
      </p:grpSp>
      <p:grpSp>
        <p:nvGrpSpPr>
          <p:cNvPr id="24" name="Group 33"/>
          <p:cNvGrpSpPr/>
          <p:nvPr/>
        </p:nvGrpSpPr>
        <p:grpSpPr>
          <a:xfrm>
            <a:off x="6577514" y="4525157"/>
            <a:ext cx="1597816" cy="1445906"/>
            <a:chOff x="6409267" y="2184400"/>
            <a:chExt cx="2429933" cy="2065867"/>
          </a:xfrm>
        </p:grpSpPr>
        <p:sp>
          <p:nvSpPr>
            <p:cNvPr id="35" name="Freeform 34"/>
            <p:cNvSpPr/>
            <p:nvPr/>
          </p:nvSpPr>
          <p:spPr>
            <a:xfrm>
              <a:off x="6409267" y="3302000"/>
              <a:ext cx="2370666" cy="948267"/>
            </a:xfrm>
            <a:custGeom>
              <a:avLst/>
              <a:gdLst>
                <a:gd name="connsiteX0" fmla="*/ 0 w 2370666"/>
                <a:gd name="connsiteY0" fmla="*/ 0 h 948267"/>
                <a:gd name="connsiteX1" fmla="*/ 25400 w 2370666"/>
                <a:gd name="connsiteY1" fmla="*/ 25400 h 948267"/>
                <a:gd name="connsiteX2" fmla="*/ 42333 w 2370666"/>
                <a:gd name="connsiteY2" fmla="*/ 59267 h 948267"/>
                <a:gd name="connsiteX3" fmla="*/ 93133 w 2370666"/>
                <a:gd name="connsiteY3" fmla="*/ 76200 h 948267"/>
                <a:gd name="connsiteX4" fmla="*/ 143933 w 2370666"/>
                <a:gd name="connsiteY4" fmla="*/ 101600 h 948267"/>
                <a:gd name="connsiteX5" fmla="*/ 211666 w 2370666"/>
                <a:gd name="connsiteY5" fmla="*/ 93133 h 948267"/>
                <a:gd name="connsiteX6" fmla="*/ 228600 w 2370666"/>
                <a:gd name="connsiteY6" fmla="*/ 110067 h 948267"/>
                <a:gd name="connsiteX7" fmla="*/ 245533 w 2370666"/>
                <a:gd name="connsiteY7" fmla="*/ 160867 h 948267"/>
                <a:gd name="connsiteX8" fmla="*/ 254000 w 2370666"/>
                <a:gd name="connsiteY8" fmla="*/ 186267 h 948267"/>
                <a:gd name="connsiteX9" fmla="*/ 279400 w 2370666"/>
                <a:gd name="connsiteY9" fmla="*/ 211667 h 948267"/>
                <a:gd name="connsiteX10" fmla="*/ 304800 w 2370666"/>
                <a:gd name="connsiteY10" fmla="*/ 304800 h 948267"/>
                <a:gd name="connsiteX11" fmla="*/ 313266 w 2370666"/>
                <a:gd name="connsiteY11" fmla="*/ 330200 h 948267"/>
                <a:gd name="connsiteX12" fmla="*/ 338666 w 2370666"/>
                <a:gd name="connsiteY12" fmla="*/ 296333 h 948267"/>
                <a:gd name="connsiteX13" fmla="*/ 355600 w 2370666"/>
                <a:gd name="connsiteY13" fmla="*/ 313267 h 948267"/>
                <a:gd name="connsiteX14" fmla="*/ 381000 w 2370666"/>
                <a:gd name="connsiteY14" fmla="*/ 372533 h 948267"/>
                <a:gd name="connsiteX15" fmla="*/ 406400 w 2370666"/>
                <a:gd name="connsiteY15" fmla="*/ 423333 h 948267"/>
                <a:gd name="connsiteX16" fmla="*/ 423333 w 2370666"/>
                <a:gd name="connsiteY16" fmla="*/ 440267 h 948267"/>
                <a:gd name="connsiteX17" fmla="*/ 440266 w 2370666"/>
                <a:gd name="connsiteY17" fmla="*/ 465667 h 948267"/>
                <a:gd name="connsiteX18" fmla="*/ 465666 w 2370666"/>
                <a:gd name="connsiteY18" fmla="*/ 474133 h 948267"/>
                <a:gd name="connsiteX19" fmla="*/ 567266 w 2370666"/>
                <a:gd name="connsiteY19" fmla="*/ 482600 h 948267"/>
                <a:gd name="connsiteX20" fmla="*/ 660400 w 2370666"/>
                <a:gd name="connsiteY20" fmla="*/ 474133 h 948267"/>
                <a:gd name="connsiteX21" fmla="*/ 685800 w 2370666"/>
                <a:gd name="connsiteY21" fmla="*/ 465667 h 948267"/>
                <a:gd name="connsiteX22" fmla="*/ 719666 w 2370666"/>
                <a:gd name="connsiteY22" fmla="*/ 457200 h 948267"/>
                <a:gd name="connsiteX23" fmla="*/ 855133 w 2370666"/>
                <a:gd name="connsiteY23" fmla="*/ 465667 h 948267"/>
                <a:gd name="connsiteX24" fmla="*/ 905933 w 2370666"/>
                <a:gd name="connsiteY24" fmla="*/ 474133 h 948267"/>
                <a:gd name="connsiteX25" fmla="*/ 956733 w 2370666"/>
                <a:gd name="connsiteY25" fmla="*/ 491067 h 948267"/>
                <a:gd name="connsiteX26" fmla="*/ 982133 w 2370666"/>
                <a:gd name="connsiteY26" fmla="*/ 516467 h 948267"/>
                <a:gd name="connsiteX27" fmla="*/ 1007533 w 2370666"/>
                <a:gd name="connsiteY27" fmla="*/ 524933 h 948267"/>
                <a:gd name="connsiteX28" fmla="*/ 1066800 w 2370666"/>
                <a:gd name="connsiteY28" fmla="*/ 541867 h 948267"/>
                <a:gd name="connsiteX29" fmla="*/ 1100666 w 2370666"/>
                <a:gd name="connsiteY29" fmla="*/ 592667 h 948267"/>
                <a:gd name="connsiteX30" fmla="*/ 1126066 w 2370666"/>
                <a:gd name="connsiteY30" fmla="*/ 643467 h 948267"/>
                <a:gd name="connsiteX31" fmla="*/ 1168400 w 2370666"/>
                <a:gd name="connsiteY31" fmla="*/ 719667 h 948267"/>
                <a:gd name="connsiteX32" fmla="*/ 1202266 w 2370666"/>
                <a:gd name="connsiteY32" fmla="*/ 728133 h 948267"/>
                <a:gd name="connsiteX33" fmla="*/ 1244600 w 2370666"/>
                <a:gd name="connsiteY33" fmla="*/ 762000 h 948267"/>
                <a:gd name="connsiteX34" fmla="*/ 1278466 w 2370666"/>
                <a:gd name="connsiteY34" fmla="*/ 795867 h 948267"/>
                <a:gd name="connsiteX35" fmla="*/ 1303866 w 2370666"/>
                <a:gd name="connsiteY35" fmla="*/ 812800 h 948267"/>
                <a:gd name="connsiteX36" fmla="*/ 1320800 w 2370666"/>
                <a:gd name="connsiteY36" fmla="*/ 829733 h 948267"/>
                <a:gd name="connsiteX37" fmla="*/ 1354666 w 2370666"/>
                <a:gd name="connsiteY37" fmla="*/ 846667 h 948267"/>
                <a:gd name="connsiteX38" fmla="*/ 1405466 w 2370666"/>
                <a:gd name="connsiteY38" fmla="*/ 872067 h 948267"/>
                <a:gd name="connsiteX39" fmla="*/ 1422400 w 2370666"/>
                <a:gd name="connsiteY39" fmla="*/ 897467 h 948267"/>
                <a:gd name="connsiteX40" fmla="*/ 1456266 w 2370666"/>
                <a:gd name="connsiteY40" fmla="*/ 914400 h 948267"/>
                <a:gd name="connsiteX41" fmla="*/ 1524000 w 2370666"/>
                <a:gd name="connsiteY41" fmla="*/ 939800 h 948267"/>
                <a:gd name="connsiteX42" fmla="*/ 1591733 w 2370666"/>
                <a:gd name="connsiteY42" fmla="*/ 948267 h 948267"/>
                <a:gd name="connsiteX43" fmla="*/ 1659466 w 2370666"/>
                <a:gd name="connsiteY43" fmla="*/ 939800 h 948267"/>
                <a:gd name="connsiteX44" fmla="*/ 1710266 w 2370666"/>
                <a:gd name="connsiteY44" fmla="*/ 905933 h 948267"/>
                <a:gd name="connsiteX45" fmla="*/ 1871133 w 2370666"/>
                <a:gd name="connsiteY45" fmla="*/ 897467 h 948267"/>
                <a:gd name="connsiteX46" fmla="*/ 1905000 w 2370666"/>
                <a:gd name="connsiteY46" fmla="*/ 889000 h 948267"/>
                <a:gd name="connsiteX47" fmla="*/ 2015066 w 2370666"/>
                <a:gd name="connsiteY47" fmla="*/ 872067 h 948267"/>
                <a:gd name="connsiteX48" fmla="*/ 2074333 w 2370666"/>
                <a:gd name="connsiteY48" fmla="*/ 855133 h 948267"/>
                <a:gd name="connsiteX49" fmla="*/ 2370666 w 2370666"/>
                <a:gd name="connsiteY49" fmla="*/ 855133 h 948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2370666" h="948267">
                  <a:moveTo>
                    <a:pt x="0" y="0"/>
                  </a:moveTo>
                  <a:cubicBezTo>
                    <a:pt x="8467" y="8467"/>
                    <a:pt x="18441" y="15657"/>
                    <a:pt x="25400" y="25400"/>
                  </a:cubicBezTo>
                  <a:cubicBezTo>
                    <a:pt x="32736" y="35671"/>
                    <a:pt x="32236" y="51694"/>
                    <a:pt x="42333" y="59267"/>
                  </a:cubicBezTo>
                  <a:cubicBezTo>
                    <a:pt x="56612" y="69977"/>
                    <a:pt x="76200" y="70556"/>
                    <a:pt x="93133" y="76200"/>
                  </a:cubicBezTo>
                  <a:cubicBezTo>
                    <a:pt x="128185" y="87884"/>
                    <a:pt x="111109" y="79718"/>
                    <a:pt x="143933" y="101600"/>
                  </a:cubicBezTo>
                  <a:cubicBezTo>
                    <a:pt x="176469" y="88586"/>
                    <a:pt x="182467" y="75614"/>
                    <a:pt x="211666" y="93133"/>
                  </a:cubicBezTo>
                  <a:cubicBezTo>
                    <a:pt x="218511" y="97240"/>
                    <a:pt x="222955" y="104422"/>
                    <a:pt x="228600" y="110067"/>
                  </a:cubicBezTo>
                  <a:lnTo>
                    <a:pt x="245533" y="160867"/>
                  </a:lnTo>
                  <a:cubicBezTo>
                    <a:pt x="248355" y="169334"/>
                    <a:pt x="247689" y="179956"/>
                    <a:pt x="254000" y="186267"/>
                  </a:cubicBezTo>
                  <a:lnTo>
                    <a:pt x="279400" y="211667"/>
                  </a:lnTo>
                  <a:cubicBezTo>
                    <a:pt x="291367" y="271508"/>
                    <a:pt x="283314" y="240342"/>
                    <a:pt x="304800" y="304800"/>
                  </a:cubicBezTo>
                  <a:lnTo>
                    <a:pt x="313266" y="330200"/>
                  </a:lnTo>
                  <a:cubicBezTo>
                    <a:pt x="321733" y="318911"/>
                    <a:pt x="325564" y="301574"/>
                    <a:pt x="338666" y="296333"/>
                  </a:cubicBezTo>
                  <a:cubicBezTo>
                    <a:pt x="346078" y="293368"/>
                    <a:pt x="352030" y="306127"/>
                    <a:pt x="355600" y="313267"/>
                  </a:cubicBezTo>
                  <a:cubicBezTo>
                    <a:pt x="410269" y="422606"/>
                    <a:pt x="319364" y="280083"/>
                    <a:pt x="381000" y="372533"/>
                  </a:cubicBezTo>
                  <a:cubicBezTo>
                    <a:pt x="389943" y="399363"/>
                    <a:pt x="387641" y="399884"/>
                    <a:pt x="406400" y="423333"/>
                  </a:cubicBezTo>
                  <a:cubicBezTo>
                    <a:pt x="411387" y="429566"/>
                    <a:pt x="418346" y="434034"/>
                    <a:pt x="423333" y="440267"/>
                  </a:cubicBezTo>
                  <a:cubicBezTo>
                    <a:pt x="429690" y="448213"/>
                    <a:pt x="432320" y="459310"/>
                    <a:pt x="440266" y="465667"/>
                  </a:cubicBezTo>
                  <a:cubicBezTo>
                    <a:pt x="447235" y="471242"/>
                    <a:pt x="456820" y="472954"/>
                    <a:pt x="465666" y="474133"/>
                  </a:cubicBezTo>
                  <a:cubicBezTo>
                    <a:pt x="499352" y="478624"/>
                    <a:pt x="533399" y="479778"/>
                    <a:pt x="567266" y="482600"/>
                  </a:cubicBezTo>
                  <a:cubicBezTo>
                    <a:pt x="598311" y="479778"/>
                    <a:pt x="629541" y="478541"/>
                    <a:pt x="660400" y="474133"/>
                  </a:cubicBezTo>
                  <a:cubicBezTo>
                    <a:pt x="669235" y="472871"/>
                    <a:pt x="677219" y="468119"/>
                    <a:pt x="685800" y="465667"/>
                  </a:cubicBezTo>
                  <a:cubicBezTo>
                    <a:pt x="696988" y="462470"/>
                    <a:pt x="708377" y="460022"/>
                    <a:pt x="719666" y="457200"/>
                  </a:cubicBezTo>
                  <a:cubicBezTo>
                    <a:pt x="764822" y="460022"/>
                    <a:pt x="810075" y="461571"/>
                    <a:pt x="855133" y="465667"/>
                  </a:cubicBezTo>
                  <a:cubicBezTo>
                    <a:pt x="872229" y="467221"/>
                    <a:pt x="889279" y="469969"/>
                    <a:pt x="905933" y="474133"/>
                  </a:cubicBezTo>
                  <a:cubicBezTo>
                    <a:pt x="923249" y="478462"/>
                    <a:pt x="956733" y="491067"/>
                    <a:pt x="956733" y="491067"/>
                  </a:cubicBezTo>
                  <a:cubicBezTo>
                    <a:pt x="965200" y="499534"/>
                    <a:pt x="972170" y="509825"/>
                    <a:pt x="982133" y="516467"/>
                  </a:cubicBezTo>
                  <a:cubicBezTo>
                    <a:pt x="989559" y="521417"/>
                    <a:pt x="998952" y="522481"/>
                    <a:pt x="1007533" y="524933"/>
                  </a:cubicBezTo>
                  <a:cubicBezTo>
                    <a:pt x="1081925" y="546187"/>
                    <a:pt x="1005920" y="521573"/>
                    <a:pt x="1066800" y="541867"/>
                  </a:cubicBezTo>
                  <a:cubicBezTo>
                    <a:pt x="1078089" y="558800"/>
                    <a:pt x="1095730" y="572923"/>
                    <a:pt x="1100666" y="592667"/>
                  </a:cubicBezTo>
                  <a:cubicBezTo>
                    <a:pt x="1111069" y="634277"/>
                    <a:pt x="1100905" y="618305"/>
                    <a:pt x="1126066" y="643467"/>
                  </a:cubicBezTo>
                  <a:cubicBezTo>
                    <a:pt x="1133231" y="664961"/>
                    <a:pt x="1147227" y="714374"/>
                    <a:pt x="1168400" y="719667"/>
                  </a:cubicBezTo>
                  <a:lnTo>
                    <a:pt x="1202266" y="728133"/>
                  </a:lnTo>
                  <a:cubicBezTo>
                    <a:pt x="1259918" y="785785"/>
                    <a:pt x="1169827" y="697908"/>
                    <a:pt x="1244600" y="762000"/>
                  </a:cubicBezTo>
                  <a:cubicBezTo>
                    <a:pt x="1256721" y="772390"/>
                    <a:pt x="1266345" y="785477"/>
                    <a:pt x="1278466" y="795867"/>
                  </a:cubicBezTo>
                  <a:cubicBezTo>
                    <a:pt x="1286192" y="802489"/>
                    <a:pt x="1295920" y="806443"/>
                    <a:pt x="1303866" y="812800"/>
                  </a:cubicBezTo>
                  <a:cubicBezTo>
                    <a:pt x="1310099" y="817787"/>
                    <a:pt x="1314158" y="825305"/>
                    <a:pt x="1320800" y="829733"/>
                  </a:cubicBezTo>
                  <a:cubicBezTo>
                    <a:pt x="1331301" y="836734"/>
                    <a:pt x="1343708" y="840405"/>
                    <a:pt x="1354666" y="846667"/>
                  </a:cubicBezTo>
                  <a:cubicBezTo>
                    <a:pt x="1400619" y="872926"/>
                    <a:pt x="1358899" y="856544"/>
                    <a:pt x="1405466" y="872067"/>
                  </a:cubicBezTo>
                  <a:cubicBezTo>
                    <a:pt x="1411111" y="880534"/>
                    <a:pt x="1414583" y="890953"/>
                    <a:pt x="1422400" y="897467"/>
                  </a:cubicBezTo>
                  <a:cubicBezTo>
                    <a:pt x="1432096" y="905547"/>
                    <a:pt x="1444733" y="909274"/>
                    <a:pt x="1456266" y="914400"/>
                  </a:cubicBezTo>
                  <a:cubicBezTo>
                    <a:pt x="1459194" y="915701"/>
                    <a:pt x="1512187" y="937652"/>
                    <a:pt x="1524000" y="939800"/>
                  </a:cubicBezTo>
                  <a:cubicBezTo>
                    <a:pt x="1546386" y="943870"/>
                    <a:pt x="1569155" y="945445"/>
                    <a:pt x="1591733" y="948267"/>
                  </a:cubicBezTo>
                  <a:cubicBezTo>
                    <a:pt x="1614311" y="945445"/>
                    <a:pt x="1638038" y="947453"/>
                    <a:pt x="1659466" y="939800"/>
                  </a:cubicBezTo>
                  <a:cubicBezTo>
                    <a:pt x="1678632" y="932955"/>
                    <a:pt x="1689943" y="907003"/>
                    <a:pt x="1710266" y="905933"/>
                  </a:cubicBezTo>
                  <a:lnTo>
                    <a:pt x="1871133" y="897467"/>
                  </a:lnTo>
                  <a:cubicBezTo>
                    <a:pt x="1882422" y="894645"/>
                    <a:pt x="1893522" y="890913"/>
                    <a:pt x="1905000" y="889000"/>
                  </a:cubicBezTo>
                  <a:cubicBezTo>
                    <a:pt x="1966676" y="878720"/>
                    <a:pt x="1963283" y="885013"/>
                    <a:pt x="2015066" y="872067"/>
                  </a:cubicBezTo>
                  <a:cubicBezTo>
                    <a:pt x="2032426" y="867727"/>
                    <a:pt x="2056684" y="855586"/>
                    <a:pt x="2074333" y="855133"/>
                  </a:cubicBezTo>
                  <a:cubicBezTo>
                    <a:pt x="2173078" y="852601"/>
                    <a:pt x="2271888" y="855133"/>
                    <a:pt x="2370666" y="855133"/>
                  </a:cubicBezTo>
                </a:path>
              </a:pathLst>
            </a:custGeom>
            <a:ln w="38100" cap="flat" cmpd="sng" algn="ctr">
              <a:solidFill>
                <a:srgbClr val="00009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reeform 35"/>
            <p:cNvSpPr/>
            <p:nvPr/>
          </p:nvSpPr>
          <p:spPr>
            <a:xfrm>
              <a:off x="8458200" y="2184400"/>
              <a:ext cx="381000" cy="8843"/>
            </a:xfrm>
            <a:custGeom>
              <a:avLst/>
              <a:gdLst>
                <a:gd name="connsiteX0" fmla="*/ 0 w 381000"/>
                <a:gd name="connsiteY0" fmla="*/ 8467 h 8843"/>
                <a:gd name="connsiteX1" fmla="*/ 127000 w 381000"/>
                <a:gd name="connsiteY1" fmla="*/ 0 h 8843"/>
                <a:gd name="connsiteX2" fmla="*/ 347133 w 381000"/>
                <a:gd name="connsiteY2" fmla="*/ 8467 h 8843"/>
                <a:gd name="connsiteX3" fmla="*/ 381000 w 381000"/>
                <a:gd name="connsiteY3" fmla="*/ 8467 h 8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1000" h="8843">
                  <a:moveTo>
                    <a:pt x="0" y="8467"/>
                  </a:moveTo>
                  <a:cubicBezTo>
                    <a:pt x="42333" y="5645"/>
                    <a:pt x="84573" y="0"/>
                    <a:pt x="127000" y="0"/>
                  </a:cubicBezTo>
                  <a:cubicBezTo>
                    <a:pt x="200432" y="0"/>
                    <a:pt x="273742" y="6021"/>
                    <a:pt x="347133" y="8467"/>
                  </a:cubicBezTo>
                  <a:cubicBezTo>
                    <a:pt x="358416" y="8843"/>
                    <a:pt x="369711" y="8467"/>
                    <a:pt x="381000" y="8467"/>
                  </a:cubicBezTo>
                </a:path>
              </a:pathLst>
            </a:custGeom>
            <a:ln w="38100" cap="flat" cmpd="sng" algn="ctr">
              <a:solidFill>
                <a:srgbClr val="00009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8" name="Group 36"/>
          <p:cNvGrpSpPr/>
          <p:nvPr/>
        </p:nvGrpSpPr>
        <p:grpSpPr>
          <a:xfrm>
            <a:off x="6628307" y="4294663"/>
            <a:ext cx="1623223" cy="1400269"/>
            <a:chOff x="6379096" y="1888067"/>
            <a:chExt cx="2468571" cy="2000661"/>
          </a:xfrm>
        </p:grpSpPr>
        <p:sp>
          <p:nvSpPr>
            <p:cNvPr id="39" name="Freeform 38"/>
            <p:cNvSpPr/>
            <p:nvPr/>
          </p:nvSpPr>
          <p:spPr>
            <a:xfrm>
              <a:off x="6379096" y="3422381"/>
              <a:ext cx="2443171" cy="466347"/>
            </a:xfrm>
            <a:custGeom>
              <a:avLst/>
              <a:gdLst>
                <a:gd name="connsiteX0" fmla="*/ 38637 w 2443171"/>
                <a:gd name="connsiteY0" fmla="*/ 15086 h 466347"/>
                <a:gd name="connsiteX1" fmla="*/ 131771 w 2443171"/>
                <a:gd name="connsiteY1" fmla="*/ 65886 h 466347"/>
                <a:gd name="connsiteX2" fmla="*/ 182571 w 2443171"/>
                <a:gd name="connsiteY2" fmla="*/ 82819 h 466347"/>
                <a:gd name="connsiteX3" fmla="*/ 224904 w 2443171"/>
                <a:gd name="connsiteY3" fmla="*/ 99752 h 466347"/>
                <a:gd name="connsiteX4" fmla="*/ 284171 w 2443171"/>
                <a:gd name="connsiteY4" fmla="*/ 116686 h 466347"/>
                <a:gd name="connsiteX5" fmla="*/ 301104 w 2443171"/>
                <a:gd name="connsiteY5" fmla="*/ 142086 h 466347"/>
                <a:gd name="connsiteX6" fmla="*/ 326504 w 2443171"/>
                <a:gd name="connsiteY6" fmla="*/ 150552 h 466347"/>
                <a:gd name="connsiteX7" fmla="*/ 385771 w 2443171"/>
                <a:gd name="connsiteY7" fmla="*/ 175952 h 466347"/>
                <a:gd name="connsiteX8" fmla="*/ 724437 w 2443171"/>
                <a:gd name="connsiteY8" fmla="*/ 184419 h 466347"/>
                <a:gd name="connsiteX9" fmla="*/ 732904 w 2443171"/>
                <a:gd name="connsiteY9" fmla="*/ 209819 h 466347"/>
                <a:gd name="connsiteX10" fmla="*/ 766771 w 2443171"/>
                <a:gd name="connsiteY10" fmla="*/ 218286 h 466347"/>
                <a:gd name="connsiteX11" fmla="*/ 792171 w 2443171"/>
                <a:gd name="connsiteY11" fmla="*/ 226752 h 466347"/>
                <a:gd name="connsiteX12" fmla="*/ 851437 w 2443171"/>
                <a:gd name="connsiteY12" fmla="*/ 252152 h 466347"/>
                <a:gd name="connsiteX13" fmla="*/ 868371 w 2443171"/>
                <a:gd name="connsiteY13" fmla="*/ 269086 h 466347"/>
                <a:gd name="connsiteX14" fmla="*/ 893771 w 2443171"/>
                <a:gd name="connsiteY14" fmla="*/ 286019 h 466347"/>
                <a:gd name="connsiteX15" fmla="*/ 919171 w 2443171"/>
                <a:gd name="connsiteY15" fmla="*/ 277552 h 466347"/>
                <a:gd name="connsiteX16" fmla="*/ 953037 w 2443171"/>
                <a:gd name="connsiteY16" fmla="*/ 243686 h 466347"/>
                <a:gd name="connsiteX17" fmla="*/ 1046171 w 2443171"/>
                <a:gd name="connsiteY17" fmla="*/ 235219 h 466347"/>
                <a:gd name="connsiteX18" fmla="*/ 1096971 w 2443171"/>
                <a:gd name="connsiteY18" fmla="*/ 260619 h 466347"/>
                <a:gd name="connsiteX19" fmla="*/ 1122371 w 2443171"/>
                <a:gd name="connsiteY19" fmla="*/ 286019 h 466347"/>
                <a:gd name="connsiteX20" fmla="*/ 1156237 w 2443171"/>
                <a:gd name="connsiteY20" fmla="*/ 302952 h 466347"/>
                <a:gd name="connsiteX21" fmla="*/ 1207037 w 2443171"/>
                <a:gd name="connsiteY21" fmla="*/ 328352 h 466347"/>
                <a:gd name="connsiteX22" fmla="*/ 1444104 w 2443171"/>
                <a:gd name="connsiteY22" fmla="*/ 336819 h 466347"/>
                <a:gd name="connsiteX23" fmla="*/ 1486437 w 2443171"/>
                <a:gd name="connsiteY23" fmla="*/ 345286 h 466347"/>
                <a:gd name="connsiteX24" fmla="*/ 1562637 w 2443171"/>
                <a:gd name="connsiteY24" fmla="*/ 370686 h 466347"/>
                <a:gd name="connsiteX25" fmla="*/ 1647304 w 2443171"/>
                <a:gd name="connsiteY25" fmla="*/ 379152 h 466347"/>
                <a:gd name="connsiteX26" fmla="*/ 1672704 w 2443171"/>
                <a:gd name="connsiteY26" fmla="*/ 396086 h 466347"/>
                <a:gd name="connsiteX27" fmla="*/ 1731971 w 2443171"/>
                <a:gd name="connsiteY27" fmla="*/ 413019 h 466347"/>
                <a:gd name="connsiteX28" fmla="*/ 1977504 w 2443171"/>
                <a:gd name="connsiteY28" fmla="*/ 438419 h 466347"/>
                <a:gd name="connsiteX29" fmla="*/ 2206104 w 2443171"/>
                <a:gd name="connsiteY29" fmla="*/ 455352 h 466347"/>
                <a:gd name="connsiteX30" fmla="*/ 2231504 w 2443171"/>
                <a:gd name="connsiteY30" fmla="*/ 438419 h 466347"/>
                <a:gd name="connsiteX31" fmla="*/ 2290771 w 2443171"/>
                <a:gd name="connsiteY31" fmla="*/ 429952 h 466347"/>
                <a:gd name="connsiteX32" fmla="*/ 2341571 w 2443171"/>
                <a:gd name="connsiteY32" fmla="*/ 421486 h 466347"/>
                <a:gd name="connsiteX33" fmla="*/ 2443171 w 2443171"/>
                <a:gd name="connsiteY33" fmla="*/ 421486 h 4663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2443171" h="466347">
                  <a:moveTo>
                    <a:pt x="38637" y="15086"/>
                  </a:moveTo>
                  <a:cubicBezTo>
                    <a:pt x="108224" y="38280"/>
                    <a:pt x="0" y="0"/>
                    <a:pt x="131771" y="65886"/>
                  </a:cubicBezTo>
                  <a:cubicBezTo>
                    <a:pt x="147736" y="73868"/>
                    <a:pt x="165796" y="76719"/>
                    <a:pt x="182571" y="82819"/>
                  </a:cubicBezTo>
                  <a:cubicBezTo>
                    <a:pt x="196854" y="88013"/>
                    <a:pt x="210674" y="94416"/>
                    <a:pt x="224904" y="99752"/>
                  </a:cubicBezTo>
                  <a:cubicBezTo>
                    <a:pt x="249200" y="108863"/>
                    <a:pt x="257479" y="110013"/>
                    <a:pt x="284171" y="116686"/>
                  </a:cubicBezTo>
                  <a:cubicBezTo>
                    <a:pt x="289815" y="125153"/>
                    <a:pt x="293158" y="135729"/>
                    <a:pt x="301104" y="142086"/>
                  </a:cubicBezTo>
                  <a:cubicBezTo>
                    <a:pt x="308073" y="147661"/>
                    <a:pt x="318301" y="147036"/>
                    <a:pt x="326504" y="150552"/>
                  </a:cubicBezTo>
                  <a:cubicBezTo>
                    <a:pt x="336502" y="154837"/>
                    <a:pt x="370919" y="175261"/>
                    <a:pt x="385771" y="175952"/>
                  </a:cubicBezTo>
                  <a:cubicBezTo>
                    <a:pt x="498573" y="181199"/>
                    <a:pt x="611548" y="181597"/>
                    <a:pt x="724437" y="184419"/>
                  </a:cubicBezTo>
                  <a:cubicBezTo>
                    <a:pt x="727259" y="192886"/>
                    <a:pt x="725935" y="204244"/>
                    <a:pt x="732904" y="209819"/>
                  </a:cubicBezTo>
                  <a:cubicBezTo>
                    <a:pt x="741991" y="217088"/>
                    <a:pt x="755582" y="215089"/>
                    <a:pt x="766771" y="218286"/>
                  </a:cubicBezTo>
                  <a:cubicBezTo>
                    <a:pt x="775352" y="220738"/>
                    <a:pt x="783704" y="223930"/>
                    <a:pt x="792171" y="226752"/>
                  </a:cubicBezTo>
                  <a:cubicBezTo>
                    <a:pt x="830408" y="264992"/>
                    <a:pt x="781213" y="222056"/>
                    <a:pt x="851437" y="252152"/>
                  </a:cubicBezTo>
                  <a:cubicBezTo>
                    <a:pt x="858774" y="255297"/>
                    <a:pt x="862137" y="264099"/>
                    <a:pt x="868371" y="269086"/>
                  </a:cubicBezTo>
                  <a:cubicBezTo>
                    <a:pt x="876317" y="275443"/>
                    <a:pt x="885304" y="280375"/>
                    <a:pt x="893771" y="286019"/>
                  </a:cubicBezTo>
                  <a:cubicBezTo>
                    <a:pt x="902238" y="283197"/>
                    <a:pt x="912860" y="283863"/>
                    <a:pt x="919171" y="277552"/>
                  </a:cubicBezTo>
                  <a:cubicBezTo>
                    <a:pt x="964324" y="232398"/>
                    <a:pt x="885306" y="266261"/>
                    <a:pt x="953037" y="243686"/>
                  </a:cubicBezTo>
                  <a:cubicBezTo>
                    <a:pt x="986791" y="209932"/>
                    <a:pt x="966044" y="221864"/>
                    <a:pt x="1046171" y="235219"/>
                  </a:cubicBezTo>
                  <a:cubicBezTo>
                    <a:pt x="1065262" y="238401"/>
                    <a:pt x="1082344" y="248430"/>
                    <a:pt x="1096971" y="260619"/>
                  </a:cubicBezTo>
                  <a:cubicBezTo>
                    <a:pt x="1106169" y="268284"/>
                    <a:pt x="1112628" y="279059"/>
                    <a:pt x="1122371" y="286019"/>
                  </a:cubicBezTo>
                  <a:cubicBezTo>
                    <a:pt x="1132641" y="293355"/>
                    <a:pt x="1145736" y="295951"/>
                    <a:pt x="1156237" y="302952"/>
                  </a:cubicBezTo>
                  <a:cubicBezTo>
                    <a:pt x="1186422" y="323076"/>
                    <a:pt x="1158104" y="325294"/>
                    <a:pt x="1207037" y="328352"/>
                  </a:cubicBezTo>
                  <a:cubicBezTo>
                    <a:pt x="1285956" y="333284"/>
                    <a:pt x="1365082" y="333997"/>
                    <a:pt x="1444104" y="336819"/>
                  </a:cubicBezTo>
                  <a:cubicBezTo>
                    <a:pt x="1458215" y="339641"/>
                    <a:pt x="1472600" y="341333"/>
                    <a:pt x="1486437" y="345286"/>
                  </a:cubicBezTo>
                  <a:cubicBezTo>
                    <a:pt x="1512181" y="352641"/>
                    <a:pt x="1535996" y="368022"/>
                    <a:pt x="1562637" y="370686"/>
                  </a:cubicBezTo>
                  <a:lnTo>
                    <a:pt x="1647304" y="379152"/>
                  </a:lnTo>
                  <a:cubicBezTo>
                    <a:pt x="1655771" y="384797"/>
                    <a:pt x="1663602" y="391535"/>
                    <a:pt x="1672704" y="396086"/>
                  </a:cubicBezTo>
                  <a:cubicBezTo>
                    <a:pt x="1682018" y="400743"/>
                    <a:pt x="1724814" y="412151"/>
                    <a:pt x="1731971" y="413019"/>
                  </a:cubicBezTo>
                  <a:cubicBezTo>
                    <a:pt x="1813654" y="422920"/>
                    <a:pt x="1977504" y="438419"/>
                    <a:pt x="1977504" y="438419"/>
                  </a:cubicBezTo>
                  <a:cubicBezTo>
                    <a:pt x="2061283" y="466347"/>
                    <a:pt x="2039059" y="461539"/>
                    <a:pt x="2206104" y="455352"/>
                  </a:cubicBezTo>
                  <a:cubicBezTo>
                    <a:pt x="2216273" y="454975"/>
                    <a:pt x="2221758" y="441343"/>
                    <a:pt x="2231504" y="438419"/>
                  </a:cubicBezTo>
                  <a:cubicBezTo>
                    <a:pt x="2250619" y="432685"/>
                    <a:pt x="2271047" y="432986"/>
                    <a:pt x="2290771" y="429952"/>
                  </a:cubicBezTo>
                  <a:cubicBezTo>
                    <a:pt x="2307738" y="427342"/>
                    <a:pt x="2324431" y="422438"/>
                    <a:pt x="2341571" y="421486"/>
                  </a:cubicBezTo>
                  <a:cubicBezTo>
                    <a:pt x="2375386" y="419608"/>
                    <a:pt x="2409304" y="421486"/>
                    <a:pt x="2443171" y="421486"/>
                  </a:cubicBezTo>
                </a:path>
              </a:pathLst>
            </a:custGeom>
            <a:ln w="3810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Freeform 39"/>
            <p:cNvSpPr/>
            <p:nvPr/>
          </p:nvSpPr>
          <p:spPr>
            <a:xfrm>
              <a:off x="8441267" y="1888067"/>
              <a:ext cx="406400" cy="0"/>
            </a:xfrm>
            <a:custGeom>
              <a:avLst/>
              <a:gdLst>
                <a:gd name="connsiteX0" fmla="*/ 0 w 406400"/>
                <a:gd name="connsiteY0" fmla="*/ 0 h 0"/>
                <a:gd name="connsiteX1" fmla="*/ 406400 w 40640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06400">
                  <a:moveTo>
                    <a:pt x="0" y="0"/>
                  </a:moveTo>
                  <a:lnTo>
                    <a:pt x="406400" y="0"/>
                  </a:lnTo>
                </a:path>
              </a:pathLst>
            </a:custGeom>
            <a:ln w="50800">
              <a:solidFill>
                <a:srgbClr val="008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6498930" y="4299975"/>
            <a:ext cx="1752600" cy="1671088"/>
            <a:chOff x="6409267" y="1820333"/>
            <a:chExt cx="2438400" cy="2387600"/>
          </a:xfrm>
        </p:grpSpPr>
        <p:sp>
          <p:nvSpPr>
            <p:cNvPr id="32" name="Freeform 31"/>
            <p:cNvSpPr/>
            <p:nvPr/>
          </p:nvSpPr>
          <p:spPr>
            <a:xfrm>
              <a:off x="6409267" y="1820333"/>
              <a:ext cx="2413000" cy="2387600"/>
            </a:xfrm>
            <a:custGeom>
              <a:avLst/>
              <a:gdLst>
                <a:gd name="connsiteX0" fmla="*/ 0 w 2413000"/>
                <a:gd name="connsiteY0" fmla="*/ 220134 h 2387600"/>
                <a:gd name="connsiteX1" fmla="*/ 33866 w 2413000"/>
                <a:gd name="connsiteY1" fmla="*/ 169334 h 2387600"/>
                <a:gd name="connsiteX2" fmla="*/ 50800 w 2413000"/>
                <a:gd name="connsiteY2" fmla="*/ 101600 h 2387600"/>
                <a:gd name="connsiteX3" fmla="*/ 67733 w 2413000"/>
                <a:gd name="connsiteY3" fmla="*/ 76200 h 2387600"/>
                <a:gd name="connsiteX4" fmla="*/ 84666 w 2413000"/>
                <a:gd name="connsiteY4" fmla="*/ 25400 h 2387600"/>
                <a:gd name="connsiteX5" fmla="*/ 93133 w 2413000"/>
                <a:gd name="connsiteY5" fmla="*/ 0 h 2387600"/>
                <a:gd name="connsiteX6" fmla="*/ 101600 w 2413000"/>
                <a:gd name="connsiteY6" fmla="*/ 25400 h 2387600"/>
                <a:gd name="connsiteX7" fmla="*/ 118533 w 2413000"/>
                <a:gd name="connsiteY7" fmla="*/ 101600 h 2387600"/>
                <a:gd name="connsiteX8" fmla="*/ 135466 w 2413000"/>
                <a:gd name="connsiteY8" fmla="*/ 118534 h 2387600"/>
                <a:gd name="connsiteX9" fmla="*/ 152400 w 2413000"/>
                <a:gd name="connsiteY9" fmla="*/ 169334 h 2387600"/>
                <a:gd name="connsiteX10" fmla="*/ 169333 w 2413000"/>
                <a:gd name="connsiteY10" fmla="*/ 194734 h 2387600"/>
                <a:gd name="connsiteX11" fmla="*/ 186266 w 2413000"/>
                <a:gd name="connsiteY11" fmla="*/ 245534 h 2387600"/>
                <a:gd name="connsiteX12" fmla="*/ 194733 w 2413000"/>
                <a:gd name="connsiteY12" fmla="*/ 321734 h 2387600"/>
                <a:gd name="connsiteX13" fmla="*/ 203200 w 2413000"/>
                <a:gd name="connsiteY13" fmla="*/ 347134 h 2387600"/>
                <a:gd name="connsiteX14" fmla="*/ 228600 w 2413000"/>
                <a:gd name="connsiteY14" fmla="*/ 482600 h 2387600"/>
                <a:gd name="connsiteX15" fmla="*/ 237066 w 2413000"/>
                <a:gd name="connsiteY15" fmla="*/ 575734 h 2387600"/>
                <a:gd name="connsiteX16" fmla="*/ 245533 w 2413000"/>
                <a:gd name="connsiteY16" fmla="*/ 635000 h 2387600"/>
                <a:gd name="connsiteX17" fmla="*/ 254000 w 2413000"/>
                <a:gd name="connsiteY17" fmla="*/ 685800 h 2387600"/>
                <a:gd name="connsiteX18" fmla="*/ 279400 w 2413000"/>
                <a:gd name="connsiteY18" fmla="*/ 795867 h 2387600"/>
                <a:gd name="connsiteX19" fmla="*/ 321733 w 2413000"/>
                <a:gd name="connsiteY19" fmla="*/ 889000 h 2387600"/>
                <a:gd name="connsiteX20" fmla="*/ 355600 w 2413000"/>
                <a:gd name="connsiteY20" fmla="*/ 914400 h 2387600"/>
                <a:gd name="connsiteX21" fmla="*/ 389466 w 2413000"/>
                <a:gd name="connsiteY21" fmla="*/ 973667 h 2387600"/>
                <a:gd name="connsiteX22" fmla="*/ 448733 w 2413000"/>
                <a:gd name="connsiteY22" fmla="*/ 1024467 h 2387600"/>
                <a:gd name="connsiteX23" fmla="*/ 465666 w 2413000"/>
                <a:gd name="connsiteY23" fmla="*/ 1049867 h 2387600"/>
                <a:gd name="connsiteX24" fmla="*/ 482600 w 2413000"/>
                <a:gd name="connsiteY24" fmla="*/ 1066800 h 2387600"/>
                <a:gd name="connsiteX25" fmla="*/ 499533 w 2413000"/>
                <a:gd name="connsiteY25" fmla="*/ 1117600 h 2387600"/>
                <a:gd name="connsiteX26" fmla="*/ 533400 w 2413000"/>
                <a:gd name="connsiteY26" fmla="*/ 1168400 h 2387600"/>
                <a:gd name="connsiteX27" fmla="*/ 550333 w 2413000"/>
                <a:gd name="connsiteY27" fmla="*/ 1193800 h 2387600"/>
                <a:gd name="connsiteX28" fmla="*/ 575733 w 2413000"/>
                <a:gd name="connsiteY28" fmla="*/ 1236134 h 2387600"/>
                <a:gd name="connsiteX29" fmla="*/ 584200 w 2413000"/>
                <a:gd name="connsiteY29" fmla="*/ 1312334 h 2387600"/>
                <a:gd name="connsiteX30" fmla="*/ 618066 w 2413000"/>
                <a:gd name="connsiteY30" fmla="*/ 1388534 h 2387600"/>
                <a:gd name="connsiteX31" fmla="*/ 626533 w 2413000"/>
                <a:gd name="connsiteY31" fmla="*/ 1413934 h 2387600"/>
                <a:gd name="connsiteX32" fmla="*/ 651933 w 2413000"/>
                <a:gd name="connsiteY32" fmla="*/ 1430867 h 2387600"/>
                <a:gd name="connsiteX33" fmla="*/ 677333 w 2413000"/>
                <a:gd name="connsiteY33" fmla="*/ 1456267 h 2387600"/>
                <a:gd name="connsiteX34" fmla="*/ 711200 w 2413000"/>
                <a:gd name="connsiteY34" fmla="*/ 1498600 h 2387600"/>
                <a:gd name="connsiteX35" fmla="*/ 728133 w 2413000"/>
                <a:gd name="connsiteY35" fmla="*/ 1549400 h 2387600"/>
                <a:gd name="connsiteX36" fmla="*/ 745066 w 2413000"/>
                <a:gd name="connsiteY36" fmla="*/ 1583267 h 2387600"/>
                <a:gd name="connsiteX37" fmla="*/ 778933 w 2413000"/>
                <a:gd name="connsiteY37" fmla="*/ 1634067 h 2387600"/>
                <a:gd name="connsiteX38" fmla="*/ 804333 w 2413000"/>
                <a:gd name="connsiteY38" fmla="*/ 1684867 h 2387600"/>
                <a:gd name="connsiteX39" fmla="*/ 838200 w 2413000"/>
                <a:gd name="connsiteY39" fmla="*/ 1769534 h 2387600"/>
                <a:gd name="connsiteX40" fmla="*/ 846666 w 2413000"/>
                <a:gd name="connsiteY40" fmla="*/ 1811867 h 2387600"/>
                <a:gd name="connsiteX41" fmla="*/ 863600 w 2413000"/>
                <a:gd name="connsiteY41" fmla="*/ 1837267 h 2387600"/>
                <a:gd name="connsiteX42" fmla="*/ 880533 w 2413000"/>
                <a:gd name="connsiteY42" fmla="*/ 1888067 h 2387600"/>
                <a:gd name="connsiteX43" fmla="*/ 939800 w 2413000"/>
                <a:gd name="connsiteY43" fmla="*/ 1921934 h 2387600"/>
                <a:gd name="connsiteX44" fmla="*/ 965200 w 2413000"/>
                <a:gd name="connsiteY44" fmla="*/ 1930400 h 2387600"/>
                <a:gd name="connsiteX45" fmla="*/ 973666 w 2413000"/>
                <a:gd name="connsiteY45" fmla="*/ 1955800 h 2387600"/>
                <a:gd name="connsiteX46" fmla="*/ 1007533 w 2413000"/>
                <a:gd name="connsiteY46" fmla="*/ 1964267 h 2387600"/>
                <a:gd name="connsiteX47" fmla="*/ 1049866 w 2413000"/>
                <a:gd name="connsiteY47" fmla="*/ 1981200 h 2387600"/>
                <a:gd name="connsiteX48" fmla="*/ 1075266 w 2413000"/>
                <a:gd name="connsiteY48" fmla="*/ 1989667 h 2387600"/>
                <a:gd name="connsiteX49" fmla="*/ 1143000 w 2413000"/>
                <a:gd name="connsiteY49" fmla="*/ 2074334 h 2387600"/>
                <a:gd name="connsiteX50" fmla="*/ 1159933 w 2413000"/>
                <a:gd name="connsiteY50" fmla="*/ 2099734 h 2387600"/>
                <a:gd name="connsiteX51" fmla="*/ 1168400 w 2413000"/>
                <a:gd name="connsiteY51" fmla="*/ 2125134 h 2387600"/>
                <a:gd name="connsiteX52" fmla="*/ 1193800 w 2413000"/>
                <a:gd name="connsiteY52" fmla="*/ 2133600 h 2387600"/>
                <a:gd name="connsiteX53" fmla="*/ 1270000 w 2413000"/>
                <a:gd name="connsiteY53" fmla="*/ 2192867 h 2387600"/>
                <a:gd name="connsiteX54" fmla="*/ 1295400 w 2413000"/>
                <a:gd name="connsiteY54" fmla="*/ 2201334 h 2387600"/>
                <a:gd name="connsiteX55" fmla="*/ 1498600 w 2413000"/>
                <a:gd name="connsiteY55" fmla="*/ 2184400 h 2387600"/>
                <a:gd name="connsiteX56" fmla="*/ 1549400 w 2413000"/>
                <a:gd name="connsiteY56" fmla="*/ 2175934 h 2387600"/>
                <a:gd name="connsiteX57" fmla="*/ 1574800 w 2413000"/>
                <a:gd name="connsiteY57" fmla="*/ 2167467 h 2387600"/>
                <a:gd name="connsiteX58" fmla="*/ 1600200 w 2413000"/>
                <a:gd name="connsiteY58" fmla="*/ 2150534 h 2387600"/>
                <a:gd name="connsiteX59" fmla="*/ 1634066 w 2413000"/>
                <a:gd name="connsiteY59" fmla="*/ 2142067 h 2387600"/>
                <a:gd name="connsiteX60" fmla="*/ 1659466 w 2413000"/>
                <a:gd name="connsiteY60" fmla="*/ 2133600 h 2387600"/>
                <a:gd name="connsiteX61" fmla="*/ 1744133 w 2413000"/>
                <a:gd name="connsiteY61" fmla="*/ 2108200 h 2387600"/>
                <a:gd name="connsiteX62" fmla="*/ 1794933 w 2413000"/>
                <a:gd name="connsiteY62" fmla="*/ 2074334 h 2387600"/>
                <a:gd name="connsiteX63" fmla="*/ 1845733 w 2413000"/>
                <a:gd name="connsiteY63" fmla="*/ 2057400 h 2387600"/>
                <a:gd name="connsiteX64" fmla="*/ 1955800 w 2413000"/>
                <a:gd name="connsiteY64" fmla="*/ 2074334 h 2387600"/>
                <a:gd name="connsiteX65" fmla="*/ 2006600 w 2413000"/>
                <a:gd name="connsiteY65" fmla="*/ 2108200 h 2387600"/>
                <a:gd name="connsiteX66" fmla="*/ 2057400 w 2413000"/>
                <a:gd name="connsiteY66" fmla="*/ 2133600 h 2387600"/>
                <a:gd name="connsiteX67" fmla="*/ 2074333 w 2413000"/>
                <a:gd name="connsiteY67" fmla="*/ 2159000 h 2387600"/>
                <a:gd name="connsiteX68" fmla="*/ 2108200 w 2413000"/>
                <a:gd name="connsiteY68" fmla="*/ 2175934 h 2387600"/>
                <a:gd name="connsiteX69" fmla="*/ 2133600 w 2413000"/>
                <a:gd name="connsiteY69" fmla="*/ 2192867 h 2387600"/>
                <a:gd name="connsiteX70" fmla="*/ 2209800 w 2413000"/>
                <a:gd name="connsiteY70" fmla="*/ 2209800 h 2387600"/>
                <a:gd name="connsiteX71" fmla="*/ 2269066 w 2413000"/>
                <a:gd name="connsiteY71" fmla="*/ 2243667 h 2387600"/>
                <a:gd name="connsiteX72" fmla="*/ 2294466 w 2413000"/>
                <a:gd name="connsiteY72" fmla="*/ 2252134 h 2387600"/>
                <a:gd name="connsiteX73" fmla="*/ 2345266 w 2413000"/>
                <a:gd name="connsiteY73" fmla="*/ 2319867 h 2387600"/>
                <a:gd name="connsiteX74" fmla="*/ 2362200 w 2413000"/>
                <a:gd name="connsiteY74" fmla="*/ 2345267 h 2387600"/>
                <a:gd name="connsiteX75" fmla="*/ 2387600 w 2413000"/>
                <a:gd name="connsiteY75" fmla="*/ 2370667 h 2387600"/>
                <a:gd name="connsiteX76" fmla="*/ 2413000 w 2413000"/>
                <a:gd name="connsiteY76" fmla="*/ 2387600 h 2387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2413000" h="2387600">
                  <a:moveTo>
                    <a:pt x="0" y="220134"/>
                  </a:moveTo>
                  <a:cubicBezTo>
                    <a:pt x="11289" y="203201"/>
                    <a:pt x="28930" y="189078"/>
                    <a:pt x="33866" y="169334"/>
                  </a:cubicBezTo>
                  <a:cubicBezTo>
                    <a:pt x="39511" y="146756"/>
                    <a:pt x="37891" y="120964"/>
                    <a:pt x="50800" y="101600"/>
                  </a:cubicBezTo>
                  <a:cubicBezTo>
                    <a:pt x="56444" y="93133"/>
                    <a:pt x="63600" y="85499"/>
                    <a:pt x="67733" y="76200"/>
                  </a:cubicBezTo>
                  <a:cubicBezTo>
                    <a:pt x="74982" y="59889"/>
                    <a:pt x="79022" y="42333"/>
                    <a:pt x="84666" y="25400"/>
                  </a:cubicBezTo>
                  <a:lnTo>
                    <a:pt x="93133" y="0"/>
                  </a:lnTo>
                  <a:cubicBezTo>
                    <a:pt x="95955" y="8467"/>
                    <a:pt x="99664" y="16688"/>
                    <a:pt x="101600" y="25400"/>
                  </a:cubicBezTo>
                  <a:cubicBezTo>
                    <a:pt x="104216" y="37174"/>
                    <a:pt x="108441" y="84780"/>
                    <a:pt x="118533" y="101600"/>
                  </a:cubicBezTo>
                  <a:cubicBezTo>
                    <a:pt x="122640" y="108445"/>
                    <a:pt x="129822" y="112889"/>
                    <a:pt x="135466" y="118534"/>
                  </a:cubicBezTo>
                  <a:cubicBezTo>
                    <a:pt x="141111" y="135467"/>
                    <a:pt x="142499" y="154482"/>
                    <a:pt x="152400" y="169334"/>
                  </a:cubicBezTo>
                  <a:cubicBezTo>
                    <a:pt x="158044" y="177801"/>
                    <a:pt x="165200" y="185435"/>
                    <a:pt x="169333" y="194734"/>
                  </a:cubicBezTo>
                  <a:cubicBezTo>
                    <a:pt x="176582" y="211045"/>
                    <a:pt x="186266" y="245534"/>
                    <a:pt x="186266" y="245534"/>
                  </a:cubicBezTo>
                  <a:cubicBezTo>
                    <a:pt x="189088" y="270934"/>
                    <a:pt x="190531" y="296525"/>
                    <a:pt x="194733" y="321734"/>
                  </a:cubicBezTo>
                  <a:cubicBezTo>
                    <a:pt x="196200" y="330537"/>
                    <a:pt x="201361" y="338401"/>
                    <a:pt x="203200" y="347134"/>
                  </a:cubicBezTo>
                  <a:cubicBezTo>
                    <a:pt x="212665" y="392091"/>
                    <a:pt x="228600" y="482600"/>
                    <a:pt x="228600" y="482600"/>
                  </a:cubicBezTo>
                  <a:cubicBezTo>
                    <a:pt x="231422" y="513645"/>
                    <a:pt x="233624" y="544752"/>
                    <a:pt x="237066" y="575734"/>
                  </a:cubicBezTo>
                  <a:cubicBezTo>
                    <a:pt x="239270" y="595568"/>
                    <a:pt x="242498" y="615276"/>
                    <a:pt x="245533" y="635000"/>
                  </a:cubicBezTo>
                  <a:cubicBezTo>
                    <a:pt x="248143" y="651967"/>
                    <a:pt x="251994" y="668751"/>
                    <a:pt x="254000" y="685800"/>
                  </a:cubicBezTo>
                  <a:cubicBezTo>
                    <a:pt x="266252" y="789947"/>
                    <a:pt x="239638" y="756108"/>
                    <a:pt x="279400" y="795867"/>
                  </a:cubicBezTo>
                  <a:cubicBezTo>
                    <a:pt x="288413" y="822907"/>
                    <a:pt x="304904" y="876379"/>
                    <a:pt x="321733" y="889000"/>
                  </a:cubicBezTo>
                  <a:lnTo>
                    <a:pt x="355600" y="914400"/>
                  </a:lnTo>
                  <a:cubicBezTo>
                    <a:pt x="365209" y="933618"/>
                    <a:pt x="375106" y="956913"/>
                    <a:pt x="389466" y="973667"/>
                  </a:cubicBezTo>
                  <a:cubicBezTo>
                    <a:pt x="416841" y="1005604"/>
                    <a:pt x="418773" y="1004494"/>
                    <a:pt x="448733" y="1024467"/>
                  </a:cubicBezTo>
                  <a:cubicBezTo>
                    <a:pt x="454377" y="1032934"/>
                    <a:pt x="459309" y="1041921"/>
                    <a:pt x="465666" y="1049867"/>
                  </a:cubicBezTo>
                  <a:cubicBezTo>
                    <a:pt x="470653" y="1056100"/>
                    <a:pt x="479030" y="1059660"/>
                    <a:pt x="482600" y="1066800"/>
                  </a:cubicBezTo>
                  <a:cubicBezTo>
                    <a:pt x="490583" y="1082765"/>
                    <a:pt x="489632" y="1102749"/>
                    <a:pt x="499533" y="1117600"/>
                  </a:cubicBezTo>
                  <a:lnTo>
                    <a:pt x="533400" y="1168400"/>
                  </a:lnTo>
                  <a:cubicBezTo>
                    <a:pt x="539044" y="1176867"/>
                    <a:pt x="547115" y="1184147"/>
                    <a:pt x="550333" y="1193800"/>
                  </a:cubicBezTo>
                  <a:cubicBezTo>
                    <a:pt x="561324" y="1226773"/>
                    <a:pt x="552489" y="1212889"/>
                    <a:pt x="575733" y="1236134"/>
                  </a:cubicBezTo>
                  <a:cubicBezTo>
                    <a:pt x="578555" y="1261534"/>
                    <a:pt x="579999" y="1287125"/>
                    <a:pt x="584200" y="1312334"/>
                  </a:cubicBezTo>
                  <a:cubicBezTo>
                    <a:pt x="588015" y="1335224"/>
                    <a:pt x="611241" y="1373177"/>
                    <a:pt x="618066" y="1388534"/>
                  </a:cubicBezTo>
                  <a:cubicBezTo>
                    <a:pt x="621691" y="1396689"/>
                    <a:pt x="620958" y="1406965"/>
                    <a:pt x="626533" y="1413934"/>
                  </a:cubicBezTo>
                  <a:cubicBezTo>
                    <a:pt x="632890" y="1421880"/>
                    <a:pt x="644116" y="1424353"/>
                    <a:pt x="651933" y="1430867"/>
                  </a:cubicBezTo>
                  <a:cubicBezTo>
                    <a:pt x="661131" y="1438532"/>
                    <a:pt x="668866" y="1447800"/>
                    <a:pt x="677333" y="1456267"/>
                  </a:cubicBezTo>
                  <a:cubicBezTo>
                    <a:pt x="708214" y="1548905"/>
                    <a:pt x="656488" y="1411060"/>
                    <a:pt x="711200" y="1498600"/>
                  </a:cubicBezTo>
                  <a:cubicBezTo>
                    <a:pt x="720660" y="1513736"/>
                    <a:pt x="720151" y="1533435"/>
                    <a:pt x="728133" y="1549400"/>
                  </a:cubicBezTo>
                  <a:cubicBezTo>
                    <a:pt x="733777" y="1560689"/>
                    <a:pt x="738572" y="1572444"/>
                    <a:pt x="745066" y="1583267"/>
                  </a:cubicBezTo>
                  <a:cubicBezTo>
                    <a:pt x="755537" y="1600718"/>
                    <a:pt x="772497" y="1614760"/>
                    <a:pt x="778933" y="1634067"/>
                  </a:cubicBezTo>
                  <a:cubicBezTo>
                    <a:pt x="794457" y="1680638"/>
                    <a:pt x="778072" y="1638909"/>
                    <a:pt x="804333" y="1684867"/>
                  </a:cubicBezTo>
                  <a:cubicBezTo>
                    <a:pt x="818225" y="1709179"/>
                    <a:pt x="832864" y="1742852"/>
                    <a:pt x="838200" y="1769534"/>
                  </a:cubicBezTo>
                  <a:cubicBezTo>
                    <a:pt x="841022" y="1783645"/>
                    <a:pt x="841613" y="1798393"/>
                    <a:pt x="846666" y="1811867"/>
                  </a:cubicBezTo>
                  <a:cubicBezTo>
                    <a:pt x="850239" y="1821395"/>
                    <a:pt x="857955" y="1828800"/>
                    <a:pt x="863600" y="1837267"/>
                  </a:cubicBezTo>
                  <a:cubicBezTo>
                    <a:pt x="869244" y="1854200"/>
                    <a:pt x="865681" y="1878166"/>
                    <a:pt x="880533" y="1888067"/>
                  </a:cubicBezTo>
                  <a:cubicBezTo>
                    <a:pt x="906039" y="1905071"/>
                    <a:pt x="909726" y="1909045"/>
                    <a:pt x="939800" y="1921934"/>
                  </a:cubicBezTo>
                  <a:cubicBezTo>
                    <a:pt x="948003" y="1925450"/>
                    <a:pt x="956733" y="1927578"/>
                    <a:pt x="965200" y="1930400"/>
                  </a:cubicBezTo>
                  <a:cubicBezTo>
                    <a:pt x="968022" y="1938867"/>
                    <a:pt x="966697" y="1950225"/>
                    <a:pt x="973666" y="1955800"/>
                  </a:cubicBezTo>
                  <a:cubicBezTo>
                    <a:pt x="982752" y="1963069"/>
                    <a:pt x="996494" y="1960587"/>
                    <a:pt x="1007533" y="1964267"/>
                  </a:cubicBezTo>
                  <a:cubicBezTo>
                    <a:pt x="1021951" y="1969073"/>
                    <a:pt x="1035636" y="1975864"/>
                    <a:pt x="1049866" y="1981200"/>
                  </a:cubicBezTo>
                  <a:cubicBezTo>
                    <a:pt x="1058222" y="1984334"/>
                    <a:pt x="1066799" y="1986845"/>
                    <a:pt x="1075266" y="1989667"/>
                  </a:cubicBezTo>
                  <a:cubicBezTo>
                    <a:pt x="1123523" y="2037924"/>
                    <a:pt x="1100278" y="2010252"/>
                    <a:pt x="1143000" y="2074334"/>
                  </a:cubicBezTo>
                  <a:cubicBezTo>
                    <a:pt x="1148644" y="2082801"/>
                    <a:pt x="1156715" y="2090081"/>
                    <a:pt x="1159933" y="2099734"/>
                  </a:cubicBezTo>
                  <a:cubicBezTo>
                    <a:pt x="1162755" y="2108201"/>
                    <a:pt x="1162089" y="2118823"/>
                    <a:pt x="1168400" y="2125134"/>
                  </a:cubicBezTo>
                  <a:cubicBezTo>
                    <a:pt x="1174711" y="2131445"/>
                    <a:pt x="1185333" y="2130778"/>
                    <a:pt x="1193800" y="2133600"/>
                  </a:cubicBezTo>
                  <a:cubicBezTo>
                    <a:pt x="1215716" y="2155516"/>
                    <a:pt x="1239619" y="2182739"/>
                    <a:pt x="1270000" y="2192867"/>
                  </a:cubicBezTo>
                  <a:lnTo>
                    <a:pt x="1295400" y="2201334"/>
                  </a:lnTo>
                  <a:lnTo>
                    <a:pt x="1498600" y="2184400"/>
                  </a:lnTo>
                  <a:cubicBezTo>
                    <a:pt x="1515649" y="2182394"/>
                    <a:pt x="1532467" y="2178756"/>
                    <a:pt x="1549400" y="2175934"/>
                  </a:cubicBezTo>
                  <a:cubicBezTo>
                    <a:pt x="1557867" y="2173112"/>
                    <a:pt x="1566818" y="2171458"/>
                    <a:pt x="1574800" y="2167467"/>
                  </a:cubicBezTo>
                  <a:cubicBezTo>
                    <a:pt x="1583901" y="2162916"/>
                    <a:pt x="1590847" y="2154542"/>
                    <a:pt x="1600200" y="2150534"/>
                  </a:cubicBezTo>
                  <a:cubicBezTo>
                    <a:pt x="1610895" y="2145950"/>
                    <a:pt x="1622878" y="2145264"/>
                    <a:pt x="1634066" y="2142067"/>
                  </a:cubicBezTo>
                  <a:cubicBezTo>
                    <a:pt x="1642647" y="2139615"/>
                    <a:pt x="1650885" y="2136052"/>
                    <a:pt x="1659466" y="2133600"/>
                  </a:cubicBezTo>
                  <a:cubicBezTo>
                    <a:pt x="1680177" y="2127683"/>
                    <a:pt x="1729036" y="2118264"/>
                    <a:pt x="1744133" y="2108200"/>
                  </a:cubicBezTo>
                  <a:cubicBezTo>
                    <a:pt x="1761066" y="2096911"/>
                    <a:pt x="1775626" y="2080770"/>
                    <a:pt x="1794933" y="2074334"/>
                  </a:cubicBezTo>
                  <a:lnTo>
                    <a:pt x="1845733" y="2057400"/>
                  </a:lnTo>
                  <a:cubicBezTo>
                    <a:pt x="1848797" y="2057783"/>
                    <a:pt x="1941087" y="2067646"/>
                    <a:pt x="1955800" y="2074334"/>
                  </a:cubicBezTo>
                  <a:cubicBezTo>
                    <a:pt x="1974327" y="2082755"/>
                    <a:pt x="1987293" y="2101764"/>
                    <a:pt x="2006600" y="2108200"/>
                  </a:cubicBezTo>
                  <a:cubicBezTo>
                    <a:pt x="2041653" y="2119885"/>
                    <a:pt x="2024574" y="2111717"/>
                    <a:pt x="2057400" y="2133600"/>
                  </a:cubicBezTo>
                  <a:cubicBezTo>
                    <a:pt x="2063044" y="2142067"/>
                    <a:pt x="2066516" y="2152486"/>
                    <a:pt x="2074333" y="2159000"/>
                  </a:cubicBezTo>
                  <a:cubicBezTo>
                    <a:pt x="2084029" y="2167080"/>
                    <a:pt x="2097241" y="2169672"/>
                    <a:pt x="2108200" y="2175934"/>
                  </a:cubicBezTo>
                  <a:cubicBezTo>
                    <a:pt x="2117035" y="2180983"/>
                    <a:pt x="2124247" y="2188859"/>
                    <a:pt x="2133600" y="2192867"/>
                  </a:cubicBezTo>
                  <a:cubicBezTo>
                    <a:pt x="2144068" y="2197353"/>
                    <a:pt x="2202259" y="2208292"/>
                    <a:pt x="2209800" y="2209800"/>
                  </a:cubicBezTo>
                  <a:cubicBezTo>
                    <a:pt x="2235310" y="2226807"/>
                    <a:pt x="2238987" y="2230776"/>
                    <a:pt x="2269066" y="2243667"/>
                  </a:cubicBezTo>
                  <a:cubicBezTo>
                    <a:pt x="2277269" y="2247183"/>
                    <a:pt x="2285999" y="2249312"/>
                    <a:pt x="2294466" y="2252134"/>
                  </a:cubicBezTo>
                  <a:cubicBezTo>
                    <a:pt x="2325792" y="2283458"/>
                    <a:pt x="2306970" y="2262423"/>
                    <a:pt x="2345266" y="2319867"/>
                  </a:cubicBezTo>
                  <a:cubicBezTo>
                    <a:pt x="2350911" y="2328334"/>
                    <a:pt x="2355005" y="2338072"/>
                    <a:pt x="2362200" y="2345267"/>
                  </a:cubicBezTo>
                  <a:cubicBezTo>
                    <a:pt x="2370667" y="2353734"/>
                    <a:pt x="2378402" y="2363002"/>
                    <a:pt x="2387600" y="2370667"/>
                  </a:cubicBezTo>
                  <a:cubicBezTo>
                    <a:pt x="2395417" y="2377181"/>
                    <a:pt x="2413000" y="2387600"/>
                    <a:pt x="2413000" y="2387600"/>
                  </a:cubicBezTo>
                </a:path>
              </a:pathLst>
            </a:custGeom>
            <a:ln w="38100" cap="flat" cmpd="sng" algn="ctr">
              <a:solidFill>
                <a:srgbClr val="8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 32"/>
            <p:cNvSpPr/>
            <p:nvPr/>
          </p:nvSpPr>
          <p:spPr>
            <a:xfrm>
              <a:off x="8441267" y="1991838"/>
              <a:ext cx="406400" cy="48629"/>
            </a:xfrm>
            <a:custGeom>
              <a:avLst/>
              <a:gdLst>
                <a:gd name="connsiteX0" fmla="*/ 0 w 406400"/>
                <a:gd name="connsiteY0" fmla="*/ 48629 h 48629"/>
                <a:gd name="connsiteX1" fmla="*/ 406400 w 406400"/>
                <a:gd name="connsiteY1" fmla="*/ 40162 h 48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06400" h="48629">
                  <a:moveTo>
                    <a:pt x="0" y="48629"/>
                  </a:moveTo>
                  <a:cubicBezTo>
                    <a:pt x="145882" y="0"/>
                    <a:pt x="16475" y="40162"/>
                    <a:pt x="406400" y="40162"/>
                  </a:cubicBezTo>
                </a:path>
              </a:pathLst>
            </a:custGeom>
            <a:ln w="38100" cap="flat" cmpd="sng" algn="ctr">
              <a:solidFill>
                <a:srgbClr val="8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1"/>
          <p:cNvGrpSpPr/>
          <p:nvPr/>
        </p:nvGrpSpPr>
        <p:grpSpPr>
          <a:xfrm>
            <a:off x="3886200" y="1524000"/>
            <a:ext cx="5181600" cy="2590800"/>
            <a:chOff x="3886200" y="1524000"/>
            <a:chExt cx="5181600" cy="2590800"/>
          </a:xfrm>
        </p:grpSpPr>
        <p:pic>
          <p:nvPicPr>
            <p:cNvPr id="6" name="Picture 5" descr="Picture 29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433645" y="1873502"/>
              <a:ext cx="3634155" cy="2241298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6477000" y="1524000"/>
              <a:ext cx="312030" cy="369332"/>
            </a:xfrm>
            <a:prstGeom prst="rect">
              <a:avLst/>
            </a:prstGeom>
            <a:solidFill>
              <a:srgbClr val="000090"/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</a:rPr>
                <a:t>5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cxnSp>
          <p:nvCxnSpPr>
            <p:cNvPr id="30" name="Straight Connector 29"/>
            <p:cNvCxnSpPr>
              <a:endCxn id="17" idx="1"/>
            </p:cNvCxnSpPr>
            <p:nvPr/>
          </p:nvCxnSpPr>
          <p:spPr>
            <a:xfrm flipV="1">
              <a:off x="3886200" y="1708666"/>
              <a:ext cx="2590800" cy="641098"/>
            </a:xfrm>
            <a:prstGeom prst="line">
              <a:avLst/>
            </a:prstGeom>
            <a:ln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 46"/>
          <p:cNvGrpSpPr/>
          <p:nvPr/>
        </p:nvGrpSpPr>
        <p:grpSpPr>
          <a:xfrm>
            <a:off x="5670212" y="1873500"/>
            <a:ext cx="2787988" cy="4755900"/>
            <a:chOff x="5433645" y="1873500"/>
            <a:chExt cx="2787988" cy="4755900"/>
          </a:xfrm>
        </p:grpSpPr>
        <p:pic>
          <p:nvPicPr>
            <p:cNvPr id="29" name="Picture 28" descr="Picture 26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715000" y="4095101"/>
              <a:ext cx="2506633" cy="2534299"/>
            </a:xfrm>
            <a:prstGeom prst="rect">
              <a:avLst/>
            </a:prstGeom>
          </p:spPr>
        </p:pic>
        <p:sp>
          <p:nvSpPr>
            <p:cNvPr id="43" name="TextBox 42"/>
            <p:cNvSpPr txBox="1"/>
            <p:nvPr/>
          </p:nvSpPr>
          <p:spPr>
            <a:xfrm>
              <a:off x="5433645" y="4162014"/>
              <a:ext cx="312030" cy="369332"/>
            </a:xfrm>
            <a:prstGeom prst="rect">
              <a:avLst/>
            </a:prstGeom>
            <a:solidFill>
              <a:srgbClr val="000090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</a:rPr>
                <a:t>6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cxnSp>
          <p:nvCxnSpPr>
            <p:cNvPr id="45" name="Straight Connector 44"/>
            <p:cNvCxnSpPr/>
            <p:nvPr/>
          </p:nvCxnSpPr>
          <p:spPr>
            <a:xfrm rot="5400000">
              <a:off x="4990688" y="2628488"/>
              <a:ext cx="2241301" cy="731326"/>
            </a:xfrm>
            <a:prstGeom prst="line">
              <a:avLst/>
            </a:prstGeom>
            <a:ln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4C4AE9FE-2E2E-1340-A12D-8E8680275374}" type="slidenum">
              <a:rPr lang="en-US" smtClean="0"/>
              <a:pPr/>
              <a:t>14</a:t>
            </a:fld>
            <a:endParaRPr lang="en-US"/>
          </a:p>
        </p:txBody>
      </p:sp>
      <p:grpSp>
        <p:nvGrpSpPr>
          <p:cNvPr id="4" name="Group 33"/>
          <p:cNvGrpSpPr/>
          <p:nvPr/>
        </p:nvGrpSpPr>
        <p:grpSpPr>
          <a:xfrm>
            <a:off x="221370" y="565666"/>
            <a:ext cx="2892421" cy="5454134"/>
            <a:chOff x="221370" y="565666"/>
            <a:chExt cx="2892421" cy="5454134"/>
          </a:xfrm>
        </p:grpSpPr>
        <p:grpSp>
          <p:nvGrpSpPr>
            <p:cNvPr id="7" name="Group 32"/>
            <p:cNvGrpSpPr/>
            <p:nvPr/>
          </p:nvGrpSpPr>
          <p:grpSpPr>
            <a:xfrm>
              <a:off x="221370" y="2165098"/>
              <a:ext cx="2892421" cy="3854702"/>
              <a:chOff x="221370" y="2165098"/>
              <a:chExt cx="2892421" cy="3854702"/>
            </a:xfrm>
          </p:grpSpPr>
          <p:pic>
            <p:nvPicPr>
              <p:cNvPr id="8" name="Picture 7" descr="Picture 27.png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28600" y="2514600"/>
                <a:ext cx="2885191" cy="3505200"/>
              </a:xfrm>
              <a:prstGeom prst="rect">
                <a:avLst/>
              </a:prstGeom>
            </p:spPr>
          </p:pic>
          <p:sp>
            <p:nvSpPr>
              <p:cNvPr id="13" name="TextBox 12"/>
              <p:cNvSpPr txBox="1"/>
              <p:nvPr/>
            </p:nvSpPr>
            <p:spPr>
              <a:xfrm>
                <a:off x="221370" y="2165098"/>
                <a:ext cx="312030" cy="369332"/>
              </a:xfrm>
              <a:prstGeom prst="rect">
                <a:avLst/>
              </a:prstGeom>
              <a:solidFill>
                <a:srgbClr val="000090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chemeClr val="bg1"/>
                    </a:solidFill>
                  </a:rPr>
                  <a:t>2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  <p:cxnSp>
          <p:nvCxnSpPr>
            <p:cNvPr id="19" name="Straight Connector 18"/>
            <p:cNvCxnSpPr/>
            <p:nvPr/>
          </p:nvCxnSpPr>
          <p:spPr>
            <a:xfrm rot="5400000">
              <a:off x="-290474" y="1233526"/>
              <a:ext cx="1491735" cy="156016"/>
            </a:xfrm>
            <a:prstGeom prst="line">
              <a:avLst/>
            </a:prstGeom>
            <a:ln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36"/>
          <p:cNvGrpSpPr/>
          <p:nvPr/>
        </p:nvGrpSpPr>
        <p:grpSpPr>
          <a:xfrm>
            <a:off x="533400" y="1611101"/>
            <a:ext cx="2831284" cy="738663"/>
            <a:chOff x="533400" y="1611101"/>
            <a:chExt cx="2831284" cy="738663"/>
          </a:xfrm>
        </p:grpSpPr>
        <p:sp>
          <p:nvSpPr>
            <p:cNvPr id="14" name="TextBox 13"/>
            <p:cNvSpPr txBox="1"/>
            <p:nvPr/>
          </p:nvSpPr>
          <p:spPr>
            <a:xfrm>
              <a:off x="3052654" y="1611101"/>
              <a:ext cx="312030" cy="369332"/>
            </a:xfrm>
            <a:prstGeom prst="rect">
              <a:avLst/>
            </a:prstGeom>
            <a:solidFill>
              <a:srgbClr val="000090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</a:rPr>
                <a:t>3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cxnSp>
          <p:nvCxnSpPr>
            <p:cNvPr id="21" name="Straight Connector 20"/>
            <p:cNvCxnSpPr>
              <a:stCxn id="13" idx="3"/>
            </p:cNvCxnSpPr>
            <p:nvPr/>
          </p:nvCxnSpPr>
          <p:spPr>
            <a:xfrm flipV="1">
              <a:off x="533400" y="1980433"/>
              <a:ext cx="2519254" cy="369331"/>
            </a:xfrm>
            <a:prstGeom prst="line">
              <a:avLst/>
            </a:prstGeom>
            <a:ln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34"/>
          <p:cNvGrpSpPr/>
          <p:nvPr/>
        </p:nvGrpSpPr>
        <p:grpSpPr>
          <a:xfrm>
            <a:off x="3129183" y="1906726"/>
            <a:ext cx="2239382" cy="4113074"/>
            <a:chOff x="3129183" y="1906726"/>
            <a:chExt cx="2239382" cy="4113074"/>
          </a:xfrm>
        </p:grpSpPr>
        <p:pic>
          <p:nvPicPr>
            <p:cNvPr id="10" name="Picture 9" descr="Picture 30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200400" y="2514600"/>
              <a:ext cx="2168165" cy="3505200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3433983" y="2317498"/>
              <a:ext cx="452217" cy="369332"/>
            </a:xfrm>
            <a:prstGeom prst="rect">
              <a:avLst/>
            </a:prstGeom>
            <a:solidFill>
              <a:srgbClr val="000090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</a:rPr>
                <a:t>4a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129183" y="3669268"/>
              <a:ext cx="452217" cy="369332"/>
            </a:xfrm>
            <a:prstGeom prst="rect">
              <a:avLst/>
            </a:prstGeom>
            <a:solidFill>
              <a:srgbClr val="000090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</a:rPr>
                <a:t>4b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cxnSp>
          <p:nvCxnSpPr>
            <p:cNvPr id="23" name="Straight Connector 22"/>
            <p:cNvCxnSpPr>
              <a:endCxn id="15" idx="0"/>
            </p:cNvCxnSpPr>
            <p:nvPr/>
          </p:nvCxnSpPr>
          <p:spPr>
            <a:xfrm rot="16200000" flipH="1">
              <a:off x="3341652" y="1999057"/>
              <a:ext cx="410771" cy="226109"/>
            </a:xfrm>
            <a:prstGeom prst="line">
              <a:avLst/>
            </a:prstGeom>
            <a:ln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>
              <a:stCxn id="14" idx="2"/>
            </p:cNvCxnSpPr>
            <p:nvPr/>
          </p:nvCxnSpPr>
          <p:spPr>
            <a:xfrm rot="5400000">
              <a:off x="2368895" y="2818619"/>
              <a:ext cx="1677960" cy="1588"/>
            </a:xfrm>
            <a:prstGeom prst="line">
              <a:avLst/>
            </a:prstGeom>
            <a:ln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27"/>
          <p:cNvGrpSpPr/>
          <p:nvPr/>
        </p:nvGrpSpPr>
        <p:grpSpPr>
          <a:xfrm>
            <a:off x="377385" y="76200"/>
            <a:ext cx="4999754" cy="1981200"/>
            <a:chOff x="377385" y="76200"/>
            <a:chExt cx="4999754" cy="1981200"/>
          </a:xfrm>
        </p:grpSpPr>
        <p:grpSp>
          <p:nvGrpSpPr>
            <p:cNvPr id="22" name="Group 31"/>
            <p:cNvGrpSpPr/>
            <p:nvPr/>
          </p:nvGrpSpPr>
          <p:grpSpPr>
            <a:xfrm>
              <a:off x="377385" y="76200"/>
              <a:ext cx="2061015" cy="1981200"/>
              <a:chOff x="377385" y="76200"/>
              <a:chExt cx="2061015" cy="1981200"/>
            </a:xfrm>
          </p:grpSpPr>
          <p:pic>
            <p:nvPicPr>
              <p:cNvPr id="9" name="Picture 8" descr="Picture 31.png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55311" y="76200"/>
                <a:ext cx="1683089" cy="1981200"/>
              </a:xfrm>
              <a:prstGeom prst="rect">
                <a:avLst/>
              </a:prstGeom>
            </p:spPr>
          </p:pic>
          <p:sp>
            <p:nvSpPr>
              <p:cNvPr id="12" name="TextBox 11"/>
              <p:cNvSpPr txBox="1"/>
              <p:nvPr/>
            </p:nvSpPr>
            <p:spPr>
              <a:xfrm>
                <a:off x="377385" y="196334"/>
                <a:ext cx="312030" cy="369332"/>
              </a:xfrm>
              <a:prstGeom prst="rect">
                <a:avLst/>
              </a:prstGeom>
              <a:solidFill>
                <a:srgbClr val="000090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chemeClr val="bg1"/>
                    </a:solidFill>
                  </a:rPr>
                  <a:t>1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26" name="Right Brace 25"/>
            <p:cNvSpPr/>
            <p:nvPr/>
          </p:nvSpPr>
          <p:spPr>
            <a:xfrm>
              <a:off x="2438400" y="196334"/>
              <a:ext cx="614254" cy="1784099"/>
            </a:xfrm>
            <a:prstGeom prst="rightBrace">
              <a:avLst>
                <a:gd name="adj1" fmla="val 8333"/>
                <a:gd name="adj2" fmla="val 18362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129183" y="381000"/>
              <a:ext cx="224795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 membership function </a:t>
              </a:r>
            </a:p>
            <a:p>
              <a:r>
                <a:rPr lang="en-US" dirty="0" smtClean="0"/>
                <a:t>returning 0 to 14</a:t>
              </a:r>
              <a:endParaRPr lang="en-US" dirty="0"/>
            </a:p>
          </p:txBody>
        </p:sp>
      </p:grpSp>
      <p:grpSp>
        <p:nvGrpSpPr>
          <p:cNvPr id="24" name="Group 33"/>
          <p:cNvGrpSpPr/>
          <p:nvPr/>
        </p:nvGrpSpPr>
        <p:grpSpPr>
          <a:xfrm>
            <a:off x="6577514" y="4525157"/>
            <a:ext cx="1597816" cy="1445906"/>
            <a:chOff x="6409267" y="2184400"/>
            <a:chExt cx="2429933" cy="2065867"/>
          </a:xfrm>
        </p:grpSpPr>
        <p:sp>
          <p:nvSpPr>
            <p:cNvPr id="35" name="Freeform 34"/>
            <p:cNvSpPr/>
            <p:nvPr/>
          </p:nvSpPr>
          <p:spPr>
            <a:xfrm>
              <a:off x="6409267" y="3302000"/>
              <a:ext cx="2370666" cy="948267"/>
            </a:xfrm>
            <a:custGeom>
              <a:avLst/>
              <a:gdLst>
                <a:gd name="connsiteX0" fmla="*/ 0 w 2370666"/>
                <a:gd name="connsiteY0" fmla="*/ 0 h 948267"/>
                <a:gd name="connsiteX1" fmla="*/ 25400 w 2370666"/>
                <a:gd name="connsiteY1" fmla="*/ 25400 h 948267"/>
                <a:gd name="connsiteX2" fmla="*/ 42333 w 2370666"/>
                <a:gd name="connsiteY2" fmla="*/ 59267 h 948267"/>
                <a:gd name="connsiteX3" fmla="*/ 93133 w 2370666"/>
                <a:gd name="connsiteY3" fmla="*/ 76200 h 948267"/>
                <a:gd name="connsiteX4" fmla="*/ 143933 w 2370666"/>
                <a:gd name="connsiteY4" fmla="*/ 101600 h 948267"/>
                <a:gd name="connsiteX5" fmla="*/ 211666 w 2370666"/>
                <a:gd name="connsiteY5" fmla="*/ 93133 h 948267"/>
                <a:gd name="connsiteX6" fmla="*/ 228600 w 2370666"/>
                <a:gd name="connsiteY6" fmla="*/ 110067 h 948267"/>
                <a:gd name="connsiteX7" fmla="*/ 245533 w 2370666"/>
                <a:gd name="connsiteY7" fmla="*/ 160867 h 948267"/>
                <a:gd name="connsiteX8" fmla="*/ 254000 w 2370666"/>
                <a:gd name="connsiteY8" fmla="*/ 186267 h 948267"/>
                <a:gd name="connsiteX9" fmla="*/ 279400 w 2370666"/>
                <a:gd name="connsiteY9" fmla="*/ 211667 h 948267"/>
                <a:gd name="connsiteX10" fmla="*/ 304800 w 2370666"/>
                <a:gd name="connsiteY10" fmla="*/ 304800 h 948267"/>
                <a:gd name="connsiteX11" fmla="*/ 313266 w 2370666"/>
                <a:gd name="connsiteY11" fmla="*/ 330200 h 948267"/>
                <a:gd name="connsiteX12" fmla="*/ 338666 w 2370666"/>
                <a:gd name="connsiteY12" fmla="*/ 296333 h 948267"/>
                <a:gd name="connsiteX13" fmla="*/ 355600 w 2370666"/>
                <a:gd name="connsiteY13" fmla="*/ 313267 h 948267"/>
                <a:gd name="connsiteX14" fmla="*/ 381000 w 2370666"/>
                <a:gd name="connsiteY14" fmla="*/ 372533 h 948267"/>
                <a:gd name="connsiteX15" fmla="*/ 406400 w 2370666"/>
                <a:gd name="connsiteY15" fmla="*/ 423333 h 948267"/>
                <a:gd name="connsiteX16" fmla="*/ 423333 w 2370666"/>
                <a:gd name="connsiteY16" fmla="*/ 440267 h 948267"/>
                <a:gd name="connsiteX17" fmla="*/ 440266 w 2370666"/>
                <a:gd name="connsiteY17" fmla="*/ 465667 h 948267"/>
                <a:gd name="connsiteX18" fmla="*/ 465666 w 2370666"/>
                <a:gd name="connsiteY18" fmla="*/ 474133 h 948267"/>
                <a:gd name="connsiteX19" fmla="*/ 567266 w 2370666"/>
                <a:gd name="connsiteY19" fmla="*/ 482600 h 948267"/>
                <a:gd name="connsiteX20" fmla="*/ 660400 w 2370666"/>
                <a:gd name="connsiteY20" fmla="*/ 474133 h 948267"/>
                <a:gd name="connsiteX21" fmla="*/ 685800 w 2370666"/>
                <a:gd name="connsiteY21" fmla="*/ 465667 h 948267"/>
                <a:gd name="connsiteX22" fmla="*/ 719666 w 2370666"/>
                <a:gd name="connsiteY22" fmla="*/ 457200 h 948267"/>
                <a:gd name="connsiteX23" fmla="*/ 855133 w 2370666"/>
                <a:gd name="connsiteY23" fmla="*/ 465667 h 948267"/>
                <a:gd name="connsiteX24" fmla="*/ 905933 w 2370666"/>
                <a:gd name="connsiteY24" fmla="*/ 474133 h 948267"/>
                <a:gd name="connsiteX25" fmla="*/ 956733 w 2370666"/>
                <a:gd name="connsiteY25" fmla="*/ 491067 h 948267"/>
                <a:gd name="connsiteX26" fmla="*/ 982133 w 2370666"/>
                <a:gd name="connsiteY26" fmla="*/ 516467 h 948267"/>
                <a:gd name="connsiteX27" fmla="*/ 1007533 w 2370666"/>
                <a:gd name="connsiteY27" fmla="*/ 524933 h 948267"/>
                <a:gd name="connsiteX28" fmla="*/ 1066800 w 2370666"/>
                <a:gd name="connsiteY28" fmla="*/ 541867 h 948267"/>
                <a:gd name="connsiteX29" fmla="*/ 1100666 w 2370666"/>
                <a:gd name="connsiteY29" fmla="*/ 592667 h 948267"/>
                <a:gd name="connsiteX30" fmla="*/ 1126066 w 2370666"/>
                <a:gd name="connsiteY30" fmla="*/ 643467 h 948267"/>
                <a:gd name="connsiteX31" fmla="*/ 1168400 w 2370666"/>
                <a:gd name="connsiteY31" fmla="*/ 719667 h 948267"/>
                <a:gd name="connsiteX32" fmla="*/ 1202266 w 2370666"/>
                <a:gd name="connsiteY32" fmla="*/ 728133 h 948267"/>
                <a:gd name="connsiteX33" fmla="*/ 1244600 w 2370666"/>
                <a:gd name="connsiteY33" fmla="*/ 762000 h 948267"/>
                <a:gd name="connsiteX34" fmla="*/ 1278466 w 2370666"/>
                <a:gd name="connsiteY34" fmla="*/ 795867 h 948267"/>
                <a:gd name="connsiteX35" fmla="*/ 1303866 w 2370666"/>
                <a:gd name="connsiteY35" fmla="*/ 812800 h 948267"/>
                <a:gd name="connsiteX36" fmla="*/ 1320800 w 2370666"/>
                <a:gd name="connsiteY36" fmla="*/ 829733 h 948267"/>
                <a:gd name="connsiteX37" fmla="*/ 1354666 w 2370666"/>
                <a:gd name="connsiteY37" fmla="*/ 846667 h 948267"/>
                <a:gd name="connsiteX38" fmla="*/ 1405466 w 2370666"/>
                <a:gd name="connsiteY38" fmla="*/ 872067 h 948267"/>
                <a:gd name="connsiteX39" fmla="*/ 1422400 w 2370666"/>
                <a:gd name="connsiteY39" fmla="*/ 897467 h 948267"/>
                <a:gd name="connsiteX40" fmla="*/ 1456266 w 2370666"/>
                <a:gd name="connsiteY40" fmla="*/ 914400 h 948267"/>
                <a:gd name="connsiteX41" fmla="*/ 1524000 w 2370666"/>
                <a:gd name="connsiteY41" fmla="*/ 939800 h 948267"/>
                <a:gd name="connsiteX42" fmla="*/ 1591733 w 2370666"/>
                <a:gd name="connsiteY42" fmla="*/ 948267 h 948267"/>
                <a:gd name="connsiteX43" fmla="*/ 1659466 w 2370666"/>
                <a:gd name="connsiteY43" fmla="*/ 939800 h 948267"/>
                <a:gd name="connsiteX44" fmla="*/ 1710266 w 2370666"/>
                <a:gd name="connsiteY44" fmla="*/ 905933 h 948267"/>
                <a:gd name="connsiteX45" fmla="*/ 1871133 w 2370666"/>
                <a:gd name="connsiteY45" fmla="*/ 897467 h 948267"/>
                <a:gd name="connsiteX46" fmla="*/ 1905000 w 2370666"/>
                <a:gd name="connsiteY46" fmla="*/ 889000 h 948267"/>
                <a:gd name="connsiteX47" fmla="*/ 2015066 w 2370666"/>
                <a:gd name="connsiteY47" fmla="*/ 872067 h 948267"/>
                <a:gd name="connsiteX48" fmla="*/ 2074333 w 2370666"/>
                <a:gd name="connsiteY48" fmla="*/ 855133 h 948267"/>
                <a:gd name="connsiteX49" fmla="*/ 2370666 w 2370666"/>
                <a:gd name="connsiteY49" fmla="*/ 855133 h 948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2370666" h="948267">
                  <a:moveTo>
                    <a:pt x="0" y="0"/>
                  </a:moveTo>
                  <a:cubicBezTo>
                    <a:pt x="8467" y="8467"/>
                    <a:pt x="18441" y="15657"/>
                    <a:pt x="25400" y="25400"/>
                  </a:cubicBezTo>
                  <a:cubicBezTo>
                    <a:pt x="32736" y="35671"/>
                    <a:pt x="32236" y="51694"/>
                    <a:pt x="42333" y="59267"/>
                  </a:cubicBezTo>
                  <a:cubicBezTo>
                    <a:pt x="56612" y="69977"/>
                    <a:pt x="76200" y="70556"/>
                    <a:pt x="93133" y="76200"/>
                  </a:cubicBezTo>
                  <a:cubicBezTo>
                    <a:pt x="128185" y="87884"/>
                    <a:pt x="111109" y="79718"/>
                    <a:pt x="143933" y="101600"/>
                  </a:cubicBezTo>
                  <a:cubicBezTo>
                    <a:pt x="176469" y="88586"/>
                    <a:pt x="182467" y="75614"/>
                    <a:pt x="211666" y="93133"/>
                  </a:cubicBezTo>
                  <a:cubicBezTo>
                    <a:pt x="218511" y="97240"/>
                    <a:pt x="222955" y="104422"/>
                    <a:pt x="228600" y="110067"/>
                  </a:cubicBezTo>
                  <a:lnTo>
                    <a:pt x="245533" y="160867"/>
                  </a:lnTo>
                  <a:cubicBezTo>
                    <a:pt x="248355" y="169334"/>
                    <a:pt x="247689" y="179956"/>
                    <a:pt x="254000" y="186267"/>
                  </a:cubicBezTo>
                  <a:lnTo>
                    <a:pt x="279400" y="211667"/>
                  </a:lnTo>
                  <a:cubicBezTo>
                    <a:pt x="291367" y="271508"/>
                    <a:pt x="283314" y="240342"/>
                    <a:pt x="304800" y="304800"/>
                  </a:cubicBezTo>
                  <a:lnTo>
                    <a:pt x="313266" y="330200"/>
                  </a:lnTo>
                  <a:cubicBezTo>
                    <a:pt x="321733" y="318911"/>
                    <a:pt x="325564" y="301574"/>
                    <a:pt x="338666" y="296333"/>
                  </a:cubicBezTo>
                  <a:cubicBezTo>
                    <a:pt x="346078" y="293368"/>
                    <a:pt x="352030" y="306127"/>
                    <a:pt x="355600" y="313267"/>
                  </a:cubicBezTo>
                  <a:cubicBezTo>
                    <a:pt x="410269" y="422606"/>
                    <a:pt x="319364" y="280083"/>
                    <a:pt x="381000" y="372533"/>
                  </a:cubicBezTo>
                  <a:cubicBezTo>
                    <a:pt x="389943" y="399363"/>
                    <a:pt x="387641" y="399884"/>
                    <a:pt x="406400" y="423333"/>
                  </a:cubicBezTo>
                  <a:cubicBezTo>
                    <a:pt x="411387" y="429566"/>
                    <a:pt x="418346" y="434034"/>
                    <a:pt x="423333" y="440267"/>
                  </a:cubicBezTo>
                  <a:cubicBezTo>
                    <a:pt x="429690" y="448213"/>
                    <a:pt x="432320" y="459310"/>
                    <a:pt x="440266" y="465667"/>
                  </a:cubicBezTo>
                  <a:cubicBezTo>
                    <a:pt x="447235" y="471242"/>
                    <a:pt x="456820" y="472954"/>
                    <a:pt x="465666" y="474133"/>
                  </a:cubicBezTo>
                  <a:cubicBezTo>
                    <a:pt x="499352" y="478624"/>
                    <a:pt x="533399" y="479778"/>
                    <a:pt x="567266" y="482600"/>
                  </a:cubicBezTo>
                  <a:cubicBezTo>
                    <a:pt x="598311" y="479778"/>
                    <a:pt x="629541" y="478541"/>
                    <a:pt x="660400" y="474133"/>
                  </a:cubicBezTo>
                  <a:cubicBezTo>
                    <a:pt x="669235" y="472871"/>
                    <a:pt x="677219" y="468119"/>
                    <a:pt x="685800" y="465667"/>
                  </a:cubicBezTo>
                  <a:cubicBezTo>
                    <a:pt x="696988" y="462470"/>
                    <a:pt x="708377" y="460022"/>
                    <a:pt x="719666" y="457200"/>
                  </a:cubicBezTo>
                  <a:cubicBezTo>
                    <a:pt x="764822" y="460022"/>
                    <a:pt x="810075" y="461571"/>
                    <a:pt x="855133" y="465667"/>
                  </a:cubicBezTo>
                  <a:cubicBezTo>
                    <a:pt x="872229" y="467221"/>
                    <a:pt x="889279" y="469969"/>
                    <a:pt x="905933" y="474133"/>
                  </a:cubicBezTo>
                  <a:cubicBezTo>
                    <a:pt x="923249" y="478462"/>
                    <a:pt x="956733" y="491067"/>
                    <a:pt x="956733" y="491067"/>
                  </a:cubicBezTo>
                  <a:cubicBezTo>
                    <a:pt x="965200" y="499534"/>
                    <a:pt x="972170" y="509825"/>
                    <a:pt x="982133" y="516467"/>
                  </a:cubicBezTo>
                  <a:cubicBezTo>
                    <a:pt x="989559" y="521417"/>
                    <a:pt x="998952" y="522481"/>
                    <a:pt x="1007533" y="524933"/>
                  </a:cubicBezTo>
                  <a:cubicBezTo>
                    <a:pt x="1081925" y="546187"/>
                    <a:pt x="1005920" y="521573"/>
                    <a:pt x="1066800" y="541867"/>
                  </a:cubicBezTo>
                  <a:cubicBezTo>
                    <a:pt x="1078089" y="558800"/>
                    <a:pt x="1095730" y="572923"/>
                    <a:pt x="1100666" y="592667"/>
                  </a:cubicBezTo>
                  <a:cubicBezTo>
                    <a:pt x="1111069" y="634277"/>
                    <a:pt x="1100905" y="618305"/>
                    <a:pt x="1126066" y="643467"/>
                  </a:cubicBezTo>
                  <a:cubicBezTo>
                    <a:pt x="1133231" y="664961"/>
                    <a:pt x="1147227" y="714374"/>
                    <a:pt x="1168400" y="719667"/>
                  </a:cubicBezTo>
                  <a:lnTo>
                    <a:pt x="1202266" y="728133"/>
                  </a:lnTo>
                  <a:cubicBezTo>
                    <a:pt x="1259918" y="785785"/>
                    <a:pt x="1169827" y="697908"/>
                    <a:pt x="1244600" y="762000"/>
                  </a:cubicBezTo>
                  <a:cubicBezTo>
                    <a:pt x="1256721" y="772390"/>
                    <a:pt x="1266345" y="785477"/>
                    <a:pt x="1278466" y="795867"/>
                  </a:cubicBezTo>
                  <a:cubicBezTo>
                    <a:pt x="1286192" y="802489"/>
                    <a:pt x="1295920" y="806443"/>
                    <a:pt x="1303866" y="812800"/>
                  </a:cubicBezTo>
                  <a:cubicBezTo>
                    <a:pt x="1310099" y="817787"/>
                    <a:pt x="1314158" y="825305"/>
                    <a:pt x="1320800" y="829733"/>
                  </a:cubicBezTo>
                  <a:cubicBezTo>
                    <a:pt x="1331301" y="836734"/>
                    <a:pt x="1343708" y="840405"/>
                    <a:pt x="1354666" y="846667"/>
                  </a:cubicBezTo>
                  <a:cubicBezTo>
                    <a:pt x="1400619" y="872926"/>
                    <a:pt x="1358899" y="856544"/>
                    <a:pt x="1405466" y="872067"/>
                  </a:cubicBezTo>
                  <a:cubicBezTo>
                    <a:pt x="1411111" y="880534"/>
                    <a:pt x="1414583" y="890953"/>
                    <a:pt x="1422400" y="897467"/>
                  </a:cubicBezTo>
                  <a:cubicBezTo>
                    <a:pt x="1432096" y="905547"/>
                    <a:pt x="1444733" y="909274"/>
                    <a:pt x="1456266" y="914400"/>
                  </a:cubicBezTo>
                  <a:cubicBezTo>
                    <a:pt x="1459194" y="915701"/>
                    <a:pt x="1512187" y="937652"/>
                    <a:pt x="1524000" y="939800"/>
                  </a:cubicBezTo>
                  <a:cubicBezTo>
                    <a:pt x="1546386" y="943870"/>
                    <a:pt x="1569155" y="945445"/>
                    <a:pt x="1591733" y="948267"/>
                  </a:cubicBezTo>
                  <a:cubicBezTo>
                    <a:pt x="1614311" y="945445"/>
                    <a:pt x="1638038" y="947453"/>
                    <a:pt x="1659466" y="939800"/>
                  </a:cubicBezTo>
                  <a:cubicBezTo>
                    <a:pt x="1678632" y="932955"/>
                    <a:pt x="1689943" y="907003"/>
                    <a:pt x="1710266" y="905933"/>
                  </a:cubicBezTo>
                  <a:lnTo>
                    <a:pt x="1871133" y="897467"/>
                  </a:lnTo>
                  <a:cubicBezTo>
                    <a:pt x="1882422" y="894645"/>
                    <a:pt x="1893522" y="890913"/>
                    <a:pt x="1905000" y="889000"/>
                  </a:cubicBezTo>
                  <a:cubicBezTo>
                    <a:pt x="1966676" y="878720"/>
                    <a:pt x="1963283" y="885013"/>
                    <a:pt x="2015066" y="872067"/>
                  </a:cubicBezTo>
                  <a:cubicBezTo>
                    <a:pt x="2032426" y="867727"/>
                    <a:pt x="2056684" y="855586"/>
                    <a:pt x="2074333" y="855133"/>
                  </a:cubicBezTo>
                  <a:cubicBezTo>
                    <a:pt x="2173078" y="852601"/>
                    <a:pt x="2271888" y="855133"/>
                    <a:pt x="2370666" y="855133"/>
                  </a:cubicBezTo>
                </a:path>
              </a:pathLst>
            </a:custGeom>
            <a:ln w="38100" cap="flat" cmpd="sng" algn="ctr">
              <a:solidFill>
                <a:srgbClr val="00009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reeform 35"/>
            <p:cNvSpPr/>
            <p:nvPr/>
          </p:nvSpPr>
          <p:spPr>
            <a:xfrm>
              <a:off x="8458200" y="2184400"/>
              <a:ext cx="381000" cy="8843"/>
            </a:xfrm>
            <a:custGeom>
              <a:avLst/>
              <a:gdLst>
                <a:gd name="connsiteX0" fmla="*/ 0 w 381000"/>
                <a:gd name="connsiteY0" fmla="*/ 8467 h 8843"/>
                <a:gd name="connsiteX1" fmla="*/ 127000 w 381000"/>
                <a:gd name="connsiteY1" fmla="*/ 0 h 8843"/>
                <a:gd name="connsiteX2" fmla="*/ 347133 w 381000"/>
                <a:gd name="connsiteY2" fmla="*/ 8467 h 8843"/>
                <a:gd name="connsiteX3" fmla="*/ 381000 w 381000"/>
                <a:gd name="connsiteY3" fmla="*/ 8467 h 8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1000" h="8843">
                  <a:moveTo>
                    <a:pt x="0" y="8467"/>
                  </a:moveTo>
                  <a:cubicBezTo>
                    <a:pt x="42333" y="5645"/>
                    <a:pt x="84573" y="0"/>
                    <a:pt x="127000" y="0"/>
                  </a:cubicBezTo>
                  <a:cubicBezTo>
                    <a:pt x="200432" y="0"/>
                    <a:pt x="273742" y="6021"/>
                    <a:pt x="347133" y="8467"/>
                  </a:cubicBezTo>
                  <a:cubicBezTo>
                    <a:pt x="358416" y="8843"/>
                    <a:pt x="369711" y="8467"/>
                    <a:pt x="381000" y="8467"/>
                  </a:cubicBezTo>
                </a:path>
              </a:pathLst>
            </a:custGeom>
            <a:ln w="38100" cap="flat" cmpd="sng" algn="ctr">
              <a:solidFill>
                <a:srgbClr val="00009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8" name="Group 36"/>
          <p:cNvGrpSpPr/>
          <p:nvPr/>
        </p:nvGrpSpPr>
        <p:grpSpPr>
          <a:xfrm>
            <a:off x="6628307" y="4294663"/>
            <a:ext cx="1623223" cy="1400269"/>
            <a:chOff x="6379096" y="1888067"/>
            <a:chExt cx="2468571" cy="2000661"/>
          </a:xfrm>
        </p:grpSpPr>
        <p:sp>
          <p:nvSpPr>
            <p:cNvPr id="39" name="Freeform 38"/>
            <p:cNvSpPr/>
            <p:nvPr/>
          </p:nvSpPr>
          <p:spPr>
            <a:xfrm>
              <a:off x="6379096" y="3422381"/>
              <a:ext cx="2443171" cy="466347"/>
            </a:xfrm>
            <a:custGeom>
              <a:avLst/>
              <a:gdLst>
                <a:gd name="connsiteX0" fmla="*/ 38637 w 2443171"/>
                <a:gd name="connsiteY0" fmla="*/ 15086 h 466347"/>
                <a:gd name="connsiteX1" fmla="*/ 131771 w 2443171"/>
                <a:gd name="connsiteY1" fmla="*/ 65886 h 466347"/>
                <a:gd name="connsiteX2" fmla="*/ 182571 w 2443171"/>
                <a:gd name="connsiteY2" fmla="*/ 82819 h 466347"/>
                <a:gd name="connsiteX3" fmla="*/ 224904 w 2443171"/>
                <a:gd name="connsiteY3" fmla="*/ 99752 h 466347"/>
                <a:gd name="connsiteX4" fmla="*/ 284171 w 2443171"/>
                <a:gd name="connsiteY4" fmla="*/ 116686 h 466347"/>
                <a:gd name="connsiteX5" fmla="*/ 301104 w 2443171"/>
                <a:gd name="connsiteY5" fmla="*/ 142086 h 466347"/>
                <a:gd name="connsiteX6" fmla="*/ 326504 w 2443171"/>
                <a:gd name="connsiteY6" fmla="*/ 150552 h 466347"/>
                <a:gd name="connsiteX7" fmla="*/ 385771 w 2443171"/>
                <a:gd name="connsiteY7" fmla="*/ 175952 h 466347"/>
                <a:gd name="connsiteX8" fmla="*/ 724437 w 2443171"/>
                <a:gd name="connsiteY8" fmla="*/ 184419 h 466347"/>
                <a:gd name="connsiteX9" fmla="*/ 732904 w 2443171"/>
                <a:gd name="connsiteY9" fmla="*/ 209819 h 466347"/>
                <a:gd name="connsiteX10" fmla="*/ 766771 w 2443171"/>
                <a:gd name="connsiteY10" fmla="*/ 218286 h 466347"/>
                <a:gd name="connsiteX11" fmla="*/ 792171 w 2443171"/>
                <a:gd name="connsiteY11" fmla="*/ 226752 h 466347"/>
                <a:gd name="connsiteX12" fmla="*/ 851437 w 2443171"/>
                <a:gd name="connsiteY12" fmla="*/ 252152 h 466347"/>
                <a:gd name="connsiteX13" fmla="*/ 868371 w 2443171"/>
                <a:gd name="connsiteY13" fmla="*/ 269086 h 466347"/>
                <a:gd name="connsiteX14" fmla="*/ 893771 w 2443171"/>
                <a:gd name="connsiteY14" fmla="*/ 286019 h 466347"/>
                <a:gd name="connsiteX15" fmla="*/ 919171 w 2443171"/>
                <a:gd name="connsiteY15" fmla="*/ 277552 h 466347"/>
                <a:gd name="connsiteX16" fmla="*/ 953037 w 2443171"/>
                <a:gd name="connsiteY16" fmla="*/ 243686 h 466347"/>
                <a:gd name="connsiteX17" fmla="*/ 1046171 w 2443171"/>
                <a:gd name="connsiteY17" fmla="*/ 235219 h 466347"/>
                <a:gd name="connsiteX18" fmla="*/ 1096971 w 2443171"/>
                <a:gd name="connsiteY18" fmla="*/ 260619 h 466347"/>
                <a:gd name="connsiteX19" fmla="*/ 1122371 w 2443171"/>
                <a:gd name="connsiteY19" fmla="*/ 286019 h 466347"/>
                <a:gd name="connsiteX20" fmla="*/ 1156237 w 2443171"/>
                <a:gd name="connsiteY20" fmla="*/ 302952 h 466347"/>
                <a:gd name="connsiteX21" fmla="*/ 1207037 w 2443171"/>
                <a:gd name="connsiteY21" fmla="*/ 328352 h 466347"/>
                <a:gd name="connsiteX22" fmla="*/ 1444104 w 2443171"/>
                <a:gd name="connsiteY22" fmla="*/ 336819 h 466347"/>
                <a:gd name="connsiteX23" fmla="*/ 1486437 w 2443171"/>
                <a:gd name="connsiteY23" fmla="*/ 345286 h 466347"/>
                <a:gd name="connsiteX24" fmla="*/ 1562637 w 2443171"/>
                <a:gd name="connsiteY24" fmla="*/ 370686 h 466347"/>
                <a:gd name="connsiteX25" fmla="*/ 1647304 w 2443171"/>
                <a:gd name="connsiteY25" fmla="*/ 379152 h 466347"/>
                <a:gd name="connsiteX26" fmla="*/ 1672704 w 2443171"/>
                <a:gd name="connsiteY26" fmla="*/ 396086 h 466347"/>
                <a:gd name="connsiteX27" fmla="*/ 1731971 w 2443171"/>
                <a:gd name="connsiteY27" fmla="*/ 413019 h 466347"/>
                <a:gd name="connsiteX28" fmla="*/ 1977504 w 2443171"/>
                <a:gd name="connsiteY28" fmla="*/ 438419 h 466347"/>
                <a:gd name="connsiteX29" fmla="*/ 2206104 w 2443171"/>
                <a:gd name="connsiteY29" fmla="*/ 455352 h 466347"/>
                <a:gd name="connsiteX30" fmla="*/ 2231504 w 2443171"/>
                <a:gd name="connsiteY30" fmla="*/ 438419 h 466347"/>
                <a:gd name="connsiteX31" fmla="*/ 2290771 w 2443171"/>
                <a:gd name="connsiteY31" fmla="*/ 429952 h 466347"/>
                <a:gd name="connsiteX32" fmla="*/ 2341571 w 2443171"/>
                <a:gd name="connsiteY32" fmla="*/ 421486 h 466347"/>
                <a:gd name="connsiteX33" fmla="*/ 2443171 w 2443171"/>
                <a:gd name="connsiteY33" fmla="*/ 421486 h 4663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2443171" h="466347">
                  <a:moveTo>
                    <a:pt x="38637" y="15086"/>
                  </a:moveTo>
                  <a:cubicBezTo>
                    <a:pt x="108224" y="38280"/>
                    <a:pt x="0" y="0"/>
                    <a:pt x="131771" y="65886"/>
                  </a:cubicBezTo>
                  <a:cubicBezTo>
                    <a:pt x="147736" y="73868"/>
                    <a:pt x="165796" y="76719"/>
                    <a:pt x="182571" y="82819"/>
                  </a:cubicBezTo>
                  <a:cubicBezTo>
                    <a:pt x="196854" y="88013"/>
                    <a:pt x="210674" y="94416"/>
                    <a:pt x="224904" y="99752"/>
                  </a:cubicBezTo>
                  <a:cubicBezTo>
                    <a:pt x="249200" y="108863"/>
                    <a:pt x="257479" y="110013"/>
                    <a:pt x="284171" y="116686"/>
                  </a:cubicBezTo>
                  <a:cubicBezTo>
                    <a:pt x="289815" y="125153"/>
                    <a:pt x="293158" y="135729"/>
                    <a:pt x="301104" y="142086"/>
                  </a:cubicBezTo>
                  <a:cubicBezTo>
                    <a:pt x="308073" y="147661"/>
                    <a:pt x="318301" y="147036"/>
                    <a:pt x="326504" y="150552"/>
                  </a:cubicBezTo>
                  <a:cubicBezTo>
                    <a:pt x="336502" y="154837"/>
                    <a:pt x="370919" y="175261"/>
                    <a:pt x="385771" y="175952"/>
                  </a:cubicBezTo>
                  <a:cubicBezTo>
                    <a:pt x="498573" y="181199"/>
                    <a:pt x="611548" y="181597"/>
                    <a:pt x="724437" y="184419"/>
                  </a:cubicBezTo>
                  <a:cubicBezTo>
                    <a:pt x="727259" y="192886"/>
                    <a:pt x="725935" y="204244"/>
                    <a:pt x="732904" y="209819"/>
                  </a:cubicBezTo>
                  <a:cubicBezTo>
                    <a:pt x="741991" y="217088"/>
                    <a:pt x="755582" y="215089"/>
                    <a:pt x="766771" y="218286"/>
                  </a:cubicBezTo>
                  <a:cubicBezTo>
                    <a:pt x="775352" y="220738"/>
                    <a:pt x="783704" y="223930"/>
                    <a:pt x="792171" y="226752"/>
                  </a:cubicBezTo>
                  <a:cubicBezTo>
                    <a:pt x="830408" y="264992"/>
                    <a:pt x="781213" y="222056"/>
                    <a:pt x="851437" y="252152"/>
                  </a:cubicBezTo>
                  <a:cubicBezTo>
                    <a:pt x="858774" y="255297"/>
                    <a:pt x="862137" y="264099"/>
                    <a:pt x="868371" y="269086"/>
                  </a:cubicBezTo>
                  <a:cubicBezTo>
                    <a:pt x="876317" y="275443"/>
                    <a:pt x="885304" y="280375"/>
                    <a:pt x="893771" y="286019"/>
                  </a:cubicBezTo>
                  <a:cubicBezTo>
                    <a:pt x="902238" y="283197"/>
                    <a:pt x="912860" y="283863"/>
                    <a:pt x="919171" y="277552"/>
                  </a:cubicBezTo>
                  <a:cubicBezTo>
                    <a:pt x="964324" y="232398"/>
                    <a:pt x="885306" y="266261"/>
                    <a:pt x="953037" y="243686"/>
                  </a:cubicBezTo>
                  <a:cubicBezTo>
                    <a:pt x="986791" y="209932"/>
                    <a:pt x="966044" y="221864"/>
                    <a:pt x="1046171" y="235219"/>
                  </a:cubicBezTo>
                  <a:cubicBezTo>
                    <a:pt x="1065262" y="238401"/>
                    <a:pt x="1082344" y="248430"/>
                    <a:pt x="1096971" y="260619"/>
                  </a:cubicBezTo>
                  <a:cubicBezTo>
                    <a:pt x="1106169" y="268284"/>
                    <a:pt x="1112628" y="279059"/>
                    <a:pt x="1122371" y="286019"/>
                  </a:cubicBezTo>
                  <a:cubicBezTo>
                    <a:pt x="1132641" y="293355"/>
                    <a:pt x="1145736" y="295951"/>
                    <a:pt x="1156237" y="302952"/>
                  </a:cubicBezTo>
                  <a:cubicBezTo>
                    <a:pt x="1186422" y="323076"/>
                    <a:pt x="1158104" y="325294"/>
                    <a:pt x="1207037" y="328352"/>
                  </a:cubicBezTo>
                  <a:cubicBezTo>
                    <a:pt x="1285956" y="333284"/>
                    <a:pt x="1365082" y="333997"/>
                    <a:pt x="1444104" y="336819"/>
                  </a:cubicBezTo>
                  <a:cubicBezTo>
                    <a:pt x="1458215" y="339641"/>
                    <a:pt x="1472600" y="341333"/>
                    <a:pt x="1486437" y="345286"/>
                  </a:cubicBezTo>
                  <a:cubicBezTo>
                    <a:pt x="1512181" y="352641"/>
                    <a:pt x="1535996" y="368022"/>
                    <a:pt x="1562637" y="370686"/>
                  </a:cubicBezTo>
                  <a:lnTo>
                    <a:pt x="1647304" y="379152"/>
                  </a:lnTo>
                  <a:cubicBezTo>
                    <a:pt x="1655771" y="384797"/>
                    <a:pt x="1663602" y="391535"/>
                    <a:pt x="1672704" y="396086"/>
                  </a:cubicBezTo>
                  <a:cubicBezTo>
                    <a:pt x="1682018" y="400743"/>
                    <a:pt x="1724814" y="412151"/>
                    <a:pt x="1731971" y="413019"/>
                  </a:cubicBezTo>
                  <a:cubicBezTo>
                    <a:pt x="1813654" y="422920"/>
                    <a:pt x="1977504" y="438419"/>
                    <a:pt x="1977504" y="438419"/>
                  </a:cubicBezTo>
                  <a:cubicBezTo>
                    <a:pt x="2061283" y="466347"/>
                    <a:pt x="2039059" y="461539"/>
                    <a:pt x="2206104" y="455352"/>
                  </a:cubicBezTo>
                  <a:cubicBezTo>
                    <a:pt x="2216273" y="454975"/>
                    <a:pt x="2221758" y="441343"/>
                    <a:pt x="2231504" y="438419"/>
                  </a:cubicBezTo>
                  <a:cubicBezTo>
                    <a:pt x="2250619" y="432685"/>
                    <a:pt x="2271047" y="432986"/>
                    <a:pt x="2290771" y="429952"/>
                  </a:cubicBezTo>
                  <a:cubicBezTo>
                    <a:pt x="2307738" y="427342"/>
                    <a:pt x="2324431" y="422438"/>
                    <a:pt x="2341571" y="421486"/>
                  </a:cubicBezTo>
                  <a:cubicBezTo>
                    <a:pt x="2375386" y="419608"/>
                    <a:pt x="2409304" y="421486"/>
                    <a:pt x="2443171" y="421486"/>
                  </a:cubicBezTo>
                </a:path>
              </a:pathLst>
            </a:custGeom>
            <a:ln w="3810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Freeform 39"/>
            <p:cNvSpPr/>
            <p:nvPr/>
          </p:nvSpPr>
          <p:spPr>
            <a:xfrm>
              <a:off x="8441267" y="1888067"/>
              <a:ext cx="406400" cy="0"/>
            </a:xfrm>
            <a:custGeom>
              <a:avLst/>
              <a:gdLst>
                <a:gd name="connsiteX0" fmla="*/ 0 w 406400"/>
                <a:gd name="connsiteY0" fmla="*/ 0 h 0"/>
                <a:gd name="connsiteX1" fmla="*/ 406400 w 40640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06400">
                  <a:moveTo>
                    <a:pt x="0" y="0"/>
                  </a:moveTo>
                  <a:lnTo>
                    <a:pt x="406400" y="0"/>
                  </a:lnTo>
                </a:path>
              </a:pathLst>
            </a:custGeom>
            <a:ln w="50800">
              <a:solidFill>
                <a:srgbClr val="008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6498930" y="4299975"/>
            <a:ext cx="1752600" cy="1671088"/>
            <a:chOff x="6409267" y="1820333"/>
            <a:chExt cx="2438400" cy="2387600"/>
          </a:xfrm>
        </p:grpSpPr>
        <p:sp>
          <p:nvSpPr>
            <p:cNvPr id="32" name="Freeform 31"/>
            <p:cNvSpPr/>
            <p:nvPr/>
          </p:nvSpPr>
          <p:spPr>
            <a:xfrm>
              <a:off x="6409267" y="1820333"/>
              <a:ext cx="2413000" cy="2387600"/>
            </a:xfrm>
            <a:custGeom>
              <a:avLst/>
              <a:gdLst>
                <a:gd name="connsiteX0" fmla="*/ 0 w 2413000"/>
                <a:gd name="connsiteY0" fmla="*/ 220134 h 2387600"/>
                <a:gd name="connsiteX1" fmla="*/ 33866 w 2413000"/>
                <a:gd name="connsiteY1" fmla="*/ 169334 h 2387600"/>
                <a:gd name="connsiteX2" fmla="*/ 50800 w 2413000"/>
                <a:gd name="connsiteY2" fmla="*/ 101600 h 2387600"/>
                <a:gd name="connsiteX3" fmla="*/ 67733 w 2413000"/>
                <a:gd name="connsiteY3" fmla="*/ 76200 h 2387600"/>
                <a:gd name="connsiteX4" fmla="*/ 84666 w 2413000"/>
                <a:gd name="connsiteY4" fmla="*/ 25400 h 2387600"/>
                <a:gd name="connsiteX5" fmla="*/ 93133 w 2413000"/>
                <a:gd name="connsiteY5" fmla="*/ 0 h 2387600"/>
                <a:gd name="connsiteX6" fmla="*/ 101600 w 2413000"/>
                <a:gd name="connsiteY6" fmla="*/ 25400 h 2387600"/>
                <a:gd name="connsiteX7" fmla="*/ 118533 w 2413000"/>
                <a:gd name="connsiteY7" fmla="*/ 101600 h 2387600"/>
                <a:gd name="connsiteX8" fmla="*/ 135466 w 2413000"/>
                <a:gd name="connsiteY8" fmla="*/ 118534 h 2387600"/>
                <a:gd name="connsiteX9" fmla="*/ 152400 w 2413000"/>
                <a:gd name="connsiteY9" fmla="*/ 169334 h 2387600"/>
                <a:gd name="connsiteX10" fmla="*/ 169333 w 2413000"/>
                <a:gd name="connsiteY10" fmla="*/ 194734 h 2387600"/>
                <a:gd name="connsiteX11" fmla="*/ 186266 w 2413000"/>
                <a:gd name="connsiteY11" fmla="*/ 245534 h 2387600"/>
                <a:gd name="connsiteX12" fmla="*/ 194733 w 2413000"/>
                <a:gd name="connsiteY12" fmla="*/ 321734 h 2387600"/>
                <a:gd name="connsiteX13" fmla="*/ 203200 w 2413000"/>
                <a:gd name="connsiteY13" fmla="*/ 347134 h 2387600"/>
                <a:gd name="connsiteX14" fmla="*/ 228600 w 2413000"/>
                <a:gd name="connsiteY14" fmla="*/ 482600 h 2387600"/>
                <a:gd name="connsiteX15" fmla="*/ 237066 w 2413000"/>
                <a:gd name="connsiteY15" fmla="*/ 575734 h 2387600"/>
                <a:gd name="connsiteX16" fmla="*/ 245533 w 2413000"/>
                <a:gd name="connsiteY16" fmla="*/ 635000 h 2387600"/>
                <a:gd name="connsiteX17" fmla="*/ 254000 w 2413000"/>
                <a:gd name="connsiteY17" fmla="*/ 685800 h 2387600"/>
                <a:gd name="connsiteX18" fmla="*/ 279400 w 2413000"/>
                <a:gd name="connsiteY18" fmla="*/ 795867 h 2387600"/>
                <a:gd name="connsiteX19" fmla="*/ 321733 w 2413000"/>
                <a:gd name="connsiteY19" fmla="*/ 889000 h 2387600"/>
                <a:gd name="connsiteX20" fmla="*/ 355600 w 2413000"/>
                <a:gd name="connsiteY20" fmla="*/ 914400 h 2387600"/>
                <a:gd name="connsiteX21" fmla="*/ 389466 w 2413000"/>
                <a:gd name="connsiteY21" fmla="*/ 973667 h 2387600"/>
                <a:gd name="connsiteX22" fmla="*/ 448733 w 2413000"/>
                <a:gd name="connsiteY22" fmla="*/ 1024467 h 2387600"/>
                <a:gd name="connsiteX23" fmla="*/ 465666 w 2413000"/>
                <a:gd name="connsiteY23" fmla="*/ 1049867 h 2387600"/>
                <a:gd name="connsiteX24" fmla="*/ 482600 w 2413000"/>
                <a:gd name="connsiteY24" fmla="*/ 1066800 h 2387600"/>
                <a:gd name="connsiteX25" fmla="*/ 499533 w 2413000"/>
                <a:gd name="connsiteY25" fmla="*/ 1117600 h 2387600"/>
                <a:gd name="connsiteX26" fmla="*/ 533400 w 2413000"/>
                <a:gd name="connsiteY26" fmla="*/ 1168400 h 2387600"/>
                <a:gd name="connsiteX27" fmla="*/ 550333 w 2413000"/>
                <a:gd name="connsiteY27" fmla="*/ 1193800 h 2387600"/>
                <a:gd name="connsiteX28" fmla="*/ 575733 w 2413000"/>
                <a:gd name="connsiteY28" fmla="*/ 1236134 h 2387600"/>
                <a:gd name="connsiteX29" fmla="*/ 584200 w 2413000"/>
                <a:gd name="connsiteY29" fmla="*/ 1312334 h 2387600"/>
                <a:gd name="connsiteX30" fmla="*/ 618066 w 2413000"/>
                <a:gd name="connsiteY30" fmla="*/ 1388534 h 2387600"/>
                <a:gd name="connsiteX31" fmla="*/ 626533 w 2413000"/>
                <a:gd name="connsiteY31" fmla="*/ 1413934 h 2387600"/>
                <a:gd name="connsiteX32" fmla="*/ 651933 w 2413000"/>
                <a:gd name="connsiteY32" fmla="*/ 1430867 h 2387600"/>
                <a:gd name="connsiteX33" fmla="*/ 677333 w 2413000"/>
                <a:gd name="connsiteY33" fmla="*/ 1456267 h 2387600"/>
                <a:gd name="connsiteX34" fmla="*/ 711200 w 2413000"/>
                <a:gd name="connsiteY34" fmla="*/ 1498600 h 2387600"/>
                <a:gd name="connsiteX35" fmla="*/ 728133 w 2413000"/>
                <a:gd name="connsiteY35" fmla="*/ 1549400 h 2387600"/>
                <a:gd name="connsiteX36" fmla="*/ 745066 w 2413000"/>
                <a:gd name="connsiteY36" fmla="*/ 1583267 h 2387600"/>
                <a:gd name="connsiteX37" fmla="*/ 778933 w 2413000"/>
                <a:gd name="connsiteY37" fmla="*/ 1634067 h 2387600"/>
                <a:gd name="connsiteX38" fmla="*/ 804333 w 2413000"/>
                <a:gd name="connsiteY38" fmla="*/ 1684867 h 2387600"/>
                <a:gd name="connsiteX39" fmla="*/ 838200 w 2413000"/>
                <a:gd name="connsiteY39" fmla="*/ 1769534 h 2387600"/>
                <a:gd name="connsiteX40" fmla="*/ 846666 w 2413000"/>
                <a:gd name="connsiteY40" fmla="*/ 1811867 h 2387600"/>
                <a:gd name="connsiteX41" fmla="*/ 863600 w 2413000"/>
                <a:gd name="connsiteY41" fmla="*/ 1837267 h 2387600"/>
                <a:gd name="connsiteX42" fmla="*/ 880533 w 2413000"/>
                <a:gd name="connsiteY42" fmla="*/ 1888067 h 2387600"/>
                <a:gd name="connsiteX43" fmla="*/ 939800 w 2413000"/>
                <a:gd name="connsiteY43" fmla="*/ 1921934 h 2387600"/>
                <a:gd name="connsiteX44" fmla="*/ 965200 w 2413000"/>
                <a:gd name="connsiteY44" fmla="*/ 1930400 h 2387600"/>
                <a:gd name="connsiteX45" fmla="*/ 973666 w 2413000"/>
                <a:gd name="connsiteY45" fmla="*/ 1955800 h 2387600"/>
                <a:gd name="connsiteX46" fmla="*/ 1007533 w 2413000"/>
                <a:gd name="connsiteY46" fmla="*/ 1964267 h 2387600"/>
                <a:gd name="connsiteX47" fmla="*/ 1049866 w 2413000"/>
                <a:gd name="connsiteY47" fmla="*/ 1981200 h 2387600"/>
                <a:gd name="connsiteX48" fmla="*/ 1075266 w 2413000"/>
                <a:gd name="connsiteY48" fmla="*/ 1989667 h 2387600"/>
                <a:gd name="connsiteX49" fmla="*/ 1143000 w 2413000"/>
                <a:gd name="connsiteY49" fmla="*/ 2074334 h 2387600"/>
                <a:gd name="connsiteX50" fmla="*/ 1159933 w 2413000"/>
                <a:gd name="connsiteY50" fmla="*/ 2099734 h 2387600"/>
                <a:gd name="connsiteX51" fmla="*/ 1168400 w 2413000"/>
                <a:gd name="connsiteY51" fmla="*/ 2125134 h 2387600"/>
                <a:gd name="connsiteX52" fmla="*/ 1193800 w 2413000"/>
                <a:gd name="connsiteY52" fmla="*/ 2133600 h 2387600"/>
                <a:gd name="connsiteX53" fmla="*/ 1270000 w 2413000"/>
                <a:gd name="connsiteY53" fmla="*/ 2192867 h 2387600"/>
                <a:gd name="connsiteX54" fmla="*/ 1295400 w 2413000"/>
                <a:gd name="connsiteY54" fmla="*/ 2201334 h 2387600"/>
                <a:gd name="connsiteX55" fmla="*/ 1498600 w 2413000"/>
                <a:gd name="connsiteY55" fmla="*/ 2184400 h 2387600"/>
                <a:gd name="connsiteX56" fmla="*/ 1549400 w 2413000"/>
                <a:gd name="connsiteY56" fmla="*/ 2175934 h 2387600"/>
                <a:gd name="connsiteX57" fmla="*/ 1574800 w 2413000"/>
                <a:gd name="connsiteY57" fmla="*/ 2167467 h 2387600"/>
                <a:gd name="connsiteX58" fmla="*/ 1600200 w 2413000"/>
                <a:gd name="connsiteY58" fmla="*/ 2150534 h 2387600"/>
                <a:gd name="connsiteX59" fmla="*/ 1634066 w 2413000"/>
                <a:gd name="connsiteY59" fmla="*/ 2142067 h 2387600"/>
                <a:gd name="connsiteX60" fmla="*/ 1659466 w 2413000"/>
                <a:gd name="connsiteY60" fmla="*/ 2133600 h 2387600"/>
                <a:gd name="connsiteX61" fmla="*/ 1744133 w 2413000"/>
                <a:gd name="connsiteY61" fmla="*/ 2108200 h 2387600"/>
                <a:gd name="connsiteX62" fmla="*/ 1794933 w 2413000"/>
                <a:gd name="connsiteY62" fmla="*/ 2074334 h 2387600"/>
                <a:gd name="connsiteX63" fmla="*/ 1845733 w 2413000"/>
                <a:gd name="connsiteY63" fmla="*/ 2057400 h 2387600"/>
                <a:gd name="connsiteX64" fmla="*/ 1955800 w 2413000"/>
                <a:gd name="connsiteY64" fmla="*/ 2074334 h 2387600"/>
                <a:gd name="connsiteX65" fmla="*/ 2006600 w 2413000"/>
                <a:gd name="connsiteY65" fmla="*/ 2108200 h 2387600"/>
                <a:gd name="connsiteX66" fmla="*/ 2057400 w 2413000"/>
                <a:gd name="connsiteY66" fmla="*/ 2133600 h 2387600"/>
                <a:gd name="connsiteX67" fmla="*/ 2074333 w 2413000"/>
                <a:gd name="connsiteY67" fmla="*/ 2159000 h 2387600"/>
                <a:gd name="connsiteX68" fmla="*/ 2108200 w 2413000"/>
                <a:gd name="connsiteY68" fmla="*/ 2175934 h 2387600"/>
                <a:gd name="connsiteX69" fmla="*/ 2133600 w 2413000"/>
                <a:gd name="connsiteY69" fmla="*/ 2192867 h 2387600"/>
                <a:gd name="connsiteX70" fmla="*/ 2209800 w 2413000"/>
                <a:gd name="connsiteY70" fmla="*/ 2209800 h 2387600"/>
                <a:gd name="connsiteX71" fmla="*/ 2269066 w 2413000"/>
                <a:gd name="connsiteY71" fmla="*/ 2243667 h 2387600"/>
                <a:gd name="connsiteX72" fmla="*/ 2294466 w 2413000"/>
                <a:gd name="connsiteY72" fmla="*/ 2252134 h 2387600"/>
                <a:gd name="connsiteX73" fmla="*/ 2345266 w 2413000"/>
                <a:gd name="connsiteY73" fmla="*/ 2319867 h 2387600"/>
                <a:gd name="connsiteX74" fmla="*/ 2362200 w 2413000"/>
                <a:gd name="connsiteY74" fmla="*/ 2345267 h 2387600"/>
                <a:gd name="connsiteX75" fmla="*/ 2387600 w 2413000"/>
                <a:gd name="connsiteY75" fmla="*/ 2370667 h 2387600"/>
                <a:gd name="connsiteX76" fmla="*/ 2413000 w 2413000"/>
                <a:gd name="connsiteY76" fmla="*/ 2387600 h 2387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2413000" h="2387600">
                  <a:moveTo>
                    <a:pt x="0" y="220134"/>
                  </a:moveTo>
                  <a:cubicBezTo>
                    <a:pt x="11289" y="203201"/>
                    <a:pt x="28930" y="189078"/>
                    <a:pt x="33866" y="169334"/>
                  </a:cubicBezTo>
                  <a:cubicBezTo>
                    <a:pt x="39511" y="146756"/>
                    <a:pt x="37891" y="120964"/>
                    <a:pt x="50800" y="101600"/>
                  </a:cubicBezTo>
                  <a:cubicBezTo>
                    <a:pt x="56444" y="93133"/>
                    <a:pt x="63600" y="85499"/>
                    <a:pt x="67733" y="76200"/>
                  </a:cubicBezTo>
                  <a:cubicBezTo>
                    <a:pt x="74982" y="59889"/>
                    <a:pt x="79022" y="42333"/>
                    <a:pt x="84666" y="25400"/>
                  </a:cubicBezTo>
                  <a:lnTo>
                    <a:pt x="93133" y="0"/>
                  </a:lnTo>
                  <a:cubicBezTo>
                    <a:pt x="95955" y="8467"/>
                    <a:pt x="99664" y="16688"/>
                    <a:pt x="101600" y="25400"/>
                  </a:cubicBezTo>
                  <a:cubicBezTo>
                    <a:pt x="104216" y="37174"/>
                    <a:pt x="108441" y="84780"/>
                    <a:pt x="118533" y="101600"/>
                  </a:cubicBezTo>
                  <a:cubicBezTo>
                    <a:pt x="122640" y="108445"/>
                    <a:pt x="129822" y="112889"/>
                    <a:pt x="135466" y="118534"/>
                  </a:cubicBezTo>
                  <a:cubicBezTo>
                    <a:pt x="141111" y="135467"/>
                    <a:pt x="142499" y="154482"/>
                    <a:pt x="152400" y="169334"/>
                  </a:cubicBezTo>
                  <a:cubicBezTo>
                    <a:pt x="158044" y="177801"/>
                    <a:pt x="165200" y="185435"/>
                    <a:pt x="169333" y="194734"/>
                  </a:cubicBezTo>
                  <a:cubicBezTo>
                    <a:pt x="176582" y="211045"/>
                    <a:pt x="186266" y="245534"/>
                    <a:pt x="186266" y="245534"/>
                  </a:cubicBezTo>
                  <a:cubicBezTo>
                    <a:pt x="189088" y="270934"/>
                    <a:pt x="190531" y="296525"/>
                    <a:pt x="194733" y="321734"/>
                  </a:cubicBezTo>
                  <a:cubicBezTo>
                    <a:pt x="196200" y="330537"/>
                    <a:pt x="201361" y="338401"/>
                    <a:pt x="203200" y="347134"/>
                  </a:cubicBezTo>
                  <a:cubicBezTo>
                    <a:pt x="212665" y="392091"/>
                    <a:pt x="228600" y="482600"/>
                    <a:pt x="228600" y="482600"/>
                  </a:cubicBezTo>
                  <a:cubicBezTo>
                    <a:pt x="231422" y="513645"/>
                    <a:pt x="233624" y="544752"/>
                    <a:pt x="237066" y="575734"/>
                  </a:cubicBezTo>
                  <a:cubicBezTo>
                    <a:pt x="239270" y="595568"/>
                    <a:pt x="242498" y="615276"/>
                    <a:pt x="245533" y="635000"/>
                  </a:cubicBezTo>
                  <a:cubicBezTo>
                    <a:pt x="248143" y="651967"/>
                    <a:pt x="251994" y="668751"/>
                    <a:pt x="254000" y="685800"/>
                  </a:cubicBezTo>
                  <a:cubicBezTo>
                    <a:pt x="266252" y="789947"/>
                    <a:pt x="239638" y="756108"/>
                    <a:pt x="279400" y="795867"/>
                  </a:cubicBezTo>
                  <a:cubicBezTo>
                    <a:pt x="288413" y="822907"/>
                    <a:pt x="304904" y="876379"/>
                    <a:pt x="321733" y="889000"/>
                  </a:cubicBezTo>
                  <a:lnTo>
                    <a:pt x="355600" y="914400"/>
                  </a:lnTo>
                  <a:cubicBezTo>
                    <a:pt x="365209" y="933618"/>
                    <a:pt x="375106" y="956913"/>
                    <a:pt x="389466" y="973667"/>
                  </a:cubicBezTo>
                  <a:cubicBezTo>
                    <a:pt x="416841" y="1005604"/>
                    <a:pt x="418773" y="1004494"/>
                    <a:pt x="448733" y="1024467"/>
                  </a:cubicBezTo>
                  <a:cubicBezTo>
                    <a:pt x="454377" y="1032934"/>
                    <a:pt x="459309" y="1041921"/>
                    <a:pt x="465666" y="1049867"/>
                  </a:cubicBezTo>
                  <a:cubicBezTo>
                    <a:pt x="470653" y="1056100"/>
                    <a:pt x="479030" y="1059660"/>
                    <a:pt x="482600" y="1066800"/>
                  </a:cubicBezTo>
                  <a:cubicBezTo>
                    <a:pt x="490583" y="1082765"/>
                    <a:pt x="489632" y="1102749"/>
                    <a:pt x="499533" y="1117600"/>
                  </a:cubicBezTo>
                  <a:lnTo>
                    <a:pt x="533400" y="1168400"/>
                  </a:lnTo>
                  <a:cubicBezTo>
                    <a:pt x="539044" y="1176867"/>
                    <a:pt x="547115" y="1184147"/>
                    <a:pt x="550333" y="1193800"/>
                  </a:cubicBezTo>
                  <a:cubicBezTo>
                    <a:pt x="561324" y="1226773"/>
                    <a:pt x="552489" y="1212889"/>
                    <a:pt x="575733" y="1236134"/>
                  </a:cubicBezTo>
                  <a:cubicBezTo>
                    <a:pt x="578555" y="1261534"/>
                    <a:pt x="579999" y="1287125"/>
                    <a:pt x="584200" y="1312334"/>
                  </a:cubicBezTo>
                  <a:cubicBezTo>
                    <a:pt x="588015" y="1335224"/>
                    <a:pt x="611241" y="1373177"/>
                    <a:pt x="618066" y="1388534"/>
                  </a:cubicBezTo>
                  <a:cubicBezTo>
                    <a:pt x="621691" y="1396689"/>
                    <a:pt x="620958" y="1406965"/>
                    <a:pt x="626533" y="1413934"/>
                  </a:cubicBezTo>
                  <a:cubicBezTo>
                    <a:pt x="632890" y="1421880"/>
                    <a:pt x="644116" y="1424353"/>
                    <a:pt x="651933" y="1430867"/>
                  </a:cubicBezTo>
                  <a:cubicBezTo>
                    <a:pt x="661131" y="1438532"/>
                    <a:pt x="668866" y="1447800"/>
                    <a:pt x="677333" y="1456267"/>
                  </a:cubicBezTo>
                  <a:cubicBezTo>
                    <a:pt x="708214" y="1548905"/>
                    <a:pt x="656488" y="1411060"/>
                    <a:pt x="711200" y="1498600"/>
                  </a:cubicBezTo>
                  <a:cubicBezTo>
                    <a:pt x="720660" y="1513736"/>
                    <a:pt x="720151" y="1533435"/>
                    <a:pt x="728133" y="1549400"/>
                  </a:cubicBezTo>
                  <a:cubicBezTo>
                    <a:pt x="733777" y="1560689"/>
                    <a:pt x="738572" y="1572444"/>
                    <a:pt x="745066" y="1583267"/>
                  </a:cubicBezTo>
                  <a:cubicBezTo>
                    <a:pt x="755537" y="1600718"/>
                    <a:pt x="772497" y="1614760"/>
                    <a:pt x="778933" y="1634067"/>
                  </a:cubicBezTo>
                  <a:cubicBezTo>
                    <a:pt x="794457" y="1680638"/>
                    <a:pt x="778072" y="1638909"/>
                    <a:pt x="804333" y="1684867"/>
                  </a:cubicBezTo>
                  <a:cubicBezTo>
                    <a:pt x="818225" y="1709179"/>
                    <a:pt x="832864" y="1742852"/>
                    <a:pt x="838200" y="1769534"/>
                  </a:cubicBezTo>
                  <a:cubicBezTo>
                    <a:pt x="841022" y="1783645"/>
                    <a:pt x="841613" y="1798393"/>
                    <a:pt x="846666" y="1811867"/>
                  </a:cubicBezTo>
                  <a:cubicBezTo>
                    <a:pt x="850239" y="1821395"/>
                    <a:pt x="857955" y="1828800"/>
                    <a:pt x="863600" y="1837267"/>
                  </a:cubicBezTo>
                  <a:cubicBezTo>
                    <a:pt x="869244" y="1854200"/>
                    <a:pt x="865681" y="1878166"/>
                    <a:pt x="880533" y="1888067"/>
                  </a:cubicBezTo>
                  <a:cubicBezTo>
                    <a:pt x="906039" y="1905071"/>
                    <a:pt x="909726" y="1909045"/>
                    <a:pt x="939800" y="1921934"/>
                  </a:cubicBezTo>
                  <a:cubicBezTo>
                    <a:pt x="948003" y="1925450"/>
                    <a:pt x="956733" y="1927578"/>
                    <a:pt x="965200" y="1930400"/>
                  </a:cubicBezTo>
                  <a:cubicBezTo>
                    <a:pt x="968022" y="1938867"/>
                    <a:pt x="966697" y="1950225"/>
                    <a:pt x="973666" y="1955800"/>
                  </a:cubicBezTo>
                  <a:cubicBezTo>
                    <a:pt x="982752" y="1963069"/>
                    <a:pt x="996494" y="1960587"/>
                    <a:pt x="1007533" y="1964267"/>
                  </a:cubicBezTo>
                  <a:cubicBezTo>
                    <a:pt x="1021951" y="1969073"/>
                    <a:pt x="1035636" y="1975864"/>
                    <a:pt x="1049866" y="1981200"/>
                  </a:cubicBezTo>
                  <a:cubicBezTo>
                    <a:pt x="1058222" y="1984334"/>
                    <a:pt x="1066799" y="1986845"/>
                    <a:pt x="1075266" y="1989667"/>
                  </a:cubicBezTo>
                  <a:cubicBezTo>
                    <a:pt x="1123523" y="2037924"/>
                    <a:pt x="1100278" y="2010252"/>
                    <a:pt x="1143000" y="2074334"/>
                  </a:cubicBezTo>
                  <a:cubicBezTo>
                    <a:pt x="1148644" y="2082801"/>
                    <a:pt x="1156715" y="2090081"/>
                    <a:pt x="1159933" y="2099734"/>
                  </a:cubicBezTo>
                  <a:cubicBezTo>
                    <a:pt x="1162755" y="2108201"/>
                    <a:pt x="1162089" y="2118823"/>
                    <a:pt x="1168400" y="2125134"/>
                  </a:cubicBezTo>
                  <a:cubicBezTo>
                    <a:pt x="1174711" y="2131445"/>
                    <a:pt x="1185333" y="2130778"/>
                    <a:pt x="1193800" y="2133600"/>
                  </a:cubicBezTo>
                  <a:cubicBezTo>
                    <a:pt x="1215716" y="2155516"/>
                    <a:pt x="1239619" y="2182739"/>
                    <a:pt x="1270000" y="2192867"/>
                  </a:cubicBezTo>
                  <a:lnTo>
                    <a:pt x="1295400" y="2201334"/>
                  </a:lnTo>
                  <a:lnTo>
                    <a:pt x="1498600" y="2184400"/>
                  </a:lnTo>
                  <a:cubicBezTo>
                    <a:pt x="1515649" y="2182394"/>
                    <a:pt x="1532467" y="2178756"/>
                    <a:pt x="1549400" y="2175934"/>
                  </a:cubicBezTo>
                  <a:cubicBezTo>
                    <a:pt x="1557867" y="2173112"/>
                    <a:pt x="1566818" y="2171458"/>
                    <a:pt x="1574800" y="2167467"/>
                  </a:cubicBezTo>
                  <a:cubicBezTo>
                    <a:pt x="1583901" y="2162916"/>
                    <a:pt x="1590847" y="2154542"/>
                    <a:pt x="1600200" y="2150534"/>
                  </a:cubicBezTo>
                  <a:cubicBezTo>
                    <a:pt x="1610895" y="2145950"/>
                    <a:pt x="1622878" y="2145264"/>
                    <a:pt x="1634066" y="2142067"/>
                  </a:cubicBezTo>
                  <a:cubicBezTo>
                    <a:pt x="1642647" y="2139615"/>
                    <a:pt x="1650885" y="2136052"/>
                    <a:pt x="1659466" y="2133600"/>
                  </a:cubicBezTo>
                  <a:cubicBezTo>
                    <a:pt x="1680177" y="2127683"/>
                    <a:pt x="1729036" y="2118264"/>
                    <a:pt x="1744133" y="2108200"/>
                  </a:cubicBezTo>
                  <a:cubicBezTo>
                    <a:pt x="1761066" y="2096911"/>
                    <a:pt x="1775626" y="2080770"/>
                    <a:pt x="1794933" y="2074334"/>
                  </a:cubicBezTo>
                  <a:lnTo>
                    <a:pt x="1845733" y="2057400"/>
                  </a:lnTo>
                  <a:cubicBezTo>
                    <a:pt x="1848797" y="2057783"/>
                    <a:pt x="1941087" y="2067646"/>
                    <a:pt x="1955800" y="2074334"/>
                  </a:cubicBezTo>
                  <a:cubicBezTo>
                    <a:pt x="1974327" y="2082755"/>
                    <a:pt x="1987293" y="2101764"/>
                    <a:pt x="2006600" y="2108200"/>
                  </a:cubicBezTo>
                  <a:cubicBezTo>
                    <a:pt x="2041653" y="2119885"/>
                    <a:pt x="2024574" y="2111717"/>
                    <a:pt x="2057400" y="2133600"/>
                  </a:cubicBezTo>
                  <a:cubicBezTo>
                    <a:pt x="2063044" y="2142067"/>
                    <a:pt x="2066516" y="2152486"/>
                    <a:pt x="2074333" y="2159000"/>
                  </a:cubicBezTo>
                  <a:cubicBezTo>
                    <a:pt x="2084029" y="2167080"/>
                    <a:pt x="2097241" y="2169672"/>
                    <a:pt x="2108200" y="2175934"/>
                  </a:cubicBezTo>
                  <a:cubicBezTo>
                    <a:pt x="2117035" y="2180983"/>
                    <a:pt x="2124247" y="2188859"/>
                    <a:pt x="2133600" y="2192867"/>
                  </a:cubicBezTo>
                  <a:cubicBezTo>
                    <a:pt x="2144068" y="2197353"/>
                    <a:pt x="2202259" y="2208292"/>
                    <a:pt x="2209800" y="2209800"/>
                  </a:cubicBezTo>
                  <a:cubicBezTo>
                    <a:pt x="2235310" y="2226807"/>
                    <a:pt x="2238987" y="2230776"/>
                    <a:pt x="2269066" y="2243667"/>
                  </a:cubicBezTo>
                  <a:cubicBezTo>
                    <a:pt x="2277269" y="2247183"/>
                    <a:pt x="2285999" y="2249312"/>
                    <a:pt x="2294466" y="2252134"/>
                  </a:cubicBezTo>
                  <a:cubicBezTo>
                    <a:pt x="2325792" y="2283458"/>
                    <a:pt x="2306970" y="2262423"/>
                    <a:pt x="2345266" y="2319867"/>
                  </a:cubicBezTo>
                  <a:cubicBezTo>
                    <a:pt x="2350911" y="2328334"/>
                    <a:pt x="2355005" y="2338072"/>
                    <a:pt x="2362200" y="2345267"/>
                  </a:cubicBezTo>
                  <a:cubicBezTo>
                    <a:pt x="2370667" y="2353734"/>
                    <a:pt x="2378402" y="2363002"/>
                    <a:pt x="2387600" y="2370667"/>
                  </a:cubicBezTo>
                  <a:cubicBezTo>
                    <a:pt x="2395417" y="2377181"/>
                    <a:pt x="2413000" y="2387600"/>
                    <a:pt x="2413000" y="2387600"/>
                  </a:cubicBezTo>
                </a:path>
              </a:pathLst>
            </a:custGeom>
            <a:ln w="38100" cap="flat" cmpd="sng" algn="ctr">
              <a:solidFill>
                <a:srgbClr val="8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 32"/>
            <p:cNvSpPr/>
            <p:nvPr/>
          </p:nvSpPr>
          <p:spPr>
            <a:xfrm>
              <a:off x="8441267" y="1991838"/>
              <a:ext cx="406400" cy="48629"/>
            </a:xfrm>
            <a:custGeom>
              <a:avLst/>
              <a:gdLst>
                <a:gd name="connsiteX0" fmla="*/ 0 w 406400"/>
                <a:gd name="connsiteY0" fmla="*/ 48629 h 48629"/>
                <a:gd name="connsiteX1" fmla="*/ 406400 w 406400"/>
                <a:gd name="connsiteY1" fmla="*/ 40162 h 48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06400" h="48629">
                  <a:moveTo>
                    <a:pt x="0" y="48629"/>
                  </a:moveTo>
                  <a:cubicBezTo>
                    <a:pt x="145882" y="0"/>
                    <a:pt x="16475" y="40162"/>
                    <a:pt x="406400" y="40162"/>
                  </a:cubicBezTo>
                </a:path>
              </a:pathLst>
            </a:custGeom>
            <a:ln w="38100" cap="flat" cmpd="sng" algn="ctr">
              <a:solidFill>
                <a:srgbClr val="8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4" name="Group 52"/>
          <p:cNvGrpSpPr/>
          <p:nvPr/>
        </p:nvGrpSpPr>
        <p:grpSpPr>
          <a:xfrm>
            <a:off x="4592233" y="4532141"/>
            <a:ext cx="1682823" cy="2281925"/>
            <a:chOff x="4592233" y="4532141"/>
            <a:chExt cx="1682823" cy="2281925"/>
          </a:xfrm>
        </p:grpSpPr>
        <p:cxnSp>
          <p:nvCxnSpPr>
            <p:cNvPr id="49" name="Straight Connector 48"/>
            <p:cNvCxnSpPr/>
            <p:nvPr/>
          </p:nvCxnSpPr>
          <p:spPr>
            <a:xfrm rot="5400000">
              <a:off x="4596029" y="5369757"/>
              <a:ext cx="1912594" cy="237361"/>
            </a:xfrm>
            <a:prstGeom prst="line">
              <a:avLst/>
            </a:prstGeom>
            <a:ln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TextBox 49"/>
            <p:cNvSpPr txBox="1"/>
            <p:nvPr/>
          </p:nvSpPr>
          <p:spPr>
            <a:xfrm>
              <a:off x="4592233" y="6444734"/>
              <a:ext cx="1682823" cy="369332"/>
            </a:xfrm>
            <a:prstGeom prst="rect">
              <a:avLst/>
            </a:prstGeom>
            <a:solidFill>
              <a:srgbClr val="000090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FFFF"/>
                  </a:solidFill>
                </a:rPr>
                <a:t>Repeat 20 times</a:t>
              </a:r>
              <a:endParaRPr lang="en-US" dirty="0">
                <a:solidFill>
                  <a:srgbClr val="FFFFFF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3886200" y="1524000"/>
            <a:ext cx="5181600" cy="2590800"/>
            <a:chOff x="3886200" y="1524000"/>
            <a:chExt cx="5181600" cy="2590800"/>
          </a:xfrm>
        </p:grpSpPr>
        <p:pic>
          <p:nvPicPr>
            <p:cNvPr id="6" name="Picture 5" descr="Picture 29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433645" y="1873502"/>
              <a:ext cx="3634155" cy="2241298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6477000" y="1524000"/>
              <a:ext cx="312030" cy="369332"/>
            </a:xfrm>
            <a:prstGeom prst="rect">
              <a:avLst/>
            </a:prstGeom>
            <a:solidFill>
              <a:srgbClr val="000090"/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</a:rPr>
                <a:t>5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cxnSp>
          <p:nvCxnSpPr>
            <p:cNvPr id="30" name="Straight Connector 29"/>
            <p:cNvCxnSpPr>
              <a:endCxn id="17" idx="1"/>
            </p:cNvCxnSpPr>
            <p:nvPr/>
          </p:nvCxnSpPr>
          <p:spPr>
            <a:xfrm flipV="1">
              <a:off x="3886200" y="1708666"/>
              <a:ext cx="2590800" cy="641098"/>
            </a:xfrm>
            <a:prstGeom prst="line">
              <a:avLst/>
            </a:prstGeom>
            <a:ln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Group 46"/>
          <p:cNvGrpSpPr/>
          <p:nvPr/>
        </p:nvGrpSpPr>
        <p:grpSpPr>
          <a:xfrm>
            <a:off x="5670212" y="1873500"/>
            <a:ext cx="2787988" cy="4755900"/>
            <a:chOff x="5433645" y="1873500"/>
            <a:chExt cx="2787988" cy="4755900"/>
          </a:xfrm>
        </p:grpSpPr>
        <p:pic>
          <p:nvPicPr>
            <p:cNvPr id="29" name="Picture 28" descr="Picture 26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715000" y="4095101"/>
              <a:ext cx="2506633" cy="2534299"/>
            </a:xfrm>
            <a:prstGeom prst="rect">
              <a:avLst/>
            </a:prstGeom>
          </p:spPr>
        </p:pic>
        <p:sp>
          <p:nvSpPr>
            <p:cNvPr id="43" name="TextBox 42"/>
            <p:cNvSpPr txBox="1"/>
            <p:nvPr/>
          </p:nvSpPr>
          <p:spPr>
            <a:xfrm>
              <a:off x="5433645" y="4162014"/>
              <a:ext cx="312030" cy="369332"/>
            </a:xfrm>
            <a:prstGeom prst="rect">
              <a:avLst/>
            </a:prstGeom>
            <a:solidFill>
              <a:srgbClr val="000090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</a:rPr>
                <a:t>6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cxnSp>
          <p:nvCxnSpPr>
            <p:cNvPr id="45" name="Straight Connector 44"/>
            <p:cNvCxnSpPr/>
            <p:nvPr/>
          </p:nvCxnSpPr>
          <p:spPr>
            <a:xfrm rot="5400000">
              <a:off x="4990688" y="2628488"/>
              <a:ext cx="2241301" cy="731326"/>
            </a:xfrm>
            <a:prstGeom prst="line">
              <a:avLst/>
            </a:prstGeom>
            <a:ln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4C4AE9FE-2E2E-1340-A12D-8E8680275374}" type="slidenum">
              <a:rPr lang="en-US" smtClean="0"/>
              <a:pPr/>
              <a:t>15</a:t>
            </a:fld>
            <a:endParaRPr lang="en-US"/>
          </a:p>
        </p:txBody>
      </p:sp>
      <p:grpSp>
        <p:nvGrpSpPr>
          <p:cNvPr id="3" name="Group 33"/>
          <p:cNvGrpSpPr/>
          <p:nvPr/>
        </p:nvGrpSpPr>
        <p:grpSpPr>
          <a:xfrm>
            <a:off x="221370" y="565666"/>
            <a:ext cx="2892421" cy="5454134"/>
            <a:chOff x="221370" y="565666"/>
            <a:chExt cx="2892421" cy="5454134"/>
          </a:xfrm>
        </p:grpSpPr>
        <p:grpSp>
          <p:nvGrpSpPr>
            <p:cNvPr id="4" name="Group 32"/>
            <p:cNvGrpSpPr/>
            <p:nvPr/>
          </p:nvGrpSpPr>
          <p:grpSpPr>
            <a:xfrm>
              <a:off x="221370" y="2165098"/>
              <a:ext cx="2892421" cy="3854702"/>
              <a:chOff x="221370" y="2165098"/>
              <a:chExt cx="2892421" cy="3854702"/>
            </a:xfrm>
          </p:grpSpPr>
          <p:pic>
            <p:nvPicPr>
              <p:cNvPr id="8" name="Picture 7" descr="Picture 27.png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28600" y="2514600"/>
                <a:ext cx="2885191" cy="3505200"/>
              </a:xfrm>
              <a:prstGeom prst="rect">
                <a:avLst/>
              </a:prstGeom>
            </p:spPr>
          </p:pic>
          <p:sp>
            <p:nvSpPr>
              <p:cNvPr id="13" name="TextBox 12"/>
              <p:cNvSpPr txBox="1"/>
              <p:nvPr/>
            </p:nvSpPr>
            <p:spPr>
              <a:xfrm>
                <a:off x="221370" y="2165098"/>
                <a:ext cx="312030" cy="369332"/>
              </a:xfrm>
              <a:prstGeom prst="rect">
                <a:avLst/>
              </a:prstGeom>
              <a:solidFill>
                <a:srgbClr val="000090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chemeClr val="bg1"/>
                    </a:solidFill>
                  </a:rPr>
                  <a:t>2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  <p:cxnSp>
          <p:nvCxnSpPr>
            <p:cNvPr id="19" name="Straight Connector 18"/>
            <p:cNvCxnSpPr/>
            <p:nvPr/>
          </p:nvCxnSpPr>
          <p:spPr>
            <a:xfrm rot="5400000">
              <a:off x="-290474" y="1233526"/>
              <a:ext cx="1491735" cy="156016"/>
            </a:xfrm>
            <a:prstGeom prst="line">
              <a:avLst/>
            </a:prstGeom>
            <a:ln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 36"/>
          <p:cNvGrpSpPr/>
          <p:nvPr/>
        </p:nvGrpSpPr>
        <p:grpSpPr>
          <a:xfrm>
            <a:off x="533400" y="1611101"/>
            <a:ext cx="2831284" cy="738663"/>
            <a:chOff x="533400" y="1611101"/>
            <a:chExt cx="2831284" cy="738663"/>
          </a:xfrm>
        </p:grpSpPr>
        <p:sp>
          <p:nvSpPr>
            <p:cNvPr id="14" name="TextBox 13"/>
            <p:cNvSpPr txBox="1"/>
            <p:nvPr/>
          </p:nvSpPr>
          <p:spPr>
            <a:xfrm>
              <a:off x="3052654" y="1611101"/>
              <a:ext cx="312030" cy="369332"/>
            </a:xfrm>
            <a:prstGeom prst="rect">
              <a:avLst/>
            </a:prstGeom>
            <a:solidFill>
              <a:srgbClr val="000090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</a:rPr>
                <a:t>3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cxnSp>
          <p:nvCxnSpPr>
            <p:cNvPr id="21" name="Straight Connector 20"/>
            <p:cNvCxnSpPr>
              <a:stCxn id="13" idx="3"/>
            </p:cNvCxnSpPr>
            <p:nvPr/>
          </p:nvCxnSpPr>
          <p:spPr>
            <a:xfrm flipV="1">
              <a:off x="533400" y="1980433"/>
              <a:ext cx="2519254" cy="369331"/>
            </a:xfrm>
            <a:prstGeom prst="line">
              <a:avLst/>
            </a:prstGeom>
            <a:ln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34"/>
          <p:cNvGrpSpPr/>
          <p:nvPr/>
        </p:nvGrpSpPr>
        <p:grpSpPr>
          <a:xfrm>
            <a:off x="3129183" y="1906726"/>
            <a:ext cx="2239382" cy="4113074"/>
            <a:chOff x="3129183" y="1906726"/>
            <a:chExt cx="2239382" cy="4113074"/>
          </a:xfrm>
        </p:grpSpPr>
        <p:pic>
          <p:nvPicPr>
            <p:cNvPr id="10" name="Picture 9" descr="Picture 30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200400" y="2514600"/>
              <a:ext cx="2168165" cy="3505200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3433983" y="2317498"/>
              <a:ext cx="452217" cy="369332"/>
            </a:xfrm>
            <a:prstGeom prst="rect">
              <a:avLst/>
            </a:prstGeom>
            <a:solidFill>
              <a:srgbClr val="000090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</a:rPr>
                <a:t>4a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129183" y="3669268"/>
              <a:ext cx="452217" cy="369332"/>
            </a:xfrm>
            <a:prstGeom prst="rect">
              <a:avLst/>
            </a:prstGeom>
            <a:solidFill>
              <a:srgbClr val="000090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</a:rPr>
                <a:t>4b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cxnSp>
          <p:nvCxnSpPr>
            <p:cNvPr id="23" name="Straight Connector 22"/>
            <p:cNvCxnSpPr>
              <a:endCxn id="15" idx="0"/>
            </p:cNvCxnSpPr>
            <p:nvPr/>
          </p:nvCxnSpPr>
          <p:spPr>
            <a:xfrm rot="16200000" flipH="1">
              <a:off x="3341652" y="1999057"/>
              <a:ext cx="410771" cy="226109"/>
            </a:xfrm>
            <a:prstGeom prst="line">
              <a:avLst/>
            </a:prstGeom>
            <a:ln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>
              <a:stCxn id="14" idx="2"/>
            </p:cNvCxnSpPr>
            <p:nvPr/>
          </p:nvCxnSpPr>
          <p:spPr>
            <a:xfrm rot="5400000">
              <a:off x="2368895" y="2818619"/>
              <a:ext cx="1677960" cy="1588"/>
            </a:xfrm>
            <a:prstGeom prst="line">
              <a:avLst/>
            </a:prstGeom>
            <a:ln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TextBox 37"/>
          <p:cNvSpPr txBox="1"/>
          <p:nvPr/>
        </p:nvSpPr>
        <p:spPr>
          <a:xfrm>
            <a:off x="6248400" y="196334"/>
            <a:ext cx="2667000" cy="92333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Simplest case of the KEYS2: see Gay, </a:t>
            </a:r>
            <a:r>
              <a:rPr lang="en-US" dirty="0" err="1" smtClean="0"/>
              <a:t>Menzies</a:t>
            </a:r>
            <a:r>
              <a:rPr lang="en-US" dirty="0" smtClean="0"/>
              <a:t> et al ASE journal, Dec’10</a:t>
            </a:r>
            <a:endParaRPr lang="en-US" dirty="0"/>
          </a:p>
        </p:txBody>
      </p:sp>
      <p:grpSp>
        <p:nvGrpSpPr>
          <p:cNvPr id="28" name="Group 27"/>
          <p:cNvGrpSpPr/>
          <p:nvPr/>
        </p:nvGrpSpPr>
        <p:grpSpPr>
          <a:xfrm>
            <a:off x="377385" y="76200"/>
            <a:ext cx="4999754" cy="1981200"/>
            <a:chOff x="377385" y="76200"/>
            <a:chExt cx="4999754" cy="1981200"/>
          </a:xfrm>
        </p:grpSpPr>
        <p:grpSp>
          <p:nvGrpSpPr>
            <p:cNvPr id="2" name="Group 31"/>
            <p:cNvGrpSpPr/>
            <p:nvPr/>
          </p:nvGrpSpPr>
          <p:grpSpPr>
            <a:xfrm>
              <a:off x="377385" y="76200"/>
              <a:ext cx="2061015" cy="1981200"/>
              <a:chOff x="377385" y="76200"/>
              <a:chExt cx="2061015" cy="1981200"/>
            </a:xfrm>
          </p:grpSpPr>
          <p:pic>
            <p:nvPicPr>
              <p:cNvPr id="9" name="Picture 8" descr="Picture 31.png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55311" y="76200"/>
                <a:ext cx="1683089" cy="1981200"/>
              </a:xfrm>
              <a:prstGeom prst="rect">
                <a:avLst/>
              </a:prstGeom>
            </p:spPr>
          </p:pic>
          <p:sp>
            <p:nvSpPr>
              <p:cNvPr id="12" name="TextBox 11"/>
              <p:cNvSpPr txBox="1"/>
              <p:nvPr/>
            </p:nvSpPr>
            <p:spPr>
              <a:xfrm>
                <a:off x="377385" y="196334"/>
                <a:ext cx="312030" cy="369332"/>
              </a:xfrm>
              <a:prstGeom prst="rect">
                <a:avLst/>
              </a:prstGeom>
              <a:solidFill>
                <a:srgbClr val="000090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chemeClr val="bg1"/>
                    </a:solidFill>
                  </a:rPr>
                  <a:t>1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26" name="Right Brace 25"/>
            <p:cNvSpPr/>
            <p:nvPr/>
          </p:nvSpPr>
          <p:spPr>
            <a:xfrm>
              <a:off x="2438400" y="196334"/>
              <a:ext cx="614254" cy="1784099"/>
            </a:xfrm>
            <a:prstGeom prst="rightBrace">
              <a:avLst>
                <a:gd name="adj1" fmla="val 8333"/>
                <a:gd name="adj2" fmla="val 18362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129183" y="381000"/>
              <a:ext cx="224795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 membership function </a:t>
              </a:r>
            </a:p>
            <a:p>
              <a:r>
                <a:rPr lang="en-US" dirty="0" smtClean="0"/>
                <a:t>returning 0 to 14</a:t>
              </a:r>
              <a:endParaRPr lang="en-US" dirty="0"/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6577514" y="4525157"/>
            <a:ext cx="1597816" cy="1445906"/>
            <a:chOff x="6409267" y="2184400"/>
            <a:chExt cx="2429933" cy="2065867"/>
          </a:xfrm>
        </p:grpSpPr>
        <p:sp>
          <p:nvSpPr>
            <p:cNvPr id="35" name="Freeform 34"/>
            <p:cNvSpPr/>
            <p:nvPr/>
          </p:nvSpPr>
          <p:spPr>
            <a:xfrm>
              <a:off x="6409267" y="3302000"/>
              <a:ext cx="2370666" cy="948267"/>
            </a:xfrm>
            <a:custGeom>
              <a:avLst/>
              <a:gdLst>
                <a:gd name="connsiteX0" fmla="*/ 0 w 2370666"/>
                <a:gd name="connsiteY0" fmla="*/ 0 h 948267"/>
                <a:gd name="connsiteX1" fmla="*/ 25400 w 2370666"/>
                <a:gd name="connsiteY1" fmla="*/ 25400 h 948267"/>
                <a:gd name="connsiteX2" fmla="*/ 42333 w 2370666"/>
                <a:gd name="connsiteY2" fmla="*/ 59267 h 948267"/>
                <a:gd name="connsiteX3" fmla="*/ 93133 w 2370666"/>
                <a:gd name="connsiteY3" fmla="*/ 76200 h 948267"/>
                <a:gd name="connsiteX4" fmla="*/ 143933 w 2370666"/>
                <a:gd name="connsiteY4" fmla="*/ 101600 h 948267"/>
                <a:gd name="connsiteX5" fmla="*/ 211666 w 2370666"/>
                <a:gd name="connsiteY5" fmla="*/ 93133 h 948267"/>
                <a:gd name="connsiteX6" fmla="*/ 228600 w 2370666"/>
                <a:gd name="connsiteY6" fmla="*/ 110067 h 948267"/>
                <a:gd name="connsiteX7" fmla="*/ 245533 w 2370666"/>
                <a:gd name="connsiteY7" fmla="*/ 160867 h 948267"/>
                <a:gd name="connsiteX8" fmla="*/ 254000 w 2370666"/>
                <a:gd name="connsiteY8" fmla="*/ 186267 h 948267"/>
                <a:gd name="connsiteX9" fmla="*/ 279400 w 2370666"/>
                <a:gd name="connsiteY9" fmla="*/ 211667 h 948267"/>
                <a:gd name="connsiteX10" fmla="*/ 304800 w 2370666"/>
                <a:gd name="connsiteY10" fmla="*/ 304800 h 948267"/>
                <a:gd name="connsiteX11" fmla="*/ 313266 w 2370666"/>
                <a:gd name="connsiteY11" fmla="*/ 330200 h 948267"/>
                <a:gd name="connsiteX12" fmla="*/ 338666 w 2370666"/>
                <a:gd name="connsiteY12" fmla="*/ 296333 h 948267"/>
                <a:gd name="connsiteX13" fmla="*/ 355600 w 2370666"/>
                <a:gd name="connsiteY13" fmla="*/ 313267 h 948267"/>
                <a:gd name="connsiteX14" fmla="*/ 381000 w 2370666"/>
                <a:gd name="connsiteY14" fmla="*/ 372533 h 948267"/>
                <a:gd name="connsiteX15" fmla="*/ 406400 w 2370666"/>
                <a:gd name="connsiteY15" fmla="*/ 423333 h 948267"/>
                <a:gd name="connsiteX16" fmla="*/ 423333 w 2370666"/>
                <a:gd name="connsiteY16" fmla="*/ 440267 h 948267"/>
                <a:gd name="connsiteX17" fmla="*/ 440266 w 2370666"/>
                <a:gd name="connsiteY17" fmla="*/ 465667 h 948267"/>
                <a:gd name="connsiteX18" fmla="*/ 465666 w 2370666"/>
                <a:gd name="connsiteY18" fmla="*/ 474133 h 948267"/>
                <a:gd name="connsiteX19" fmla="*/ 567266 w 2370666"/>
                <a:gd name="connsiteY19" fmla="*/ 482600 h 948267"/>
                <a:gd name="connsiteX20" fmla="*/ 660400 w 2370666"/>
                <a:gd name="connsiteY20" fmla="*/ 474133 h 948267"/>
                <a:gd name="connsiteX21" fmla="*/ 685800 w 2370666"/>
                <a:gd name="connsiteY21" fmla="*/ 465667 h 948267"/>
                <a:gd name="connsiteX22" fmla="*/ 719666 w 2370666"/>
                <a:gd name="connsiteY22" fmla="*/ 457200 h 948267"/>
                <a:gd name="connsiteX23" fmla="*/ 855133 w 2370666"/>
                <a:gd name="connsiteY23" fmla="*/ 465667 h 948267"/>
                <a:gd name="connsiteX24" fmla="*/ 905933 w 2370666"/>
                <a:gd name="connsiteY24" fmla="*/ 474133 h 948267"/>
                <a:gd name="connsiteX25" fmla="*/ 956733 w 2370666"/>
                <a:gd name="connsiteY25" fmla="*/ 491067 h 948267"/>
                <a:gd name="connsiteX26" fmla="*/ 982133 w 2370666"/>
                <a:gd name="connsiteY26" fmla="*/ 516467 h 948267"/>
                <a:gd name="connsiteX27" fmla="*/ 1007533 w 2370666"/>
                <a:gd name="connsiteY27" fmla="*/ 524933 h 948267"/>
                <a:gd name="connsiteX28" fmla="*/ 1066800 w 2370666"/>
                <a:gd name="connsiteY28" fmla="*/ 541867 h 948267"/>
                <a:gd name="connsiteX29" fmla="*/ 1100666 w 2370666"/>
                <a:gd name="connsiteY29" fmla="*/ 592667 h 948267"/>
                <a:gd name="connsiteX30" fmla="*/ 1126066 w 2370666"/>
                <a:gd name="connsiteY30" fmla="*/ 643467 h 948267"/>
                <a:gd name="connsiteX31" fmla="*/ 1168400 w 2370666"/>
                <a:gd name="connsiteY31" fmla="*/ 719667 h 948267"/>
                <a:gd name="connsiteX32" fmla="*/ 1202266 w 2370666"/>
                <a:gd name="connsiteY32" fmla="*/ 728133 h 948267"/>
                <a:gd name="connsiteX33" fmla="*/ 1244600 w 2370666"/>
                <a:gd name="connsiteY33" fmla="*/ 762000 h 948267"/>
                <a:gd name="connsiteX34" fmla="*/ 1278466 w 2370666"/>
                <a:gd name="connsiteY34" fmla="*/ 795867 h 948267"/>
                <a:gd name="connsiteX35" fmla="*/ 1303866 w 2370666"/>
                <a:gd name="connsiteY35" fmla="*/ 812800 h 948267"/>
                <a:gd name="connsiteX36" fmla="*/ 1320800 w 2370666"/>
                <a:gd name="connsiteY36" fmla="*/ 829733 h 948267"/>
                <a:gd name="connsiteX37" fmla="*/ 1354666 w 2370666"/>
                <a:gd name="connsiteY37" fmla="*/ 846667 h 948267"/>
                <a:gd name="connsiteX38" fmla="*/ 1405466 w 2370666"/>
                <a:gd name="connsiteY38" fmla="*/ 872067 h 948267"/>
                <a:gd name="connsiteX39" fmla="*/ 1422400 w 2370666"/>
                <a:gd name="connsiteY39" fmla="*/ 897467 h 948267"/>
                <a:gd name="connsiteX40" fmla="*/ 1456266 w 2370666"/>
                <a:gd name="connsiteY40" fmla="*/ 914400 h 948267"/>
                <a:gd name="connsiteX41" fmla="*/ 1524000 w 2370666"/>
                <a:gd name="connsiteY41" fmla="*/ 939800 h 948267"/>
                <a:gd name="connsiteX42" fmla="*/ 1591733 w 2370666"/>
                <a:gd name="connsiteY42" fmla="*/ 948267 h 948267"/>
                <a:gd name="connsiteX43" fmla="*/ 1659466 w 2370666"/>
                <a:gd name="connsiteY43" fmla="*/ 939800 h 948267"/>
                <a:gd name="connsiteX44" fmla="*/ 1710266 w 2370666"/>
                <a:gd name="connsiteY44" fmla="*/ 905933 h 948267"/>
                <a:gd name="connsiteX45" fmla="*/ 1871133 w 2370666"/>
                <a:gd name="connsiteY45" fmla="*/ 897467 h 948267"/>
                <a:gd name="connsiteX46" fmla="*/ 1905000 w 2370666"/>
                <a:gd name="connsiteY46" fmla="*/ 889000 h 948267"/>
                <a:gd name="connsiteX47" fmla="*/ 2015066 w 2370666"/>
                <a:gd name="connsiteY47" fmla="*/ 872067 h 948267"/>
                <a:gd name="connsiteX48" fmla="*/ 2074333 w 2370666"/>
                <a:gd name="connsiteY48" fmla="*/ 855133 h 948267"/>
                <a:gd name="connsiteX49" fmla="*/ 2370666 w 2370666"/>
                <a:gd name="connsiteY49" fmla="*/ 855133 h 948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2370666" h="948267">
                  <a:moveTo>
                    <a:pt x="0" y="0"/>
                  </a:moveTo>
                  <a:cubicBezTo>
                    <a:pt x="8467" y="8467"/>
                    <a:pt x="18441" y="15657"/>
                    <a:pt x="25400" y="25400"/>
                  </a:cubicBezTo>
                  <a:cubicBezTo>
                    <a:pt x="32736" y="35671"/>
                    <a:pt x="32236" y="51694"/>
                    <a:pt x="42333" y="59267"/>
                  </a:cubicBezTo>
                  <a:cubicBezTo>
                    <a:pt x="56612" y="69977"/>
                    <a:pt x="76200" y="70556"/>
                    <a:pt x="93133" y="76200"/>
                  </a:cubicBezTo>
                  <a:cubicBezTo>
                    <a:pt x="128185" y="87884"/>
                    <a:pt x="111109" y="79718"/>
                    <a:pt x="143933" y="101600"/>
                  </a:cubicBezTo>
                  <a:cubicBezTo>
                    <a:pt x="176469" y="88586"/>
                    <a:pt x="182467" y="75614"/>
                    <a:pt x="211666" y="93133"/>
                  </a:cubicBezTo>
                  <a:cubicBezTo>
                    <a:pt x="218511" y="97240"/>
                    <a:pt x="222955" y="104422"/>
                    <a:pt x="228600" y="110067"/>
                  </a:cubicBezTo>
                  <a:lnTo>
                    <a:pt x="245533" y="160867"/>
                  </a:lnTo>
                  <a:cubicBezTo>
                    <a:pt x="248355" y="169334"/>
                    <a:pt x="247689" y="179956"/>
                    <a:pt x="254000" y="186267"/>
                  </a:cubicBezTo>
                  <a:lnTo>
                    <a:pt x="279400" y="211667"/>
                  </a:lnTo>
                  <a:cubicBezTo>
                    <a:pt x="291367" y="271508"/>
                    <a:pt x="283314" y="240342"/>
                    <a:pt x="304800" y="304800"/>
                  </a:cubicBezTo>
                  <a:lnTo>
                    <a:pt x="313266" y="330200"/>
                  </a:lnTo>
                  <a:cubicBezTo>
                    <a:pt x="321733" y="318911"/>
                    <a:pt x="325564" y="301574"/>
                    <a:pt x="338666" y="296333"/>
                  </a:cubicBezTo>
                  <a:cubicBezTo>
                    <a:pt x="346078" y="293368"/>
                    <a:pt x="352030" y="306127"/>
                    <a:pt x="355600" y="313267"/>
                  </a:cubicBezTo>
                  <a:cubicBezTo>
                    <a:pt x="410269" y="422606"/>
                    <a:pt x="319364" y="280083"/>
                    <a:pt x="381000" y="372533"/>
                  </a:cubicBezTo>
                  <a:cubicBezTo>
                    <a:pt x="389943" y="399363"/>
                    <a:pt x="387641" y="399884"/>
                    <a:pt x="406400" y="423333"/>
                  </a:cubicBezTo>
                  <a:cubicBezTo>
                    <a:pt x="411387" y="429566"/>
                    <a:pt x="418346" y="434034"/>
                    <a:pt x="423333" y="440267"/>
                  </a:cubicBezTo>
                  <a:cubicBezTo>
                    <a:pt x="429690" y="448213"/>
                    <a:pt x="432320" y="459310"/>
                    <a:pt x="440266" y="465667"/>
                  </a:cubicBezTo>
                  <a:cubicBezTo>
                    <a:pt x="447235" y="471242"/>
                    <a:pt x="456820" y="472954"/>
                    <a:pt x="465666" y="474133"/>
                  </a:cubicBezTo>
                  <a:cubicBezTo>
                    <a:pt x="499352" y="478624"/>
                    <a:pt x="533399" y="479778"/>
                    <a:pt x="567266" y="482600"/>
                  </a:cubicBezTo>
                  <a:cubicBezTo>
                    <a:pt x="598311" y="479778"/>
                    <a:pt x="629541" y="478541"/>
                    <a:pt x="660400" y="474133"/>
                  </a:cubicBezTo>
                  <a:cubicBezTo>
                    <a:pt x="669235" y="472871"/>
                    <a:pt x="677219" y="468119"/>
                    <a:pt x="685800" y="465667"/>
                  </a:cubicBezTo>
                  <a:cubicBezTo>
                    <a:pt x="696988" y="462470"/>
                    <a:pt x="708377" y="460022"/>
                    <a:pt x="719666" y="457200"/>
                  </a:cubicBezTo>
                  <a:cubicBezTo>
                    <a:pt x="764822" y="460022"/>
                    <a:pt x="810075" y="461571"/>
                    <a:pt x="855133" y="465667"/>
                  </a:cubicBezTo>
                  <a:cubicBezTo>
                    <a:pt x="872229" y="467221"/>
                    <a:pt x="889279" y="469969"/>
                    <a:pt x="905933" y="474133"/>
                  </a:cubicBezTo>
                  <a:cubicBezTo>
                    <a:pt x="923249" y="478462"/>
                    <a:pt x="956733" y="491067"/>
                    <a:pt x="956733" y="491067"/>
                  </a:cubicBezTo>
                  <a:cubicBezTo>
                    <a:pt x="965200" y="499534"/>
                    <a:pt x="972170" y="509825"/>
                    <a:pt x="982133" y="516467"/>
                  </a:cubicBezTo>
                  <a:cubicBezTo>
                    <a:pt x="989559" y="521417"/>
                    <a:pt x="998952" y="522481"/>
                    <a:pt x="1007533" y="524933"/>
                  </a:cubicBezTo>
                  <a:cubicBezTo>
                    <a:pt x="1081925" y="546187"/>
                    <a:pt x="1005920" y="521573"/>
                    <a:pt x="1066800" y="541867"/>
                  </a:cubicBezTo>
                  <a:cubicBezTo>
                    <a:pt x="1078089" y="558800"/>
                    <a:pt x="1095730" y="572923"/>
                    <a:pt x="1100666" y="592667"/>
                  </a:cubicBezTo>
                  <a:cubicBezTo>
                    <a:pt x="1111069" y="634277"/>
                    <a:pt x="1100905" y="618305"/>
                    <a:pt x="1126066" y="643467"/>
                  </a:cubicBezTo>
                  <a:cubicBezTo>
                    <a:pt x="1133231" y="664961"/>
                    <a:pt x="1147227" y="714374"/>
                    <a:pt x="1168400" y="719667"/>
                  </a:cubicBezTo>
                  <a:lnTo>
                    <a:pt x="1202266" y="728133"/>
                  </a:lnTo>
                  <a:cubicBezTo>
                    <a:pt x="1259918" y="785785"/>
                    <a:pt x="1169827" y="697908"/>
                    <a:pt x="1244600" y="762000"/>
                  </a:cubicBezTo>
                  <a:cubicBezTo>
                    <a:pt x="1256721" y="772390"/>
                    <a:pt x="1266345" y="785477"/>
                    <a:pt x="1278466" y="795867"/>
                  </a:cubicBezTo>
                  <a:cubicBezTo>
                    <a:pt x="1286192" y="802489"/>
                    <a:pt x="1295920" y="806443"/>
                    <a:pt x="1303866" y="812800"/>
                  </a:cubicBezTo>
                  <a:cubicBezTo>
                    <a:pt x="1310099" y="817787"/>
                    <a:pt x="1314158" y="825305"/>
                    <a:pt x="1320800" y="829733"/>
                  </a:cubicBezTo>
                  <a:cubicBezTo>
                    <a:pt x="1331301" y="836734"/>
                    <a:pt x="1343708" y="840405"/>
                    <a:pt x="1354666" y="846667"/>
                  </a:cubicBezTo>
                  <a:cubicBezTo>
                    <a:pt x="1400619" y="872926"/>
                    <a:pt x="1358899" y="856544"/>
                    <a:pt x="1405466" y="872067"/>
                  </a:cubicBezTo>
                  <a:cubicBezTo>
                    <a:pt x="1411111" y="880534"/>
                    <a:pt x="1414583" y="890953"/>
                    <a:pt x="1422400" y="897467"/>
                  </a:cubicBezTo>
                  <a:cubicBezTo>
                    <a:pt x="1432096" y="905547"/>
                    <a:pt x="1444733" y="909274"/>
                    <a:pt x="1456266" y="914400"/>
                  </a:cubicBezTo>
                  <a:cubicBezTo>
                    <a:pt x="1459194" y="915701"/>
                    <a:pt x="1512187" y="937652"/>
                    <a:pt x="1524000" y="939800"/>
                  </a:cubicBezTo>
                  <a:cubicBezTo>
                    <a:pt x="1546386" y="943870"/>
                    <a:pt x="1569155" y="945445"/>
                    <a:pt x="1591733" y="948267"/>
                  </a:cubicBezTo>
                  <a:cubicBezTo>
                    <a:pt x="1614311" y="945445"/>
                    <a:pt x="1638038" y="947453"/>
                    <a:pt x="1659466" y="939800"/>
                  </a:cubicBezTo>
                  <a:cubicBezTo>
                    <a:pt x="1678632" y="932955"/>
                    <a:pt x="1689943" y="907003"/>
                    <a:pt x="1710266" y="905933"/>
                  </a:cubicBezTo>
                  <a:lnTo>
                    <a:pt x="1871133" y="897467"/>
                  </a:lnTo>
                  <a:cubicBezTo>
                    <a:pt x="1882422" y="894645"/>
                    <a:pt x="1893522" y="890913"/>
                    <a:pt x="1905000" y="889000"/>
                  </a:cubicBezTo>
                  <a:cubicBezTo>
                    <a:pt x="1966676" y="878720"/>
                    <a:pt x="1963283" y="885013"/>
                    <a:pt x="2015066" y="872067"/>
                  </a:cubicBezTo>
                  <a:cubicBezTo>
                    <a:pt x="2032426" y="867727"/>
                    <a:pt x="2056684" y="855586"/>
                    <a:pt x="2074333" y="855133"/>
                  </a:cubicBezTo>
                  <a:cubicBezTo>
                    <a:pt x="2173078" y="852601"/>
                    <a:pt x="2271888" y="855133"/>
                    <a:pt x="2370666" y="855133"/>
                  </a:cubicBezTo>
                </a:path>
              </a:pathLst>
            </a:custGeom>
            <a:ln w="38100" cap="flat" cmpd="sng" algn="ctr">
              <a:solidFill>
                <a:srgbClr val="00009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reeform 35"/>
            <p:cNvSpPr/>
            <p:nvPr/>
          </p:nvSpPr>
          <p:spPr>
            <a:xfrm>
              <a:off x="8458200" y="2184400"/>
              <a:ext cx="381000" cy="8843"/>
            </a:xfrm>
            <a:custGeom>
              <a:avLst/>
              <a:gdLst>
                <a:gd name="connsiteX0" fmla="*/ 0 w 381000"/>
                <a:gd name="connsiteY0" fmla="*/ 8467 h 8843"/>
                <a:gd name="connsiteX1" fmla="*/ 127000 w 381000"/>
                <a:gd name="connsiteY1" fmla="*/ 0 h 8843"/>
                <a:gd name="connsiteX2" fmla="*/ 347133 w 381000"/>
                <a:gd name="connsiteY2" fmla="*/ 8467 h 8843"/>
                <a:gd name="connsiteX3" fmla="*/ 381000 w 381000"/>
                <a:gd name="connsiteY3" fmla="*/ 8467 h 8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1000" h="8843">
                  <a:moveTo>
                    <a:pt x="0" y="8467"/>
                  </a:moveTo>
                  <a:cubicBezTo>
                    <a:pt x="42333" y="5645"/>
                    <a:pt x="84573" y="0"/>
                    <a:pt x="127000" y="0"/>
                  </a:cubicBezTo>
                  <a:cubicBezTo>
                    <a:pt x="200432" y="0"/>
                    <a:pt x="273742" y="6021"/>
                    <a:pt x="347133" y="8467"/>
                  </a:cubicBezTo>
                  <a:cubicBezTo>
                    <a:pt x="358416" y="8843"/>
                    <a:pt x="369711" y="8467"/>
                    <a:pt x="381000" y="8467"/>
                  </a:cubicBezTo>
                </a:path>
              </a:pathLst>
            </a:custGeom>
            <a:ln w="38100" cap="flat" cmpd="sng" algn="ctr">
              <a:solidFill>
                <a:srgbClr val="00009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628307" y="4294663"/>
            <a:ext cx="1623223" cy="1400269"/>
            <a:chOff x="6379096" y="1888067"/>
            <a:chExt cx="2468571" cy="2000661"/>
          </a:xfrm>
        </p:grpSpPr>
        <p:sp>
          <p:nvSpPr>
            <p:cNvPr id="39" name="Freeform 38"/>
            <p:cNvSpPr/>
            <p:nvPr/>
          </p:nvSpPr>
          <p:spPr>
            <a:xfrm>
              <a:off x="6379096" y="3422381"/>
              <a:ext cx="2443171" cy="466347"/>
            </a:xfrm>
            <a:custGeom>
              <a:avLst/>
              <a:gdLst>
                <a:gd name="connsiteX0" fmla="*/ 38637 w 2443171"/>
                <a:gd name="connsiteY0" fmla="*/ 15086 h 466347"/>
                <a:gd name="connsiteX1" fmla="*/ 131771 w 2443171"/>
                <a:gd name="connsiteY1" fmla="*/ 65886 h 466347"/>
                <a:gd name="connsiteX2" fmla="*/ 182571 w 2443171"/>
                <a:gd name="connsiteY2" fmla="*/ 82819 h 466347"/>
                <a:gd name="connsiteX3" fmla="*/ 224904 w 2443171"/>
                <a:gd name="connsiteY3" fmla="*/ 99752 h 466347"/>
                <a:gd name="connsiteX4" fmla="*/ 284171 w 2443171"/>
                <a:gd name="connsiteY4" fmla="*/ 116686 h 466347"/>
                <a:gd name="connsiteX5" fmla="*/ 301104 w 2443171"/>
                <a:gd name="connsiteY5" fmla="*/ 142086 h 466347"/>
                <a:gd name="connsiteX6" fmla="*/ 326504 w 2443171"/>
                <a:gd name="connsiteY6" fmla="*/ 150552 h 466347"/>
                <a:gd name="connsiteX7" fmla="*/ 385771 w 2443171"/>
                <a:gd name="connsiteY7" fmla="*/ 175952 h 466347"/>
                <a:gd name="connsiteX8" fmla="*/ 724437 w 2443171"/>
                <a:gd name="connsiteY8" fmla="*/ 184419 h 466347"/>
                <a:gd name="connsiteX9" fmla="*/ 732904 w 2443171"/>
                <a:gd name="connsiteY9" fmla="*/ 209819 h 466347"/>
                <a:gd name="connsiteX10" fmla="*/ 766771 w 2443171"/>
                <a:gd name="connsiteY10" fmla="*/ 218286 h 466347"/>
                <a:gd name="connsiteX11" fmla="*/ 792171 w 2443171"/>
                <a:gd name="connsiteY11" fmla="*/ 226752 h 466347"/>
                <a:gd name="connsiteX12" fmla="*/ 851437 w 2443171"/>
                <a:gd name="connsiteY12" fmla="*/ 252152 h 466347"/>
                <a:gd name="connsiteX13" fmla="*/ 868371 w 2443171"/>
                <a:gd name="connsiteY13" fmla="*/ 269086 h 466347"/>
                <a:gd name="connsiteX14" fmla="*/ 893771 w 2443171"/>
                <a:gd name="connsiteY14" fmla="*/ 286019 h 466347"/>
                <a:gd name="connsiteX15" fmla="*/ 919171 w 2443171"/>
                <a:gd name="connsiteY15" fmla="*/ 277552 h 466347"/>
                <a:gd name="connsiteX16" fmla="*/ 953037 w 2443171"/>
                <a:gd name="connsiteY16" fmla="*/ 243686 h 466347"/>
                <a:gd name="connsiteX17" fmla="*/ 1046171 w 2443171"/>
                <a:gd name="connsiteY17" fmla="*/ 235219 h 466347"/>
                <a:gd name="connsiteX18" fmla="*/ 1096971 w 2443171"/>
                <a:gd name="connsiteY18" fmla="*/ 260619 h 466347"/>
                <a:gd name="connsiteX19" fmla="*/ 1122371 w 2443171"/>
                <a:gd name="connsiteY19" fmla="*/ 286019 h 466347"/>
                <a:gd name="connsiteX20" fmla="*/ 1156237 w 2443171"/>
                <a:gd name="connsiteY20" fmla="*/ 302952 h 466347"/>
                <a:gd name="connsiteX21" fmla="*/ 1207037 w 2443171"/>
                <a:gd name="connsiteY21" fmla="*/ 328352 h 466347"/>
                <a:gd name="connsiteX22" fmla="*/ 1444104 w 2443171"/>
                <a:gd name="connsiteY22" fmla="*/ 336819 h 466347"/>
                <a:gd name="connsiteX23" fmla="*/ 1486437 w 2443171"/>
                <a:gd name="connsiteY23" fmla="*/ 345286 h 466347"/>
                <a:gd name="connsiteX24" fmla="*/ 1562637 w 2443171"/>
                <a:gd name="connsiteY24" fmla="*/ 370686 h 466347"/>
                <a:gd name="connsiteX25" fmla="*/ 1647304 w 2443171"/>
                <a:gd name="connsiteY25" fmla="*/ 379152 h 466347"/>
                <a:gd name="connsiteX26" fmla="*/ 1672704 w 2443171"/>
                <a:gd name="connsiteY26" fmla="*/ 396086 h 466347"/>
                <a:gd name="connsiteX27" fmla="*/ 1731971 w 2443171"/>
                <a:gd name="connsiteY27" fmla="*/ 413019 h 466347"/>
                <a:gd name="connsiteX28" fmla="*/ 1977504 w 2443171"/>
                <a:gd name="connsiteY28" fmla="*/ 438419 h 466347"/>
                <a:gd name="connsiteX29" fmla="*/ 2206104 w 2443171"/>
                <a:gd name="connsiteY29" fmla="*/ 455352 h 466347"/>
                <a:gd name="connsiteX30" fmla="*/ 2231504 w 2443171"/>
                <a:gd name="connsiteY30" fmla="*/ 438419 h 466347"/>
                <a:gd name="connsiteX31" fmla="*/ 2290771 w 2443171"/>
                <a:gd name="connsiteY31" fmla="*/ 429952 h 466347"/>
                <a:gd name="connsiteX32" fmla="*/ 2341571 w 2443171"/>
                <a:gd name="connsiteY32" fmla="*/ 421486 h 466347"/>
                <a:gd name="connsiteX33" fmla="*/ 2443171 w 2443171"/>
                <a:gd name="connsiteY33" fmla="*/ 421486 h 4663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2443171" h="466347">
                  <a:moveTo>
                    <a:pt x="38637" y="15086"/>
                  </a:moveTo>
                  <a:cubicBezTo>
                    <a:pt x="108224" y="38280"/>
                    <a:pt x="0" y="0"/>
                    <a:pt x="131771" y="65886"/>
                  </a:cubicBezTo>
                  <a:cubicBezTo>
                    <a:pt x="147736" y="73868"/>
                    <a:pt x="165796" y="76719"/>
                    <a:pt x="182571" y="82819"/>
                  </a:cubicBezTo>
                  <a:cubicBezTo>
                    <a:pt x="196854" y="88013"/>
                    <a:pt x="210674" y="94416"/>
                    <a:pt x="224904" y="99752"/>
                  </a:cubicBezTo>
                  <a:cubicBezTo>
                    <a:pt x="249200" y="108863"/>
                    <a:pt x="257479" y="110013"/>
                    <a:pt x="284171" y="116686"/>
                  </a:cubicBezTo>
                  <a:cubicBezTo>
                    <a:pt x="289815" y="125153"/>
                    <a:pt x="293158" y="135729"/>
                    <a:pt x="301104" y="142086"/>
                  </a:cubicBezTo>
                  <a:cubicBezTo>
                    <a:pt x="308073" y="147661"/>
                    <a:pt x="318301" y="147036"/>
                    <a:pt x="326504" y="150552"/>
                  </a:cubicBezTo>
                  <a:cubicBezTo>
                    <a:pt x="336502" y="154837"/>
                    <a:pt x="370919" y="175261"/>
                    <a:pt x="385771" y="175952"/>
                  </a:cubicBezTo>
                  <a:cubicBezTo>
                    <a:pt x="498573" y="181199"/>
                    <a:pt x="611548" y="181597"/>
                    <a:pt x="724437" y="184419"/>
                  </a:cubicBezTo>
                  <a:cubicBezTo>
                    <a:pt x="727259" y="192886"/>
                    <a:pt x="725935" y="204244"/>
                    <a:pt x="732904" y="209819"/>
                  </a:cubicBezTo>
                  <a:cubicBezTo>
                    <a:pt x="741991" y="217088"/>
                    <a:pt x="755582" y="215089"/>
                    <a:pt x="766771" y="218286"/>
                  </a:cubicBezTo>
                  <a:cubicBezTo>
                    <a:pt x="775352" y="220738"/>
                    <a:pt x="783704" y="223930"/>
                    <a:pt x="792171" y="226752"/>
                  </a:cubicBezTo>
                  <a:cubicBezTo>
                    <a:pt x="830408" y="264992"/>
                    <a:pt x="781213" y="222056"/>
                    <a:pt x="851437" y="252152"/>
                  </a:cubicBezTo>
                  <a:cubicBezTo>
                    <a:pt x="858774" y="255297"/>
                    <a:pt x="862137" y="264099"/>
                    <a:pt x="868371" y="269086"/>
                  </a:cubicBezTo>
                  <a:cubicBezTo>
                    <a:pt x="876317" y="275443"/>
                    <a:pt x="885304" y="280375"/>
                    <a:pt x="893771" y="286019"/>
                  </a:cubicBezTo>
                  <a:cubicBezTo>
                    <a:pt x="902238" y="283197"/>
                    <a:pt x="912860" y="283863"/>
                    <a:pt x="919171" y="277552"/>
                  </a:cubicBezTo>
                  <a:cubicBezTo>
                    <a:pt x="964324" y="232398"/>
                    <a:pt x="885306" y="266261"/>
                    <a:pt x="953037" y="243686"/>
                  </a:cubicBezTo>
                  <a:cubicBezTo>
                    <a:pt x="986791" y="209932"/>
                    <a:pt x="966044" y="221864"/>
                    <a:pt x="1046171" y="235219"/>
                  </a:cubicBezTo>
                  <a:cubicBezTo>
                    <a:pt x="1065262" y="238401"/>
                    <a:pt x="1082344" y="248430"/>
                    <a:pt x="1096971" y="260619"/>
                  </a:cubicBezTo>
                  <a:cubicBezTo>
                    <a:pt x="1106169" y="268284"/>
                    <a:pt x="1112628" y="279059"/>
                    <a:pt x="1122371" y="286019"/>
                  </a:cubicBezTo>
                  <a:cubicBezTo>
                    <a:pt x="1132641" y="293355"/>
                    <a:pt x="1145736" y="295951"/>
                    <a:pt x="1156237" y="302952"/>
                  </a:cubicBezTo>
                  <a:cubicBezTo>
                    <a:pt x="1186422" y="323076"/>
                    <a:pt x="1158104" y="325294"/>
                    <a:pt x="1207037" y="328352"/>
                  </a:cubicBezTo>
                  <a:cubicBezTo>
                    <a:pt x="1285956" y="333284"/>
                    <a:pt x="1365082" y="333997"/>
                    <a:pt x="1444104" y="336819"/>
                  </a:cubicBezTo>
                  <a:cubicBezTo>
                    <a:pt x="1458215" y="339641"/>
                    <a:pt x="1472600" y="341333"/>
                    <a:pt x="1486437" y="345286"/>
                  </a:cubicBezTo>
                  <a:cubicBezTo>
                    <a:pt x="1512181" y="352641"/>
                    <a:pt x="1535996" y="368022"/>
                    <a:pt x="1562637" y="370686"/>
                  </a:cubicBezTo>
                  <a:lnTo>
                    <a:pt x="1647304" y="379152"/>
                  </a:lnTo>
                  <a:cubicBezTo>
                    <a:pt x="1655771" y="384797"/>
                    <a:pt x="1663602" y="391535"/>
                    <a:pt x="1672704" y="396086"/>
                  </a:cubicBezTo>
                  <a:cubicBezTo>
                    <a:pt x="1682018" y="400743"/>
                    <a:pt x="1724814" y="412151"/>
                    <a:pt x="1731971" y="413019"/>
                  </a:cubicBezTo>
                  <a:cubicBezTo>
                    <a:pt x="1813654" y="422920"/>
                    <a:pt x="1977504" y="438419"/>
                    <a:pt x="1977504" y="438419"/>
                  </a:cubicBezTo>
                  <a:cubicBezTo>
                    <a:pt x="2061283" y="466347"/>
                    <a:pt x="2039059" y="461539"/>
                    <a:pt x="2206104" y="455352"/>
                  </a:cubicBezTo>
                  <a:cubicBezTo>
                    <a:pt x="2216273" y="454975"/>
                    <a:pt x="2221758" y="441343"/>
                    <a:pt x="2231504" y="438419"/>
                  </a:cubicBezTo>
                  <a:cubicBezTo>
                    <a:pt x="2250619" y="432685"/>
                    <a:pt x="2271047" y="432986"/>
                    <a:pt x="2290771" y="429952"/>
                  </a:cubicBezTo>
                  <a:cubicBezTo>
                    <a:pt x="2307738" y="427342"/>
                    <a:pt x="2324431" y="422438"/>
                    <a:pt x="2341571" y="421486"/>
                  </a:cubicBezTo>
                  <a:cubicBezTo>
                    <a:pt x="2375386" y="419608"/>
                    <a:pt x="2409304" y="421486"/>
                    <a:pt x="2443171" y="421486"/>
                  </a:cubicBezTo>
                </a:path>
              </a:pathLst>
            </a:custGeom>
            <a:ln w="3810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Freeform 39"/>
            <p:cNvSpPr/>
            <p:nvPr/>
          </p:nvSpPr>
          <p:spPr>
            <a:xfrm>
              <a:off x="8441267" y="1888067"/>
              <a:ext cx="406400" cy="0"/>
            </a:xfrm>
            <a:custGeom>
              <a:avLst/>
              <a:gdLst>
                <a:gd name="connsiteX0" fmla="*/ 0 w 406400"/>
                <a:gd name="connsiteY0" fmla="*/ 0 h 0"/>
                <a:gd name="connsiteX1" fmla="*/ 406400 w 40640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06400">
                  <a:moveTo>
                    <a:pt x="0" y="0"/>
                  </a:moveTo>
                  <a:lnTo>
                    <a:pt x="406400" y="0"/>
                  </a:lnTo>
                </a:path>
              </a:pathLst>
            </a:custGeom>
            <a:ln w="50800">
              <a:solidFill>
                <a:srgbClr val="008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6498930" y="4299975"/>
            <a:ext cx="1752600" cy="1671088"/>
            <a:chOff x="6409267" y="1820333"/>
            <a:chExt cx="2438400" cy="2387600"/>
          </a:xfrm>
        </p:grpSpPr>
        <p:sp>
          <p:nvSpPr>
            <p:cNvPr id="32" name="Freeform 31"/>
            <p:cNvSpPr/>
            <p:nvPr/>
          </p:nvSpPr>
          <p:spPr>
            <a:xfrm>
              <a:off x="6409267" y="1820333"/>
              <a:ext cx="2413000" cy="2387600"/>
            </a:xfrm>
            <a:custGeom>
              <a:avLst/>
              <a:gdLst>
                <a:gd name="connsiteX0" fmla="*/ 0 w 2413000"/>
                <a:gd name="connsiteY0" fmla="*/ 220134 h 2387600"/>
                <a:gd name="connsiteX1" fmla="*/ 33866 w 2413000"/>
                <a:gd name="connsiteY1" fmla="*/ 169334 h 2387600"/>
                <a:gd name="connsiteX2" fmla="*/ 50800 w 2413000"/>
                <a:gd name="connsiteY2" fmla="*/ 101600 h 2387600"/>
                <a:gd name="connsiteX3" fmla="*/ 67733 w 2413000"/>
                <a:gd name="connsiteY3" fmla="*/ 76200 h 2387600"/>
                <a:gd name="connsiteX4" fmla="*/ 84666 w 2413000"/>
                <a:gd name="connsiteY4" fmla="*/ 25400 h 2387600"/>
                <a:gd name="connsiteX5" fmla="*/ 93133 w 2413000"/>
                <a:gd name="connsiteY5" fmla="*/ 0 h 2387600"/>
                <a:gd name="connsiteX6" fmla="*/ 101600 w 2413000"/>
                <a:gd name="connsiteY6" fmla="*/ 25400 h 2387600"/>
                <a:gd name="connsiteX7" fmla="*/ 118533 w 2413000"/>
                <a:gd name="connsiteY7" fmla="*/ 101600 h 2387600"/>
                <a:gd name="connsiteX8" fmla="*/ 135466 w 2413000"/>
                <a:gd name="connsiteY8" fmla="*/ 118534 h 2387600"/>
                <a:gd name="connsiteX9" fmla="*/ 152400 w 2413000"/>
                <a:gd name="connsiteY9" fmla="*/ 169334 h 2387600"/>
                <a:gd name="connsiteX10" fmla="*/ 169333 w 2413000"/>
                <a:gd name="connsiteY10" fmla="*/ 194734 h 2387600"/>
                <a:gd name="connsiteX11" fmla="*/ 186266 w 2413000"/>
                <a:gd name="connsiteY11" fmla="*/ 245534 h 2387600"/>
                <a:gd name="connsiteX12" fmla="*/ 194733 w 2413000"/>
                <a:gd name="connsiteY12" fmla="*/ 321734 h 2387600"/>
                <a:gd name="connsiteX13" fmla="*/ 203200 w 2413000"/>
                <a:gd name="connsiteY13" fmla="*/ 347134 h 2387600"/>
                <a:gd name="connsiteX14" fmla="*/ 228600 w 2413000"/>
                <a:gd name="connsiteY14" fmla="*/ 482600 h 2387600"/>
                <a:gd name="connsiteX15" fmla="*/ 237066 w 2413000"/>
                <a:gd name="connsiteY15" fmla="*/ 575734 h 2387600"/>
                <a:gd name="connsiteX16" fmla="*/ 245533 w 2413000"/>
                <a:gd name="connsiteY16" fmla="*/ 635000 h 2387600"/>
                <a:gd name="connsiteX17" fmla="*/ 254000 w 2413000"/>
                <a:gd name="connsiteY17" fmla="*/ 685800 h 2387600"/>
                <a:gd name="connsiteX18" fmla="*/ 279400 w 2413000"/>
                <a:gd name="connsiteY18" fmla="*/ 795867 h 2387600"/>
                <a:gd name="connsiteX19" fmla="*/ 321733 w 2413000"/>
                <a:gd name="connsiteY19" fmla="*/ 889000 h 2387600"/>
                <a:gd name="connsiteX20" fmla="*/ 355600 w 2413000"/>
                <a:gd name="connsiteY20" fmla="*/ 914400 h 2387600"/>
                <a:gd name="connsiteX21" fmla="*/ 389466 w 2413000"/>
                <a:gd name="connsiteY21" fmla="*/ 973667 h 2387600"/>
                <a:gd name="connsiteX22" fmla="*/ 448733 w 2413000"/>
                <a:gd name="connsiteY22" fmla="*/ 1024467 h 2387600"/>
                <a:gd name="connsiteX23" fmla="*/ 465666 w 2413000"/>
                <a:gd name="connsiteY23" fmla="*/ 1049867 h 2387600"/>
                <a:gd name="connsiteX24" fmla="*/ 482600 w 2413000"/>
                <a:gd name="connsiteY24" fmla="*/ 1066800 h 2387600"/>
                <a:gd name="connsiteX25" fmla="*/ 499533 w 2413000"/>
                <a:gd name="connsiteY25" fmla="*/ 1117600 h 2387600"/>
                <a:gd name="connsiteX26" fmla="*/ 533400 w 2413000"/>
                <a:gd name="connsiteY26" fmla="*/ 1168400 h 2387600"/>
                <a:gd name="connsiteX27" fmla="*/ 550333 w 2413000"/>
                <a:gd name="connsiteY27" fmla="*/ 1193800 h 2387600"/>
                <a:gd name="connsiteX28" fmla="*/ 575733 w 2413000"/>
                <a:gd name="connsiteY28" fmla="*/ 1236134 h 2387600"/>
                <a:gd name="connsiteX29" fmla="*/ 584200 w 2413000"/>
                <a:gd name="connsiteY29" fmla="*/ 1312334 h 2387600"/>
                <a:gd name="connsiteX30" fmla="*/ 618066 w 2413000"/>
                <a:gd name="connsiteY30" fmla="*/ 1388534 h 2387600"/>
                <a:gd name="connsiteX31" fmla="*/ 626533 w 2413000"/>
                <a:gd name="connsiteY31" fmla="*/ 1413934 h 2387600"/>
                <a:gd name="connsiteX32" fmla="*/ 651933 w 2413000"/>
                <a:gd name="connsiteY32" fmla="*/ 1430867 h 2387600"/>
                <a:gd name="connsiteX33" fmla="*/ 677333 w 2413000"/>
                <a:gd name="connsiteY33" fmla="*/ 1456267 h 2387600"/>
                <a:gd name="connsiteX34" fmla="*/ 711200 w 2413000"/>
                <a:gd name="connsiteY34" fmla="*/ 1498600 h 2387600"/>
                <a:gd name="connsiteX35" fmla="*/ 728133 w 2413000"/>
                <a:gd name="connsiteY35" fmla="*/ 1549400 h 2387600"/>
                <a:gd name="connsiteX36" fmla="*/ 745066 w 2413000"/>
                <a:gd name="connsiteY36" fmla="*/ 1583267 h 2387600"/>
                <a:gd name="connsiteX37" fmla="*/ 778933 w 2413000"/>
                <a:gd name="connsiteY37" fmla="*/ 1634067 h 2387600"/>
                <a:gd name="connsiteX38" fmla="*/ 804333 w 2413000"/>
                <a:gd name="connsiteY38" fmla="*/ 1684867 h 2387600"/>
                <a:gd name="connsiteX39" fmla="*/ 838200 w 2413000"/>
                <a:gd name="connsiteY39" fmla="*/ 1769534 h 2387600"/>
                <a:gd name="connsiteX40" fmla="*/ 846666 w 2413000"/>
                <a:gd name="connsiteY40" fmla="*/ 1811867 h 2387600"/>
                <a:gd name="connsiteX41" fmla="*/ 863600 w 2413000"/>
                <a:gd name="connsiteY41" fmla="*/ 1837267 h 2387600"/>
                <a:gd name="connsiteX42" fmla="*/ 880533 w 2413000"/>
                <a:gd name="connsiteY42" fmla="*/ 1888067 h 2387600"/>
                <a:gd name="connsiteX43" fmla="*/ 939800 w 2413000"/>
                <a:gd name="connsiteY43" fmla="*/ 1921934 h 2387600"/>
                <a:gd name="connsiteX44" fmla="*/ 965200 w 2413000"/>
                <a:gd name="connsiteY44" fmla="*/ 1930400 h 2387600"/>
                <a:gd name="connsiteX45" fmla="*/ 973666 w 2413000"/>
                <a:gd name="connsiteY45" fmla="*/ 1955800 h 2387600"/>
                <a:gd name="connsiteX46" fmla="*/ 1007533 w 2413000"/>
                <a:gd name="connsiteY46" fmla="*/ 1964267 h 2387600"/>
                <a:gd name="connsiteX47" fmla="*/ 1049866 w 2413000"/>
                <a:gd name="connsiteY47" fmla="*/ 1981200 h 2387600"/>
                <a:gd name="connsiteX48" fmla="*/ 1075266 w 2413000"/>
                <a:gd name="connsiteY48" fmla="*/ 1989667 h 2387600"/>
                <a:gd name="connsiteX49" fmla="*/ 1143000 w 2413000"/>
                <a:gd name="connsiteY49" fmla="*/ 2074334 h 2387600"/>
                <a:gd name="connsiteX50" fmla="*/ 1159933 w 2413000"/>
                <a:gd name="connsiteY50" fmla="*/ 2099734 h 2387600"/>
                <a:gd name="connsiteX51" fmla="*/ 1168400 w 2413000"/>
                <a:gd name="connsiteY51" fmla="*/ 2125134 h 2387600"/>
                <a:gd name="connsiteX52" fmla="*/ 1193800 w 2413000"/>
                <a:gd name="connsiteY52" fmla="*/ 2133600 h 2387600"/>
                <a:gd name="connsiteX53" fmla="*/ 1270000 w 2413000"/>
                <a:gd name="connsiteY53" fmla="*/ 2192867 h 2387600"/>
                <a:gd name="connsiteX54" fmla="*/ 1295400 w 2413000"/>
                <a:gd name="connsiteY54" fmla="*/ 2201334 h 2387600"/>
                <a:gd name="connsiteX55" fmla="*/ 1498600 w 2413000"/>
                <a:gd name="connsiteY55" fmla="*/ 2184400 h 2387600"/>
                <a:gd name="connsiteX56" fmla="*/ 1549400 w 2413000"/>
                <a:gd name="connsiteY56" fmla="*/ 2175934 h 2387600"/>
                <a:gd name="connsiteX57" fmla="*/ 1574800 w 2413000"/>
                <a:gd name="connsiteY57" fmla="*/ 2167467 h 2387600"/>
                <a:gd name="connsiteX58" fmla="*/ 1600200 w 2413000"/>
                <a:gd name="connsiteY58" fmla="*/ 2150534 h 2387600"/>
                <a:gd name="connsiteX59" fmla="*/ 1634066 w 2413000"/>
                <a:gd name="connsiteY59" fmla="*/ 2142067 h 2387600"/>
                <a:gd name="connsiteX60" fmla="*/ 1659466 w 2413000"/>
                <a:gd name="connsiteY60" fmla="*/ 2133600 h 2387600"/>
                <a:gd name="connsiteX61" fmla="*/ 1744133 w 2413000"/>
                <a:gd name="connsiteY61" fmla="*/ 2108200 h 2387600"/>
                <a:gd name="connsiteX62" fmla="*/ 1794933 w 2413000"/>
                <a:gd name="connsiteY62" fmla="*/ 2074334 h 2387600"/>
                <a:gd name="connsiteX63" fmla="*/ 1845733 w 2413000"/>
                <a:gd name="connsiteY63" fmla="*/ 2057400 h 2387600"/>
                <a:gd name="connsiteX64" fmla="*/ 1955800 w 2413000"/>
                <a:gd name="connsiteY64" fmla="*/ 2074334 h 2387600"/>
                <a:gd name="connsiteX65" fmla="*/ 2006600 w 2413000"/>
                <a:gd name="connsiteY65" fmla="*/ 2108200 h 2387600"/>
                <a:gd name="connsiteX66" fmla="*/ 2057400 w 2413000"/>
                <a:gd name="connsiteY66" fmla="*/ 2133600 h 2387600"/>
                <a:gd name="connsiteX67" fmla="*/ 2074333 w 2413000"/>
                <a:gd name="connsiteY67" fmla="*/ 2159000 h 2387600"/>
                <a:gd name="connsiteX68" fmla="*/ 2108200 w 2413000"/>
                <a:gd name="connsiteY68" fmla="*/ 2175934 h 2387600"/>
                <a:gd name="connsiteX69" fmla="*/ 2133600 w 2413000"/>
                <a:gd name="connsiteY69" fmla="*/ 2192867 h 2387600"/>
                <a:gd name="connsiteX70" fmla="*/ 2209800 w 2413000"/>
                <a:gd name="connsiteY70" fmla="*/ 2209800 h 2387600"/>
                <a:gd name="connsiteX71" fmla="*/ 2269066 w 2413000"/>
                <a:gd name="connsiteY71" fmla="*/ 2243667 h 2387600"/>
                <a:gd name="connsiteX72" fmla="*/ 2294466 w 2413000"/>
                <a:gd name="connsiteY72" fmla="*/ 2252134 h 2387600"/>
                <a:gd name="connsiteX73" fmla="*/ 2345266 w 2413000"/>
                <a:gd name="connsiteY73" fmla="*/ 2319867 h 2387600"/>
                <a:gd name="connsiteX74" fmla="*/ 2362200 w 2413000"/>
                <a:gd name="connsiteY74" fmla="*/ 2345267 h 2387600"/>
                <a:gd name="connsiteX75" fmla="*/ 2387600 w 2413000"/>
                <a:gd name="connsiteY75" fmla="*/ 2370667 h 2387600"/>
                <a:gd name="connsiteX76" fmla="*/ 2413000 w 2413000"/>
                <a:gd name="connsiteY76" fmla="*/ 2387600 h 2387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2413000" h="2387600">
                  <a:moveTo>
                    <a:pt x="0" y="220134"/>
                  </a:moveTo>
                  <a:cubicBezTo>
                    <a:pt x="11289" y="203201"/>
                    <a:pt x="28930" y="189078"/>
                    <a:pt x="33866" y="169334"/>
                  </a:cubicBezTo>
                  <a:cubicBezTo>
                    <a:pt x="39511" y="146756"/>
                    <a:pt x="37891" y="120964"/>
                    <a:pt x="50800" y="101600"/>
                  </a:cubicBezTo>
                  <a:cubicBezTo>
                    <a:pt x="56444" y="93133"/>
                    <a:pt x="63600" y="85499"/>
                    <a:pt x="67733" y="76200"/>
                  </a:cubicBezTo>
                  <a:cubicBezTo>
                    <a:pt x="74982" y="59889"/>
                    <a:pt x="79022" y="42333"/>
                    <a:pt x="84666" y="25400"/>
                  </a:cubicBezTo>
                  <a:lnTo>
                    <a:pt x="93133" y="0"/>
                  </a:lnTo>
                  <a:cubicBezTo>
                    <a:pt x="95955" y="8467"/>
                    <a:pt x="99664" y="16688"/>
                    <a:pt x="101600" y="25400"/>
                  </a:cubicBezTo>
                  <a:cubicBezTo>
                    <a:pt x="104216" y="37174"/>
                    <a:pt x="108441" y="84780"/>
                    <a:pt x="118533" y="101600"/>
                  </a:cubicBezTo>
                  <a:cubicBezTo>
                    <a:pt x="122640" y="108445"/>
                    <a:pt x="129822" y="112889"/>
                    <a:pt x="135466" y="118534"/>
                  </a:cubicBezTo>
                  <a:cubicBezTo>
                    <a:pt x="141111" y="135467"/>
                    <a:pt x="142499" y="154482"/>
                    <a:pt x="152400" y="169334"/>
                  </a:cubicBezTo>
                  <a:cubicBezTo>
                    <a:pt x="158044" y="177801"/>
                    <a:pt x="165200" y="185435"/>
                    <a:pt x="169333" y="194734"/>
                  </a:cubicBezTo>
                  <a:cubicBezTo>
                    <a:pt x="176582" y="211045"/>
                    <a:pt x="186266" y="245534"/>
                    <a:pt x="186266" y="245534"/>
                  </a:cubicBezTo>
                  <a:cubicBezTo>
                    <a:pt x="189088" y="270934"/>
                    <a:pt x="190531" y="296525"/>
                    <a:pt x="194733" y="321734"/>
                  </a:cubicBezTo>
                  <a:cubicBezTo>
                    <a:pt x="196200" y="330537"/>
                    <a:pt x="201361" y="338401"/>
                    <a:pt x="203200" y="347134"/>
                  </a:cubicBezTo>
                  <a:cubicBezTo>
                    <a:pt x="212665" y="392091"/>
                    <a:pt x="228600" y="482600"/>
                    <a:pt x="228600" y="482600"/>
                  </a:cubicBezTo>
                  <a:cubicBezTo>
                    <a:pt x="231422" y="513645"/>
                    <a:pt x="233624" y="544752"/>
                    <a:pt x="237066" y="575734"/>
                  </a:cubicBezTo>
                  <a:cubicBezTo>
                    <a:pt x="239270" y="595568"/>
                    <a:pt x="242498" y="615276"/>
                    <a:pt x="245533" y="635000"/>
                  </a:cubicBezTo>
                  <a:cubicBezTo>
                    <a:pt x="248143" y="651967"/>
                    <a:pt x="251994" y="668751"/>
                    <a:pt x="254000" y="685800"/>
                  </a:cubicBezTo>
                  <a:cubicBezTo>
                    <a:pt x="266252" y="789947"/>
                    <a:pt x="239638" y="756108"/>
                    <a:pt x="279400" y="795867"/>
                  </a:cubicBezTo>
                  <a:cubicBezTo>
                    <a:pt x="288413" y="822907"/>
                    <a:pt x="304904" y="876379"/>
                    <a:pt x="321733" y="889000"/>
                  </a:cubicBezTo>
                  <a:lnTo>
                    <a:pt x="355600" y="914400"/>
                  </a:lnTo>
                  <a:cubicBezTo>
                    <a:pt x="365209" y="933618"/>
                    <a:pt x="375106" y="956913"/>
                    <a:pt x="389466" y="973667"/>
                  </a:cubicBezTo>
                  <a:cubicBezTo>
                    <a:pt x="416841" y="1005604"/>
                    <a:pt x="418773" y="1004494"/>
                    <a:pt x="448733" y="1024467"/>
                  </a:cubicBezTo>
                  <a:cubicBezTo>
                    <a:pt x="454377" y="1032934"/>
                    <a:pt x="459309" y="1041921"/>
                    <a:pt x="465666" y="1049867"/>
                  </a:cubicBezTo>
                  <a:cubicBezTo>
                    <a:pt x="470653" y="1056100"/>
                    <a:pt x="479030" y="1059660"/>
                    <a:pt x="482600" y="1066800"/>
                  </a:cubicBezTo>
                  <a:cubicBezTo>
                    <a:pt x="490583" y="1082765"/>
                    <a:pt x="489632" y="1102749"/>
                    <a:pt x="499533" y="1117600"/>
                  </a:cubicBezTo>
                  <a:lnTo>
                    <a:pt x="533400" y="1168400"/>
                  </a:lnTo>
                  <a:cubicBezTo>
                    <a:pt x="539044" y="1176867"/>
                    <a:pt x="547115" y="1184147"/>
                    <a:pt x="550333" y="1193800"/>
                  </a:cubicBezTo>
                  <a:cubicBezTo>
                    <a:pt x="561324" y="1226773"/>
                    <a:pt x="552489" y="1212889"/>
                    <a:pt x="575733" y="1236134"/>
                  </a:cubicBezTo>
                  <a:cubicBezTo>
                    <a:pt x="578555" y="1261534"/>
                    <a:pt x="579999" y="1287125"/>
                    <a:pt x="584200" y="1312334"/>
                  </a:cubicBezTo>
                  <a:cubicBezTo>
                    <a:pt x="588015" y="1335224"/>
                    <a:pt x="611241" y="1373177"/>
                    <a:pt x="618066" y="1388534"/>
                  </a:cubicBezTo>
                  <a:cubicBezTo>
                    <a:pt x="621691" y="1396689"/>
                    <a:pt x="620958" y="1406965"/>
                    <a:pt x="626533" y="1413934"/>
                  </a:cubicBezTo>
                  <a:cubicBezTo>
                    <a:pt x="632890" y="1421880"/>
                    <a:pt x="644116" y="1424353"/>
                    <a:pt x="651933" y="1430867"/>
                  </a:cubicBezTo>
                  <a:cubicBezTo>
                    <a:pt x="661131" y="1438532"/>
                    <a:pt x="668866" y="1447800"/>
                    <a:pt x="677333" y="1456267"/>
                  </a:cubicBezTo>
                  <a:cubicBezTo>
                    <a:pt x="708214" y="1548905"/>
                    <a:pt x="656488" y="1411060"/>
                    <a:pt x="711200" y="1498600"/>
                  </a:cubicBezTo>
                  <a:cubicBezTo>
                    <a:pt x="720660" y="1513736"/>
                    <a:pt x="720151" y="1533435"/>
                    <a:pt x="728133" y="1549400"/>
                  </a:cubicBezTo>
                  <a:cubicBezTo>
                    <a:pt x="733777" y="1560689"/>
                    <a:pt x="738572" y="1572444"/>
                    <a:pt x="745066" y="1583267"/>
                  </a:cubicBezTo>
                  <a:cubicBezTo>
                    <a:pt x="755537" y="1600718"/>
                    <a:pt x="772497" y="1614760"/>
                    <a:pt x="778933" y="1634067"/>
                  </a:cubicBezTo>
                  <a:cubicBezTo>
                    <a:pt x="794457" y="1680638"/>
                    <a:pt x="778072" y="1638909"/>
                    <a:pt x="804333" y="1684867"/>
                  </a:cubicBezTo>
                  <a:cubicBezTo>
                    <a:pt x="818225" y="1709179"/>
                    <a:pt x="832864" y="1742852"/>
                    <a:pt x="838200" y="1769534"/>
                  </a:cubicBezTo>
                  <a:cubicBezTo>
                    <a:pt x="841022" y="1783645"/>
                    <a:pt x="841613" y="1798393"/>
                    <a:pt x="846666" y="1811867"/>
                  </a:cubicBezTo>
                  <a:cubicBezTo>
                    <a:pt x="850239" y="1821395"/>
                    <a:pt x="857955" y="1828800"/>
                    <a:pt x="863600" y="1837267"/>
                  </a:cubicBezTo>
                  <a:cubicBezTo>
                    <a:pt x="869244" y="1854200"/>
                    <a:pt x="865681" y="1878166"/>
                    <a:pt x="880533" y="1888067"/>
                  </a:cubicBezTo>
                  <a:cubicBezTo>
                    <a:pt x="906039" y="1905071"/>
                    <a:pt x="909726" y="1909045"/>
                    <a:pt x="939800" y="1921934"/>
                  </a:cubicBezTo>
                  <a:cubicBezTo>
                    <a:pt x="948003" y="1925450"/>
                    <a:pt x="956733" y="1927578"/>
                    <a:pt x="965200" y="1930400"/>
                  </a:cubicBezTo>
                  <a:cubicBezTo>
                    <a:pt x="968022" y="1938867"/>
                    <a:pt x="966697" y="1950225"/>
                    <a:pt x="973666" y="1955800"/>
                  </a:cubicBezTo>
                  <a:cubicBezTo>
                    <a:pt x="982752" y="1963069"/>
                    <a:pt x="996494" y="1960587"/>
                    <a:pt x="1007533" y="1964267"/>
                  </a:cubicBezTo>
                  <a:cubicBezTo>
                    <a:pt x="1021951" y="1969073"/>
                    <a:pt x="1035636" y="1975864"/>
                    <a:pt x="1049866" y="1981200"/>
                  </a:cubicBezTo>
                  <a:cubicBezTo>
                    <a:pt x="1058222" y="1984334"/>
                    <a:pt x="1066799" y="1986845"/>
                    <a:pt x="1075266" y="1989667"/>
                  </a:cubicBezTo>
                  <a:cubicBezTo>
                    <a:pt x="1123523" y="2037924"/>
                    <a:pt x="1100278" y="2010252"/>
                    <a:pt x="1143000" y="2074334"/>
                  </a:cubicBezTo>
                  <a:cubicBezTo>
                    <a:pt x="1148644" y="2082801"/>
                    <a:pt x="1156715" y="2090081"/>
                    <a:pt x="1159933" y="2099734"/>
                  </a:cubicBezTo>
                  <a:cubicBezTo>
                    <a:pt x="1162755" y="2108201"/>
                    <a:pt x="1162089" y="2118823"/>
                    <a:pt x="1168400" y="2125134"/>
                  </a:cubicBezTo>
                  <a:cubicBezTo>
                    <a:pt x="1174711" y="2131445"/>
                    <a:pt x="1185333" y="2130778"/>
                    <a:pt x="1193800" y="2133600"/>
                  </a:cubicBezTo>
                  <a:cubicBezTo>
                    <a:pt x="1215716" y="2155516"/>
                    <a:pt x="1239619" y="2182739"/>
                    <a:pt x="1270000" y="2192867"/>
                  </a:cubicBezTo>
                  <a:lnTo>
                    <a:pt x="1295400" y="2201334"/>
                  </a:lnTo>
                  <a:lnTo>
                    <a:pt x="1498600" y="2184400"/>
                  </a:lnTo>
                  <a:cubicBezTo>
                    <a:pt x="1515649" y="2182394"/>
                    <a:pt x="1532467" y="2178756"/>
                    <a:pt x="1549400" y="2175934"/>
                  </a:cubicBezTo>
                  <a:cubicBezTo>
                    <a:pt x="1557867" y="2173112"/>
                    <a:pt x="1566818" y="2171458"/>
                    <a:pt x="1574800" y="2167467"/>
                  </a:cubicBezTo>
                  <a:cubicBezTo>
                    <a:pt x="1583901" y="2162916"/>
                    <a:pt x="1590847" y="2154542"/>
                    <a:pt x="1600200" y="2150534"/>
                  </a:cubicBezTo>
                  <a:cubicBezTo>
                    <a:pt x="1610895" y="2145950"/>
                    <a:pt x="1622878" y="2145264"/>
                    <a:pt x="1634066" y="2142067"/>
                  </a:cubicBezTo>
                  <a:cubicBezTo>
                    <a:pt x="1642647" y="2139615"/>
                    <a:pt x="1650885" y="2136052"/>
                    <a:pt x="1659466" y="2133600"/>
                  </a:cubicBezTo>
                  <a:cubicBezTo>
                    <a:pt x="1680177" y="2127683"/>
                    <a:pt x="1729036" y="2118264"/>
                    <a:pt x="1744133" y="2108200"/>
                  </a:cubicBezTo>
                  <a:cubicBezTo>
                    <a:pt x="1761066" y="2096911"/>
                    <a:pt x="1775626" y="2080770"/>
                    <a:pt x="1794933" y="2074334"/>
                  </a:cubicBezTo>
                  <a:lnTo>
                    <a:pt x="1845733" y="2057400"/>
                  </a:lnTo>
                  <a:cubicBezTo>
                    <a:pt x="1848797" y="2057783"/>
                    <a:pt x="1941087" y="2067646"/>
                    <a:pt x="1955800" y="2074334"/>
                  </a:cubicBezTo>
                  <a:cubicBezTo>
                    <a:pt x="1974327" y="2082755"/>
                    <a:pt x="1987293" y="2101764"/>
                    <a:pt x="2006600" y="2108200"/>
                  </a:cubicBezTo>
                  <a:cubicBezTo>
                    <a:pt x="2041653" y="2119885"/>
                    <a:pt x="2024574" y="2111717"/>
                    <a:pt x="2057400" y="2133600"/>
                  </a:cubicBezTo>
                  <a:cubicBezTo>
                    <a:pt x="2063044" y="2142067"/>
                    <a:pt x="2066516" y="2152486"/>
                    <a:pt x="2074333" y="2159000"/>
                  </a:cubicBezTo>
                  <a:cubicBezTo>
                    <a:pt x="2084029" y="2167080"/>
                    <a:pt x="2097241" y="2169672"/>
                    <a:pt x="2108200" y="2175934"/>
                  </a:cubicBezTo>
                  <a:cubicBezTo>
                    <a:pt x="2117035" y="2180983"/>
                    <a:pt x="2124247" y="2188859"/>
                    <a:pt x="2133600" y="2192867"/>
                  </a:cubicBezTo>
                  <a:cubicBezTo>
                    <a:pt x="2144068" y="2197353"/>
                    <a:pt x="2202259" y="2208292"/>
                    <a:pt x="2209800" y="2209800"/>
                  </a:cubicBezTo>
                  <a:cubicBezTo>
                    <a:pt x="2235310" y="2226807"/>
                    <a:pt x="2238987" y="2230776"/>
                    <a:pt x="2269066" y="2243667"/>
                  </a:cubicBezTo>
                  <a:cubicBezTo>
                    <a:pt x="2277269" y="2247183"/>
                    <a:pt x="2285999" y="2249312"/>
                    <a:pt x="2294466" y="2252134"/>
                  </a:cubicBezTo>
                  <a:cubicBezTo>
                    <a:pt x="2325792" y="2283458"/>
                    <a:pt x="2306970" y="2262423"/>
                    <a:pt x="2345266" y="2319867"/>
                  </a:cubicBezTo>
                  <a:cubicBezTo>
                    <a:pt x="2350911" y="2328334"/>
                    <a:pt x="2355005" y="2338072"/>
                    <a:pt x="2362200" y="2345267"/>
                  </a:cubicBezTo>
                  <a:cubicBezTo>
                    <a:pt x="2370667" y="2353734"/>
                    <a:pt x="2378402" y="2363002"/>
                    <a:pt x="2387600" y="2370667"/>
                  </a:cubicBezTo>
                  <a:cubicBezTo>
                    <a:pt x="2395417" y="2377181"/>
                    <a:pt x="2413000" y="2387600"/>
                    <a:pt x="2413000" y="2387600"/>
                  </a:cubicBezTo>
                </a:path>
              </a:pathLst>
            </a:custGeom>
            <a:ln w="38100" cap="flat" cmpd="sng" algn="ctr">
              <a:solidFill>
                <a:srgbClr val="8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 32"/>
            <p:cNvSpPr/>
            <p:nvPr/>
          </p:nvSpPr>
          <p:spPr>
            <a:xfrm>
              <a:off x="8441267" y="1991838"/>
              <a:ext cx="406400" cy="48629"/>
            </a:xfrm>
            <a:custGeom>
              <a:avLst/>
              <a:gdLst>
                <a:gd name="connsiteX0" fmla="*/ 0 w 406400"/>
                <a:gd name="connsiteY0" fmla="*/ 48629 h 48629"/>
                <a:gd name="connsiteX1" fmla="*/ 406400 w 406400"/>
                <a:gd name="connsiteY1" fmla="*/ 40162 h 48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06400" h="48629">
                  <a:moveTo>
                    <a:pt x="0" y="48629"/>
                  </a:moveTo>
                  <a:cubicBezTo>
                    <a:pt x="145882" y="0"/>
                    <a:pt x="16475" y="40162"/>
                    <a:pt x="406400" y="40162"/>
                  </a:cubicBezTo>
                </a:path>
              </a:pathLst>
            </a:custGeom>
            <a:ln w="38100" cap="flat" cmpd="sng" algn="ctr">
              <a:solidFill>
                <a:srgbClr val="8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4592233" y="4532141"/>
            <a:ext cx="1682823" cy="2281925"/>
            <a:chOff x="4592233" y="4532141"/>
            <a:chExt cx="1682823" cy="2281925"/>
          </a:xfrm>
        </p:grpSpPr>
        <p:cxnSp>
          <p:nvCxnSpPr>
            <p:cNvPr id="49" name="Straight Connector 48"/>
            <p:cNvCxnSpPr/>
            <p:nvPr/>
          </p:nvCxnSpPr>
          <p:spPr>
            <a:xfrm rot="5400000">
              <a:off x="4596029" y="5369757"/>
              <a:ext cx="1912594" cy="237361"/>
            </a:xfrm>
            <a:prstGeom prst="line">
              <a:avLst/>
            </a:prstGeom>
            <a:ln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TextBox 49"/>
            <p:cNvSpPr txBox="1"/>
            <p:nvPr/>
          </p:nvSpPr>
          <p:spPr>
            <a:xfrm>
              <a:off x="4592233" y="6444734"/>
              <a:ext cx="1682823" cy="369332"/>
            </a:xfrm>
            <a:prstGeom prst="rect">
              <a:avLst/>
            </a:prstGeom>
            <a:solidFill>
              <a:srgbClr val="000090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FFFF"/>
                  </a:solidFill>
                </a:rPr>
                <a:t>Repeat 20 times</a:t>
              </a:r>
              <a:endParaRPr lang="en-US" dirty="0">
                <a:solidFill>
                  <a:srgbClr val="FFFFFF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“W” = CBR + query adaption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r>
              <a:rPr lang="en-US" sz="2200" dirty="0" smtClean="0"/>
              <a:t>Q= query</a:t>
            </a:r>
          </a:p>
          <a:p>
            <a:r>
              <a:rPr lang="en-US" sz="2200" dirty="0" smtClean="0"/>
              <a:t>C= cases</a:t>
            </a:r>
          </a:p>
          <a:p>
            <a:r>
              <a:rPr lang="en-US" sz="2200" dirty="0" smtClean="0"/>
              <a:t>Predict = </a:t>
            </a:r>
            <a:r>
              <a:rPr lang="en-US" sz="2200" dirty="0" err="1" smtClean="0"/>
              <a:t>adapt(Q</a:t>
            </a:r>
            <a:r>
              <a:rPr lang="en-US" sz="2200" dirty="0" smtClean="0"/>
              <a:t> </a:t>
            </a:r>
            <a:r>
              <a:rPr lang="en-US" sz="2200" dirty="0" smtClean="0">
                <a:latin typeface="ＭＳ ゴシック"/>
                <a:ea typeface="ＭＳ ゴシック"/>
                <a:cs typeface="ＭＳ ゴシック"/>
              </a:rPr>
              <a:t>∧</a:t>
            </a:r>
            <a:r>
              <a:rPr lang="en-US" sz="2200" dirty="0" smtClean="0"/>
              <a:t>C</a:t>
            </a:r>
            <a:r>
              <a:rPr lang="en-US" sz="2200" dirty="0" smtClean="0"/>
              <a:t>)</a:t>
            </a:r>
            <a:endParaRPr lang="en-US" sz="2200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4114800" cy="4191000"/>
          </a:xfrm>
        </p:spPr>
        <p:txBody>
          <a:bodyPr>
            <a:normAutofit fontScale="92500" lnSpcReduction="10000"/>
          </a:bodyPr>
          <a:lstStyle/>
          <a:p>
            <a:r>
              <a:rPr lang="en-US" sz="2200" dirty="0" smtClean="0"/>
              <a:t>Q0 = query</a:t>
            </a:r>
          </a:p>
          <a:p>
            <a:r>
              <a:rPr lang="en-US" sz="2200" dirty="0" smtClean="0"/>
              <a:t>N times repeat</a:t>
            </a:r>
          </a:p>
          <a:p>
            <a:pPr lvl="1"/>
            <a:r>
              <a:rPr lang="en-US" sz="1900" dirty="0" smtClean="0"/>
              <a:t>C = Cases = Train + Prune</a:t>
            </a:r>
          </a:p>
          <a:p>
            <a:pPr lvl="1"/>
            <a:r>
              <a:rPr lang="en-US" sz="1900" dirty="0" smtClean="0"/>
              <a:t>Predict0 = adapt(Q0 </a:t>
            </a:r>
            <a:r>
              <a:rPr lang="en-US" sz="1900" dirty="0" smtClean="0">
                <a:latin typeface="ＭＳ ゴシック"/>
                <a:ea typeface="ＭＳ ゴシック"/>
                <a:cs typeface="ＭＳ ゴシック"/>
              </a:rPr>
              <a:t>∧</a:t>
            </a:r>
            <a:r>
              <a:rPr lang="en-US" sz="1900" dirty="0" smtClean="0"/>
              <a:t>Train)</a:t>
            </a:r>
          </a:p>
          <a:p>
            <a:pPr lvl="1"/>
            <a:r>
              <a:rPr lang="en-US" sz="1900" dirty="0" smtClean="0"/>
              <a:t>Q1 = Q0 + treatment</a:t>
            </a:r>
          </a:p>
          <a:p>
            <a:pPr lvl="1"/>
            <a:r>
              <a:rPr lang="en-US" sz="1900" dirty="0" smtClean="0"/>
              <a:t>Predict1 = adapt(Q1 </a:t>
            </a:r>
            <a:r>
              <a:rPr lang="en-US" sz="1900" dirty="0" smtClean="0">
                <a:latin typeface="ＭＳ ゴシック"/>
                <a:ea typeface="ＭＳ ゴシック"/>
                <a:cs typeface="ＭＳ ゴシック"/>
              </a:rPr>
              <a:t>∧</a:t>
            </a:r>
            <a:r>
              <a:rPr lang="en-US" sz="1900" dirty="0" smtClean="0"/>
              <a:t>Prune)</a:t>
            </a:r>
          </a:p>
          <a:p>
            <a:r>
              <a:rPr lang="en-US" sz="2200" dirty="0" smtClean="0"/>
              <a:t>B</a:t>
            </a:r>
            <a:r>
              <a:rPr lang="en-US" sz="2200" dirty="0" smtClean="0"/>
              <a:t>est treatment:</a:t>
            </a:r>
          </a:p>
          <a:p>
            <a:pPr lvl="1"/>
            <a:r>
              <a:rPr lang="en-US" sz="1900" dirty="0" smtClean="0"/>
              <a:t> maximizes Predict1/Predict0</a:t>
            </a:r>
          </a:p>
          <a:p>
            <a:pPr lvl="1"/>
            <a:r>
              <a:rPr lang="en-US" sz="1900" dirty="0" smtClean="0"/>
              <a:t>And is stable across the repeats</a:t>
            </a:r>
          </a:p>
          <a:p>
            <a:r>
              <a:rPr lang="en-US" sz="2200" dirty="0" smtClean="0"/>
              <a:t>Q: Why just “Prune” </a:t>
            </a:r>
          </a:p>
          <a:p>
            <a:pPr lvl="1"/>
            <a:r>
              <a:rPr lang="en-US" sz="1900" dirty="0" smtClean="0"/>
              <a:t>A</a:t>
            </a:r>
            <a:r>
              <a:rPr lang="en-US" sz="1900" dirty="0" smtClean="0"/>
              <a:t>nd not “Prune” and “Test”?</a:t>
            </a:r>
          </a:p>
          <a:p>
            <a:pPr lvl="1"/>
            <a:r>
              <a:rPr lang="en-US" sz="1900" dirty="0" smtClean="0"/>
              <a:t>A</a:t>
            </a:r>
            <a:r>
              <a:rPr lang="en-US" sz="1900" dirty="0" smtClean="0"/>
              <a:t>: Some very small data sets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6"/>
          </p:nvPr>
        </p:nvSpPr>
        <p:spPr/>
        <p:txBody>
          <a:bodyPr>
            <a:normAutofit fontScale="85000" lnSpcReduction="20000"/>
          </a:bodyPr>
          <a:lstStyle/>
          <a:p>
            <a:fld id="{4C4AE9FE-2E2E-1340-A12D-8E8680275374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r>
              <a:rPr lang="en-US" dirty="0" smtClean="0"/>
              <a:t>Standard CBR = “what is”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“W” = “what to change”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Model-based </a:t>
            </a:r>
            <a:r>
              <a:rPr lang="en-US" dirty="0" err="1" smtClean="0"/>
              <a:t>vs</a:t>
            </a:r>
            <a:r>
              <a:rPr lang="en-US" dirty="0" smtClean="0"/>
              <a:t> CBR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Experimental Comparisons</a:t>
            </a: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icture 5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9600" y="5187696"/>
            <a:ext cx="4419600" cy="106070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Is “W” beaten by other methods?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C4AE9FE-2E2E-1340-A12D-8E8680275374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r>
              <a:rPr lang="en-US" sz="2000" dirty="0" smtClean="0"/>
              <a:t>STAR, NOVA:</a:t>
            </a:r>
          </a:p>
          <a:p>
            <a:pPr lvl="1"/>
            <a:r>
              <a:rPr lang="en-US" sz="2000" dirty="0" smtClean="0"/>
              <a:t>model-based what-if exploration of software process models</a:t>
            </a:r>
          </a:p>
          <a:p>
            <a:pPr lvl="1"/>
            <a:r>
              <a:rPr lang="en-US" sz="2000" dirty="0" smtClean="0"/>
              <a:t>Oracle = COCOMO (effort); COQUALMO (defects)</a:t>
            </a:r>
          </a:p>
          <a:p>
            <a:pPr lvl="1"/>
            <a:r>
              <a:rPr lang="en-US" sz="2000" dirty="0" smtClean="0"/>
              <a:t>ASE’07, ICSP’08, ICSE’09, PROMISE’09, SPIP 2009, ASE’09</a:t>
            </a:r>
            <a:br>
              <a:rPr lang="en-US" sz="2000" dirty="0" smtClean="0"/>
            </a:br>
            <a:endParaRPr lang="en-US" sz="2000" dirty="0" smtClean="0"/>
          </a:p>
          <a:p>
            <a:r>
              <a:rPr lang="en-US" sz="2000" dirty="0" smtClean="0"/>
              <a:t>STAR: </a:t>
            </a:r>
          </a:p>
          <a:p>
            <a:pPr lvl="1"/>
            <a:r>
              <a:rPr lang="en-US" sz="2000" dirty="0" smtClean="0"/>
              <a:t>Simulated annealing (SA) to explore project options </a:t>
            </a:r>
          </a:p>
          <a:p>
            <a:pPr lvl="1"/>
            <a:r>
              <a:rPr lang="en-US" sz="2000" dirty="0" smtClean="0"/>
              <a:t>Tuning options (T) sampled  Monte Carlo</a:t>
            </a:r>
          </a:p>
          <a:p>
            <a:pPr lvl="1"/>
            <a:r>
              <a:rPr lang="en-US" sz="2000" dirty="0" smtClean="0"/>
              <a:t>SA explored project options (</a:t>
            </a:r>
            <a:r>
              <a:rPr lang="en-US" sz="2000" dirty="0" err="1" smtClean="0"/>
              <a:t>p</a:t>
            </a:r>
            <a:r>
              <a:rPr lang="en-US" sz="2000" dirty="0" smtClean="0"/>
              <a:t>) looking for changes</a:t>
            </a:r>
          </a:p>
          <a:p>
            <a:pPr lvl="2"/>
            <a:r>
              <a:rPr lang="en-US" sz="1800" dirty="0" smtClean="0"/>
              <a:t>That caused stable outputs </a:t>
            </a:r>
          </a:p>
          <a:p>
            <a:pPr lvl="2"/>
            <a:r>
              <a:rPr lang="en-US" sz="1800" dirty="0" smtClean="0"/>
              <a:t>Despite tuning uncertainties</a:t>
            </a:r>
            <a:br>
              <a:rPr lang="en-US" sz="1800" dirty="0" smtClean="0"/>
            </a:br>
            <a:endParaRPr lang="en-US" sz="1800" dirty="0" smtClean="0"/>
          </a:p>
          <a:p>
            <a:r>
              <a:rPr lang="en-US" sz="2000" dirty="0" smtClean="0"/>
              <a:t>NOVA:</a:t>
            </a:r>
          </a:p>
          <a:p>
            <a:pPr lvl="1"/>
            <a:r>
              <a:rPr lang="en-US" sz="2000" dirty="0" smtClean="0"/>
              <a:t>SA, beam, </a:t>
            </a:r>
            <a:r>
              <a:rPr lang="en-US" sz="2000" dirty="0" err="1" smtClean="0"/>
              <a:t>issamp</a:t>
            </a:r>
            <a:r>
              <a:rPr lang="en-US" sz="2000" dirty="0" smtClean="0"/>
              <a:t>, keys, </a:t>
            </a:r>
            <a:r>
              <a:rPr lang="en-US" sz="2000" dirty="0" err="1" smtClean="0"/>
              <a:t>maxwalksat</a:t>
            </a:r>
            <a:r>
              <a:rPr lang="en-US" sz="2000" dirty="0" smtClean="0"/>
              <a:t>, A*, SEESAW,….</a:t>
            </a:r>
          </a:p>
          <a:p>
            <a:pPr lvl="1"/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“W” </a:t>
            </a:r>
            <a:r>
              <a:rPr lang="en-US" dirty="0" err="1" smtClean="0"/>
              <a:t>vs</a:t>
            </a:r>
            <a:r>
              <a:rPr lang="en-US" dirty="0" smtClean="0"/>
              <a:t> NOVA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C4AE9FE-2E2E-1340-A12D-8E8680275374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153400" cy="5029200"/>
          </a:xfrm>
        </p:spPr>
        <p:txBody>
          <a:bodyPr>
            <a:normAutofit/>
          </a:bodyPr>
          <a:lstStyle/>
          <a:p>
            <a:r>
              <a:rPr lang="en-US" dirty="0" err="1" smtClean="0"/>
              <a:t>NOVA’s</a:t>
            </a:r>
            <a:r>
              <a:rPr lang="en-US" dirty="0" smtClean="0"/>
              <a:t> best search method</a:t>
            </a:r>
          </a:p>
          <a:p>
            <a:pPr lvl="1"/>
            <a:r>
              <a:rPr lang="en-US" dirty="0" smtClean="0"/>
              <a:t>SEESAW (ASE’09)</a:t>
            </a:r>
          </a:p>
          <a:p>
            <a:r>
              <a:rPr lang="en-US" dirty="0" smtClean="0"/>
              <a:t>Project descriptions from NASA</a:t>
            </a:r>
          </a:p>
          <a:p>
            <a:pPr lvl="1"/>
            <a:r>
              <a:rPr lang="en-US" dirty="0" smtClean="0"/>
              <a:t>Flight, ground systems</a:t>
            </a:r>
          </a:p>
          <a:p>
            <a:pPr lvl="1"/>
            <a:r>
              <a:rPr lang="en-US" dirty="0" smtClean="0"/>
              <a:t>Two flight guidance system: </a:t>
            </a:r>
            <a:br>
              <a:rPr lang="en-US" dirty="0" smtClean="0"/>
            </a:br>
            <a:r>
              <a:rPr lang="en-US" dirty="0" smtClean="0"/>
              <a:t>	OSP, OSP2</a:t>
            </a:r>
          </a:p>
          <a:p>
            <a:r>
              <a:rPr lang="en-US" dirty="0" smtClean="0"/>
              <a:t>Case study data = NASA93</a:t>
            </a:r>
          </a:p>
          <a:p>
            <a:pPr lvl="1"/>
            <a:r>
              <a:rPr lang="en-US" dirty="0" smtClean="0"/>
              <a:t>50 times, </a:t>
            </a:r>
          </a:p>
          <a:p>
            <a:pPr lvl="2"/>
            <a:r>
              <a:rPr lang="en-US" dirty="0" smtClean="0"/>
              <a:t>divided into “train” and “test” </a:t>
            </a:r>
            <a:br>
              <a:rPr lang="en-US" dirty="0" smtClean="0"/>
            </a:br>
            <a:r>
              <a:rPr lang="en-US" dirty="0" smtClean="0"/>
              <a:t>(66% / 33%)</a:t>
            </a:r>
          </a:p>
        </p:txBody>
      </p:sp>
      <p:pic>
        <p:nvPicPr>
          <p:cNvPr id="5" name="Picture 4" descr="Picture 5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6278" y="1752600"/>
            <a:ext cx="3475322" cy="4724400"/>
          </a:xfrm>
          <a:prstGeom prst="rect">
            <a:avLst/>
          </a:prstGeom>
          <a:ln>
            <a:solidFill>
              <a:srgbClr val="94B6D2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Testing the treatments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pPr marL="320040" lvl="1" indent="-320040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</a:pPr>
            <a:r>
              <a:rPr lang="en-US" dirty="0" smtClean="0"/>
              <a:t>Query= NASA project descriptions</a:t>
            </a:r>
            <a:r>
              <a:rPr lang="en-US" dirty="0" smtClean="0"/>
              <a:t> </a:t>
            </a:r>
          </a:p>
          <a:p>
            <a:pPr marL="320040" lvl="1" indent="-320040">
              <a:spcBef>
                <a:spcPts val="700"/>
              </a:spcBef>
              <a:buClr>
                <a:schemeClr val="accent2"/>
              </a:buClr>
              <a:buSzPct val="60000"/>
              <a:buNone/>
            </a:pPr>
            <a:endParaRPr lang="en-US" dirty="0" smtClean="0"/>
          </a:p>
          <a:p>
            <a:pPr marL="320040" lvl="1" indent="-320040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</a:pPr>
            <a:r>
              <a:rPr lang="en-US" dirty="0" smtClean="0"/>
              <a:t>Learn a treatment</a:t>
            </a:r>
          </a:p>
          <a:p>
            <a:pPr marL="320040" lvl="1" indent="-320040">
              <a:spcBef>
                <a:spcPts val="700"/>
              </a:spcBef>
              <a:buClr>
                <a:schemeClr val="accent2"/>
              </a:buClr>
              <a:buSzPct val="60000"/>
              <a:buNone/>
            </a:pPr>
            <a:endParaRPr lang="en-US" dirty="0" smtClean="0"/>
          </a:p>
          <a:p>
            <a:r>
              <a:rPr lang="en-US" dirty="0" smtClean="0"/>
              <a:t>Testing:</a:t>
            </a:r>
          </a:p>
          <a:p>
            <a:pPr lvl="1"/>
            <a:r>
              <a:rPr lang="en-US" dirty="0" smtClean="0"/>
              <a:t>Sort test data by overlap with Query +  Treatment</a:t>
            </a:r>
          </a:p>
          <a:p>
            <a:pPr lvl="1"/>
            <a:r>
              <a:rPr lang="en-US" dirty="0" smtClean="0"/>
              <a:t>Look at up to 20 cases with greatest overlap</a:t>
            </a:r>
          </a:p>
          <a:p>
            <a:pPr lvl="1"/>
            <a:r>
              <a:rPr lang="en-US" dirty="0" smtClean="0"/>
              <a:t>(In practice, </a:t>
            </a:r>
            <a:r>
              <a:rPr lang="en-US" dirty="0" err="1" smtClean="0"/>
              <a:t>Query+Treatment</a:t>
            </a:r>
            <a:r>
              <a:rPr lang="en-US" dirty="0" smtClean="0"/>
              <a:t> selects for less than 20 test cases).  </a:t>
            </a:r>
          </a:p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2824" dirty="0" smtClean="0"/>
              <a:t>Treatment1: CBR  (“W”)</a:t>
            </a:r>
          </a:p>
          <a:p>
            <a:pPr lvl="1"/>
            <a:r>
              <a:rPr lang="en-US" sz="2353" dirty="0" smtClean="0"/>
              <a:t>Learn treatment1 with “W” from “train”, assuming query</a:t>
            </a:r>
          </a:p>
          <a:p>
            <a:pPr lvl="1"/>
            <a:r>
              <a:rPr lang="en-US" sz="2353" dirty="0" smtClean="0"/>
              <a:t>Assess on “test” </a:t>
            </a:r>
          </a:p>
          <a:p>
            <a:pPr lvl="1">
              <a:buNone/>
            </a:pPr>
            <a:endParaRPr lang="en-US" sz="2353" dirty="0" smtClean="0"/>
          </a:p>
          <a:p>
            <a:r>
              <a:rPr lang="en-US" sz="2824" dirty="0" smtClean="0"/>
              <a:t>Treatment2: model-based (SEESAW)</a:t>
            </a:r>
          </a:p>
          <a:p>
            <a:pPr lvl="1"/>
            <a:r>
              <a:rPr lang="en-US" sz="2353" dirty="0" smtClean="0"/>
              <a:t>Constrain inputs to just the query</a:t>
            </a:r>
          </a:p>
          <a:p>
            <a:pPr lvl="1"/>
            <a:r>
              <a:rPr lang="en-US" sz="2353" dirty="0" smtClean="0"/>
              <a:t>Learn treatment2 with NOVA</a:t>
            </a:r>
          </a:p>
          <a:p>
            <a:pPr lvl="1"/>
            <a:r>
              <a:rPr lang="en-US" sz="2353" dirty="0" smtClean="0"/>
              <a:t>Assess on “test”</a:t>
            </a:r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>
            <a:normAutofit fontScale="85000" lnSpcReduction="20000"/>
          </a:bodyPr>
          <a:lstStyle/>
          <a:p>
            <a:fld id="{4C4AE9FE-2E2E-1340-A12D-8E8680275374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C4AE9FE-2E2E-1340-A12D-8E8680275374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457200" y="1828800"/>
            <a:ext cx="8153400" cy="44958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Learner= (SEESAW or W)</a:t>
            </a:r>
          </a:p>
          <a:p>
            <a:r>
              <a:rPr lang="en-US" sz="2000" dirty="0" smtClean="0"/>
              <a:t>Project= (Flight, ground, OSP, or OSP2)</a:t>
            </a:r>
          </a:p>
          <a:p>
            <a:r>
              <a:rPr lang="en-US" sz="2000" dirty="0" smtClean="0"/>
              <a:t>Goal= (defects, months, or effort)</a:t>
            </a:r>
          </a:p>
          <a:p>
            <a:r>
              <a:rPr lang="en-US" sz="2000" dirty="0" smtClean="0"/>
              <a:t>Report= (median or spread)</a:t>
            </a:r>
          </a:p>
          <a:p>
            <a:pPr lvl="1"/>
            <a:r>
              <a:rPr lang="en-US" sz="1600" dirty="0" smtClean="0"/>
              <a:t>Median = 50</a:t>
            </a:r>
            <a:r>
              <a:rPr lang="en-US" sz="1600" baseline="30000" dirty="0" smtClean="0"/>
              <a:t>th</a:t>
            </a:r>
            <a:r>
              <a:rPr lang="en-US" sz="1600" dirty="0" smtClean="0"/>
              <a:t> percentile</a:t>
            </a:r>
          </a:p>
          <a:p>
            <a:pPr lvl="1"/>
            <a:r>
              <a:rPr lang="en-US" sz="1600" dirty="0" smtClean="0"/>
              <a:t>Spread = (75-25)th percentile</a:t>
            </a:r>
            <a:br>
              <a:rPr lang="en-US" sz="1600" dirty="0" smtClean="0"/>
            </a:br>
            <a:endParaRPr lang="en-US" sz="1600" dirty="0" smtClean="0"/>
          </a:p>
          <a:p>
            <a:r>
              <a:rPr lang="en-US" sz="2000" dirty="0" smtClean="0"/>
              <a:t>Finding1:</a:t>
            </a:r>
          </a:p>
          <a:p>
            <a:pPr lvl="1"/>
            <a:r>
              <a:rPr lang="en-US" sz="1600" dirty="0" smtClean="0"/>
              <a:t>In 94% of runs, reductions observed</a:t>
            </a:r>
          </a:p>
          <a:p>
            <a:pPr lvl="1"/>
            <a:r>
              <a:rPr lang="en-US" sz="1600" dirty="0" smtClean="0"/>
              <a:t>So SQO works</a:t>
            </a:r>
          </a:p>
          <a:p>
            <a:pPr lvl="2"/>
            <a:endParaRPr lang="en-US" sz="1400" dirty="0"/>
          </a:p>
        </p:txBody>
      </p:sp>
      <p:pic>
        <p:nvPicPr>
          <p:cNvPr id="6" name="Picture 5" descr="Picture 5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6800" y="1752600"/>
            <a:ext cx="3920489" cy="4267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(more)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C4AE9FE-2E2E-1340-A12D-8E8680275374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612648" y="1524000"/>
            <a:ext cx="8153400" cy="44958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Finding2:</a:t>
            </a:r>
          </a:p>
          <a:p>
            <a:pPr lvl="1"/>
            <a:r>
              <a:rPr lang="en-US" sz="1800" dirty="0" err="1" smtClean="0"/>
              <a:t>SEESAW’s</a:t>
            </a:r>
            <a:r>
              <a:rPr lang="en-US" sz="1800" dirty="0" smtClean="0"/>
              <a:t> / W’s recommendations </a:t>
            </a:r>
            <a:br>
              <a:rPr lang="en-US" sz="1800" dirty="0" smtClean="0"/>
            </a:br>
            <a:r>
              <a:rPr lang="en-US" sz="1800" dirty="0" smtClean="0"/>
              <a:t>reduced the spread</a:t>
            </a:r>
          </a:p>
          <a:p>
            <a:pPr lvl="1"/>
            <a:r>
              <a:rPr lang="en-US" sz="1800" dirty="0" smtClean="0"/>
              <a:t>So SQO increases certainty</a:t>
            </a:r>
            <a:br>
              <a:rPr lang="en-US" sz="1800" dirty="0" smtClean="0"/>
            </a:br>
            <a:endParaRPr lang="en-US" sz="1800" dirty="0" smtClean="0"/>
          </a:p>
          <a:p>
            <a:r>
              <a:rPr lang="en-US" sz="2400" dirty="0" smtClean="0"/>
              <a:t>Finding3:</a:t>
            </a:r>
          </a:p>
          <a:p>
            <a:pPr lvl="1"/>
            <a:r>
              <a:rPr lang="en-US" sz="1800" dirty="0" smtClean="0"/>
              <a:t>In absolute terms … </a:t>
            </a:r>
          </a:p>
          <a:p>
            <a:pPr lvl="1"/>
            <a:r>
              <a:rPr lang="en-US" sz="1800" dirty="0" smtClean="0"/>
              <a:t>Improvements seen by SEESAW/W very similar</a:t>
            </a:r>
            <a:br>
              <a:rPr lang="en-US" sz="1800" dirty="0" smtClean="0"/>
            </a:br>
            <a:endParaRPr lang="en-US" sz="1800" dirty="0" smtClean="0"/>
          </a:p>
          <a:p>
            <a:r>
              <a:rPr lang="en-US" sz="2400" dirty="0" smtClean="0"/>
              <a:t>Finding4:</a:t>
            </a:r>
          </a:p>
          <a:p>
            <a:pPr lvl="1"/>
            <a:r>
              <a:rPr lang="en-US" sz="1800" dirty="0" smtClean="0"/>
              <a:t>In relative terms …</a:t>
            </a:r>
          </a:p>
          <a:p>
            <a:pPr lvl="1"/>
            <a:r>
              <a:rPr lang="en-US" sz="1800" dirty="0" smtClean="0"/>
              <a:t>W wins a </a:t>
            </a:r>
            <a:r>
              <a:rPr lang="en-US" sz="1838" dirty="0" smtClean="0"/>
              <a:t>little more: Mann-Whitney, 95%</a:t>
            </a:r>
            <a:endParaRPr lang="en-US" dirty="0"/>
          </a:p>
        </p:txBody>
      </p:sp>
      <p:pic>
        <p:nvPicPr>
          <p:cNvPr id="5" name="Picture 4" descr="Picture 5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0" y="1524000"/>
            <a:ext cx="2287788" cy="1752599"/>
          </a:xfrm>
          <a:prstGeom prst="rect">
            <a:avLst/>
          </a:prstGeom>
        </p:spPr>
      </p:pic>
      <p:pic>
        <p:nvPicPr>
          <p:cNvPr id="6" name="Picture 5" descr="Picture 5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7359" y="5029200"/>
            <a:ext cx="3001841" cy="786627"/>
          </a:xfrm>
          <a:prstGeom prst="rect">
            <a:avLst/>
          </a:prstGeom>
        </p:spPr>
      </p:pic>
      <p:pic>
        <p:nvPicPr>
          <p:cNvPr id="7" name="Picture 6" descr="Picture 5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7489" y="3505200"/>
            <a:ext cx="2673111" cy="950242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>
            <a:off x="533400" y="3276600"/>
            <a:ext cx="8229600" cy="158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533400" y="4648200"/>
            <a:ext cx="8229600" cy="158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Freeform 11"/>
          <p:cNvSpPr/>
          <p:nvPr/>
        </p:nvSpPr>
        <p:spPr>
          <a:xfrm>
            <a:off x="6688667" y="1735667"/>
            <a:ext cx="1286933" cy="905933"/>
          </a:xfrm>
          <a:custGeom>
            <a:avLst/>
            <a:gdLst>
              <a:gd name="connsiteX0" fmla="*/ 0 w 1286933"/>
              <a:gd name="connsiteY0" fmla="*/ 905933 h 905933"/>
              <a:gd name="connsiteX1" fmla="*/ 8466 w 1286933"/>
              <a:gd name="connsiteY1" fmla="*/ 719666 h 905933"/>
              <a:gd name="connsiteX2" fmla="*/ 16933 w 1286933"/>
              <a:gd name="connsiteY2" fmla="*/ 668866 h 905933"/>
              <a:gd name="connsiteX3" fmla="*/ 42333 w 1286933"/>
              <a:gd name="connsiteY3" fmla="*/ 651933 h 905933"/>
              <a:gd name="connsiteX4" fmla="*/ 101600 w 1286933"/>
              <a:gd name="connsiteY4" fmla="*/ 609600 h 905933"/>
              <a:gd name="connsiteX5" fmla="*/ 110066 w 1286933"/>
              <a:gd name="connsiteY5" fmla="*/ 584200 h 905933"/>
              <a:gd name="connsiteX6" fmla="*/ 127000 w 1286933"/>
              <a:gd name="connsiteY6" fmla="*/ 567266 h 905933"/>
              <a:gd name="connsiteX7" fmla="*/ 237066 w 1286933"/>
              <a:gd name="connsiteY7" fmla="*/ 550333 h 905933"/>
              <a:gd name="connsiteX8" fmla="*/ 254000 w 1286933"/>
              <a:gd name="connsiteY8" fmla="*/ 524933 h 905933"/>
              <a:gd name="connsiteX9" fmla="*/ 262466 w 1286933"/>
              <a:gd name="connsiteY9" fmla="*/ 491066 h 905933"/>
              <a:gd name="connsiteX10" fmla="*/ 287866 w 1286933"/>
              <a:gd name="connsiteY10" fmla="*/ 482600 h 905933"/>
              <a:gd name="connsiteX11" fmla="*/ 457200 w 1286933"/>
              <a:gd name="connsiteY11" fmla="*/ 465666 h 905933"/>
              <a:gd name="connsiteX12" fmla="*/ 482600 w 1286933"/>
              <a:gd name="connsiteY12" fmla="*/ 440266 h 905933"/>
              <a:gd name="connsiteX13" fmla="*/ 508000 w 1286933"/>
              <a:gd name="connsiteY13" fmla="*/ 431800 h 905933"/>
              <a:gd name="connsiteX14" fmla="*/ 524933 w 1286933"/>
              <a:gd name="connsiteY14" fmla="*/ 406400 h 905933"/>
              <a:gd name="connsiteX15" fmla="*/ 567266 w 1286933"/>
              <a:gd name="connsiteY15" fmla="*/ 364066 h 905933"/>
              <a:gd name="connsiteX16" fmla="*/ 584200 w 1286933"/>
              <a:gd name="connsiteY16" fmla="*/ 347133 h 905933"/>
              <a:gd name="connsiteX17" fmla="*/ 626533 w 1286933"/>
              <a:gd name="connsiteY17" fmla="*/ 313266 h 905933"/>
              <a:gd name="connsiteX18" fmla="*/ 635000 w 1286933"/>
              <a:gd name="connsiteY18" fmla="*/ 262466 h 905933"/>
              <a:gd name="connsiteX19" fmla="*/ 660400 w 1286933"/>
              <a:gd name="connsiteY19" fmla="*/ 245533 h 905933"/>
              <a:gd name="connsiteX20" fmla="*/ 770466 w 1286933"/>
              <a:gd name="connsiteY20" fmla="*/ 220133 h 905933"/>
              <a:gd name="connsiteX21" fmla="*/ 821266 w 1286933"/>
              <a:gd name="connsiteY21" fmla="*/ 203200 h 905933"/>
              <a:gd name="connsiteX22" fmla="*/ 880533 w 1286933"/>
              <a:gd name="connsiteY22" fmla="*/ 186266 h 905933"/>
              <a:gd name="connsiteX23" fmla="*/ 931333 w 1286933"/>
              <a:gd name="connsiteY23" fmla="*/ 143933 h 905933"/>
              <a:gd name="connsiteX24" fmla="*/ 956733 w 1286933"/>
              <a:gd name="connsiteY24" fmla="*/ 135466 h 905933"/>
              <a:gd name="connsiteX25" fmla="*/ 1117600 w 1286933"/>
              <a:gd name="connsiteY25" fmla="*/ 118533 h 905933"/>
              <a:gd name="connsiteX26" fmla="*/ 1202266 w 1286933"/>
              <a:gd name="connsiteY26" fmla="*/ 93133 h 905933"/>
              <a:gd name="connsiteX27" fmla="*/ 1227666 w 1286933"/>
              <a:gd name="connsiteY27" fmla="*/ 50800 h 905933"/>
              <a:gd name="connsiteX28" fmla="*/ 1270000 w 1286933"/>
              <a:gd name="connsiteY28" fmla="*/ 16933 h 905933"/>
              <a:gd name="connsiteX29" fmla="*/ 1286933 w 1286933"/>
              <a:gd name="connsiteY29" fmla="*/ 0 h 90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286933" h="905933">
                <a:moveTo>
                  <a:pt x="0" y="905933"/>
                </a:moveTo>
                <a:cubicBezTo>
                  <a:pt x="2822" y="843844"/>
                  <a:pt x="4038" y="781661"/>
                  <a:pt x="8466" y="719666"/>
                </a:cubicBezTo>
                <a:cubicBezTo>
                  <a:pt x="9689" y="702543"/>
                  <a:pt x="9256" y="684221"/>
                  <a:pt x="16933" y="668866"/>
                </a:cubicBezTo>
                <a:cubicBezTo>
                  <a:pt x="21484" y="659765"/>
                  <a:pt x="34053" y="657847"/>
                  <a:pt x="42333" y="651933"/>
                </a:cubicBezTo>
                <a:cubicBezTo>
                  <a:pt x="115846" y="599425"/>
                  <a:pt x="41740" y="649506"/>
                  <a:pt x="101600" y="609600"/>
                </a:cubicBezTo>
                <a:cubicBezTo>
                  <a:pt x="104422" y="601133"/>
                  <a:pt x="105474" y="591853"/>
                  <a:pt x="110066" y="584200"/>
                </a:cubicBezTo>
                <a:cubicBezTo>
                  <a:pt x="114173" y="577355"/>
                  <a:pt x="120155" y="571373"/>
                  <a:pt x="127000" y="567266"/>
                </a:cubicBezTo>
                <a:cubicBezTo>
                  <a:pt x="151408" y="552622"/>
                  <a:pt x="232187" y="550821"/>
                  <a:pt x="237066" y="550333"/>
                </a:cubicBezTo>
                <a:cubicBezTo>
                  <a:pt x="242711" y="541866"/>
                  <a:pt x="249992" y="534286"/>
                  <a:pt x="254000" y="524933"/>
                </a:cubicBezTo>
                <a:cubicBezTo>
                  <a:pt x="258584" y="514237"/>
                  <a:pt x="255197" y="500153"/>
                  <a:pt x="262466" y="491066"/>
                </a:cubicBezTo>
                <a:cubicBezTo>
                  <a:pt x="268041" y="484097"/>
                  <a:pt x="279115" y="484350"/>
                  <a:pt x="287866" y="482600"/>
                </a:cubicBezTo>
                <a:cubicBezTo>
                  <a:pt x="339136" y="472346"/>
                  <a:pt x="409151" y="469362"/>
                  <a:pt x="457200" y="465666"/>
                </a:cubicBezTo>
                <a:cubicBezTo>
                  <a:pt x="465667" y="457199"/>
                  <a:pt x="472637" y="446908"/>
                  <a:pt x="482600" y="440266"/>
                </a:cubicBezTo>
                <a:cubicBezTo>
                  <a:pt x="490026" y="435316"/>
                  <a:pt x="501031" y="437375"/>
                  <a:pt x="508000" y="431800"/>
                </a:cubicBezTo>
                <a:cubicBezTo>
                  <a:pt x="515946" y="425443"/>
                  <a:pt x="518232" y="414058"/>
                  <a:pt x="524933" y="406400"/>
                </a:cubicBezTo>
                <a:cubicBezTo>
                  <a:pt x="538074" y="391381"/>
                  <a:pt x="553155" y="378177"/>
                  <a:pt x="567266" y="364066"/>
                </a:cubicBezTo>
                <a:cubicBezTo>
                  <a:pt x="572911" y="358421"/>
                  <a:pt x="577558" y="351561"/>
                  <a:pt x="584200" y="347133"/>
                </a:cubicBezTo>
                <a:cubicBezTo>
                  <a:pt x="616242" y="325772"/>
                  <a:pt x="602405" y="337395"/>
                  <a:pt x="626533" y="313266"/>
                </a:cubicBezTo>
                <a:cubicBezTo>
                  <a:pt x="629355" y="296333"/>
                  <a:pt x="627323" y="277821"/>
                  <a:pt x="635000" y="262466"/>
                </a:cubicBezTo>
                <a:cubicBezTo>
                  <a:pt x="639551" y="253365"/>
                  <a:pt x="651565" y="250581"/>
                  <a:pt x="660400" y="245533"/>
                </a:cubicBezTo>
                <a:cubicBezTo>
                  <a:pt x="708323" y="218149"/>
                  <a:pt x="699544" y="228013"/>
                  <a:pt x="770466" y="220133"/>
                </a:cubicBezTo>
                <a:cubicBezTo>
                  <a:pt x="787399" y="214489"/>
                  <a:pt x="803950" y="207529"/>
                  <a:pt x="821266" y="203200"/>
                </a:cubicBezTo>
                <a:cubicBezTo>
                  <a:pt x="832119" y="200487"/>
                  <a:pt x="868385" y="192340"/>
                  <a:pt x="880533" y="186266"/>
                </a:cubicBezTo>
                <a:cubicBezTo>
                  <a:pt x="935935" y="158565"/>
                  <a:pt x="875158" y="181384"/>
                  <a:pt x="931333" y="143933"/>
                </a:cubicBezTo>
                <a:cubicBezTo>
                  <a:pt x="938759" y="138982"/>
                  <a:pt x="948021" y="137402"/>
                  <a:pt x="956733" y="135466"/>
                </a:cubicBezTo>
                <a:cubicBezTo>
                  <a:pt x="1010521" y="123513"/>
                  <a:pt x="1061814" y="122824"/>
                  <a:pt x="1117600" y="118533"/>
                </a:cubicBezTo>
                <a:cubicBezTo>
                  <a:pt x="1179439" y="97920"/>
                  <a:pt x="1151084" y="105929"/>
                  <a:pt x="1202266" y="93133"/>
                </a:cubicBezTo>
                <a:cubicBezTo>
                  <a:pt x="1245171" y="50230"/>
                  <a:pt x="1194695" y="105753"/>
                  <a:pt x="1227666" y="50800"/>
                </a:cubicBezTo>
                <a:cubicBezTo>
                  <a:pt x="1237102" y="35074"/>
                  <a:pt x="1256688" y="27583"/>
                  <a:pt x="1270000" y="16933"/>
                </a:cubicBezTo>
                <a:cubicBezTo>
                  <a:pt x="1276233" y="11947"/>
                  <a:pt x="1281289" y="5644"/>
                  <a:pt x="1286933" y="0"/>
                </a:cubicBezTo>
              </a:path>
            </a:pathLst>
          </a:custGeom>
          <a:ln w="38100" cap="flat" cmpd="sng" algn="ctr">
            <a:solidFill>
              <a:srgbClr val="8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/>
          <p:cNvSpPr/>
          <p:nvPr/>
        </p:nvSpPr>
        <p:spPr>
          <a:xfrm>
            <a:off x="7603067" y="2751667"/>
            <a:ext cx="372533" cy="8466"/>
          </a:xfrm>
          <a:custGeom>
            <a:avLst/>
            <a:gdLst>
              <a:gd name="connsiteX0" fmla="*/ 0 w 372533"/>
              <a:gd name="connsiteY0" fmla="*/ 0 h 8466"/>
              <a:gd name="connsiteX1" fmla="*/ 372533 w 372533"/>
              <a:gd name="connsiteY1" fmla="*/ 8466 h 8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72533" h="8466">
                <a:moveTo>
                  <a:pt x="0" y="0"/>
                </a:moveTo>
                <a:lnTo>
                  <a:pt x="372533" y="8466"/>
                </a:lnTo>
              </a:path>
            </a:pathLst>
          </a:custGeom>
          <a:ln w="38100" cap="flat" cmpd="sng" algn="ctr">
            <a:solidFill>
              <a:srgbClr val="8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/>
          <p:cNvSpPr/>
          <p:nvPr/>
        </p:nvSpPr>
        <p:spPr>
          <a:xfrm>
            <a:off x="6680200" y="2345267"/>
            <a:ext cx="1304759" cy="550333"/>
          </a:xfrm>
          <a:custGeom>
            <a:avLst/>
            <a:gdLst>
              <a:gd name="connsiteX0" fmla="*/ 0 w 1304759"/>
              <a:gd name="connsiteY0" fmla="*/ 550333 h 550333"/>
              <a:gd name="connsiteX1" fmla="*/ 50800 w 1304759"/>
              <a:gd name="connsiteY1" fmla="*/ 533400 h 550333"/>
              <a:gd name="connsiteX2" fmla="*/ 76200 w 1304759"/>
              <a:gd name="connsiteY2" fmla="*/ 516466 h 550333"/>
              <a:gd name="connsiteX3" fmla="*/ 118533 w 1304759"/>
              <a:gd name="connsiteY3" fmla="*/ 465666 h 550333"/>
              <a:gd name="connsiteX4" fmla="*/ 127000 w 1304759"/>
              <a:gd name="connsiteY4" fmla="*/ 440266 h 550333"/>
              <a:gd name="connsiteX5" fmla="*/ 152400 w 1304759"/>
              <a:gd name="connsiteY5" fmla="*/ 338666 h 550333"/>
              <a:gd name="connsiteX6" fmla="*/ 211667 w 1304759"/>
              <a:gd name="connsiteY6" fmla="*/ 330200 h 550333"/>
              <a:gd name="connsiteX7" fmla="*/ 237067 w 1304759"/>
              <a:gd name="connsiteY7" fmla="*/ 313266 h 550333"/>
              <a:gd name="connsiteX8" fmla="*/ 296333 w 1304759"/>
              <a:gd name="connsiteY8" fmla="*/ 296333 h 550333"/>
              <a:gd name="connsiteX9" fmla="*/ 482600 w 1304759"/>
              <a:gd name="connsiteY9" fmla="*/ 279400 h 550333"/>
              <a:gd name="connsiteX10" fmla="*/ 508000 w 1304759"/>
              <a:gd name="connsiteY10" fmla="*/ 270933 h 550333"/>
              <a:gd name="connsiteX11" fmla="*/ 567267 w 1304759"/>
              <a:gd name="connsiteY11" fmla="*/ 262466 h 550333"/>
              <a:gd name="connsiteX12" fmla="*/ 635000 w 1304759"/>
              <a:gd name="connsiteY12" fmla="*/ 228600 h 550333"/>
              <a:gd name="connsiteX13" fmla="*/ 694267 w 1304759"/>
              <a:gd name="connsiteY13" fmla="*/ 211666 h 550333"/>
              <a:gd name="connsiteX14" fmla="*/ 804333 w 1304759"/>
              <a:gd name="connsiteY14" fmla="*/ 203200 h 550333"/>
              <a:gd name="connsiteX15" fmla="*/ 838200 w 1304759"/>
              <a:gd name="connsiteY15" fmla="*/ 194733 h 550333"/>
              <a:gd name="connsiteX16" fmla="*/ 889000 w 1304759"/>
              <a:gd name="connsiteY16" fmla="*/ 177800 h 550333"/>
              <a:gd name="connsiteX17" fmla="*/ 990600 w 1304759"/>
              <a:gd name="connsiteY17" fmla="*/ 169333 h 550333"/>
              <a:gd name="connsiteX18" fmla="*/ 1032933 w 1304759"/>
              <a:gd name="connsiteY18" fmla="*/ 127000 h 550333"/>
              <a:gd name="connsiteX19" fmla="*/ 1083733 w 1304759"/>
              <a:gd name="connsiteY19" fmla="*/ 93133 h 550333"/>
              <a:gd name="connsiteX20" fmla="*/ 1117600 w 1304759"/>
              <a:gd name="connsiteY20" fmla="*/ 76200 h 550333"/>
              <a:gd name="connsiteX21" fmla="*/ 1278467 w 1304759"/>
              <a:gd name="connsiteY21" fmla="*/ 50800 h 550333"/>
              <a:gd name="connsiteX22" fmla="*/ 1295400 w 1304759"/>
              <a:gd name="connsiteY22" fmla="*/ 33866 h 550333"/>
              <a:gd name="connsiteX23" fmla="*/ 1303867 w 1304759"/>
              <a:gd name="connsiteY23" fmla="*/ 0 h 550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304759" h="550333">
                <a:moveTo>
                  <a:pt x="0" y="550333"/>
                </a:moveTo>
                <a:cubicBezTo>
                  <a:pt x="16933" y="544689"/>
                  <a:pt x="34489" y="540649"/>
                  <a:pt x="50800" y="533400"/>
                </a:cubicBezTo>
                <a:cubicBezTo>
                  <a:pt x="60099" y="529267"/>
                  <a:pt x="68383" y="522980"/>
                  <a:pt x="76200" y="516466"/>
                </a:cubicBezTo>
                <a:cubicBezTo>
                  <a:pt x="92251" y="503090"/>
                  <a:pt x="109018" y="484696"/>
                  <a:pt x="118533" y="465666"/>
                </a:cubicBezTo>
                <a:cubicBezTo>
                  <a:pt x="122524" y="457684"/>
                  <a:pt x="124178" y="448733"/>
                  <a:pt x="127000" y="440266"/>
                </a:cubicBezTo>
                <a:cubicBezTo>
                  <a:pt x="127196" y="438301"/>
                  <a:pt x="117963" y="350145"/>
                  <a:pt x="152400" y="338666"/>
                </a:cubicBezTo>
                <a:cubicBezTo>
                  <a:pt x="171332" y="332355"/>
                  <a:pt x="191911" y="333022"/>
                  <a:pt x="211667" y="330200"/>
                </a:cubicBezTo>
                <a:cubicBezTo>
                  <a:pt x="220134" y="324555"/>
                  <a:pt x="227965" y="317817"/>
                  <a:pt x="237067" y="313266"/>
                </a:cubicBezTo>
                <a:cubicBezTo>
                  <a:pt x="247426" y="308087"/>
                  <a:pt x="287813" y="297882"/>
                  <a:pt x="296333" y="296333"/>
                </a:cubicBezTo>
                <a:cubicBezTo>
                  <a:pt x="363339" y="284150"/>
                  <a:pt x="408530" y="284338"/>
                  <a:pt x="482600" y="279400"/>
                </a:cubicBezTo>
                <a:cubicBezTo>
                  <a:pt x="491067" y="276578"/>
                  <a:pt x="499249" y="272683"/>
                  <a:pt x="508000" y="270933"/>
                </a:cubicBezTo>
                <a:cubicBezTo>
                  <a:pt x="527569" y="267019"/>
                  <a:pt x="548335" y="268777"/>
                  <a:pt x="567267" y="262466"/>
                </a:cubicBezTo>
                <a:cubicBezTo>
                  <a:pt x="591214" y="254484"/>
                  <a:pt x="611053" y="236583"/>
                  <a:pt x="635000" y="228600"/>
                </a:cubicBezTo>
                <a:cubicBezTo>
                  <a:pt x="651425" y="223125"/>
                  <a:pt x="677837" y="213599"/>
                  <a:pt x="694267" y="211666"/>
                </a:cubicBezTo>
                <a:cubicBezTo>
                  <a:pt x="730812" y="207367"/>
                  <a:pt x="767644" y="206022"/>
                  <a:pt x="804333" y="203200"/>
                </a:cubicBezTo>
                <a:cubicBezTo>
                  <a:pt x="815622" y="200378"/>
                  <a:pt x="827054" y="198077"/>
                  <a:pt x="838200" y="194733"/>
                </a:cubicBezTo>
                <a:cubicBezTo>
                  <a:pt x="855297" y="189604"/>
                  <a:pt x="871212" y="179282"/>
                  <a:pt x="889000" y="177800"/>
                </a:cubicBezTo>
                <a:lnTo>
                  <a:pt x="990600" y="169333"/>
                </a:lnTo>
                <a:cubicBezTo>
                  <a:pt x="1050168" y="149476"/>
                  <a:pt x="980622" y="179311"/>
                  <a:pt x="1032933" y="127000"/>
                </a:cubicBezTo>
                <a:cubicBezTo>
                  <a:pt x="1047324" y="112609"/>
                  <a:pt x="1065530" y="102234"/>
                  <a:pt x="1083733" y="93133"/>
                </a:cubicBezTo>
                <a:cubicBezTo>
                  <a:pt x="1095022" y="87489"/>
                  <a:pt x="1105881" y="80887"/>
                  <a:pt x="1117600" y="76200"/>
                </a:cubicBezTo>
                <a:cubicBezTo>
                  <a:pt x="1185626" y="48989"/>
                  <a:pt x="1187057" y="57831"/>
                  <a:pt x="1278467" y="50800"/>
                </a:cubicBezTo>
                <a:cubicBezTo>
                  <a:pt x="1284111" y="45155"/>
                  <a:pt x="1291293" y="40711"/>
                  <a:pt x="1295400" y="33866"/>
                </a:cubicBezTo>
                <a:cubicBezTo>
                  <a:pt x="1304759" y="18267"/>
                  <a:pt x="1303867" y="13445"/>
                  <a:pt x="1303867" y="0"/>
                </a:cubicBezTo>
              </a:path>
            </a:pathLst>
          </a:custGeom>
          <a:ln w="38100" cap="flat" cmpd="sng" algn="ctr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/>
          <p:cNvSpPr/>
          <p:nvPr/>
        </p:nvSpPr>
        <p:spPr>
          <a:xfrm>
            <a:off x="7628467" y="2912533"/>
            <a:ext cx="372533" cy="0"/>
          </a:xfrm>
          <a:custGeom>
            <a:avLst/>
            <a:gdLst>
              <a:gd name="connsiteX0" fmla="*/ 0 w 372533"/>
              <a:gd name="connsiteY0" fmla="*/ 0 h 0"/>
              <a:gd name="connsiteX1" fmla="*/ 372533 w 372533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72533">
                <a:moveTo>
                  <a:pt x="0" y="0"/>
                </a:moveTo>
                <a:lnTo>
                  <a:pt x="372533" y="0"/>
                </a:lnTo>
              </a:path>
            </a:pathLst>
          </a:custGeom>
          <a:ln w="38100" cap="flat" cmpd="sng" algn="ctr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observations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C4AE9FE-2E2E-1340-A12D-8E8680275374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Simple </a:t>
            </a:r>
            <a:r>
              <a:rPr lang="en-US" dirty="0" smtClean="0"/>
              <a:t>to code: 200 lines of AWK </a:t>
            </a:r>
            <a:r>
              <a:rPr lang="en-US" dirty="0" err="1" smtClean="0"/>
              <a:t>vs</a:t>
            </a:r>
            <a:r>
              <a:rPr lang="en-US" dirty="0" smtClean="0"/>
              <a:t> 5000 lines of LISP</a:t>
            </a:r>
          </a:p>
          <a:p>
            <a:r>
              <a:rPr lang="en-US" dirty="0" smtClean="0"/>
              <a:t>Faster to run: less than second (in </a:t>
            </a:r>
            <a:r>
              <a:rPr lang="en-US" dirty="0" err="1" smtClean="0"/>
              <a:t>awk</a:t>
            </a:r>
            <a:r>
              <a:rPr lang="en-US" dirty="0" smtClean="0"/>
              <a:t>!!!)</a:t>
            </a:r>
          </a:p>
          <a:p>
            <a:r>
              <a:rPr lang="en-US" dirty="0" smtClean="0"/>
              <a:t>Simpler to maintain </a:t>
            </a:r>
          </a:p>
          <a:p>
            <a:pPr lvl="1"/>
            <a:r>
              <a:rPr lang="en-US" dirty="0" smtClean="0"/>
              <a:t>in CBR, “maintenance”  = “add more cases”</a:t>
            </a:r>
          </a:p>
          <a:p>
            <a:r>
              <a:rPr lang="en-US" dirty="0" smtClean="0"/>
              <a:t>No use of an underlying model </a:t>
            </a:r>
          </a:p>
          <a:p>
            <a:pPr lvl="1"/>
            <a:r>
              <a:rPr lang="en-US" dirty="0" smtClean="0"/>
              <a:t>Free of any (possibly wrong) assumptions of parametric modeling. </a:t>
            </a:r>
          </a:p>
          <a:p>
            <a:pPr lvl="1"/>
            <a:r>
              <a:rPr lang="en-US" dirty="0" smtClean="0"/>
              <a:t>Can be quickly applied to more data sets. </a:t>
            </a:r>
          </a:p>
          <a:p>
            <a:pPr lvl="2"/>
            <a:r>
              <a:rPr lang="en-US" dirty="0" smtClean="0"/>
              <a:t>E.g. our older implementations required  data  in  COCOMO format </a:t>
            </a:r>
          </a:p>
          <a:p>
            <a:pPr lvl="2"/>
            <a:r>
              <a:rPr lang="en-US" dirty="0" smtClean="0"/>
              <a:t>W has been applied to numerous other formats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</a:t>
            </a:r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Case-based </a:t>
            </a:r>
            <a:r>
              <a:rPr lang="en-US" dirty="0" err="1" smtClean="0"/>
              <a:t>vs</a:t>
            </a:r>
            <a:r>
              <a:rPr lang="en-US" dirty="0" smtClean="0"/>
              <a:t> model-based SQP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C4AE9FE-2E2E-1340-A12D-8E8680275374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“W</a:t>
            </a:r>
            <a:r>
              <a:rPr lang="en-US" dirty="0" smtClean="0"/>
              <a:t>”</a:t>
            </a:r>
          </a:p>
          <a:p>
            <a:pPr lvl="1"/>
            <a:r>
              <a:rPr lang="en-US" dirty="0" smtClean="0"/>
              <a:t>f</a:t>
            </a:r>
            <a:r>
              <a:rPr lang="en-US" dirty="0" smtClean="0"/>
              <a:t>inds </a:t>
            </a:r>
            <a:r>
              <a:rPr lang="en-US" dirty="0" smtClean="0"/>
              <a:t>similar or better optimizations than more complex model-based </a:t>
            </a:r>
            <a:r>
              <a:rPr lang="en-US" dirty="0" smtClean="0"/>
              <a:t>approaches</a:t>
            </a:r>
          </a:p>
          <a:p>
            <a:r>
              <a:rPr lang="en-US" dirty="0" smtClean="0"/>
              <a:t>Simpler to code</a:t>
            </a:r>
          </a:p>
          <a:p>
            <a:r>
              <a:rPr lang="en-US" dirty="0" smtClean="0"/>
              <a:t>Faster to run</a:t>
            </a:r>
          </a:p>
          <a:p>
            <a:r>
              <a:rPr lang="en-US" dirty="0" smtClean="0"/>
              <a:t>Easier to maintain</a:t>
            </a:r>
          </a:p>
          <a:p>
            <a:r>
              <a:rPr lang="en-US" dirty="0" smtClean="0"/>
              <a:t>No model assumptions</a:t>
            </a:r>
          </a:p>
          <a:p>
            <a:r>
              <a:rPr lang="en-US" dirty="0" smtClean="0"/>
              <a:t>No restrictions arising from model ontology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153400" cy="990600"/>
          </a:xfrm>
        </p:spPr>
        <p:txBody>
          <a:bodyPr>
            <a:noAutofit/>
          </a:bodyPr>
          <a:lstStyle/>
          <a:p>
            <a:pPr lvl="1"/>
            <a:r>
              <a:rPr lang="en-US" sz="4400" dirty="0" smtClean="0">
                <a:solidFill>
                  <a:schemeClr val="tx2"/>
                </a:solidFill>
                <a:latin typeface="+mj-lt"/>
              </a:rPr>
              <a:t>Is simple sufficient? </a:t>
            </a:r>
            <a:r>
              <a:rPr lang="en-US" sz="2400" dirty="0" smtClean="0">
                <a:solidFill>
                  <a:schemeClr val="tx2"/>
                </a:solidFill>
                <a:latin typeface="+mj-lt"/>
              </a:rPr>
              <a:t/>
            </a:r>
            <a:br>
              <a:rPr lang="en-US" sz="2400" dirty="0" smtClean="0">
                <a:solidFill>
                  <a:schemeClr val="tx2"/>
                </a:solidFill>
                <a:latin typeface="+mj-lt"/>
              </a:rPr>
            </a:br>
            <a:endParaRPr lang="en-US" sz="2400" dirty="0" smtClean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C4AE9FE-2E2E-1340-A12D-8E8680275374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612648" y="1447800"/>
            <a:ext cx="5940552" cy="5118100"/>
          </a:xfrm>
        </p:spPr>
        <p:txBody>
          <a:bodyPr>
            <a:noAutofit/>
          </a:bodyPr>
          <a:lstStyle/>
          <a:p>
            <a:r>
              <a:rPr lang="en-US" sz="2400" dirty="0" smtClean="0"/>
              <a:t>SE data is a shallow well?</a:t>
            </a:r>
          </a:p>
          <a:p>
            <a:pPr lvl="1"/>
            <a:r>
              <a:rPr lang="en-US" sz="1800" dirty="0" smtClean="0"/>
              <a:t>Seemingly sophisticated algorithms can be no</a:t>
            </a:r>
            <a:br>
              <a:rPr lang="en-US" sz="1800" dirty="0" smtClean="0"/>
            </a:br>
            <a:r>
              <a:rPr lang="en-US" sz="1800" dirty="0" smtClean="0"/>
              <a:t>better than simpler alternatives</a:t>
            </a:r>
          </a:p>
          <a:p>
            <a:pPr lvl="1">
              <a:buNone/>
            </a:pPr>
            <a:r>
              <a:rPr lang="en-US" sz="1800" dirty="0" smtClean="0"/>
              <a:t>See also, </a:t>
            </a:r>
            <a:r>
              <a:rPr lang="en-US" sz="1800" dirty="0" err="1" smtClean="0"/>
              <a:t>Lessmann</a:t>
            </a:r>
            <a:r>
              <a:rPr lang="en-US" sz="1800" dirty="0" smtClean="0"/>
              <a:t> et al TSE’08 , Menzies et al.  ASEJ,10</a:t>
            </a:r>
          </a:p>
          <a:p>
            <a:r>
              <a:rPr lang="en-US" sz="2400" dirty="0" smtClean="0"/>
              <a:t>Bias in our field: always go for the more complex</a:t>
            </a:r>
          </a:p>
          <a:p>
            <a:pPr lvl="1"/>
            <a:r>
              <a:rPr lang="en-US" sz="1800" dirty="0" smtClean="0"/>
              <a:t>Ant algorithms to find best splits for model trees</a:t>
            </a:r>
          </a:p>
          <a:p>
            <a:pPr lvl="1"/>
            <a:r>
              <a:rPr lang="en-US" sz="1800" dirty="0" smtClean="0"/>
              <a:t>Cloud computing to try 10,000 variants of a machine learner</a:t>
            </a:r>
          </a:p>
          <a:p>
            <a:pPr lvl="1"/>
            <a:r>
              <a:rPr lang="en-US" sz="1800" dirty="0" smtClean="0"/>
              <a:t>…</a:t>
            </a:r>
          </a:p>
          <a:p>
            <a:r>
              <a:rPr lang="en-US" sz="2400" dirty="0" smtClean="0"/>
              <a:t>Estimation data = small</a:t>
            </a:r>
          </a:p>
          <a:p>
            <a:pPr lvl="1"/>
            <a:r>
              <a:rPr lang="en-US" sz="1800" dirty="0" smtClean="0"/>
              <a:t> misguided to spend</a:t>
            </a:r>
            <a:br>
              <a:rPr lang="en-US" sz="1800" dirty="0" smtClean="0"/>
            </a:br>
            <a:r>
              <a:rPr lang="en-US" sz="1800" dirty="0" smtClean="0"/>
              <a:t> day of CPU time</a:t>
            </a:r>
          </a:p>
          <a:p>
            <a:pPr lvl="1"/>
            <a:r>
              <a:rPr lang="en-US" sz="1800" dirty="0" smtClean="0"/>
              <a:t> to analyze only a handful </a:t>
            </a:r>
            <a:br>
              <a:rPr lang="en-US" sz="1800" dirty="0" smtClean="0"/>
            </a:br>
            <a:r>
              <a:rPr lang="en-US" sz="1800" dirty="0" smtClean="0"/>
              <a:t>of instances</a:t>
            </a:r>
          </a:p>
          <a:p>
            <a:pPr lvl="1"/>
            <a:endParaRPr lang="en-US" sz="1800" dirty="0" smtClean="0"/>
          </a:p>
          <a:p>
            <a:pPr>
              <a:buNone/>
            </a:pPr>
            <a:endParaRPr lang="en-US" sz="2000" dirty="0" smtClean="0"/>
          </a:p>
        </p:txBody>
      </p:sp>
      <p:pic>
        <p:nvPicPr>
          <p:cNvPr id="798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67400" y="685800"/>
            <a:ext cx="3048000" cy="4023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7" name="Chart 6"/>
          <p:cNvGraphicFramePr/>
          <p:nvPr/>
        </p:nvGraphicFramePr>
        <p:xfrm>
          <a:off x="3962400" y="4709560"/>
          <a:ext cx="5181600" cy="21249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Scope of these conclusions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C4AE9FE-2E2E-1340-A12D-8E8680275374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Do </a:t>
            </a:r>
            <a:r>
              <a:rPr lang="en-US" u="sng" dirty="0" smtClean="0"/>
              <a:t>all </a:t>
            </a:r>
            <a:r>
              <a:rPr lang="en-US" dirty="0" smtClean="0"/>
              <a:t>CBR methods are</a:t>
            </a:r>
            <a:r>
              <a:rPr lang="en-US" dirty="0" smtClean="0"/>
              <a:t> better </a:t>
            </a:r>
            <a:r>
              <a:rPr lang="en-US" dirty="0" smtClean="0"/>
              <a:t>than </a:t>
            </a:r>
            <a:r>
              <a:rPr lang="en-US" u="sng" dirty="0" smtClean="0"/>
              <a:t>all </a:t>
            </a:r>
            <a:r>
              <a:rPr lang="en-US" dirty="0" smtClean="0"/>
              <a:t>model-based method?</a:t>
            </a:r>
          </a:p>
          <a:p>
            <a:r>
              <a:rPr lang="en-US" dirty="0" smtClean="0"/>
              <a:t>Nope</a:t>
            </a:r>
          </a:p>
          <a:p>
            <a:pPr lvl="1"/>
            <a:r>
              <a:rPr lang="en-US" dirty="0" smtClean="0"/>
              <a:t>Here, just SQO</a:t>
            </a:r>
          </a:p>
          <a:p>
            <a:r>
              <a:rPr lang="en-US" dirty="0" smtClean="0"/>
              <a:t>But this result</a:t>
            </a:r>
            <a:r>
              <a:rPr lang="en-US" dirty="0" smtClean="0"/>
              <a:t> should motivate more exploration of CBR for SE data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 or comments?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5342</TotalTime>
  <Words>1289</Words>
  <Application>Microsoft Macintosh PowerPoint</Application>
  <PresentationFormat>On-screen Show (4:3)</PresentationFormat>
  <Paragraphs>246</Paragraphs>
  <Slides>28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Median</vt:lpstr>
      <vt:lpstr>Case-Based Reasoning  vs Parametric Models  for Software Quality Optimization  </vt:lpstr>
      <vt:lpstr>Is “effort estimation” the wrong question?</vt:lpstr>
      <vt:lpstr>“Model-based”  SQO</vt:lpstr>
      <vt:lpstr>This talk: “case-based” SQO?</vt:lpstr>
      <vt:lpstr>Definitions</vt:lpstr>
      <vt:lpstr>Case-based, model-based reasoning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“W” = CBR + query adaption</vt:lpstr>
      <vt:lpstr>Experimental Comparisons</vt:lpstr>
      <vt:lpstr>Is “W” beaten by other methods?</vt:lpstr>
      <vt:lpstr>“W” vs NOVA</vt:lpstr>
      <vt:lpstr>Testing the treatments</vt:lpstr>
      <vt:lpstr>Results</vt:lpstr>
      <vt:lpstr>Results (more)</vt:lpstr>
      <vt:lpstr>Other observations</vt:lpstr>
      <vt:lpstr>Discussion</vt:lpstr>
      <vt:lpstr>Case-based vs model-based SQP</vt:lpstr>
      <vt:lpstr>Is simple sufficient?  </vt:lpstr>
      <vt:lpstr>Scope of these conclusions</vt:lpstr>
      <vt:lpstr>Questions or comments?</vt:lpstr>
    </vt:vector>
  </TitlesOfParts>
  <Company>West Virginia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Generality (or not) </dc:title>
  <dc:creator>Tim Menzies</dc:creator>
  <cp:lastModifiedBy>Tim Menzies</cp:lastModifiedBy>
  <cp:revision>134</cp:revision>
  <dcterms:created xsi:type="dcterms:W3CDTF">2010-09-08T01:06:45Z</dcterms:created>
  <dcterms:modified xsi:type="dcterms:W3CDTF">2010-09-11T04:02:10Z</dcterms:modified>
</cp:coreProperties>
</file>