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tags/tag4.xml" ContentType="application/vnd.openxmlformats-officedocument.presentationml.tags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9.xml" ContentType="application/vnd.openxmlformats-officedocument.presentationml.tags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7.xml" ContentType="application/vnd.openxmlformats-officedocument.presentationml.tags+xml"/>
  <Override PartName="/ppt/tags/tag5.xml" ContentType="application/vnd.openxmlformats-officedocument.presentationml.tags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tags/tag8.xml" ContentType="application/vnd.openxmlformats-officedocument.presentationml.tag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tags/tag6.xml" ContentType="application/vnd.openxmlformats-officedocument.presentationml.tags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tags/tag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r:id="rId1"/>
  </p:sldMasterIdLst>
  <p:notesMasterIdLst>
    <p:notesMasterId r:id="rId26"/>
  </p:notesMasterIdLst>
  <p:handoutMasterIdLst>
    <p:handoutMasterId r:id="rId27"/>
  </p:handoutMasterIdLst>
  <p:sldIdLst>
    <p:sldId id="257" r:id="rId2"/>
    <p:sldId id="258" r:id="rId3"/>
    <p:sldId id="287" r:id="rId4"/>
    <p:sldId id="259" r:id="rId5"/>
    <p:sldId id="285" r:id="rId6"/>
    <p:sldId id="303" r:id="rId7"/>
    <p:sldId id="286" r:id="rId8"/>
    <p:sldId id="260" r:id="rId9"/>
    <p:sldId id="288" r:id="rId10"/>
    <p:sldId id="289" r:id="rId11"/>
    <p:sldId id="290" r:id="rId12"/>
    <p:sldId id="291" r:id="rId13"/>
    <p:sldId id="295" r:id="rId14"/>
    <p:sldId id="292" r:id="rId15"/>
    <p:sldId id="304" r:id="rId16"/>
    <p:sldId id="296" r:id="rId17"/>
    <p:sldId id="293" r:id="rId18"/>
    <p:sldId id="297" r:id="rId19"/>
    <p:sldId id="306" r:id="rId20"/>
    <p:sldId id="300" r:id="rId21"/>
    <p:sldId id="299" r:id="rId22"/>
    <p:sldId id="301" r:id="rId23"/>
    <p:sldId id="305" r:id="rId24"/>
    <p:sldId id="307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16" autoAdjust="0"/>
    <p:restoredTop sz="94675" autoAdjust="0"/>
  </p:normalViewPr>
  <p:slideViewPr>
    <p:cSldViewPr snapToObjects="1">
      <p:cViewPr varScale="1">
        <p:scale>
          <a:sx n="143" d="100"/>
          <a:sy n="143" d="100"/>
        </p:scale>
        <p:origin x="-74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theme" Target="theme/theme1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handoutMaster" Target="handoutMasters/handoutMaster1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printerSettings" Target="printerSettings/printerSettings1.bin"/><Relationship Id="rId26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11" Type="http://schemas.openxmlformats.org/officeDocument/2006/relationships/slide" Target="slides/slide10.xml"/><Relationship Id="rId29" Type="http://schemas.openxmlformats.org/officeDocument/2006/relationships/presProps" Target="presProp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30A0D-2A86-CB42-A733-47E09AABB04B}" type="datetimeFigureOut">
              <a:rPr lang="en-US" smtClean="0"/>
              <a:pPr/>
              <a:t>8/29/10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A7704-FFED-004E-AC2D-8954356CA2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4C210-60BB-5042-9028-0A0AE6BED4A9}" type="datetimeFigureOut">
              <a:rPr lang="en-US" smtClean="0"/>
              <a:pPr/>
              <a:t>8/29/10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1E10E-4DA9-BB42-9B75-AC2719AC4B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0069BAB-2997-8A4A-9C01-187DCB207757}" type="datetime1">
              <a:rPr lang="en-US" smtClean="0"/>
              <a:pPr/>
              <a:t>8/29/10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8CA3-7861-324B-BCD4-123C3BEB7E1F}" type="datetime1">
              <a:rPr lang="en-US" smtClean="0"/>
              <a:pPr/>
              <a:t>8/29/10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8F877-9960-CA4A-919C-CB007D4BC1B7}" type="datetime1">
              <a:rPr lang="en-US" smtClean="0"/>
              <a:pPr/>
              <a:t>8/29/10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7EF4683-6465-8043-80C1-E216757BB643}" type="datetime1">
              <a:rPr lang="en-US" smtClean="0"/>
              <a:pPr/>
              <a:t>8/29/10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5F0D782-1EEC-3845-A357-D087EE479243}" type="datetime1">
              <a:rPr lang="en-US" smtClean="0"/>
              <a:pPr/>
              <a:t>8/29/10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61216-B844-7E44-8C42-E717FD0568F1}" type="datetime1">
              <a:rPr lang="en-US" smtClean="0"/>
              <a:pPr/>
              <a:t>8/29/10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522B3-E7B2-BE40-9894-B6137695D822}" type="datetime1">
              <a:rPr lang="en-US" smtClean="0"/>
              <a:pPr/>
              <a:t>8/29/10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BBB1-809E-8147-8C42-069D4D46DB00}" type="datetime1">
              <a:rPr lang="en-US" smtClean="0"/>
              <a:pPr/>
              <a:t>8/29/10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DEB9FD3-14E2-8545-A7A5-BF57AE586FAC}" type="datetime1">
              <a:rPr lang="en-US" smtClean="0"/>
              <a:pPr/>
              <a:t>8/29/10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2CB2-AFB6-4148-9E21-500D88A828B7}" type="datetime1">
              <a:rPr lang="en-US" smtClean="0"/>
              <a:pPr/>
              <a:t>8/29/10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3E2DEAA-72E2-C646-B5F5-56E94622EFAC}" type="datetime1">
              <a:rPr lang="en-US" smtClean="0"/>
              <a:pPr/>
              <a:t>8/29/10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A3B53BB-6D84-094D-BD85-50EB4FD5CF39}" type="datetime1">
              <a:rPr lang="en-US" smtClean="0"/>
              <a:pPr/>
              <a:t>8/29/10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11.png"/><Relationship Id="rId4" Type="http://schemas.openxmlformats.org/officeDocument/2006/relationships/image" Target="../media/image9.pn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/>
              <a:t>Adam Brady : </a:t>
            </a:r>
            <a:r>
              <a:rPr lang="en-US" sz="2400" dirty="0" err="1" smtClean="0"/>
              <a:t>adam</a:t>
            </a:r>
            <a:r>
              <a:rPr lang="en-US" sz="2400" dirty="0" err="1" smtClean="0"/>
              <a:t>.m.brady@gmail.com</a:t>
            </a:r>
            <a:r>
              <a:rPr lang="en-US" sz="2400" dirty="0" smtClean="0"/>
              <a:t>      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Tim </a:t>
            </a:r>
            <a:r>
              <a:rPr lang="en-US" sz="2400" dirty="0" err="1" smtClean="0"/>
              <a:t>Menzies</a:t>
            </a:r>
            <a:r>
              <a:rPr lang="en-US" sz="2400" dirty="0" smtClean="0"/>
              <a:t>  : </a:t>
            </a:r>
            <a:r>
              <a:rPr lang="en-US" sz="2400" dirty="0" err="1" smtClean="0"/>
              <a:t>tim</a:t>
            </a:r>
            <a:r>
              <a:rPr lang="en-US" sz="2400" dirty="0" err="1" smtClean="0"/>
              <a:t>@menzies.us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7620000" cy="1524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Case-Based Reasoning</a:t>
            </a:r>
            <a:r>
              <a:rPr lang="en-US" sz="3200" dirty="0" smtClean="0"/>
              <a:t>  </a:t>
            </a:r>
            <a:r>
              <a:rPr lang="en-US" sz="3200" dirty="0" err="1" smtClean="0"/>
              <a:t>vs</a:t>
            </a:r>
            <a:r>
              <a:rPr lang="en-US" sz="3200" dirty="0" smtClean="0"/>
              <a:t> </a:t>
            </a:r>
            <a:r>
              <a:rPr lang="en-US" sz="3200" dirty="0" smtClean="0"/>
              <a:t>Parametric Models </a:t>
            </a:r>
            <a:br>
              <a:rPr lang="en-US" sz="3200" dirty="0" smtClean="0"/>
            </a:br>
            <a:r>
              <a:rPr lang="en-US" sz="3200" dirty="0" smtClean="0"/>
              <a:t>for Software Quality Optimization 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114800" y="5772834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LCSEE, </a:t>
            </a:r>
          </a:p>
          <a:p>
            <a:r>
              <a:rPr lang="en-US" dirty="0" smtClean="0"/>
              <a:t>WVU, USA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4416425"/>
            <a:ext cx="373380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5809565"/>
            <a:ext cx="609600" cy="60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294C92D-0306-4E69-9CD3-20855E849650}" type="slidenum">
              <a:rPr kumimoji="0" lang="en-US" smtClean="0"/>
              <a:pPr/>
              <a:t>2</a:t>
            </a:fld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Motivation</a:t>
            </a:r>
            <a:endParaRPr lang="en-US" sz="2800" dirty="0" smtClean="0"/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Implementation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Optimization</a:t>
            </a:r>
            <a:endParaRPr lang="en-US" sz="2800" dirty="0" smtClean="0"/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Applications</a:t>
            </a:r>
            <a:endParaRPr lang="en-US" sz="2800" dirty="0" smtClean="0"/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Implications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Motivation</a:t>
            </a:r>
            <a:r>
              <a:rPr lang="en-US" dirty="0" smtClean="0"/>
              <a:t> </a:t>
            </a:r>
            <a:r>
              <a:rPr lang="en-US" dirty="0" smtClean="0"/>
              <a:t>1 : Model-based methods on SE data are “brittle”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955905" cy="4495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Are “models” the best way to reason about software projects?</a:t>
            </a:r>
          </a:p>
          <a:p>
            <a:pPr lvl="1"/>
            <a:r>
              <a:rPr lang="en-US" sz="2000" dirty="0" smtClean="0"/>
              <a:t>Training data + learner </a:t>
            </a:r>
            <a:r>
              <a:rPr lang="en-US" sz="2000" dirty="0" err="1" smtClean="0">
                <a:sym typeface="Wingdings"/>
              </a:rPr>
              <a:t></a:t>
            </a:r>
            <a:r>
              <a:rPr lang="en-US" sz="2000" dirty="0" smtClean="0">
                <a:sym typeface="Wingdings"/>
              </a:rPr>
              <a:t> model</a:t>
            </a:r>
          </a:p>
          <a:p>
            <a:pPr lvl="1"/>
            <a:r>
              <a:rPr lang="en-US" sz="2000" dirty="0" smtClean="0">
                <a:sym typeface="Wingdings"/>
              </a:rPr>
              <a:t>Test case + model </a:t>
            </a:r>
            <a:r>
              <a:rPr lang="en-US" sz="2000" dirty="0" err="1" smtClean="0">
                <a:sym typeface="Wingdings"/>
              </a:rPr>
              <a:t></a:t>
            </a:r>
            <a:r>
              <a:rPr lang="en-US" sz="2000" dirty="0" smtClean="0">
                <a:sym typeface="Wingdings"/>
              </a:rPr>
              <a:t> prediction</a:t>
            </a:r>
          </a:p>
          <a:p>
            <a:pPr lvl="1"/>
            <a:r>
              <a:rPr lang="en-US" sz="2000" dirty="0" smtClean="0">
                <a:sym typeface="Wingdings"/>
              </a:rPr>
              <a:t>Predictions unstable if models “brittle”</a:t>
            </a:r>
          </a:p>
          <a:p>
            <a:pPr lvl="1"/>
            <a:r>
              <a:rPr lang="en-US" sz="2000" dirty="0" smtClean="0">
                <a:sym typeface="Wingdings"/>
              </a:rPr>
              <a:t>Widely-used models are very brittle</a:t>
            </a:r>
            <a:endParaRPr lang="en-US" sz="2000" dirty="0" smtClean="0"/>
          </a:p>
          <a:p>
            <a:r>
              <a:rPr lang="en-US" sz="2400" dirty="0" smtClean="0"/>
              <a:t>What about instance-based learning?</a:t>
            </a:r>
          </a:p>
          <a:p>
            <a:pPr lvl="1"/>
            <a:r>
              <a:rPr lang="en-US" sz="2000" dirty="0" smtClean="0"/>
              <a:t>Test case + Training data </a:t>
            </a:r>
            <a:r>
              <a:rPr lang="en-US" sz="2000" dirty="0" err="1" smtClean="0">
                <a:sym typeface="Wingdings"/>
              </a:rPr>
              <a:t></a:t>
            </a:r>
            <a:r>
              <a:rPr lang="en-US" sz="2000" dirty="0" smtClean="0">
                <a:sym typeface="Wingdings"/>
              </a:rPr>
              <a:t> neighbors</a:t>
            </a:r>
          </a:p>
          <a:p>
            <a:pPr lvl="1"/>
            <a:r>
              <a:rPr lang="en-US" sz="2000" dirty="0" smtClean="0">
                <a:sym typeface="Wingdings"/>
              </a:rPr>
              <a:t>Neighbors </a:t>
            </a:r>
            <a:r>
              <a:rPr lang="en-US" sz="2000" dirty="0" err="1" smtClean="0">
                <a:sym typeface="Wingdings"/>
              </a:rPr>
              <a:t></a:t>
            </a:r>
            <a:r>
              <a:rPr lang="en-US" sz="2000" dirty="0" smtClean="0">
                <a:sym typeface="Wingdings"/>
              </a:rPr>
              <a:t> prediction</a:t>
            </a:r>
          </a:p>
          <a:p>
            <a:pPr>
              <a:buNone/>
            </a:pPr>
            <a:r>
              <a:rPr lang="en-US" sz="2400" dirty="0" smtClean="0">
                <a:sym typeface="Wingdings"/>
              </a:rPr>
              <a:t> </a:t>
            </a:r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096000" y="5889248"/>
            <a:ext cx="2898648" cy="892552"/>
          </a:xfrm>
          <a:prstGeom prst="rect">
            <a:avLst/>
          </a:prstGeom>
          <a:solidFill>
            <a:srgbClr val="FEB80A"/>
          </a:solidFill>
          <a:ln>
            <a:solidFill>
              <a:srgbClr val="3891A7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/>
              <a:t>20 repeats of linear regression on 66% of some COCOMO data to learn effort = </a:t>
            </a:r>
            <a:r>
              <a:rPr lang="en-US" sz="1300" dirty="0" smtClean="0"/>
              <a:t>b</a:t>
            </a:r>
            <a:r>
              <a:rPr lang="en-US" sz="1300" baseline="-25000" dirty="0" smtClean="0"/>
              <a:t>0</a:t>
            </a:r>
            <a:r>
              <a:rPr lang="en-US" sz="1300" dirty="0" smtClean="0"/>
              <a:t> + </a:t>
            </a:r>
            <a:r>
              <a:rPr lang="en-US" sz="1300" dirty="0" err="1" smtClean="0"/>
              <a:t>b</a:t>
            </a:r>
            <a:r>
              <a:rPr lang="en-US" sz="1300" baseline="-25000" dirty="0" err="1" smtClean="0"/>
              <a:t>i</a:t>
            </a:r>
            <a:r>
              <a:rPr lang="en-US" sz="1300" dirty="0" err="1" smtClean="0"/>
              <a:t>x</a:t>
            </a:r>
            <a:r>
              <a:rPr lang="en-US" sz="1300" baseline="-25000" dirty="0" err="1" smtClean="0"/>
              <a:t>i</a:t>
            </a:r>
            <a:r>
              <a:rPr lang="en-US" sz="1300" dirty="0" smtClean="0"/>
              <a:t> using 20. </a:t>
            </a:r>
          </a:p>
          <a:p>
            <a:pPr algn="ctr"/>
            <a:r>
              <a:rPr lang="en-US" sz="1300" dirty="0" smtClean="0"/>
              <a:t>From PROMISE’05. </a:t>
            </a:r>
            <a:endParaRPr lang="en-US" sz="1300" dirty="0"/>
          </a:p>
        </p:txBody>
      </p:sp>
      <p:pic>
        <p:nvPicPr>
          <p:cNvPr id="8" name="Picture 7" descr="Picture 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1523999"/>
            <a:ext cx="3200400" cy="437732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 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436" y="1524000"/>
            <a:ext cx="3016164" cy="42029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Motivation 2: Estimation research is crowding a (mostly) flat space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294C92D-0306-4E69-9CD3-20855E849650}" type="slidenum">
              <a:rPr kumimoji="0" lang="en-US" smtClean="0"/>
              <a:pPr/>
              <a:t>4</a:t>
            </a:fld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568952" cy="4495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Something wrong with current research into effort estimation</a:t>
            </a:r>
          </a:p>
          <a:p>
            <a:pPr lvl="1"/>
            <a:r>
              <a:rPr lang="en-US" dirty="0" smtClean="0"/>
              <a:t>Endless stream of results trying new learner X on some data</a:t>
            </a:r>
          </a:p>
          <a:p>
            <a:r>
              <a:rPr lang="en-US" dirty="0" smtClean="0"/>
              <a:t>Thesis: the world is flat</a:t>
            </a:r>
          </a:p>
          <a:p>
            <a:pPr lvl="1"/>
            <a:r>
              <a:rPr lang="en-US" dirty="0" smtClean="0"/>
              <a:t>Most estimation are indistinguishable </a:t>
            </a:r>
          </a:p>
          <a:p>
            <a:pPr lvl="1"/>
            <a:r>
              <a:rPr lang="en-US" dirty="0" smtClean="0"/>
              <a:t>Easy to get fooled that you’ve found a “better” method</a:t>
            </a:r>
          </a:p>
          <a:p>
            <a:pPr lvl="2"/>
            <a:r>
              <a:rPr lang="en-US" dirty="0" smtClean="0"/>
              <a:t>When really, your just standing on random dust in flat land</a:t>
            </a:r>
          </a:p>
          <a:p>
            <a:pPr lvl="2">
              <a:buNone/>
            </a:pPr>
            <a:endParaRPr lang="en-US" dirty="0" smtClean="0"/>
          </a:p>
          <a:p>
            <a:pPr marL="916686" lvl="1" indent="-51435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67400" y="5867400"/>
            <a:ext cx="2895600" cy="892552"/>
          </a:xfrm>
          <a:prstGeom prst="rect">
            <a:avLst/>
          </a:prstGeom>
          <a:solidFill>
            <a:srgbClr val="FEB80A"/>
          </a:solidFill>
          <a:ln>
            <a:solidFill>
              <a:srgbClr val="3891A7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/>
              <a:t>623 comparisons,  </a:t>
            </a:r>
            <a:r>
              <a:rPr lang="en-US" sz="1300" dirty="0" err="1" smtClean="0"/>
              <a:t>Wilcoxon</a:t>
            </a:r>
            <a:r>
              <a:rPr lang="en-US" sz="1300" dirty="0" smtClean="0"/>
              <a:t> (one learner </a:t>
            </a:r>
            <a:r>
              <a:rPr lang="en-US" sz="1300" dirty="0" err="1" smtClean="0"/>
              <a:t>vs</a:t>
            </a:r>
            <a:r>
              <a:rPr lang="en-US" sz="1300" dirty="0" smtClean="0"/>
              <a:t> 89 others using MRE, PRED(25),  MMRE, </a:t>
            </a:r>
            <a:r>
              <a:rPr lang="en-US" sz="1300" dirty="0" err="1" smtClean="0"/>
              <a:t>MdMRE</a:t>
            </a:r>
            <a:r>
              <a:rPr lang="en-US" sz="1300" dirty="0" smtClean="0"/>
              <a:t>, MER, AR, MIBRE).</a:t>
            </a:r>
          </a:p>
          <a:p>
            <a:pPr algn="ctr"/>
            <a:r>
              <a:rPr lang="en-US" sz="1300" dirty="0" smtClean="0"/>
              <a:t>Leave-one-out experiments</a:t>
            </a:r>
            <a:endParaRPr lang="en-US" sz="1300" dirty="0"/>
          </a:p>
        </p:txBody>
      </p:sp>
      <p:sp>
        <p:nvSpPr>
          <p:cNvPr id="8" name="Freeform 7"/>
          <p:cNvSpPr/>
          <p:nvPr/>
        </p:nvSpPr>
        <p:spPr>
          <a:xfrm>
            <a:off x="5498089" y="4937761"/>
            <a:ext cx="1004653" cy="1005840"/>
          </a:xfrm>
          <a:custGeom>
            <a:avLst/>
            <a:gdLst>
              <a:gd name="connsiteX0" fmla="*/ 625807 w 852253"/>
              <a:gd name="connsiteY0" fmla="*/ 1310261 h 1318828"/>
              <a:gd name="connsiteX1" fmla="*/ 556888 w 852253"/>
              <a:gd name="connsiteY1" fmla="*/ 1290571 h 1318828"/>
              <a:gd name="connsiteX2" fmla="*/ 517506 w 852253"/>
              <a:gd name="connsiteY2" fmla="*/ 1280727 h 1318828"/>
              <a:gd name="connsiteX3" fmla="*/ 399360 w 852253"/>
              <a:gd name="connsiteY3" fmla="*/ 1231504 h 1318828"/>
              <a:gd name="connsiteX4" fmla="*/ 320596 w 852253"/>
              <a:gd name="connsiteY4" fmla="*/ 1211815 h 1318828"/>
              <a:gd name="connsiteX5" fmla="*/ 291060 w 852253"/>
              <a:gd name="connsiteY5" fmla="*/ 1201970 h 1318828"/>
              <a:gd name="connsiteX6" fmla="*/ 231987 w 852253"/>
              <a:gd name="connsiteY6" fmla="*/ 1192125 h 1318828"/>
              <a:gd name="connsiteX7" fmla="*/ 123687 w 852253"/>
              <a:gd name="connsiteY7" fmla="*/ 1152747 h 1318828"/>
              <a:gd name="connsiteX8" fmla="*/ 54768 w 852253"/>
              <a:gd name="connsiteY8" fmla="*/ 1133058 h 1318828"/>
              <a:gd name="connsiteX9" fmla="*/ 25232 w 852253"/>
              <a:gd name="connsiteY9" fmla="*/ 1093679 h 1318828"/>
              <a:gd name="connsiteX10" fmla="*/ 15386 w 852253"/>
              <a:gd name="connsiteY10" fmla="*/ 1064145 h 1318828"/>
              <a:gd name="connsiteX11" fmla="*/ 25232 w 852253"/>
              <a:gd name="connsiteY11" fmla="*/ 749118 h 1318828"/>
              <a:gd name="connsiteX12" fmla="*/ 44923 w 852253"/>
              <a:gd name="connsiteY12" fmla="*/ 670361 h 1318828"/>
              <a:gd name="connsiteX13" fmla="*/ 64614 w 852253"/>
              <a:gd name="connsiteY13" fmla="*/ 591604 h 1318828"/>
              <a:gd name="connsiteX14" fmla="*/ 74459 w 852253"/>
              <a:gd name="connsiteY14" fmla="*/ 562070 h 1318828"/>
              <a:gd name="connsiteX15" fmla="*/ 94150 w 852253"/>
              <a:gd name="connsiteY15" fmla="*/ 532537 h 1318828"/>
              <a:gd name="connsiteX16" fmla="*/ 123687 w 852253"/>
              <a:gd name="connsiteY16" fmla="*/ 463624 h 1318828"/>
              <a:gd name="connsiteX17" fmla="*/ 163068 w 852253"/>
              <a:gd name="connsiteY17" fmla="*/ 414401 h 1318828"/>
              <a:gd name="connsiteX18" fmla="*/ 182759 w 852253"/>
              <a:gd name="connsiteY18" fmla="*/ 365178 h 1318828"/>
              <a:gd name="connsiteX19" fmla="*/ 261523 w 852253"/>
              <a:gd name="connsiteY19" fmla="*/ 266732 h 1318828"/>
              <a:gd name="connsiteX20" fmla="*/ 300905 w 852253"/>
              <a:gd name="connsiteY20" fmla="*/ 197820 h 1318828"/>
              <a:gd name="connsiteX21" fmla="*/ 359978 w 852253"/>
              <a:gd name="connsiteY21" fmla="*/ 138752 h 1318828"/>
              <a:gd name="connsiteX22" fmla="*/ 419051 w 852253"/>
              <a:gd name="connsiteY22" fmla="*/ 89529 h 1318828"/>
              <a:gd name="connsiteX23" fmla="*/ 478124 w 852253"/>
              <a:gd name="connsiteY23" fmla="*/ 69840 h 1318828"/>
              <a:gd name="connsiteX24" fmla="*/ 684880 w 852253"/>
              <a:gd name="connsiteY24" fmla="*/ 30462 h 1318828"/>
              <a:gd name="connsiteX25" fmla="*/ 763643 w 852253"/>
              <a:gd name="connsiteY25" fmla="*/ 10772 h 1318828"/>
              <a:gd name="connsiteX26" fmla="*/ 852253 w 852253"/>
              <a:gd name="connsiteY26" fmla="*/ 928 h 1318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52253" h="1318828">
                <a:moveTo>
                  <a:pt x="625807" y="1310261"/>
                </a:moveTo>
                <a:cubicBezTo>
                  <a:pt x="502641" y="1279471"/>
                  <a:pt x="655800" y="1318828"/>
                  <a:pt x="556888" y="1290571"/>
                </a:cubicBezTo>
                <a:cubicBezTo>
                  <a:pt x="543877" y="1286854"/>
                  <a:pt x="530176" y="1285478"/>
                  <a:pt x="517506" y="1280727"/>
                </a:cubicBezTo>
                <a:cubicBezTo>
                  <a:pt x="477559" y="1265748"/>
                  <a:pt x="440750" y="1241850"/>
                  <a:pt x="399360" y="1231504"/>
                </a:cubicBezTo>
                <a:cubicBezTo>
                  <a:pt x="373105" y="1224941"/>
                  <a:pt x="346705" y="1218935"/>
                  <a:pt x="320596" y="1211815"/>
                </a:cubicBezTo>
                <a:cubicBezTo>
                  <a:pt x="310584" y="1209085"/>
                  <a:pt x="301191" y="1204221"/>
                  <a:pt x="291060" y="1201970"/>
                </a:cubicBezTo>
                <a:cubicBezTo>
                  <a:pt x="271573" y="1197640"/>
                  <a:pt x="251678" y="1195407"/>
                  <a:pt x="231987" y="1192125"/>
                </a:cubicBezTo>
                <a:cubicBezTo>
                  <a:pt x="185014" y="1173338"/>
                  <a:pt x="174245" y="1167913"/>
                  <a:pt x="123687" y="1152747"/>
                </a:cubicBezTo>
                <a:cubicBezTo>
                  <a:pt x="0" y="1115644"/>
                  <a:pt x="154079" y="1166156"/>
                  <a:pt x="54768" y="1133058"/>
                </a:cubicBezTo>
                <a:cubicBezTo>
                  <a:pt x="44923" y="1119932"/>
                  <a:pt x="33373" y="1107925"/>
                  <a:pt x="25232" y="1093679"/>
                </a:cubicBezTo>
                <a:cubicBezTo>
                  <a:pt x="20083" y="1084669"/>
                  <a:pt x="15386" y="1074522"/>
                  <a:pt x="15386" y="1064145"/>
                </a:cubicBezTo>
                <a:cubicBezTo>
                  <a:pt x="15386" y="959085"/>
                  <a:pt x="19561" y="854025"/>
                  <a:pt x="25232" y="749118"/>
                </a:cubicBezTo>
                <a:cubicBezTo>
                  <a:pt x="27397" y="709064"/>
                  <a:pt x="35810" y="703771"/>
                  <a:pt x="44923" y="670361"/>
                </a:cubicBezTo>
                <a:cubicBezTo>
                  <a:pt x="52044" y="644254"/>
                  <a:pt x="56056" y="617276"/>
                  <a:pt x="64614" y="591604"/>
                </a:cubicBezTo>
                <a:cubicBezTo>
                  <a:pt x="67896" y="581759"/>
                  <a:pt x="69818" y="571352"/>
                  <a:pt x="74459" y="562070"/>
                </a:cubicBezTo>
                <a:cubicBezTo>
                  <a:pt x="79751" y="551487"/>
                  <a:pt x="88858" y="543120"/>
                  <a:pt x="94150" y="532537"/>
                </a:cubicBezTo>
                <a:cubicBezTo>
                  <a:pt x="105328" y="510184"/>
                  <a:pt x="111093" y="485211"/>
                  <a:pt x="123687" y="463624"/>
                </a:cubicBezTo>
                <a:cubicBezTo>
                  <a:pt x="134275" y="445474"/>
                  <a:pt x="152257" y="432419"/>
                  <a:pt x="163068" y="414401"/>
                </a:cubicBezTo>
                <a:cubicBezTo>
                  <a:pt x="172161" y="399248"/>
                  <a:pt x="174296" y="380692"/>
                  <a:pt x="182759" y="365178"/>
                </a:cubicBezTo>
                <a:cubicBezTo>
                  <a:pt x="225481" y="286862"/>
                  <a:pt x="210866" y="325827"/>
                  <a:pt x="261523" y="266732"/>
                </a:cubicBezTo>
                <a:cubicBezTo>
                  <a:pt x="359315" y="152650"/>
                  <a:pt x="189149" y="337502"/>
                  <a:pt x="300905" y="197820"/>
                </a:cubicBezTo>
                <a:cubicBezTo>
                  <a:pt x="318301" y="176077"/>
                  <a:pt x="340287" y="158441"/>
                  <a:pt x="359978" y="138752"/>
                </a:cubicBezTo>
                <a:cubicBezTo>
                  <a:pt x="378523" y="120209"/>
                  <a:pt x="394383" y="100492"/>
                  <a:pt x="419051" y="89529"/>
                </a:cubicBezTo>
                <a:cubicBezTo>
                  <a:pt x="438018" y="81100"/>
                  <a:pt x="457988" y="74874"/>
                  <a:pt x="478124" y="69840"/>
                </a:cubicBezTo>
                <a:cubicBezTo>
                  <a:pt x="598765" y="39683"/>
                  <a:pt x="530140" y="54266"/>
                  <a:pt x="684880" y="30462"/>
                </a:cubicBezTo>
                <a:cubicBezTo>
                  <a:pt x="722922" y="17782"/>
                  <a:pt x="716123" y="18691"/>
                  <a:pt x="763643" y="10772"/>
                </a:cubicBezTo>
                <a:cubicBezTo>
                  <a:pt x="828282" y="0"/>
                  <a:pt x="812404" y="928"/>
                  <a:pt x="852253" y="928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477000" y="4800600"/>
            <a:ext cx="137160" cy="137160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Motivation 3:</a:t>
            </a:r>
            <a:br>
              <a:rPr lang="en-US" dirty="0" smtClean="0"/>
            </a:br>
            <a:r>
              <a:rPr lang="en-US" dirty="0" smtClean="0"/>
              <a:t>Mere </a:t>
            </a:r>
            <a:r>
              <a:rPr lang="en-US" dirty="0" smtClean="0"/>
              <a:t>estimation is not enough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Even if we can estimate, so what?</a:t>
            </a:r>
          </a:p>
          <a:p>
            <a:pPr lvl="1"/>
            <a:r>
              <a:rPr lang="en-US" sz="2000" dirty="0" smtClean="0"/>
              <a:t>Is the issue “how long” </a:t>
            </a:r>
          </a:p>
          <a:p>
            <a:pPr lvl="1"/>
            <a:r>
              <a:rPr lang="en-US" sz="2000" dirty="0" smtClean="0"/>
              <a:t>or “how to improve”?</a:t>
            </a:r>
          </a:p>
          <a:p>
            <a:r>
              <a:rPr lang="en-US" sz="2400" dirty="0" smtClean="0"/>
              <a:t>SQO= software quality optimization  </a:t>
            </a:r>
          </a:p>
          <a:p>
            <a:pPr lvl="1"/>
            <a:r>
              <a:rPr lang="en-US" sz="2000" dirty="0" smtClean="0"/>
              <a:t>adjusting a software project to improve attributes e.g. </a:t>
            </a:r>
          </a:p>
          <a:p>
            <a:pPr lvl="2"/>
            <a:r>
              <a:rPr lang="en-US" sz="1800" dirty="0" smtClean="0"/>
              <a:t>defects (number of delivered defects), </a:t>
            </a:r>
          </a:p>
          <a:p>
            <a:pPr lvl="2"/>
            <a:r>
              <a:rPr lang="en-US" sz="1800" dirty="0" smtClean="0"/>
              <a:t>months (calendar time to delivery) </a:t>
            </a:r>
          </a:p>
          <a:p>
            <a:pPr lvl="2"/>
            <a:r>
              <a:rPr lang="en-US" sz="1800" dirty="0" smtClean="0"/>
              <a:t>effort (staff time, in person months, required for that delivery).  </a:t>
            </a:r>
          </a:p>
          <a:p>
            <a:r>
              <a:rPr lang="en-US" sz="2400" dirty="0" smtClean="0"/>
              <a:t>SQO is non-linear problem: improving goal1 can harm goal2</a:t>
            </a:r>
          </a:p>
          <a:p>
            <a:pPr lvl="1"/>
            <a:r>
              <a:rPr lang="en-US" sz="2000" dirty="0" smtClean="0"/>
              <a:t> If management rushes completion, then months=down  but defects=up </a:t>
            </a:r>
          </a:p>
          <a:p>
            <a:pPr lvl="1"/>
            <a:r>
              <a:rPr lang="en-US" sz="2000" dirty="0" smtClean="0"/>
              <a:t> If elaborate QA then defects=down but effort=up. 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5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Motivation 4:</a:t>
            </a:r>
            <a:br>
              <a:rPr lang="en-US" dirty="0" smtClean="0"/>
            </a:br>
            <a:r>
              <a:rPr lang="en-US" dirty="0" smtClean="0"/>
              <a:t>Must react to local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589567"/>
            <a:ext cx="3962400" cy="4572000"/>
          </a:xfrm>
        </p:spPr>
        <p:txBody>
          <a:bodyPr>
            <a:normAutofit fontScale="25000" lnSpcReduction="20000"/>
          </a:bodyPr>
          <a:lstStyle/>
          <a:p>
            <a:r>
              <a:rPr lang="en-US" sz="6400" dirty="0" smtClean="0"/>
              <a:t>20</a:t>
            </a:r>
            <a:r>
              <a:rPr lang="en-US" sz="6400" baseline="30000" dirty="0" smtClean="0"/>
              <a:t>th</a:t>
            </a:r>
            <a:r>
              <a:rPr lang="en-US" sz="6400" dirty="0" smtClean="0"/>
              <a:t> century SE: the struggle for the single theory</a:t>
            </a:r>
            <a:endParaRPr lang="en-US" sz="6400" dirty="0" smtClean="0"/>
          </a:p>
          <a:p>
            <a:pPr lvl="1"/>
            <a:r>
              <a:rPr lang="en-US" sz="6400" dirty="0" smtClean="0"/>
              <a:t>  E</a:t>
            </a:r>
            <a:r>
              <a:rPr lang="en-US" sz="6400" dirty="0" smtClean="0"/>
              <a:t>.g.  Boehm’s COCOMO effort estimation project</a:t>
            </a:r>
            <a:endParaRPr lang="en-US" sz="6400" dirty="0" smtClean="0"/>
          </a:p>
          <a:p>
            <a:pPr lvl="1"/>
            <a:r>
              <a:rPr lang="en-US" sz="6400" dirty="0" smtClean="0"/>
              <a:t>  E</a:t>
            </a:r>
            <a:r>
              <a:rPr lang="en-US" sz="6400" dirty="0" smtClean="0"/>
              <a:t>.g. SEI capability maturity model [130]</a:t>
            </a:r>
            <a:r>
              <a:rPr lang="en-US" sz="6400" dirty="0" smtClean="0"/>
              <a:t>;</a:t>
            </a:r>
          </a:p>
          <a:p>
            <a:r>
              <a:rPr lang="en-US" sz="6400" dirty="0" smtClean="0"/>
              <a:t>21</a:t>
            </a:r>
            <a:r>
              <a:rPr lang="en-US" sz="6400" baseline="30000" dirty="0" smtClean="0"/>
              <a:t>st</a:t>
            </a:r>
            <a:r>
              <a:rPr lang="en-US" sz="6400" dirty="0" smtClean="0"/>
              <a:t> century: faster pace = more diversity</a:t>
            </a:r>
          </a:p>
          <a:p>
            <a:pPr lvl="1"/>
            <a:r>
              <a:rPr lang="en-US" sz="6400" dirty="0" smtClean="0"/>
              <a:t>Less likely that there exists a single over-arching grand theory of </a:t>
            </a:r>
            <a:r>
              <a:rPr lang="en-US" sz="6400" dirty="0" smtClean="0"/>
              <a:t>SE</a:t>
            </a:r>
          </a:p>
          <a:p>
            <a:pPr lvl="1"/>
            <a:r>
              <a:rPr lang="en-US" sz="6400" dirty="0" smtClean="0"/>
              <a:t>Very few reports of models that work on N projects</a:t>
            </a:r>
          </a:p>
          <a:p>
            <a:pPr lvl="2">
              <a:lnSpc>
                <a:spcPct val="90000"/>
              </a:lnSpc>
              <a:buFont typeface="Arial"/>
              <a:buChar char="•"/>
            </a:pPr>
            <a:r>
              <a:rPr lang="en-US" sz="4800" dirty="0" smtClean="0">
                <a:solidFill>
                  <a:srgbClr val="0000FF"/>
                </a:solidFill>
              </a:rPr>
              <a:t>    </a:t>
            </a:r>
            <a:r>
              <a:rPr lang="en-US" sz="4800" dirty="0" err="1" smtClean="0">
                <a:solidFill>
                  <a:srgbClr val="0000FF"/>
                </a:solidFill>
              </a:rPr>
              <a:t>Ostrand</a:t>
            </a:r>
            <a:r>
              <a:rPr lang="en-US" sz="4800" dirty="0" smtClean="0">
                <a:solidFill>
                  <a:srgbClr val="0000FF"/>
                </a:solidFill>
              </a:rPr>
              <a:t>, </a:t>
            </a:r>
            <a:r>
              <a:rPr lang="en-US" sz="4800" dirty="0" err="1" smtClean="0">
                <a:solidFill>
                  <a:srgbClr val="0000FF"/>
                </a:solidFill>
              </a:rPr>
              <a:t>Weyuker</a:t>
            </a:r>
            <a:r>
              <a:rPr lang="en-US" sz="4800" dirty="0" smtClean="0">
                <a:solidFill>
                  <a:srgbClr val="0000FF"/>
                </a:solidFill>
              </a:rPr>
              <a:t>, Bell PROMISE ‘08, ‘09</a:t>
            </a:r>
            <a:r>
              <a:rPr lang="en-US" sz="4800" dirty="0" smtClean="0">
                <a:solidFill>
                  <a:srgbClr val="0000FF"/>
                </a:solidFill>
              </a:rPr>
              <a:t> </a:t>
            </a:r>
          </a:p>
          <a:p>
            <a:pPr lvl="2">
              <a:lnSpc>
                <a:spcPct val="90000"/>
              </a:lnSpc>
              <a:buFont typeface="Arial"/>
              <a:buChar char="•"/>
            </a:pPr>
            <a:r>
              <a:rPr lang="en-US" sz="4800" dirty="0" smtClean="0">
                <a:solidFill>
                  <a:srgbClr val="0000FF"/>
                </a:solidFill>
              </a:rPr>
              <a:t>   When </a:t>
            </a:r>
            <a:r>
              <a:rPr lang="en-US" sz="4800" dirty="0" smtClean="0">
                <a:solidFill>
                  <a:srgbClr val="0000FF"/>
                </a:solidFill>
              </a:rPr>
              <a:t>to Use Data from Other Projects for Effort Estimation  </a:t>
            </a:r>
            <a:r>
              <a:rPr lang="en-US" sz="4800" dirty="0" err="1" smtClean="0">
                <a:solidFill>
                  <a:srgbClr val="0000FF"/>
                </a:solidFill>
              </a:rPr>
              <a:t>Ekrem</a:t>
            </a:r>
            <a:r>
              <a:rPr lang="en-US" sz="4800" dirty="0" smtClean="0">
                <a:solidFill>
                  <a:srgbClr val="0000FF"/>
                </a:solidFill>
              </a:rPr>
              <a:t/>
            </a:r>
            <a:br>
              <a:rPr lang="en-US" sz="4800" dirty="0" smtClean="0">
                <a:solidFill>
                  <a:srgbClr val="0000FF"/>
                </a:solidFill>
              </a:rPr>
            </a:br>
            <a:r>
              <a:rPr lang="en-US" sz="4800" dirty="0" smtClean="0">
                <a:solidFill>
                  <a:srgbClr val="0000FF"/>
                </a:solidFill>
              </a:rPr>
              <a:t> </a:t>
            </a:r>
            <a:r>
              <a:rPr lang="en-US" sz="4800" dirty="0" err="1" smtClean="0">
                <a:solidFill>
                  <a:srgbClr val="0000FF"/>
                </a:solidFill>
              </a:rPr>
              <a:t>Kocaguneli</a:t>
            </a:r>
            <a:r>
              <a:rPr lang="en-US" sz="4800" dirty="0" smtClean="0">
                <a:solidFill>
                  <a:srgbClr val="0000FF"/>
                </a:solidFill>
              </a:rPr>
              <a:t>, Gregory  Gay, Tim </a:t>
            </a:r>
            <a:r>
              <a:rPr lang="en-US" sz="4800" dirty="0" err="1" smtClean="0">
                <a:solidFill>
                  <a:srgbClr val="0000FF"/>
                </a:solidFill>
              </a:rPr>
              <a:t>Menzies</a:t>
            </a:r>
            <a:r>
              <a:rPr lang="en-US" sz="4800" dirty="0" smtClean="0">
                <a:solidFill>
                  <a:srgbClr val="0000FF"/>
                </a:solidFill>
              </a:rPr>
              <a:t>,  Ye Yang,  Jacky W. Keung , ASE </a:t>
            </a:r>
            <a:r>
              <a:rPr lang="en-US" sz="4800" dirty="0" smtClean="0">
                <a:solidFill>
                  <a:srgbClr val="0000FF"/>
                </a:solidFill>
              </a:rPr>
              <a:t>2010</a:t>
            </a:r>
          </a:p>
          <a:p>
            <a:pPr lvl="2">
              <a:lnSpc>
                <a:spcPct val="90000"/>
              </a:lnSpc>
              <a:buFont typeface="Arial"/>
              <a:buChar char="•"/>
            </a:pPr>
            <a:r>
              <a:rPr lang="en-US" sz="4800" dirty="0" smtClean="0">
                <a:solidFill>
                  <a:srgbClr val="0000FF"/>
                </a:solidFill>
              </a:rPr>
              <a:t>     B</a:t>
            </a:r>
            <a:r>
              <a:rPr lang="en-US" sz="4800" dirty="0" smtClean="0">
                <a:solidFill>
                  <a:srgbClr val="0000FF"/>
                </a:solidFill>
              </a:rPr>
              <a:t>. </a:t>
            </a:r>
            <a:r>
              <a:rPr lang="en-US" sz="4800" dirty="0" err="1" smtClean="0">
                <a:solidFill>
                  <a:srgbClr val="0000FF"/>
                </a:solidFill>
              </a:rPr>
              <a:t>Turhan</a:t>
            </a:r>
            <a:r>
              <a:rPr lang="en-US" sz="4800" dirty="0" smtClean="0">
                <a:solidFill>
                  <a:srgbClr val="0000FF"/>
                </a:solidFill>
              </a:rPr>
              <a:t>, T. </a:t>
            </a:r>
            <a:r>
              <a:rPr lang="en-US" sz="4800" dirty="0" err="1" smtClean="0">
                <a:solidFill>
                  <a:srgbClr val="0000FF"/>
                </a:solidFill>
              </a:rPr>
              <a:t>Menzies</a:t>
            </a:r>
            <a:r>
              <a:rPr lang="en-US" sz="4800" dirty="0" smtClean="0">
                <a:solidFill>
                  <a:srgbClr val="0000FF"/>
                </a:solidFill>
              </a:rPr>
              <a:t>, A. </a:t>
            </a:r>
            <a:r>
              <a:rPr lang="en-US" sz="4800" dirty="0" err="1" smtClean="0">
                <a:solidFill>
                  <a:srgbClr val="0000FF"/>
                </a:solidFill>
              </a:rPr>
              <a:t>Bener</a:t>
            </a:r>
            <a:r>
              <a:rPr lang="en-US" sz="4800" dirty="0" smtClean="0">
                <a:solidFill>
                  <a:srgbClr val="0000FF"/>
                </a:solidFill>
              </a:rPr>
              <a:t>, and J. </a:t>
            </a:r>
            <a:r>
              <a:rPr lang="en-US" sz="4800" dirty="0" err="1" smtClean="0">
                <a:solidFill>
                  <a:srgbClr val="0000FF"/>
                </a:solidFill>
              </a:rPr>
              <a:t>Distefano</a:t>
            </a:r>
            <a:r>
              <a:rPr lang="en-US" sz="4800" dirty="0" smtClean="0">
                <a:solidFill>
                  <a:srgbClr val="0000FF"/>
                </a:solidFill>
              </a:rPr>
              <a:t>. On the relative value of cross-company and within- company data for defect prediction. Empirical Software Engineering, 68(2):278–290, 2009</a:t>
            </a:r>
          </a:p>
          <a:p>
            <a:pPr lvl="2"/>
            <a:endParaRPr lang="en-US" sz="4332" dirty="0" smtClean="0"/>
          </a:p>
          <a:p>
            <a:pPr marL="596646" indent="-514350">
              <a:buNone/>
            </a:pPr>
            <a:r>
              <a:rPr lang="en-US" sz="4632" dirty="0" smtClean="0"/>
              <a:t>  </a:t>
            </a: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495800" y="1589567"/>
            <a:ext cx="4419600" cy="4572000"/>
          </a:xfrm>
        </p:spPr>
        <p:txBody>
          <a:bodyPr>
            <a:normAutofit fontScale="25000" lnSpcReduction="20000"/>
          </a:bodyPr>
          <a:lstStyle/>
          <a:p>
            <a:pPr marL="596646" indent="-514350"/>
            <a:r>
              <a:rPr lang="en-US" sz="6400" dirty="0" smtClean="0"/>
              <a:t>       The </a:t>
            </a:r>
            <a:r>
              <a:rPr lang="en-US" sz="6400" dirty="0" smtClean="0"/>
              <a:t>majority view [1,2,3,4,5] is that while  generality may elude us, we can still find the special lessons that work best on the  local projects</a:t>
            </a:r>
            <a:endParaRPr lang="en-US" sz="6400" dirty="0" smtClean="0"/>
          </a:p>
          <a:p>
            <a:pPr marL="1117854" lvl="2" indent="-514350">
              <a:buFont typeface="+mj-lt"/>
              <a:buAutoNum type="arabicPeriod"/>
            </a:pPr>
            <a:r>
              <a:rPr lang="en-US" sz="4800" dirty="0" smtClean="0">
                <a:solidFill>
                  <a:srgbClr val="0000FF"/>
                </a:solidFill>
              </a:rPr>
              <a:t>         </a:t>
            </a:r>
            <a:r>
              <a:rPr lang="en-US" sz="4800" dirty="0" err="1" smtClean="0">
                <a:solidFill>
                  <a:srgbClr val="0000FF"/>
                </a:solidFill>
              </a:rPr>
              <a:t>Rombach</a:t>
            </a:r>
            <a:r>
              <a:rPr lang="en-US" sz="4800" dirty="0" smtClean="0">
                <a:solidFill>
                  <a:srgbClr val="0000FF"/>
                </a:solidFill>
              </a:rPr>
              <a:t> </a:t>
            </a:r>
            <a:r>
              <a:rPr lang="en-US" sz="4800" dirty="0" smtClean="0">
                <a:solidFill>
                  <a:srgbClr val="0000FF"/>
                </a:solidFill>
              </a:rPr>
              <a:t>A. </a:t>
            </a:r>
            <a:r>
              <a:rPr lang="en-US" sz="4800" dirty="0" err="1" smtClean="0">
                <a:solidFill>
                  <a:srgbClr val="0000FF"/>
                </a:solidFill>
              </a:rPr>
              <a:t>Endres</a:t>
            </a:r>
            <a:r>
              <a:rPr lang="en-US" sz="4800" dirty="0" smtClean="0">
                <a:solidFill>
                  <a:srgbClr val="0000FF"/>
                </a:solidFill>
              </a:rPr>
              <a:t>, H.D. A Handbook of Software and Systems Engineering: Empirical </a:t>
            </a:r>
            <a:r>
              <a:rPr lang="en-US" sz="4800" dirty="0" err="1" smtClean="0">
                <a:solidFill>
                  <a:srgbClr val="0000FF"/>
                </a:solidFill>
              </a:rPr>
              <a:t>Observa</a:t>
            </a:r>
            <a:r>
              <a:rPr lang="en-US" sz="4800" dirty="0" smtClean="0">
                <a:solidFill>
                  <a:srgbClr val="0000FF"/>
                </a:solidFill>
              </a:rPr>
              <a:t>- </a:t>
            </a:r>
            <a:r>
              <a:rPr lang="en-US" sz="4800" dirty="0" err="1" smtClean="0">
                <a:solidFill>
                  <a:srgbClr val="0000FF"/>
                </a:solidFill>
              </a:rPr>
              <a:t>tions</a:t>
            </a:r>
            <a:r>
              <a:rPr lang="en-US" sz="4800" dirty="0" smtClean="0">
                <a:solidFill>
                  <a:srgbClr val="0000FF"/>
                </a:solidFill>
              </a:rPr>
              <a:t>, Laws and Theories. Addison Wesley, 2003.</a:t>
            </a:r>
            <a:endParaRPr lang="en-US" sz="4800" dirty="0" smtClean="0">
              <a:solidFill>
                <a:srgbClr val="0000FF"/>
              </a:solidFill>
            </a:endParaRPr>
          </a:p>
          <a:p>
            <a:pPr marL="1117854" lvl="2" indent="-514350">
              <a:buFont typeface="+mj-lt"/>
              <a:buAutoNum type="arabicPeriod"/>
            </a:pPr>
            <a:r>
              <a:rPr lang="en-US" sz="4800" dirty="0" smtClean="0">
                <a:solidFill>
                  <a:srgbClr val="0000FF"/>
                </a:solidFill>
              </a:rPr>
              <a:t>         B</a:t>
            </a:r>
            <a:r>
              <a:rPr lang="en-US" sz="4800" dirty="0" smtClean="0">
                <a:solidFill>
                  <a:srgbClr val="0000FF"/>
                </a:solidFill>
              </a:rPr>
              <a:t>. </a:t>
            </a:r>
            <a:r>
              <a:rPr lang="en-US" sz="4800" dirty="0" err="1" smtClean="0">
                <a:solidFill>
                  <a:srgbClr val="0000FF"/>
                </a:solidFill>
              </a:rPr>
              <a:t>Kitchenham</a:t>
            </a:r>
            <a:r>
              <a:rPr lang="en-US" sz="4800" dirty="0" smtClean="0">
                <a:solidFill>
                  <a:srgbClr val="0000FF"/>
                </a:solidFill>
              </a:rPr>
              <a:t> D. </a:t>
            </a:r>
            <a:r>
              <a:rPr lang="en-US" sz="4800" dirty="0" err="1" smtClean="0">
                <a:solidFill>
                  <a:srgbClr val="0000FF"/>
                </a:solidFill>
              </a:rPr>
              <a:t>Budgen</a:t>
            </a:r>
            <a:r>
              <a:rPr lang="en-US" sz="4800" dirty="0" smtClean="0">
                <a:solidFill>
                  <a:srgbClr val="0000FF"/>
                </a:solidFill>
              </a:rPr>
              <a:t>, P. Brereton. Is evidence based software engineering mature enough for practice &amp; policy? In 33rd Annual IEEE Software Engineering Workshop 2009 (SEW-33), </a:t>
            </a:r>
            <a:r>
              <a:rPr lang="en-US" sz="4800" dirty="0" err="1" smtClean="0">
                <a:solidFill>
                  <a:srgbClr val="0000FF"/>
                </a:solidFill>
              </a:rPr>
              <a:t>Skvde</a:t>
            </a:r>
            <a:r>
              <a:rPr lang="en-US" sz="4800" dirty="0" smtClean="0">
                <a:solidFill>
                  <a:srgbClr val="0000FF"/>
                </a:solidFill>
              </a:rPr>
              <a:t>, Sweden, 2009. </a:t>
            </a:r>
            <a:endParaRPr lang="en-US" sz="4800" dirty="0" smtClean="0">
              <a:solidFill>
                <a:srgbClr val="0000FF"/>
              </a:solidFill>
            </a:endParaRPr>
          </a:p>
          <a:p>
            <a:pPr marL="1117854" lvl="2" indent="-514350">
              <a:buFont typeface="+mj-lt"/>
              <a:buAutoNum type="arabicPeriod"/>
            </a:pPr>
            <a:r>
              <a:rPr lang="en-US" sz="4800" dirty="0" smtClean="0">
                <a:solidFill>
                  <a:srgbClr val="0000FF"/>
                </a:solidFill>
              </a:rPr>
              <a:t>         B</a:t>
            </a:r>
            <a:r>
              <a:rPr lang="en-US" sz="4800" dirty="0" smtClean="0">
                <a:solidFill>
                  <a:srgbClr val="0000FF"/>
                </a:solidFill>
              </a:rPr>
              <a:t>. A. </a:t>
            </a:r>
            <a:r>
              <a:rPr lang="en-US" sz="4800" dirty="0" err="1" smtClean="0">
                <a:solidFill>
                  <a:srgbClr val="0000FF"/>
                </a:solidFill>
              </a:rPr>
              <a:t>Kitchenham</a:t>
            </a:r>
            <a:r>
              <a:rPr lang="en-US" sz="4800" dirty="0" smtClean="0">
                <a:solidFill>
                  <a:srgbClr val="0000FF"/>
                </a:solidFill>
              </a:rPr>
              <a:t>, E. Mendes, and G. H. </a:t>
            </a:r>
            <a:r>
              <a:rPr lang="en-US" sz="4800" dirty="0" err="1" smtClean="0">
                <a:solidFill>
                  <a:srgbClr val="0000FF"/>
                </a:solidFill>
              </a:rPr>
              <a:t>Travassos</a:t>
            </a:r>
            <a:r>
              <a:rPr lang="en-US" sz="4800" dirty="0" smtClean="0">
                <a:solidFill>
                  <a:srgbClr val="0000FF"/>
                </a:solidFill>
              </a:rPr>
              <a:t>. Cross- vs. within-company cost estimation studies: A systematic review. IEEE Transactions on Software Engineering, pages 316–329, May 2007. </a:t>
            </a:r>
            <a:endParaRPr lang="en-US" sz="4800" dirty="0" smtClean="0">
              <a:solidFill>
                <a:srgbClr val="0000FF"/>
              </a:solidFill>
            </a:endParaRPr>
          </a:p>
          <a:p>
            <a:pPr marL="1117854" lvl="2" indent="-514350">
              <a:buFont typeface="+mj-lt"/>
              <a:buAutoNum type="arabicPeriod"/>
            </a:pPr>
            <a:r>
              <a:rPr lang="en-US" sz="4800" dirty="0" smtClean="0">
                <a:solidFill>
                  <a:srgbClr val="0000FF"/>
                </a:solidFill>
              </a:rPr>
              <a:t>         Tim </a:t>
            </a:r>
            <a:r>
              <a:rPr lang="en-US" sz="4800" dirty="0" err="1" smtClean="0">
                <a:solidFill>
                  <a:srgbClr val="0000FF"/>
                </a:solidFill>
              </a:rPr>
              <a:t>Menzies</a:t>
            </a:r>
            <a:r>
              <a:rPr lang="en-US" sz="4800" dirty="0" smtClean="0">
                <a:solidFill>
                  <a:srgbClr val="0000FF"/>
                </a:solidFill>
              </a:rPr>
              <a:t> and Forrest Shull. The quest for convincing evidence. In A. </a:t>
            </a:r>
            <a:r>
              <a:rPr lang="en-US" sz="4800" dirty="0" err="1" smtClean="0">
                <a:solidFill>
                  <a:srgbClr val="0000FF"/>
                </a:solidFill>
              </a:rPr>
              <a:t>Oram</a:t>
            </a:r>
            <a:r>
              <a:rPr lang="en-US" sz="4800" dirty="0" smtClean="0">
                <a:solidFill>
                  <a:srgbClr val="0000FF"/>
                </a:solidFill>
              </a:rPr>
              <a:t> and G. Wilson, editors, Making Software: What Really Works, and Why We Believe It. O’Reilly, 2010. </a:t>
            </a:r>
            <a:endParaRPr lang="en-US" sz="4800" dirty="0" smtClean="0">
              <a:solidFill>
                <a:srgbClr val="0000FF"/>
              </a:solidFill>
            </a:endParaRPr>
          </a:p>
          <a:p>
            <a:pPr marL="1117854" lvl="2" indent="-514350">
              <a:buFont typeface="+mj-lt"/>
              <a:buAutoNum type="arabicPeriod"/>
            </a:pPr>
            <a:r>
              <a:rPr lang="en-US" sz="4800" dirty="0" smtClean="0">
                <a:solidFill>
                  <a:srgbClr val="0000FF"/>
                </a:solidFill>
              </a:rPr>
              <a:t>         H. </a:t>
            </a:r>
            <a:r>
              <a:rPr lang="en-US" sz="4800" dirty="0" smtClean="0">
                <a:solidFill>
                  <a:srgbClr val="0000FF"/>
                </a:solidFill>
              </a:rPr>
              <a:t>Gall E. </a:t>
            </a:r>
            <a:r>
              <a:rPr lang="en-US" sz="4800" dirty="0" err="1" smtClean="0">
                <a:solidFill>
                  <a:srgbClr val="0000FF"/>
                </a:solidFill>
              </a:rPr>
              <a:t>Giger</a:t>
            </a:r>
            <a:r>
              <a:rPr lang="en-US" sz="4800" dirty="0" smtClean="0">
                <a:solidFill>
                  <a:srgbClr val="0000FF"/>
                </a:solidFill>
              </a:rPr>
              <a:t> T. Zimmermann, N. </a:t>
            </a:r>
            <a:r>
              <a:rPr lang="en-US" sz="4800" dirty="0" err="1" smtClean="0">
                <a:solidFill>
                  <a:srgbClr val="0000FF"/>
                </a:solidFill>
              </a:rPr>
              <a:t>Nagappan</a:t>
            </a:r>
            <a:r>
              <a:rPr lang="en-US" sz="4800" dirty="0" smtClean="0">
                <a:solidFill>
                  <a:srgbClr val="0000FF"/>
                </a:solidFill>
              </a:rPr>
              <a:t> and B. Murphy. Cross-project defect prediction. In ESEC/FSE’09, August 2009. </a:t>
            </a:r>
            <a:endParaRPr lang="en-US" sz="48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6294C92D-0306-4E69-9CD3-20855E849650}" type="slidenum">
              <a:rPr kumimoji="0" lang="en-US" smtClean="0"/>
              <a:pPr/>
              <a:t>6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0" y="6096000"/>
            <a:ext cx="4724400" cy="584776"/>
          </a:xfrm>
          <a:prstGeom prst="rect">
            <a:avLst/>
          </a:prstGeom>
          <a:solidFill>
            <a:srgbClr val="FEB80A"/>
          </a:solidFill>
          <a:ln>
            <a:solidFill>
              <a:srgbClr val="3891A7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Seek a learner that </a:t>
            </a:r>
            <a:r>
              <a:rPr lang="en-US" sz="1600" dirty="0" smtClean="0"/>
              <a:t>returns different conclusions, </a:t>
            </a:r>
          </a:p>
          <a:p>
            <a:pPr algn="ctr"/>
            <a:r>
              <a:rPr lang="en-US" sz="1600" dirty="0" smtClean="0"/>
              <a:t>based on the context of the problem at hand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294C92D-0306-4E69-9CD3-20855E849650}" type="slidenum">
              <a:rPr kumimoji="0" lang="en-US" smtClean="0"/>
              <a:pPr/>
              <a:t>7</a:t>
            </a:fld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Motivation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Implementation</a:t>
            </a:r>
            <a:endParaRPr lang="en-US" sz="2800" dirty="0" smtClean="0"/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Certification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Applications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Implications</a:t>
            </a:r>
            <a:endParaRPr lang="en-US" sz="2800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 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1600200"/>
            <a:ext cx="3581400" cy="36209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Implementation (#1: model-based)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294C92D-0306-4E69-9CD3-20855E849650}" type="slidenum">
              <a:rPr kumimoji="0" lang="en-US" smtClean="0"/>
              <a:pPr/>
              <a:t>8</a:t>
            </a:fld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5943600" cy="4495800"/>
          </a:xfrm>
        </p:spPr>
        <p:txBody>
          <a:bodyPr>
            <a:noAutofit/>
          </a:bodyPr>
          <a:lstStyle/>
          <a:p>
            <a:r>
              <a:rPr lang="en-US" sz="2000" dirty="0" smtClean="0"/>
              <a:t>Standard SE process models</a:t>
            </a:r>
          </a:p>
          <a:p>
            <a:pPr lvl="1"/>
            <a:r>
              <a:rPr lang="en-US" sz="1800" dirty="0" smtClean="0"/>
              <a:t>COCOMO </a:t>
            </a:r>
            <a:r>
              <a:rPr lang="en-US" sz="1800" dirty="0" smtClean="0"/>
              <a:t>effort,   </a:t>
            </a:r>
            <a:r>
              <a:rPr lang="en-US" sz="1800" dirty="0" smtClean="0"/>
              <a:t>months</a:t>
            </a:r>
            <a:r>
              <a:rPr lang="en-US" sz="1800" dirty="0" smtClean="0"/>
              <a:t>  predictor</a:t>
            </a:r>
            <a:endParaRPr lang="en-US" sz="1800" dirty="0" smtClean="0"/>
          </a:p>
          <a:p>
            <a:pPr lvl="1"/>
            <a:r>
              <a:rPr lang="en-US" sz="1800" dirty="0" smtClean="0"/>
              <a:t>COQUALMO defect</a:t>
            </a:r>
            <a:r>
              <a:rPr lang="en-US" sz="1800" dirty="0" smtClean="0"/>
              <a:t>   </a:t>
            </a:r>
            <a:r>
              <a:rPr lang="en-US" sz="1800" dirty="0" smtClean="0"/>
              <a:t>predictor</a:t>
            </a:r>
          </a:p>
          <a:p>
            <a:pPr lvl="1"/>
            <a:r>
              <a:rPr lang="en-US" sz="1800" dirty="0" smtClean="0"/>
              <a:t>Parameterize regions internal uncertainty</a:t>
            </a:r>
          </a:p>
          <a:p>
            <a:r>
              <a:rPr lang="en-US" sz="2000" dirty="0" smtClean="0"/>
              <a:t>STAR, NOVA</a:t>
            </a:r>
          </a:p>
          <a:p>
            <a:pPr lvl="1"/>
            <a:r>
              <a:rPr lang="en-US" sz="1800" dirty="0" smtClean="0"/>
              <a:t>Monte Carlo random picks in uncertain regions </a:t>
            </a:r>
          </a:p>
          <a:p>
            <a:pPr lvl="1"/>
            <a:r>
              <a:rPr lang="en-US" sz="1800" dirty="0" smtClean="0"/>
              <a:t>AI algorithms</a:t>
            </a:r>
            <a:r>
              <a:rPr lang="en-US" sz="1800" dirty="0" smtClean="0"/>
              <a:t> found inputs </a:t>
            </a:r>
            <a:r>
              <a:rPr lang="en-US" sz="1800" dirty="0" smtClean="0"/>
              <a:t>to</a:t>
            </a:r>
            <a:r>
              <a:rPr lang="en-US" sz="1800" dirty="0" smtClean="0"/>
              <a:t> minimize outputs</a:t>
            </a:r>
          </a:p>
          <a:p>
            <a:pPr lvl="2"/>
            <a:r>
              <a:rPr lang="en-US" sz="1600" dirty="0" smtClean="0"/>
              <a:t>Despite those internal uncertainties</a:t>
            </a:r>
          </a:p>
          <a:p>
            <a:pPr lvl="2"/>
            <a:r>
              <a:rPr lang="en-US" sz="1600" dirty="0" smtClean="0"/>
              <a:t>A*, Beam, ISAMP, SA, </a:t>
            </a:r>
            <a:r>
              <a:rPr lang="en-US" sz="1600" dirty="0" err="1" smtClean="0"/>
              <a:t>MaxWalkSat</a:t>
            </a:r>
            <a:r>
              <a:rPr lang="en-US" sz="1600" dirty="0" smtClean="0"/>
              <a:t>, SEESAW</a:t>
            </a:r>
          </a:p>
          <a:p>
            <a:r>
              <a:rPr lang="en-US" sz="1800" dirty="0" smtClean="0"/>
              <a:t>ASE’07, ICSP’08, ICSE’09, PROMISE’09, SPIP 2009, ASE’09</a:t>
            </a:r>
          </a:p>
          <a:p>
            <a:pPr lvl="1"/>
            <a:r>
              <a:rPr lang="en-US" sz="1800" dirty="0" smtClean="0"/>
              <a:t>New algorithm, SEESAW, better than usual suspects</a:t>
            </a:r>
          </a:p>
          <a:p>
            <a:pPr lvl="1"/>
            <a:r>
              <a:rPr lang="en-US" sz="1800" dirty="0" smtClean="0"/>
              <a:t>Found  project options to</a:t>
            </a:r>
            <a:r>
              <a:rPr lang="en-US" sz="1800" dirty="0" smtClean="0"/>
              <a:t> </a:t>
            </a:r>
            <a:r>
              <a:rPr lang="en-US" sz="1800" dirty="0" smtClean="0"/>
              <a:t>minimize outputs</a:t>
            </a:r>
            <a:endParaRPr lang="en-US" sz="1800" dirty="0" smtClean="0"/>
          </a:p>
          <a:p>
            <a:pPr lvl="1"/>
            <a:r>
              <a:rPr lang="en-US" sz="1800" dirty="0" smtClean="0"/>
              <a:t>Only needed to make a few project changes</a:t>
            </a:r>
          </a:p>
          <a:p>
            <a:pPr lvl="1"/>
            <a:r>
              <a:rPr lang="en-US" sz="1800" dirty="0" smtClean="0"/>
              <a:t>Local data useful, but can  make decisions without it</a:t>
            </a:r>
          </a:p>
          <a:p>
            <a:pPr lvl="1"/>
            <a:r>
              <a:rPr lang="en-US" sz="1800" dirty="0" smtClean="0"/>
              <a:t>“Best” decisions  specific to local projects and goals</a:t>
            </a:r>
            <a:endParaRPr lang="en-US" sz="1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6333066" y="1820333"/>
            <a:ext cx="2438400" cy="2387600"/>
            <a:chOff x="6409267" y="1820333"/>
            <a:chExt cx="2438400" cy="2387600"/>
          </a:xfrm>
        </p:grpSpPr>
        <p:sp>
          <p:nvSpPr>
            <p:cNvPr id="9" name="Freeform 8"/>
            <p:cNvSpPr/>
            <p:nvPr/>
          </p:nvSpPr>
          <p:spPr>
            <a:xfrm>
              <a:off x="6409267" y="1820333"/>
              <a:ext cx="2413000" cy="2387600"/>
            </a:xfrm>
            <a:custGeom>
              <a:avLst/>
              <a:gdLst>
                <a:gd name="connsiteX0" fmla="*/ 0 w 2413000"/>
                <a:gd name="connsiteY0" fmla="*/ 220134 h 2387600"/>
                <a:gd name="connsiteX1" fmla="*/ 33866 w 2413000"/>
                <a:gd name="connsiteY1" fmla="*/ 169334 h 2387600"/>
                <a:gd name="connsiteX2" fmla="*/ 50800 w 2413000"/>
                <a:gd name="connsiteY2" fmla="*/ 101600 h 2387600"/>
                <a:gd name="connsiteX3" fmla="*/ 67733 w 2413000"/>
                <a:gd name="connsiteY3" fmla="*/ 76200 h 2387600"/>
                <a:gd name="connsiteX4" fmla="*/ 84666 w 2413000"/>
                <a:gd name="connsiteY4" fmla="*/ 25400 h 2387600"/>
                <a:gd name="connsiteX5" fmla="*/ 93133 w 2413000"/>
                <a:gd name="connsiteY5" fmla="*/ 0 h 2387600"/>
                <a:gd name="connsiteX6" fmla="*/ 101600 w 2413000"/>
                <a:gd name="connsiteY6" fmla="*/ 25400 h 2387600"/>
                <a:gd name="connsiteX7" fmla="*/ 118533 w 2413000"/>
                <a:gd name="connsiteY7" fmla="*/ 101600 h 2387600"/>
                <a:gd name="connsiteX8" fmla="*/ 135466 w 2413000"/>
                <a:gd name="connsiteY8" fmla="*/ 118534 h 2387600"/>
                <a:gd name="connsiteX9" fmla="*/ 152400 w 2413000"/>
                <a:gd name="connsiteY9" fmla="*/ 169334 h 2387600"/>
                <a:gd name="connsiteX10" fmla="*/ 169333 w 2413000"/>
                <a:gd name="connsiteY10" fmla="*/ 194734 h 2387600"/>
                <a:gd name="connsiteX11" fmla="*/ 186266 w 2413000"/>
                <a:gd name="connsiteY11" fmla="*/ 245534 h 2387600"/>
                <a:gd name="connsiteX12" fmla="*/ 194733 w 2413000"/>
                <a:gd name="connsiteY12" fmla="*/ 321734 h 2387600"/>
                <a:gd name="connsiteX13" fmla="*/ 203200 w 2413000"/>
                <a:gd name="connsiteY13" fmla="*/ 347134 h 2387600"/>
                <a:gd name="connsiteX14" fmla="*/ 228600 w 2413000"/>
                <a:gd name="connsiteY14" fmla="*/ 482600 h 2387600"/>
                <a:gd name="connsiteX15" fmla="*/ 237066 w 2413000"/>
                <a:gd name="connsiteY15" fmla="*/ 575734 h 2387600"/>
                <a:gd name="connsiteX16" fmla="*/ 245533 w 2413000"/>
                <a:gd name="connsiteY16" fmla="*/ 635000 h 2387600"/>
                <a:gd name="connsiteX17" fmla="*/ 254000 w 2413000"/>
                <a:gd name="connsiteY17" fmla="*/ 685800 h 2387600"/>
                <a:gd name="connsiteX18" fmla="*/ 279400 w 2413000"/>
                <a:gd name="connsiteY18" fmla="*/ 795867 h 2387600"/>
                <a:gd name="connsiteX19" fmla="*/ 321733 w 2413000"/>
                <a:gd name="connsiteY19" fmla="*/ 889000 h 2387600"/>
                <a:gd name="connsiteX20" fmla="*/ 355600 w 2413000"/>
                <a:gd name="connsiteY20" fmla="*/ 914400 h 2387600"/>
                <a:gd name="connsiteX21" fmla="*/ 389466 w 2413000"/>
                <a:gd name="connsiteY21" fmla="*/ 973667 h 2387600"/>
                <a:gd name="connsiteX22" fmla="*/ 448733 w 2413000"/>
                <a:gd name="connsiteY22" fmla="*/ 1024467 h 2387600"/>
                <a:gd name="connsiteX23" fmla="*/ 465666 w 2413000"/>
                <a:gd name="connsiteY23" fmla="*/ 1049867 h 2387600"/>
                <a:gd name="connsiteX24" fmla="*/ 482600 w 2413000"/>
                <a:gd name="connsiteY24" fmla="*/ 1066800 h 2387600"/>
                <a:gd name="connsiteX25" fmla="*/ 499533 w 2413000"/>
                <a:gd name="connsiteY25" fmla="*/ 1117600 h 2387600"/>
                <a:gd name="connsiteX26" fmla="*/ 533400 w 2413000"/>
                <a:gd name="connsiteY26" fmla="*/ 1168400 h 2387600"/>
                <a:gd name="connsiteX27" fmla="*/ 550333 w 2413000"/>
                <a:gd name="connsiteY27" fmla="*/ 1193800 h 2387600"/>
                <a:gd name="connsiteX28" fmla="*/ 575733 w 2413000"/>
                <a:gd name="connsiteY28" fmla="*/ 1236134 h 2387600"/>
                <a:gd name="connsiteX29" fmla="*/ 584200 w 2413000"/>
                <a:gd name="connsiteY29" fmla="*/ 1312334 h 2387600"/>
                <a:gd name="connsiteX30" fmla="*/ 618066 w 2413000"/>
                <a:gd name="connsiteY30" fmla="*/ 1388534 h 2387600"/>
                <a:gd name="connsiteX31" fmla="*/ 626533 w 2413000"/>
                <a:gd name="connsiteY31" fmla="*/ 1413934 h 2387600"/>
                <a:gd name="connsiteX32" fmla="*/ 651933 w 2413000"/>
                <a:gd name="connsiteY32" fmla="*/ 1430867 h 2387600"/>
                <a:gd name="connsiteX33" fmla="*/ 677333 w 2413000"/>
                <a:gd name="connsiteY33" fmla="*/ 1456267 h 2387600"/>
                <a:gd name="connsiteX34" fmla="*/ 711200 w 2413000"/>
                <a:gd name="connsiteY34" fmla="*/ 1498600 h 2387600"/>
                <a:gd name="connsiteX35" fmla="*/ 728133 w 2413000"/>
                <a:gd name="connsiteY35" fmla="*/ 1549400 h 2387600"/>
                <a:gd name="connsiteX36" fmla="*/ 745066 w 2413000"/>
                <a:gd name="connsiteY36" fmla="*/ 1583267 h 2387600"/>
                <a:gd name="connsiteX37" fmla="*/ 778933 w 2413000"/>
                <a:gd name="connsiteY37" fmla="*/ 1634067 h 2387600"/>
                <a:gd name="connsiteX38" fmla="*/ 804333 w 2413000"/>
                <a:gd name="connsiteY38" fmla="*/ 1684867 h 2387600"/>
                <a:gd name="connsiteX39" fmla="*/ 838200 w 2413000"/>
                <a:gd name="connsiteY39" fmla="*/ 1769534 h 2387600"/>
                <a:gd name="connsiteX40" fmla="*/ 846666 w 2413000"/>
                <a:gd name="connsiteY40" fmla="*/ 1811867 h 2387600"/>
                <a:gd name="connsiteX41" fmla="*/ 863600 w 2413000"/>
                <a:gd name="connsiteY41" fmla="*/ 1837267 h 2387600"/>
                <a:gd name="connsiteX42" fmla="*/ 880533 w 2413000"/>
                <a:gd name="connsiteY42" fmla="*/ 1888067 h 2387600"/>
                <a:gd name="connsiteX43" fmla="*/ 939800 w 2413000"/>
                <a:gd name="connsiteY43" fmla="*/ 1921934 h 2387600"/>
                <a:gd name="connsiteX44" fmla="*/ 965200 w 2413000"/>
                <a:gd name="connsiteY44" fmla="*/ 1930400 h 2387600"/>
                <a:gd name="connsiteX45" fmla="*/ 973666 w 2413000"/>
                <a:gd name="connsiteY45" fmla="*/ 1955800 h 2387600"/>
                <a:gd name="connsiteX46" fmla="*/ 1007533 w 2413000"/>
                <a:gd name="connsiteY46" fmla="*/ 1964267 h 2387600"/>
                <a:gd name="connsiteX47" fmla="*/ 1049866 w 2413000"/>
                <a:gd name="connsiteY47" fmla="*/ 1981200 h 2387600"/>
                <a:gd name="connsiteX48" fmla="*/ 1075266 w 2413000"/>
                <a:gd name="connsiteY48" fmla="*/ 1989667 h 2387600"/>
                <a:gd name="connsiteX49" fmla="*/ 1143000 w 2413000"/>
                <a:gd name="connsiteY49" fmla="*/ 2074334 h 2387600"/>
                <a:gd name="connsiteX50" fmla="*/ 1159933 w 2413000"/>
                <a:gd name="connsiteY50" fmla="*/ 2099734 h 2387600"/>
                <a:gd name="connsiteX51" fmla="*/ 1168400 w 2413000"/>
                <a:gd name="connsiteY51" fmla="*/ 2125134 h 2387600"/>
                <a:gd name="connsiteX52" fmla="*/ 1193800 w 2413000"/>
                <a:gd name="connsiteY52" fmla="*/ 2133600 h 2387600"/>
                <a:gd name="connsiteX53" fmla="*/ 1270000 w 2413000"/>
                <a:gd name="connsiteY53" fmla="*/ 2192867 h 2387600"/>
                <a:gd name="connsiteX54" fmla="*/ 1295400 w 2413000"/>
                <a:gd name="connsiteY54" fmla="*/ 2201334 h 2387600"/>
                <a:gd name="connsiteX55" fmla="*/ 1498600 w 2413000"/>
                <a:gd name="connsiteY55" fmla="*/ 2184400 h 2387600"/>
                <a:gd name="connsiteX56" fmla="*/ 1549400 w 2413000"/>
                <a:gd name="connsiteY56" fmla="*/ 2175934 h 2387600"/>
                <a:gd name="connsiteX57" fmla="*/ 1574800 w 2413000"/>
                <a:gd name="connsiteY57" fmla="*/ 2167467 h 2387600"/>
                <a:gd name="connsiteX58" fmla="*/ 1600200 w 2413000"/>
                <a:gd name="connsiteY58" fmla="*/ 2150534 h 2387600"/>
                <a:gd name="connsiteX59" fmla="*/ 1634066 w 2413000"/>
                <a:gd name="connsiteY59" fmla="*/ 2142067 h 2387600"/>
                <a:gd name="connsiteX60" fmla="*/ 1659466 w 2413000"/>
                <a:gd name="connsiteY60" fmla="*/ 2133600 h 2387600"/>
                <a:gd name="connsiteX61" fmla="*/ 1744133 w 2413000"/>
                <a:gd name="connsiteY61" fmla="*/ 2108200 h 2387600"/>
                <a:gd name="connsiteX62" fmla="*/ 1794933 w 2413000"/>
                <a:gd name="connsiteY62" fmla="*/ 2074334 h 2387600"/>
                <a:gd name="connsiteX63" fmla="*/ 1845733 w 2413000"/>
                <a:gd name="connsiteY63" fmla="*/ 2057400 h 2387600"/>
                <a:gd name="connsiteX64" fmla="*/ 1955800 w 2413000"/>
                <a:gd name="connsiteY64" fmla="*/ 2074334 h 2387600"/>
                <a:gd name="connsiteX65" fmla="*/ 2006600 w 2413000"/>
                <a:gd name="connsiteY65" fmla="*/ 2108200 h 2387600"/>
                <a:gd name="connsiteX66" fmla="*/ 2057400 w 2413000"/>
                <a:gd name="connsiteY66" fmla="*/ 2133600 h 2387600"/>
                <a:gd name="connsiteX67" fmla="*/ 2074333 w 2413000"/>
                <a:gd name="connsiteY67" fmla="*/ 2159000 h 2387600"/>
                <a:gd name="connsiteX68" fmla="*/ 2108200 w 2413000"/>
                <a:gd name="connsiteY68" fmla="*/ 2175934 h 2387600"/>
                <a:gd name="connsiteX69" fmla="*/ 2133600 w 2413000"/>
                <a:gd name="connsiteY69" fmla="*/ 2192867 h 2387600"/>
                <a:gd name="connsiteX70" fmla="*/ 2209800 w 2413000"/>
                <a:gd name="connsiteY70" fmla="*/ 2209800 h 2387600"/>
                <a:gd name="connsiteX71" fmla="*/ 2269066 w 2413000"/>
                <a:gd name="connsiteY71" fmla="*/ 2243667 h 2387600"/>
                <a:gd name="connsiteX72" fmla="*/ 2294466 w 2413000"/>
                <a:gd name="connsiteY72" fmla="*/ 2252134 h 2387600"/>
                <a:gd name="connsiteX73" fmla="*/ 2345266 w 2413000"/>
                <a:gd name="connsiteY73" fmla="*/ 2319867 h 2387600"/>
                <a:gd name="connsiteX74" fmla="*/ 2362200 w 2413000"/>
                <a:gd name="connsiteY74" fmla="*/ 2345267 h 2387600"/>
                <a:gd name="connsiteX75" fmla="*/ 2387600 w 2413000"/>
                <a:gd name="connsiteY75" fmla="*/ 2370667 h 2387600"/>
                <a:gd name="connsiteX76" fmla="*/ 2413000 w 2413000"/>
                <a:gd name="connsiteY76" fmla="*/ 2387600 h 238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413000" h="2387600">
                  <a:moveTo>
                    <a:pt x="0" y="220134"/>
                  </a:moveTo>
                  <a:cubicBezTo>
                    <a:pt x="11289" y="203201"/>
                    <a:pt x="28930" y="189078"/>
                    <a:pt x="33866" y="169334"/>
                  </a:cubicBezTo>
                  <a:cubicBezTo>
                    <a:pt x="39511" y="146756"/>
                    <a:pt x="37891" y="120964"/>
                    <a:pt x="50800" y="101600"/>
                  </a:cubicBezTo>
                  <a:cubicBezTo>
                    <a:pt x="56444" y="93133"/>
                    <a:pt x="63600" y="85499"/>
                    <a:pt x="67733" y="76200"/>
                  </a:cubicBezTo>
                  <a:cubicBezTo>
                    <a:pt x="74982" y="59889"/>
                    <a:pt x="79022" y="42333"/>
                    <a:pt x="84666" y="25400"/>
                  </a:cubicBezTo>
                  <a:lnTo>
                    <a:pt x="93133" y="0"/>
                  </a:lnTo>
                  <a:cubicBezTo>
                    <a:pt x="95955" y="8467"/>
                    <a:pt x="99664" y="16688"/>
                    <a:pt x="101600" y="25400"/>
                  </a:cubicBezTo>
                  <a:cubicBezTo>
                    <a:pt x="104216" y="37174"/>
                    <a:pt x="108441" y="84780"/>
                    <a:pt x="118533" y="101600"/>
                  </a:cubicBezTo>
                  <a:cubicBezTo>
                    <a:pt x="122640" y="108445"/>
                    <a:pt x="129822" y="112889"/>
                    <a:pt x="135466" y="118534"/>
                  </a:cubicBezTo>
                  <a:cubicBezTo>
                    <a:pt x="141111" y="135467"/>
                    <a:pt x="142499" y="154482"/>
                    <a:pt x="152400" y="169334"/>
                  </a:cubicBezTo>
                  <a:cubicBezTo>
                    <a:pt x="158044" y="177801"/>
                    <a:pt x="165200" y="185435"/>
                    <a:pt x="169333" y="194734"/>
                  </a:cubicBezTo>
                  <a:cubicBezTo>
                    <a:pt x="176582" y="211045"/>
                    <a:pt x="186266" y="245534"/>
                    <a:pt x="186266" y="245534"/>
                  </a:cubicBezTo>
                  <a:cubicBezTo>
                    <a:pt x="189088" y="270934"/>
                    <a:pt x="190531" y="296525"/>
                    <a:pt x="194733" y="321734"/>
                  </a:cubicBezTo>
                  <a:cubicBezTo>
                    <a:pt x="196200" y="330537"/>
                    <a:pt x="201361" y="338401"/>
                    <a:pt x="203200" y="347134"/>
                  </a:cubicBezTo>
                  <a:cubicBezTo>
                    <a:pt x="212665" y="392091"/>
                    <a:pt x="228600" y="482600"/>
                    <a:pt x="228600" y="482600"/>
                  </a:cubicBezTo>
                  <a:cubicBezTo>
                    <a:pt x="231422" y="513645"/>
                    <a:pt x="233624" y="544752"/>
                    <a:pt x="237066" y="575734"/>
                  </a:cubicBezTo>
                  <a:cubicBezTo>
                    <a:pt x="239270" y="595568"/>
                    <a:pt x="242498" y="615276"/>
                    <a:pt x="245533" y="635000"/>
                  </a:cubicBezTo>
                  <a:cubicBezTo>
                    <a:pt x="248143" y="651967"/>
                    <a:pt x="251994" y="668751"/>
                    <a:pt x="254000" y="685800"/>
                  </a:cubicBezTo>
                  <a:cubicBezTo>
                    <a:pt x="266252" y="789947"/>
                    <a:pt x="239638" y="756108"/>
                    <a:pt x="279400" y="795867"/>
                  </a:cubicBezTo>
                  <a:cubicBezTo>
                    <a:pt x="288413" y="822907"/>
                    <a:pt x="304904" y="876379"/>
                    <a:pt x="321733" y="889000"/>
                  </a:cubicBezTo>
                  <a:lnTo>
                    <a:pt x="355600" y="914400"/>
                  </a:lnTo>
                  <a:cubicBezTo>
                    <a:pt x="365209" y="933618"/>
                    <a:pt x="375106" y="956913"/>
                    <a:pt x="389466" y="973667"/>
                  </a:cubicBezTo>
                  <a:cubicBezTo>
                    <a:pt x="416841" y="1005604"/>
                    <a:pt x="418773" y="1004494"/>
                    <a:pt x="448733" y="1024467"/>
                  </a:cubicBezTo>
                  <a:cubicBezTo>
                    <a:pt x="454377" y="1032934"/>
                    <a:pt x="459309" y="1041921"/>
                    <a:pt x="465666" y="1049867"/>
                  </a:cubicBezTo>
                  <a:cubicBezTo>
                    <a:pt x="470653" y="1056100"/>
                    <a:pt x="479030" y="1059660"/>
                    <a:pt x="482600" y="1066800"/>
                  </a:cubicBezTo>
                  <a:cubicBezTo>
                    <a:pt x="490583" y="1082765"/>
                    <a:pt x="489632" y="1102749"/>
                    <a:pt x="499533" y="1117600"/>
                  </a:cubicBezTo>
                  <a:lnTo>
                    <a:pt x="533400" y="1168400"/>
                  </a:lnTo>
                  <a:cubicBezTo>
                    <a:pt x="539044" y="1176867"/>
                    <a:pt x="547115" y="1184147"/>
                    <a:pt x="550333" y="1193800"/>
                  </a:cubicBezTo>
                  <a:cubicBezTo>
                    <a:pt x="561324" y="1226773"/>
                    <a:pt x="552489" y="1212889"/>
                    <a:pt x="575733" y="1236134"/>
                  </a:cubicBezTo>
                  <a:cubicBezTo>
                    <a:pt x="578555" y="1261534"/>
                    <a:pt x="579999" y="1287125"/>
                    <a:pt x="584200" y="1312334"/>
                  </a:cubicBezTo>
                  <a:cubicBezTo>
                    <a:pt x="588015" y="1335224"/>
                    <a:pt x="611241" y="1373177"/>
                    <a:pt x="618066" y="1388534"/>
                  </a:cubicBezTo>
                  <a:cubicBezTo>
                    <a:pt x="621691" y="1396689"/>
                    <a:pt x="620958" y="1406965"/>
                    <a:pt x="626533" y="1413934"/>
                  </a:cubicBezTo>
                  <a:cubicBezTo>
                    <a:pt x="632890" y="1421880"/>
                    <a:pt x="644116" y="1424353"/>
                    <a:pt x="651933" y="1430867"/>
                  </a:cubicBezTo>
                  <a:cubicBezTo>
                    <a:pt x="661131" y="1438532"/>
                    <a:pt x="668866" y="1447800"/>
                    <a:pt x="677333" y="1456267"/>
                  </a:cubicBezTo>
                  <a:cubicBezTo>
                    <a:pt x="708214" y="1548905"/>
                    <a:pt x="656488" y="1411060"/>
                    <a:pt x="711200" y="1498600"/>
                  </a:cubicBezTo>
                  <a:cubicBezTo>
                    <a:pt x="720660" y="1513736"/>
                    <a:pt x="720151" y="1533435"/>
                    <a:pt x="728133" y="1549400"/>
                  </a:cubicBezTo>
                  <a:cubicBezTo>
                    <a:pt x="733777" y="1560689"/>
                    <a:pt x="738572" y="1572444"/>
                    <a:pt x="745066" y="1583267"/>
                  </a:cubicBezTo>
                  <a:cubicBezTo>
                    <a:pt x="755537" y="1600718"/>
                    <a:pt x="772497" y="1614760"/>
                    <a:pt x="778933" y="1634067"/>
                  </a:cubicBezTo>
                  <a:cubicBezTo>
                    <a:pt x="794457" y="1680638"/>
                    <a:pt x="778072" y="1638909"/>
                    <a:pt x="804333" y="1684867"/>
                  </a:cubicBezTo>
                  <a:cubicBezTo>
                    <a:pt x="818225" y="1709179"/>
                    <a:pt x="832864" y="1742852"/>
                    <a:pt x="838200" y="1769534"/>
                  </a:cubicBezTo>
                  <a:cubicBezTo>
                    <a:pt x="841022" y="1783645"/>
                    <a:pt x="841613" y="1798393"/>
                    <a:pt x="846666" y="1811867"/>
                  </a:cubicBezTo>
                  <a:cubicBezTo>
                    <a:pt x="850239" y="1821395"/>
                    <a:pt x="857955" y="1828800"/>
                    <a:pt x="863600" y="1837267"/>
                  </a:cubicBezTo>
                  <a:cubicBezTo>
                    <a:pt x="869244" y="1854200"/>
                    <a:pt x="865681" y="1878166"/>
                    <a:pt x="880533" y="1888067"/>
                  </a:cubicBezTo>
                  <a:cubicBezTo>
                    <a:pt x="906039" y="1905071"/>
                    <a:pt x="909726" y="1909045"/>
                    <a:pt x="939800" y="1921934"/>
                  </a:cubicBezTo>
                  <a:cubicBezTo>
                    <a:pt x="948003" y="1925450"/>
                    <a:pt x="956733" y="1927578"/>
                    <a:pt x="965200" y="1930400"/>
                  </a:cubicBezTo>
                  <a:cubicBezTo>
                    <a:pt x="968022" y="1938867"/>
                    <a:pt x="966697" y="1950225"/>
                    <a:pt x="973666" y="1955800"/>
                  </a:cubicBezTo>
                  <a:cubicBezTo>
                    <a:pt x="982752" y="1963069"/>
                    <a:pt x="996494" y="1960587"/>
                    <a:pt x="1007533" y="1964267"/>
                  </a:cubicBezTo>
                  <a:cubicBezTo>
                    <a:pt x="1021951" y="1969073"/>
                    <a:pt x="1035636" y="1975864"/>
                    <a:pt x="1049866" y="1981200"/>
                  </a:cubicBezTo>
                  <a:cubicBezTo>
                    <a:pt x="1058222" y="1984334"/>
                    <a:pt x="1066799" y="1986845"/>
                    <a:pt x="1075266" y="1989667"/>
                  </a:cubicBezTo>
                  <a:cubicBezTo>
                    <a:pt x="1123523" y="2037924"/>
                    <a:pt x="1100278" y="2010252"/>
                    <a:pt x="1143000" y="2074334"/>
                  </a:cubicBezTo>
                  <a:cubicBezTo>
                    <a:pt x="1148644" y="2082801"/>
                    <a:pt x="1156715" y="2090081"/>
                    <a:pt x="1159933" y="2099734"/>
                  </a:cubicBezTo>
                  <a:cubicBezTo>
                    <a:pt x="1162755" y="2108201"/>
                    <a:pt x="1162089" y="2118823"/>
                    <a:pt x="1168400" y="2125134"/>
                  </a:cubicBezTo>
                  <a:cubicBezTo>
                    <a:pt x="1174711" y="2131445"/>
                    <a:pt x="1185333" y="2130778"/>
                    <a:pt x="1193800" y="2133600"/>
                  </a:cubicBezTo>
                  <a:cubicBezTo>
                    <a:pt x="1215716" y="2155516"/>
                    <a:pt x="1239619" y="2182739"/>
                    <a:pt x="1270000" y="2192867"/>
                  </a:cubicBezTo>
                  <a:lnTo>
                    <a:pt x="1295400" y="2201334"/>
                  </a:lnTo>
                  <a:lnTo>
                    <a:pt x="1498600" y="2184400"/>
                  </a:lnTo>
                  <a:cubicBezTo>
                    <a:pt x="1515649" y="2182394"/>
                    <a:pt x="1532467" y="2178756"/>
                    <a:pt x="1549400" y="2175934"/>
                  </a:cubicBezTo>
                  <a:cubicBezTo>
                    <a:pt x="1557867" y="2173112"/>
                    <a:pt x="1566818" y="2171458"/>
                    <a:pt x="1574800" y="2167467"/>
                  </a:cubicBezTo>
                  <a:cubicBezTo>
                    <a:pt x="1583901" y="2162916"/>
                    <a:pt x="1590847" y="2154542"/>
                    <a:pt x="1600200" y="2150534"/>
                  </a:cubicBezTo>
                  <a:cubicBezTo>
                    <a:pt x="1610895" y="2145950"/>
                    <a:pt x="1622878" y="2145264"/>
                    <a:pt x="1634066" y="2142067"/>
                  </a:cubicBezTo>
                  <a:cubicBezTo>
                    <a:pt x="1642647" y="2139615"/>
                    <a:pt x="1650885" y="2136052"/>
                    <a:pt x="1659466" y="2133600"/>
                  </a:cubicBezTo>
                  <a:cubicBezTo>
                    <a:pt x="1680177" y="2127683"/>
                    <a:pt x="1729036" y="2118264"/>
                    <a:pt x="1744133" y="2108200"/>
                  </a:cubicBezTo>
                  <a:cubicBezTo>
                    <a:pt x="1761066" y="2096911"/>
                    <a:pt x="1775626" y="2080770"/>
                    <a:pt x="1794933" y="2074334"/>
                  </a:cubicBezTo>
                  <a:lnTo>
                    <a:pt x="1845733" y="2057400"/>
                  </a:lnTo>
                  <a:cubicBezTo>
                    <a:pt x="1848797" y="2057783"/>
                    <a:pt x="1941087" y="2067646"/>
                    <a:pt x="1955800" y="2074334"/>
                  </a:cubicBezTo>
                  <a:cubicBezTo>
                    <a:pt x="1974327" y="2082755"/>
                    <a:pt x="1987293" y="2101764"/>
                    <a:pt x="2006600" y="2108200"/>
                  </a:cubicBezTo>
                  <a:cubicBezTo>
                    <a:pt x="2041653" y="2119885"/>
                    <a:pt x="2024574" y="2111717"/>
                    <a:pt x="2057400" y="2133600"/>
                  </a:cubicBezTo>
                  <a:cubicBezTo>
                    <a:pt x="2063044" y="2142067"/>
                    <a:pt x="2066516" y="2152486"/>
                    <a:pt x="2074333" y="2159000"/>
                  </a:cubicBezTo>
                  <a:cubicBezTo>
                    <a:pt x="2084029" y="2167080"/>
                    <a:pt x="2097241" y="2169672"/>
                    <a:pt x="2108200" y="2175934"/>
                  </a:cubicBezTo>
                  <a:cubicBezTo>
                    <a:pt x="2117035" y="2180983"/>
                    <a:pt x="2124247" y="2188859"/>
                    <a:pt x="2133600" y="2192867"/>
                  </a:cubicBezTo>
                  <a:cubicBezTo>
                    <a:pt x="2144068" y="2197353"/>
                    <a:pt x="2202259" y="2208292"/>
                    <a:pt x="2209800" y="2209800"/>
                  </a:cubicBezTo>
                  <a:cubicBezTo>
                    <a:pt x="2235310" y="2226807"/>
                    <a:pt x="2238987" y="2230776"/>
                    <a:pt x="2269066" y="2243667"/>
                  </a:cubicBezTo>
                  <a:cubicBezTo>
                    <a:pt x="2277269" y="2247183"/>
                    <a:pt x="2285999" y="2249312"/>
                    <a:pt x="2294466" y="2252134"/>
                  </a:cubicBezTo>
                  <a:cubicBezTo>
                    <a:pt x="2325792" y="2283458"/>
                    <a:pt x="2306970" y="2262423"/>
                    <a:pt x="2345266" y="2319867"/>
                  </a:cubicBezTo>
                  <a:cubicBezTo>
                    <a:pt x="2350911" y="2328334"/>
                    <a:pt x="2355005" y="2338072"/>
                    <a:pt x="2362200" y="2345267"/>
                  </a:cubicBezTo>
                  <a:cubicBezTo>
                    <a:pt x="2370667" y="2353734"/>
                    <a:pt x="2378402" y="2363002"/>
                    <a:pt x="2387600" y="2370667"/>
                  </a:cubicBezTo>
                  <a:cubicBezTo>
                    <a:pt x="2395417" y="2377181"/>
                    <a:pt x="2413000" y="2387600"/>
                    <a:pt x="2413000" y="2387600"/>
                  </a:cubicBezTo>
                </a:path>
              </a:pathLst>
            </a:custGeom>
            <a:ln w="381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8441267" y="1991838"/>
              <a:ext cx="406400" cy="48629"/>
            </a:xfrm>
            <a:custGeom>
              <a:avLst/>
              <a:gdLst>
                <a:gd name="connsiteX0" fmla="*/ 0 w 406400"/>
                <a:gd name="connsiteY0" fmla="*/ 48629 h 48629"/>
                <a:gd name="connsiteX1" fmla="*/ 406400 w 406400"/>
                <a:gd name="connsiteY1" fmla="*/ 40162 h 4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400" h="48629">
                  <a:moveTo>
                    <a:pt x="0" y="48629"/>
                  </a:moveTo>
                  <a:cubicBezTo>
                    <a:pt x="145882" y="0"/>
                    <a:pt x="16475" y="40162"/>
                    <a:pt x="406400" y="40162"/>
                  </a:cubicBezTo>
                </a:path>
              </a:pathLst>
            </a:custGeom>
            <a:ln w="381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33066" y="2184400"/>
            <a:ext cx="2429933" cy="2065867"/>
            <a:chOff x="6409267" y="2184400"/>
            <a:chExt cx="2429933" cy="2065867"/>
          </a:xfrm>
        </p:grpSpPr>
        <p:sp>
          <p:nvSpPr>
            <p:cNvPr id="10" name="Freeform 9"/>
            <p:cNvSpPr/>
            <p:nvPr/>
          </p:nvSpPr>
          <p:spPr>
            <a:xfrm>
              <a:off x="6409267" y="3302000"/>
              <a:ext cx="2370666" cy="948267"/>
            </a:xfrm>
            <a:custGeom>
              <a:avLst/>
              <a:gdLst>
                <a:gd name="connsiteX0" fmla="*/ 0 w 2370666"/>
                <a:gd name="connsiteY0" fmla="*/ 0 h 948267"/>
                <a:gd name="connsiteX1" fmla="*/ 25400 w 2370666"/>
                <a:gd name="connsiteY1" fmla="*/ 25400 h 948267"/>
                <a:gd name="connsiteX2" fmla="*/ 42333 w 2370666"/>
                <a:gd name="connsiteY2" fmla="*/ 59267 h 948267"/>
                <a:gd name="connsiteX3" fmla="*/ 93133 w 2370666"/>
                <a:gd name="connsiteY3" fmla="*/ 76200 h 948267"/>
                <a:gd name="connsiteX4" fmla="*/ 143933 w 2370666"/>
                <a:gd name="connsiteY4" fmla="*/ 101600 h 948267"/>
                <a:gd name="connsiteX5" fmla="*/ 211666 w 2370666"/>
                <a:gd name="connsiteY5" fmla="*/ 93133 h 948267"/>
                <a:gd name="connsiteX6" fmla="*/ 228600 w 2370666"/>
                <a:gd name="connsiteY6" fmla="*/ 110067 h 948267"/>
                <a:gd name="connsiteX7" fmla="*/ 245533 w 2370666"/>
                <a:gd name="connsiteY7" fmla="*/ 160867 h 948267"/>
                <a:gd name="connsiteX8" fmla="*/ 254000 w 2370666"/>
                <a:gd name="connsiteY8" fmla="*/ 186267 h 948267"/>
                <a:gd name="connsiteX9" fmla="*/ 279400 w 2370666"/>
                <a:gd name="connsiteY9" fmla="*/ 211667 h 948267"/>
                <a:gd name="connsiteX10" fmla="*/ 304800 w 2370666"/>
                <a:gd name="connsiteY10" fmla="*/ 304800 h 948267"/>
                <a:gd name="connsiteX11" fmla="*/ 313266 w 2370666"/>
                <a:gd name="connsiteY11" fmla="*/ 330200 h 948267"/>
                <a:gd name="connsiteX12" fmla="*/ 338666 w 2370666"/>
                <a:gd name="connsiteY12" fmla="*/ 296333 h 948267"/>
                <a:gd name="connsiteX13" fmla="*/ 355600 w 2370666"/>
                <a:gd name="connsiteY13" fmla="*/ 313267 h 948267"/>
                <a:gd name="connsiteX14" fmla="*/ 381000 w 2370666"/>
                <a:gd name="connsiteY14" fmla="*/ 372533 h 948267"/>
                <a:gd name="connsiteX15" fmla="*/ 406400 w 2370666"/>
                <a:gd name="connsiteY15" fmla="*/ 423333 h 948267"/>
                <a:gd name="connsiteX16" fmla="*/ 423333 w 2370666"/>
                <a:gd name="connsiteY16" fmla="*/ 440267 h 948267"/>
                <a:gd name="connsiteX17" fmla="*/ 440266 w 2370666"/>
                <a:gd name="connsiteY17" fmla="*/ 465667 h 948267"/>
                <a:gd name="connsiteX18" fmla="*/ 465666 w 2370666"/>
                <a:gd name="connsiteY18" fmla="*/ 474133 h 948267"/>
                <a:gd name="connsiteX19" fmla="*/ 567266 w 2370666"/>
                <a:gd name="connsiteY19" fmla="*/ 482600 h 948267"/>
                <a:gd name="connsiteX20" fmla="*/ 660400 w 2370666"/>
                <a:gd name="connsiteY20" fmla="*/ 474133 h 948267"/>
                <a:gd name="connsiteX21" fmla="*/ 685800 w 2370666"/>
                <a:gd name="connsiteY21" fmla="*/ 465667 h 948267"/>
                <a:gd name="connsiteX22" fmla="*/ 719666 w 2370666"/>
                <a:gd name="connsiteY22" fmla="*/ 457200 h 948267"/>
                <a:gd name="connsiteX23" fmla="*/ 855133 w 2370666"/>
                <a:gd name="connsiteY23" fmla="*/ 465667 h 948267"/>
                <a:gd name="connsiteX24" fmla="*/ 905933 w 2370666"/>
                <a:gd name="connsiteY24" fmla="*/ 474133 h 948267"/>
                <a:gd name="connsiteX25" fmla="*/ 956733 w 2370666"/>
                <a:gd name="connsiteY25" fmla="*/ 491067 h 948267"/>
                <a:gd name="connsiteX26" fmla="*/ 982133 w 2370666"/>
                <a:gd name="connsiteY26" fmla="*/ 516467 h 948267"/>
                <a:gd name="connsiteX27" fmla="*/ 1007533 w 2370666"/>
                <a:gd name="connsiteY27" fmla="*/ 524933 h 948267"/>
                <a:gd name="connsiteX28" fmla="*/ 1066800 w 2370666"/>
                <a:gd name="connsiteY28" fmla="*/ 541867 h 948267"/>
                <a:gd name="connsiteX29" fmla="*/ 1100666 w 2370666"/>
                <a:gd name="connsiteY29" fmla="*/ 592667 h 948267"/>
                <a:gd name="connsiteX30" fmla="*/ 1126066 w 2370666"/>
                <a:gd name="connsiteY30" fmla="*/ 643467 h 948267"/>
                <a:gd name="connsiteX31" fmla="*/ 1168400 w 2370666"/>
                <a:gd name="connsiteY31" fmla="*/ 719667 h 948267"/>
                <a:gd name="connsiteX32" fmla="*/ 1202266 w 2370666"/>
                <a:gd name="connsiteY32" fmla="*/ 728133 h 948267"/>
                <a:gd name="connsiteX33" fmla="*/ 1244600 w 2370666"/>
                <a:gd name="connsiteY33" fmla="*/ 762000 h 948267"/>
                <a:gd name="connsiteX34" fmla="*/ 1278466 w 2370666"/>
                <a:gd name="connsiteY34" fmla="*/ 795867 h 948267"/>
                <a:gd name="connsiteX35" fmla="*/ 1303866 w 2370666"/>
                <a:gd name="connsiteY35" fmla="*/ 812800 h 948267"/>
                <a:gd name="connsiteX36" fmla="*/ 1320800 w 2370666"/>
                <a:gd name="connsiteY36" fmla="*/ 829733 h 948267"/>
                <a:gd name="connsiteX37" fmla="*/ 1354666 w 2370666"/>
                <a:gd name="connsiteY37" fmla="*/ 846667 h 948267"/>
                <a:gd name="connsiteX38" fmla="*/ 1405466 w 2370666"/>
                <a:gd name="connsiteY38" fmla="*/ 872067 h 948267"/>
                <a:gd name="connsiteX39" fmla="*/ 1422400 w 2370666"/>
                <a:gd name="connsiteY39" fmla="*/ 897467 h 948267"/>
                <a:gd name="connsiteX40" fmla="*/ 1456266 w 2370666"/>
                <a:gd name="connsiteY40" fmla="*/ 914400 h 948267"/>
                <a:gd name="connsiteX41" fmla="*/ 1524000 w 2370666"/>
                <a:gd name="connsiteY41" fmla="*/ 939800 h 948267"/>
                <a:gd name="connsiteX42" fmla="*/ 1591733 w 2370666"/>
                <a:gd name="connsiteY42" fmla="*/ 948267 h 948267"/>
                <a:gd name="connsiteX43" fmla="*/ 1659466 w 2370666"/>
                <a:gd name="connsiteY43" fmla="*/ 939800 h 948267"/>
                <a:gd name="connsiteX44" fmla="*/ 1710266 w 2370666"/>
                <a:gd name="connsiteY44" fmla="*/ 905933 h 948267"/>
                <a:gd name="connsiteX45" fmla="*/ 1871133 w 2370666"/>
                <a:gd name="connsiteY45" fmla="*/ 897467 h 948267"/>
                <a:gd name="connsiteX46" fmla="*/ 1905000 w 2370666"/>
                <a:gd name="connsiteY46" fmla="*/ 889000 h 948267"/>
                <a:gd name="connsiteX47" fmla="*/ 2015066 w 2370666"/>
                <a:gd name="connsiteY47" fmla="*/ 872067 h 948267"/>
                <a:gd name="connsiteX48" fmla="*/ 2074333 w 2370666"/>
                <a:gd name="connsiteY48" fmla="*/ 855133 h 948267"/>
                <a:gd name="connsiteX49" fmla="*/ 2370666 w 2370666"/>
                <a:gd name="connsiteY49" fmla="*/ 855133 h 94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70666" h="948267">
                  <a:moveTo>
                    <a:pt x="0" y="0"/>
                  </a:moveTo>
                  <a:cubicBezTo>
                    <a:pt x="8467" y="8467"/>
                    <a:pt x="18441" y="15657"/>
                    <a:pt x="25400" y="25400"/>
                  </a:cubicBezTo>
                  <a:cubicBezTo>
                    <a:pt x="32736" y="35671"/>
                    <a:pt x="32236" y="51694"/>
                    <a:pt x="42333" y="59267"/>
                  </a:cubicBezTo>
                  <a:cubicBezTo>
                    <a:pt x="56612" y="69977"/>
                    <a:pt x="76200" y="70556"/>
                    <a:pt x="93133" y="76200"/>
                  </a:cubicBezTo>
                  <a:cubicBezTo>
                    <a:pt x="128185" y="87884"/>
                    <a:pt x="111109" y="79718"/>
                    <a:pt x="143933" y="101600"/>
                  </a:cubicBezTo>
                  <a:cubicBezTo>
                    <a:pt x="176469" y="88586"/>
                    <a:pt x="182467" y="75614"/>
                    <a:pt x="211666" y="93133"/>
                  </a:cubicBezTo>
                  <a:cubicBezTo>
                    <a:pt x="218511" y="97240"/>
                    <a:pt x="222955" y="104422"/>
                    <a:pt x="228600" y="110067"/>
                  </a:cubicBezTo>
                  <a:lnTo>
                    <a:pt x="245533" y="160867"/>
                  </a:lnTo>
                  <a:cubicBezTo>
                    <a:pt x="248355" y="169334"/>
                    <a:pt x="247689" y="179956"/>
                    <a:pt x="254000" y="186267"/>
                  </a:cubicBezTo>
                  <a:lnTo>
                    <a:pt x="279400" y="211667"/>
                  </a:lnTo>
                  <a:cubicBezTo>
                    <a:pt x="291367" y="271508"/>
                    <a:pt x="283314" y="240342"/>
                    <a:pt x="304800" y="304800"/>
                  </a:cubicBezTo>
                  <a:lnTo>
                    <a:pt x="313266" y="330200"/>
                  </a:lnTo>
                  <a:cubicBezTo>
                    <a:pt x="321733" y="318911"/>
                    <a:pt x="325564" y="301574"/>
                    <a:pt x="338666" y="296333"/>
                  </a:cubicBezTo>
                  <a:cubicBezTo>
                    <a:pt x="346078" y="293368"/>
                    <a:pt x="352030" y="306127"/>
                    <a:pt x="355600" y="313267"/>
                  </a:cubicBezTo>
                  <a:cubicBezTo>
                    <a:pt x="410269" y="422606"/>
                    <a:pt x="319364" y="280083"/>
                    <a:pt x="381000" y="372533"/>
                  </a:cubicBezTo>
                  <a:cubicBezTo>
                    <a:pt x="389943" y="399363"/>
                    <a:pt x="387641" y="399884"/>
                    <a:pt x="406400" y="423333"/>
                  </a:cubicBezTo>
                  <a:cubicBezTo>
                    <a:pt x="411387" y="429566"/>
                    <a:pt x="418346" y="434034"/>
                    <a:pt x="423333" y="440267"/>
                  </a:cubicBezTo>
                  <a:cubicBezTo>
                    <a:pt x="429690" y="448213"/>
                    <a:pt x="432320" y="459310"/>
                    <a:pt x="440266" y="465667"/>
                  </a:cubicBezTo>
                  <a:cubicBezTo>
                    <a:pt x="447235" y="471242"/>
                    <a:pt x="456820" y="472954"/>
                    <a:pt x="465666" y="474133"/>
                  </a:cubicBezTo>
                  <a:cubicBezTo>
                    <a:pt x="499352" y="478624"/>
                    <a:pt x="533399" y="479778"/>
                    <a:pt x="567266" y="482600"/>
                  </a:cubicBezTo>
                  <a:cubicBezTo>
                    <a:pt x="598311" y="479778"/>
                    <a:pt x="629541" y="478541"/>
                    <a:pt x="660400" y="474133"/>
                  </a:cubicBezTo>
                  <a:cubicBezTo>
                    <a:pt x="669235" y="472871"/>
                    <a:pt x="677219" y="468119"/>
                    <a:pt x="685800" y="465667"/>
                  </a:cubicBezTo>
                  <a:cubicBezTo>
                    <a:pt x="696988" y="462470"/>
                    <a:pt x="708377" y="460022"/>
                    <a:pt x="719666" y="457200"/>
                  </a:cubicBezTo>
                  <a:cubicBezTo>
                    <a:pt x="764822" y="460022"/>
                    <a:pt x="810075" y="461571"/>
                    <a:pt x="855133" y="465667"/>
                  </a:cubicBezTo>
                  <a:cubicBezTo>
                    <a:pt x="872229" y="467221"/>
                    <a:pt x="889279" y="469969"/>
                    <a:pt x="905933" y="474133"/>
                  </a:cubicBezTo>
                  <a:cubicBezTo>
                    <a:pt x="923249" y="478462"/>
                    <a:pt x="956733" y="491067"/>
                    <a:pt x="956733" y="491067"/>
                  </a:cubicBezTo>
                  <a:cubicBezTo>
                    <a:pt x="965200" y="499534"/>
                    <a:pt x="972170" y="509825"/>
                    <a:pt x="982133" y="516467"/>
                  </a:cubicBezTo>
                  <a:cubicBezTo>
                    <a:pt x="989559" y="521417"/>
                    <a:pt x="998952" y="522481"/>
                    <a:pt x="1007533" y="524933"/>
                  </a:cubicBezTo>
                  <a:cubicBezTo>
                    <a:pt x="1081925" y="546187"/>
                    <a:pt x="1005920" y="521573"/>
                    <a:pt x="1066800" y="541867"/>
                  </a:cubicBezTo>
                  <a:cubicBezTo>
                    <a:pt x="1078089" y="558800"/>
                    <a:pt x="1095730" y="572923"/>
                    <a:pt x="1100666" y="592667"/>
                  </a:cubicBezTo>
                  <a:cubicBezTo>
                    <a:pt x="1111069" y="634277"/>
                    <a:pt x="1100905" y="618305"/>
                    <a:pt x="1126066" y="643467"/>
                  </a:cubicBezTo>
                  <a:cubicBezTo>
                    <a:pt x="1133231" y="664961"/>
                    <a:pt x="1147227" y="714374"/>
                    <a:pt x="1168400" y="719667"/>
                  </a:cubicBezTo>
                  <a:lnTo>
                    <a:pt x="1202266" y="728133"/>
                  </a:lnTo>
                  <a:cubicBezTo>
                    <a:pt x="1259918" y="785785"/>
                    <a:pt x="1169827" y="697908"/>
                    <a:pt x="1244600" y="762000"/>
                  </a:cubicBezTo>
                  <a:cubicBezTo>
                    <a:pt x="1256721" y="772390"/>
                    <a:pt x="1266345" y="785477"/>
                    <a:pt x="1278466" y="795867"/>
                  </a:cubicBezTo>
                  <a:cubicBezTo>
                    <a:pt x="1286192" y="802489"/>
                    <a:pt x="1295920" y="806443"/>
                    <a:pt x="1303866" y="812800"/>
                  </a:cubicBezTo>
                  <a:cubicBezTo>
                    <a:pt x="1310099" y="817787"/>
                    <a:pt x="1314158" y="825305"/>
                    <a:pt x="1320800" y="829733"/>
                  </a:cubicBezTo>
                  <a:cubicBezTo>
                    <a:pt x="1331301" y="836734"/>
                    <a:pt x="1343708" y="840405"/>
                    <a:pt x="1354666" y="846667"/>
                  </a:cubicBezTo>
                  <a:cubicBezTo>
                    <a:pt x="1400619" y="872926"/>
                    <a:pt x="1358899" y="856544"/>
                    <a:pt x="1405466" y="872067"/>
                  </a:cubicBezTo>
                  <a:cubicBezTo>
                    <a:pt x="1411111" y="880534"/>
                    <a:pt x="1414583" y="890953"/>
                    <a:pt x="1422400" y="897467"/>
                  </a:cubicBezTo>
                  <a:cubicBezTo>
                    <a:pt x="1432096" y="905547"/>
                    <a:pt x="1444733" y="909274"/>
                    <a:pt x="1456266" y="914400"/>
                  </a:cubicBezTo>
                  <a:cubicBezTo>
                    <a:pt x="1459194" y="915701"/>
                    <a:pt x="1512187" y="937652"/>
                    <a:pt x="1524000" y="939800"/>
                  </a:cubicBezTo>
                  <a:cubicBezTo>
                    <a:pt x="1546386" y="943870"/>
                    <a:pt x="1569155" y="945445"/>
                    <a:pt x="1591733" y="948267"/>
                  </a:cubicBezTo>
                  <a:cubicBezTo>
                    <a:pt x="1614311" y="945445"/>
                    <a:pt x="1638038" y="947453"/>
                    <a:pt x="1659466" y="939800"/>
                  </a:cubicBezTo>
                  <a:cubicBezTo>
                    <a:pt x="1678632" y="932955"/>
                    <a:pt x="1689943" y="907003"/>
                    <a:pt x="1710266" y="905933"/>
                  </a:cubicBezTo>
                  <a:lnTo>
                    <a:pt x="1871133" y="897467"/>
                  </a:lnTo>
                  <a:cubicBezTo>
                    <a:pt x="1882422" y="894645"/>
                    <a:pt x="1893522" y="890913"/>
                    <a:pt x="1905000" y="889000"/>
                  </a:cubicBezTo>
                  <a:cubicBezTo>
                    <a:pt x="1966676" y="878720"/>
                    <a:pt x="1963283" y="885013"/>
                    <a:pt x="2015066" y="872067"/>
                  </a:cubicBezTo>
                  <a:cubicBezTo>
                    <a:pt x="2032426" y="867727"/>
                    <a:pt x="2056684" y="855586"/>
                    <a:pt x="2074333" y="855133"/>
                  </a:cubicBezTo>
                  <a:cubicBezTo>
                    <a:pt x="2173078" y="852601"/>
                    <a:pt x="2271888" y="855133"/>
                    <a:pt x="2370666" y="855133"/>
                  </a:cubicBezTo>
                </a:path>
              </a:pathLst>
            </a:custGeom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458200" y="2184400"/>
              <a:ext cx="381000" cy="8843"/>
            </a:xfrm>
            <a:custGeom>
              <a:avLst/>
              <a:gdLst>
                <a:gd name="connsiteX0" fmla="*/ 0 w 381000"/>
                <a:gd name="connsiteY0" fmla="*/ 8467 h 8843"/>
                <a:gd name="connsiteX1" fmla="*/ 127000 w 381000"/>
                <a:gd name="connsiteY1" fmla="*/ 0 h 8843"/>
                <a:gd name="connsiteX2" fmla="*/ 347133 w 381000"/>
                <a:gd name="connsiteY2" fmla="*/ 8467 h 8843"/>
                <a:gd name="connsiteX3" fmla="*/ 381000 w 381000"/>
                <a:gd name="connsiteY3" fmla="*/ 8467 h 8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8843">
                  <a:moveTo>
                    <a:pt x="0" y="8467"/>
                  </a:moveTo>
                  <a:cubicBezTo>
                    <a:pt x="42333" y="5645"/>
                    <a:pt x="84573" y="0"/>
                    <a:pt x="127000" y="0"/>
                  </a:cubicBezTo>
                  <a:cubicBezTo>
                    <a:pt x="200432" y="0"/>
                    <a:pt x="273742" y="6021"/>
                    <a:pt x="347133" y="8467"/>
                  </a:cubicBezTo>
                  <a:cubicBezTo>
                    <a:pt x="358416" y="8843"/>
                    <a:pt x="369711" y="8467"/>
                    <a:pt x="381000" y="8467"/>
                  </a:cubicBezTo>
                </a:path>
              </a:pathLst>
            </a:custGeom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302895" y="1888067"/>
            <a:ext cx="2468571" cy="2000661"/>
            <a:chOff x="6379096" y="1888067"/>
            <a:chExt cx="2468571" cy="2000661"/>
          </a:xfrm>
        </p:grpSpPr>
        <p:sp>
          <p:nvSpPr>
            <p:cNvPr id="11" name="Freeform 10"/>
            <p:cNvSpPr/>
            <p:nvPr/>
          </p:nvSpPr>
          <p:spPr>
            <a:xfrm>
              <a:off x="6379096" y="3422381"/>
              <a:ext cx="2443171" cy="466347"/>
            </a:xfrm>
            <a:custGeom>
              <a:avLst/>
              <a:gdLst>
                <a:gd name="connsiteX0" fmla="*/ 38637 w 2443171"/>
                <a:gd name="connsiteY0" fmla="*/ 15086 h 466347"/>
                <a:gd name="connsiteX1" fmla="*/ 131771 w 2443171"/>
                <a:gd name="connsiteY1" fmla="*/ 65886 h 466347"/>
                <a:gd name="connsiteX2" fmla="*/ 182571 w 2443171"/>
                <a:gd name="connsiteY2" fmla="*/ 82819 h 466347"/>
                <a:gd name="connsiteX3" fmla="*/ 224904 w 2443171"/>
                <a:gd name="connsiteY3" fmla="*/ 99752 h 466347"/>
                <a:gd name="connsiteX4" fmla="*/ 284171 w 2443171"/>
                <a:gd name="connsiteY4" fmla="*/ 116686 h 466347"/>
                <a:gd name="connsiteX5" fmla="*/ 301104 w 2443171"/>
                <a:gd name="connsiteY5" fmla="*/ 142086 h 466347"/>
                <a:gd name="connsiteX6" fmla="*/ 326504 w 2443171"/>
                <a:gd name="connsiteY6" fmla="*/ 150552 h 466347"/>
                <a:gd name="connsiteX7" fmla="*/ 385771 w 2443171"/>
                <a:gd name="connsiteY7" fmla="*/ 175952 h 466347"/>
                <a:gd name="connsiteX8" fmla="*/ 724437 w 2443171"/>
                <a:gd name="connsiteY8" fmla="*/ 184419 h 466347"/>
                <a:gd name="connsiteX9" fmla="*/ 732904 w 2443171"/>
                <a:gd name="connsiteY9" fmla="*/ 209819 h 466347"/>
                <a:gd name="connsiteX10" fmla="*/ 766771 w 2443171"/>
                <a:gd name="connsiteY10" fmla="*/ 218286 h 466347"/>
                <a:gd name="connsiteX11" fmla="*/ 792171 w 2443171"/>
                <a:gd name="connsiteY11" fmla="*/ 226752 h 466347"/>
                <a:gd name="connsiteX12" fmla="*/ 851437 w 2443171"/>
                <a:gd name="connsiteY12" fmla="*/ 252152 h 466347"/>
                <a:gd name="connsiteX13" fmla="*/ 868371 w 2443171"/>
                <a:gd name="connsiteY13" fmla="*/ 269086 h 466347"/>
                <a:gd name="connsiteX14" fmla="*/ 893771 w 2443171"/>
                <a:gd name="connsiteY14" fmla="*/ 286019 h 466347"/>
                <a:gd name="connsiteX15" fmla="*/ 919171 w 2443171"/>
                <a:gd name="connsiteY15" fmla="*/ 277552 h 466347"/>
                <a:gd name="connsiteX16" fmla="*/ 953037 w 2443171"/>
                <a:gd name="connsiteY16" fmla="*/ 243686 h 466347"/>
                <a:gd name="connsiteX17" fmla="*/ 1046171 w 2443171"/>
                <a:gd name="connsiteY17" fmla="*/ 235219 h 466347"/>
                <a:gd name="connsiteX18" fmla="*/ 1096971 w 2443171"/>
                <a:gd name="connsiteY18" fmla="*/ 260619 h 466347"/>
                <a:gd name="connsiteX19" fmla="*/ 1122371 w 2443171"/>
                <a:gd name="connsiteY19" fmla="*/ 286019 h 466347"/>
                <a:gd name="connsiteX20" fmla="*/ 1156237 w 2443171"/>
                <a:gd name="connsiteY20" fmla="*/ 302952 h 466347"/>
                <a:gd name="connsiteX21" fmla="*/ 1207037 w 2443171"/>
                <a:gd name="connsiteY21" fmla="*/ 328352 h 466347"/>
                <a:gd name="connsiteX22" fmla="*/ 1444104 w 2443171"/>
                <a:gd name="connsiteY22" fmla="*/ 336819 h 466347"/>
                <a:gd name="connsiteX23" fmla="*/ 1486437 w 2443171"/>
                <a:gd name="connsiteY23" fmla="*/ 345286 h 466347"/>
                <a:gd name="connsiteX24" fmla="*/ 1562637 w 2443171"/>
                <a:gd name="connsiteY24" fmla="*/ 370686 h 466347"/>
                <a:gd name="connsiteX25" fmla="*/ 1647304 w 2443171"/>
                <a:gd name="connsiteY25" fmla="*/ 379152 h 466347"/>
                <a:gd name="connsiteX26" fmla="*/ 1672704 w 2443171"/>
                <a:gd name="connsiteY26" fmla="*/ 396086 h 466347"/>
                <a:gd name="connsiteX27" fmla="*/ 1731971 w 2443171"/>
                <a:gd name="connsiteY27" fmla="*/ 413019 h 466347"/>
                <a:gd name="connsiteX28" fmla="*/ 1977504 w 2443171"/>
                <a:gd name="connsiteY28" fmla="*/ 438419 h 466347"/>
                <a:gd name="connsiteX29" fmla="*/ 2206104 w 2443171"/>
                <a:gd name="connsiteY29" fmla="*/ 455352 h 466347"/>
                <a:gd name="connsiteX30" fmla="*/ 2231504 w 2443171"/>
                <a:gd name="connsiteY30" fmla="*/ 438419 h 466347"/>
                <a:gd name="connsiteX31" fmla="*/ 2290771 w 2443171"/>
                <a:gd name="connsiteY31" fmla="*/ 429952 h 466347"/>
                <a:gd name="connsiteX32" fmla="*/ 2341571 w 2443171"/>
                <a:gd name="connsiteY32" fmla="*/ 421486 h 466347"/>
                <a:gd name="connsiteX33" fmla="*/ 2443171 w 2443171"/>
                <a:gd name="connsiteY33" fmla="*/ 421486 h 466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443171" h="466347">
                  <a:moveTo>
                    <a:pt x="38637" y="15086"/>
                  </a:moveTo>
                  <a:cubicBezTo>
                    <a:pt x="108224" y="38280"/>
                    <a:pt x="0" y="0"/>
                    <a:pt x="131771" y="65886"/>
                  </a:cubicBezTo>
                  <a:cubicBezTo>
                    <a:pt x="147736" y="73868"/>
                    <a:pt x="165796" y="76719"/>
                    <a:pt x="182571" y="82819"/>
                  </a:cubicBezTo>
                  <a:cubicBezTo>
                    <a:pt x="196854" y="88013"/>
                    <a:pt x="210674" y="94416"/>
                    <a:pt x="224904" y="99752"/>
                  </a:cubicBezTo>
                  <a:cubicBezTo>
                    <a:pt x="249200" y="108863"/>
                    <a:pt x="257479" y="110013"/>
                    <a:pt x="284171" y="116686"/>
                  </a:cubicBezTo>
                  <a:cubicBezTo>
                    <a:pt x="289815" y="125153"/>
                    <a:pt x="293158" y="135729"/>
                    <a:pt x="301104" y="142086"/>
                  </a:cubicBezTo>
                  <a:cubicBezTo>
                    <a:pt x="308073" y="147661"/>
                    <a:pt x="318301" y="147036"/>
                    <a:pt x="326504" y="150552"/>
                  </a:cubicBezTo>
                  <a:cubicBezTo>
                    <a:pt x="336502" y="154837"/>
                    <a:pt x="370919" y="175261"/>
                    <a:pt x="385771" y="175952"/>
                  </a:cubicBezTo>
                  <a:cubicBezTo>
                    <a:pt x="498573" y="181199"/>
                    <a:pt x="611548" y="181597"/>
                    <a:pt x="724437" y="184419"/>
                  </a:cubicBezTo>
                  <a:cubicBezTo>
                    <a:pt x="727259" y="192886"/>
                    <a:pt x="725935" y="204244"/>
                    <a:pt x="732904" y="209819"/>
                  </a:cubicBezTo>
                  <a:cubicBezTo>
                    <a:pt x="741991" y="217088"/>
                    <a:pt x="755582" y="215089"/>
                    <a:pt x="766771" y="218286"/>
                  </a:cubicBezTo>
                  <a:cubicBezTo>
                    <a:pt x="775352" y="220738"/>
                    <a:pt x="783704" y="223930"/>
                    <a:pt x="792171" y="226752"/>
                  </a:cubicBezTo>
                  <a:cubicBezTo>
                    <a:pt x="830408" y="264992"/>
                    <a:pt x="781213" y="222056"/>
                    <a:pt x="851437" y="252152"/>
                  </a:cubicBezTo>
                  <a:cubicBezTo>
                    <a:pt x="858774" y="255297"/>
                    <a:pt x="862137" y="264099"/>
                    <a:pt x="868371" y="269086"/>
                  </a:cubicBezTo>
                  <a:cubicBezTo>
                    <a:pt x="876317" y="275443"/>
                    <a:pt x="885304" y="280375"/>
                    <a:pt x="893771" y="286019"/>
                  </a:cubicBezTo>
                  <a:cubicBezTo>
                    <a:pt x="902238" y="283197"/>
                    <a:pt x="912860" y="283863"/>
                    <a:pt x="919171" y="277552"/>
                  </a:cubicBezTo>
                  <a:cubicBezTo>
                    <a:pt x="964324" y="232398"/>
                    <a:pt x="885306" y="266261"/>
                    <a:pt x="953037" y="243686"/>
                  </a:cubicBezTo>
                  <a:cubicBezTo>
                    <a:pt x="986791" y="209932"/>
                    <a:pt x="966044" y="221864"/>
                    <a:pt x="1046171" y="235219"/>
                  </a:cubicBezTo>
                  <a:cubicBezTo>
                    <a:pt x="1065262" y="238401"/>
                    <a:pt x="1082344" y="248430"/>
                    <a:pt x="1096971" y="260619"/>
                  </a:cubicBezTo>
                  <a:cubicBezTo>
                    <a:pt x="1106169" y="268284"/>
                    <a:pt x="1112628" y="279059"/>
                    <a:pt x="1122371" y="286019"/>
                  </a:cubicBezTo>
                  <a:cubicBezTo>
                    <a:pt x="1132641" y="293355"/>
                    <a:pt x="1145736" y="295951"/>
                    <a:pt x="1156237" y="302952"/>
                  </a:cubicBezTo>
                  <a:cubicBezTo>
                    <a:pt x="1186422" y="323076"/>
                    <a:pt x="1158104" y="325294"/>
                    <a:pt x="1207037" y="328352"/>
                  </a:cubicBezTo>
                  <a:cubicBezTo>
                    <a:pt x="1285956" y="333284"/>
                    <a:pt x="1365082" y="333997"/>
                    <a:pt x="1444104" y="336819"/>
                  </a:cubicBezTo>
                  <a:cubicBezTo>
                    <a:pt x="1458215" y="339641"/>
                    <a:pt x="1472600" y="341333"/>
                    <a:pt x="1486437" y="345286"/>
                  </a:cubicBezTo>
                  <a:cubicBezTo>
                    <a:pt x="1512181" y="352641"/>
                    <a:pt x="1535996" y="368022"/>
                    <a:pt x="1562637" y="370686"/>
                  </a:cubicBezTo>
                  <a:lnTo>
                    <a:pt x="1647304" y="379152"/>
                  </a:lnTo>
                  <a:cubicBezTo>
                    <a:pt x="1655771" y="384797"/>
                    <a:pt x="1663602" y="391535"/>
                    <a:pt x="1672704" y="396086"/>
                  </a:cubicBezTo>
                  <a:cubicBezTo>
                    <a:pt x="1682018" y="400743"/>
                    <a:pt x="1724814" y="412151"/>
                    <a:pt x="1731971" y="413019"/>
                  </a:cubicBezTo>
                  <a:cubicBezTo>
                    <a:pt x="1813654" y="422920"/>
                    <a:pt x="1977504" y="438419"/>
                    <a:pt x="1977504" y="438419"/>
                  </a:cubicBezTo>
                  <a:cubicBezTo>
                    <a:pt x="2061283" y="466347"/>
                    <a:pt x="2039059" y="461539"/>
                    <a:pt x="2206104" y="455352"/>
                  </a:cubicBezTo>
                  <a:cubicBezTo>
                    <a:pt x="2216273" y="454975"/>
                    <a:pt x="2221758" y="441343"/>
                    <a:pt x="2231504" y="438419"/>
                  </a:cubicBezTo>
                  <a:cubicBezTo>
                    <a:pt x="2250619" y="432685"/>
                    <a:pt x="2271047" y="432986"/>
                    <a:pt x="2290771" y="429952"/>
                  </a:cubicBezTo>
                  <a:cubicBezTo>
                    <a:pt x="2307738" y="427342"/>
                    <a:pt x="2324431" y="422438"/>
                    <a:pt x="2341571" y="421486"/>
                  </a:cubicBezTo>
                  <a:cubicBezTo>
                    <a:pt x="2375386" y="419608"/>
                    <a:pt x="2409304" y="421486"/>
                    <a:pt x="2443171" y="421486"/>
                  </a:cubicBezTo>
                </a:path>
              </a:pathLst>
            </a:cu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441267" y="1888067"/>
              <a:ext cx="406400" cy="0"/>
            </a:xfrm>
            <a:custGeom>
              <a:avLst/>
              <a:gdLst>
                <a:gd name="connsiteX0" fmla="*/ 0 w 406400"/>
                <a:gd name="connsiteY0" fmla="*/ 0 h 0"/>
                <a:gd name="connsiteX1" fmla="*/ 406400 w 4064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400">
                  <a:moveTo>
                    <a:pt x="0" y="0"/>
                  </a:moveTo>
                  <a:lnTo>
                    <a:pt x="406400" y="0"/>
                  </a:lnTo>
                </a:path>
              </a:pathLst>
            </a:custGeom>
            <a:ln w="508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Implementation (#2: instance-based)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“W” (</a:t>
            </a:r>
            <a:r>
              <a:rPr lang="en-US" sz="1600" dirty="0" err="1" smtClean="0"/>
              <a:t>dubya</a:t>
            </a:r>
            <a:r>
              <a:rPr lang="en-US" sz="1600" dirty="0" smtClean="0"/>
              <a:t>, the decider)</a:t>
            </a:r>
          </a:p>
          <a:p>
            <a:pPr lvl="1"/>
            <a:r>
              <a:rPr lang="en-US" sz="1400" dirty="0" smtClean="0"/>
              <a:t>Project constraints = a query Q0  </a:t>
            </a:r>
          </a:p>
          <a:p>
            <a:pPr lvl="1"/>
            <a:r>
              <a:rPr lang="en-US" sz="1400" dirty="0" smtClean="0"/>
              <a:t>Data= 66% train, 33%prune (at random)</a:t>
            </a:r>
          </a:p>
          <a:p>
            <a:pPr lvl="1"/>
            <a:r>
              <a:rPr lang="en-US" sz="1400" dirty="0" smtClean="0"/>
              <a:t>Q0  + training data </a:t>
            </a:r>
            <a:r>
              <a:rPr lang="en-US" sz="1400" dirty="0" err="1" smtClean="0">
                <a:sym typeface="Wingdings"/>
              </a:rPr>
              <a:t></a:t>
            </a:r>
            <a:r>
              <a:rPr lang="en-US" sz="1400" dirty="0" smtClean="0">
                <a:sym typeface="Wingdings"/>
              </a:rPr>
              <a:t> relevant subset</a:t>
            </a:r>
          </a:p>
          <a:p>
            <a:pPr lvl="1"/>
            <a:r>
              <a:rPr lang="en-US" sz="1400" dirty="0" smtClean="0">
                <a:sym typeface="Wingdings"/>
              </a:rPr>
              <a:t>Sort subset from best to rest</a:t>
            </a:r>
          </a:p>
          <a:p>
            <a:pPr lvl="1"/>
            <a:r>
              <a:rPr lang="en-US" sz="1400" dirty="0" smtClean="0">
                <a:sym typeface="Wingdings"/>
              </a:rPr>
              <a:t>Rank attribute ranges by relative frequency in best/rest</a:t>
            </a:r>
          </a:p>
          <a:p>
            <a:pPr lvl="1"/>
            <a:r>
              <a:rPr lang="en-US" sz="1400" dirty="0" smtClean="0">
                <a:sym typeface="Wingdings"/>
              </a:rPr>
              <a:t>Apply Rank1, Rank2… to prune</a:t>
            </a:r>
          </a:p>
          <a:p>
            <a:pPr lvl="2"/>
            <a:r>
              <a:rPr lang="en-US" sz="1200" dirty="0" smtClean="0">
                <a:sym typeface="Wingdings"/>
              </a:rPr>
              <a:t> </a:t>
            </a:r>
            <a:r>
              <a:rPr lang="en-US" sz="1400" dirty="0" smtClean="0">
                <a:sym typeface="Wingdings"/>
              </a:rPr>
              <a:t>stop when improvement at </a:t>
            </a:r>
            <a:r>
              <a:rPr lang="en-US" sz="1400" dirty="0" err="1" smtClean="0">
                <a:sym typeface="Wingdings"/>
              </a:rPr>
              <a:t>RankN</a:t>
            </a:r>
            <a:endParaRPr lang="en-US" sz="1400" dirty="0" smtClean="0">
              <a:sym typeface="Wingdings"/>
            </a:endParaRPr>
          </a:p>
          <a:p>
            <a:r>
              <a:rPr lang="en-US" sz="1600" dirty="0" smtClean="0">
                <a:sym typeface="Wingdings"/>
              </a:rPr>
              <a:t>Rx= treatment = what to change</a:t>
            </a:r>
          </a:p>
          <a:p>
            <a:pPr lvl="2"/>
            <a:r>
              <a:rPr lang="en-US" sz="1200" b="1" dirty="0" smtClean="0">
                <a:latin typeface="Courier New"/>
                <a:cs typeface="Courier New"/>
                <a:sym typeface="Wingdings"/>
              </a:rPr>
              <a:t>(and rank1 rank2 … </a:t>
            </a:r>
            <a:r>
              <a:rPr lang="en-US" sz="1200" b="1" dirty="0" err="1" smtClean="0">
                <a:latin typeface="Courier New"/>
                <a:cs typeface="Courier New"/>
                <a:sym typeface="Wingdings"/>
              </a:rPr>
              <a:t>rankN</a:t>
            </a:r>
            <a:r>
              <a:rPr lang="en-US" sz="1200" b="1" dirty="0" smtClean="0">
                <a:latin typeface="Courier New"/>
                <a:cs typeface="Courier New"/>
                <a:sym typeface="Wingdings"/>
              </a:rPr>
              <a:t>)</a:t>
            </a:r>
          </a:p>
          <a:p>
            <a:pPr lvl="1"/>
            <a:r>
              <a:rPr lang="en-US" sz="1400" dirty="0" smtClean="0">
                <a:sym typeface="Wingdings"/>
              </a:rPr>
              <a:t>Q1 </a:t>
            </a:r>
            <a:r>
              <a:rPr lang="en-US" sz="1400" dirty="0" smtClean="0">
                <a:sym typeface="Wingdings"/>
              </a:rPr>
              <a:t>= Q0 +</a:t>
            </a:r>
            <a:r>
              <a:rPr lang="en-US" sz="1400" dirty="0" smtClean="0">
                <a:sym typeface="Wingdings"/>
              </a:rPr>
              <a:t> Rx</a:t>
            </a:r>
          </a:p>
          <a:p>
            <a:pPr lvl="2"/>
            <a:r>
              <a:rPr lang="en-US" sz="1200" dirty="0" smtClean="0">
                <a:sym typeface="Wingdings"/>
              </a:rPr>
              <a:t>  </a:t>
            </a:r>
            <a:r>
              <a:rPr lang="en-US" sz="1400" dirty="0" smtClean="0">
                <a:sym typeface="Wingdings"/>
              </a:rPr>
              <a:t>Selects for other projects than Q0</a:t>
            </a:r>
            <a:endParaRPr lang="en-US" sz="1400" dirty="0" smtClean="0">
              <a:sym typeface="Wingdings"/>
            </a:endParaRPr>
          </a:p>
          <a:p>
            <a:pPr lvl="2"/>
            <a:r>
              <a:rPr lang="en-US" sz="1400" dirty="0" smtClean="0">
                <a:sym typeface="Wingdings"/>
              </a:rPr>
              <a:t>Projects with better desired </a:t>
            </a:r>
            <a:r>
              <a:rPr lang="en-US" sz="1400" dirty="0" smtClean="0">
                <a:sym typeface="Wingdings"/>
              </a:rPr>
              <a:t>properties</a:t>
            </a:r>
            <a:br>
              <a:rPr lang="en-US" sz="1400" dirty="0" smtClean="0">
                <a:sym typeface="Wingdings"/>
              </a:rPr>
            </a:br>
            <a:r>
              <a:rPr lang="en-US" sz="1400" dirty="0" smtClean="0">
                <a:sym typeface="Wingdings"/>
              </a:rPr>
              <a:t>  </a:t>
            </a:r>
            <a:endParaRPr lang="en-US" sz="1400" dirty="0" smtClean="0">
              <a:sym typeface="Wingdings"/>
            </a:endParaRPr>
          </a:p>
          <a:p>
            <a:r>
              <a:rPr lang="en-US" sz="1600" dirty="0" smtClean="0">
                <a:sym typeface="Wingdings"/>
              </a:rPr>
              <a:t>Repeat 20 times to check stability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Autofit/>
          </a:bodyPr>
          <a:lstStyle/>
          <a:p>
            <a:r>
              <a:rPr lang="en-US" sz="1800" dirty="0" smtClean="0">
                <a:sym typeface="Wingdings"/>
              </a:rPr>
              <a:t>“W”: 100Ks of AWK, linear-time processing,</a:t>
            </a:r>
            <a:r>
              <a:rPr lang="en-US" sz="1800" dirty="0" smtClean="0">
                <a:sym typeface="Wingdings"/>
              </a:rPr>
              <a:t> </a:t>
            </a:r>
          </a:p>
          <a:p>
            <a:pPr lvl="1"/>
            <a:r>
              <a:rPr lang="en-US" sz="1600" dirty="0" smtClean="0">
                <a:sym typeface="Wingdings"/>
              </a:rPr>
              <a:t>1 </a:t>
            </a:r>
            <a:r>
              <a:rPr lang="en-US" sz="1600" dirty="0" smtClean="0">
                <a:sym typeface="Wingdings"/>
              </a:rPr>
              <a:t>sec runtime</a:t>
            </a:r>
          </a:p>
          <a:p>
            <a:pPr lvl="1"/>
            <a:r>
              <a:rPr lang="en-US" sz="1600" dirty="0" smtClean="0">
                <a:sym typeface="Wingdings"/>
              </a:rPr>
              <a:t>Requires no model</a:t>
            </a:r>
          </a:p>
          <a:p>
            <a:pPr lvl="1"/>
            <a:r>
              <a:rPr lang="en-US" sz="1600" dirty="0" smtClean="0">
                <a:sym typeface="Wingdings"/>
              </a:rPr>
              <a:t>Hence, can take data sets using any column names</a:t>
            </a:r>
          </a:p>
          <a:p>
            <a:pPr lvl="1"/>
            <a:r>
              <a:rPr lang="en-US" sz="1600" dirty="0" smtClean="0">
                <a:sym typeface="Wingdings"/>
              </a:rPr>
              <a:t>“Maintenance” </a:t>
            </a:r>
            <a:r>
              <a:rPr lang="en-US" sz="1600" dirty="0" smtClean="0">
                <a:sym typeface="Wingdings"/>
              </a:rPr>
              <a:t>=</a:t>
            </a:r>
            <a:r>
              <a:rPr lang="en-US" sz="1600" dirty="0" smtClean="0">
                <a:sym typeface="Wingdings"/>
              </a:rPr>
              <a:t> easy</a:t>
            </a:r>
          </a:p>
          <a:p>
            <a:pPr lvl="2"/>
            <a:r>
              <a:rPr lang="en-US" sz="1600" dirty="0" smtClean="0">
                <a:sym typeface="Wingdings"/>
              </a:rPr>
              <a:t>Just add </a:t>
            </a:r>
            <a:r>
              <a:rPr lang="en-US" sz="1600" dirty="0" smtClean="0">
                <a:sym typeface="Wingdings"/>
              </a:rPr>
              <a:t>more </a:t>
            </a:r>
            <a:r>
              <a:rPr lang="en-US" sz="1600" dirty="0" smtClean="0">
                <a:sym typeface="Wingdings"/>
              </a:rPr>
              <a:t>cases</a:t>
            </a:r>
          </a:p>
          <a:p>
            <a:r>
              <a:rPr lang="en-US" sz="1800" dirty="0" smtClean="0">
                <a:sym typeface="Wingdings"/>
              </a:rPr>
              <a:t>NOVA: 1000Ks of </a:t>
            </a:r>
            <a:r>
              <a:rPr lang="en-US" sz="1800" dirty="0" smtClean="0">
                <a:sym typeface="Wingdings"/>
              </a:rPr>
              <a:t>LISP</a:t>
            </a:r>
          </a:p>
          <a:p>
            <a:pPr lvl="1"/>
            <a:r>
              <a:rPr lang="en-US" sz="1600" dirty="0" smtClean="0">
                <a:sym typeface="Wingdings"/>
              </a:rPr>
              <a:t>M</a:t>
            </a:r>
            <a:r>
              <a:rPr lang="en-US" sz="1600" dirty="0" smtClean="0">
                <a:sym typeface="Wingdings"/>
              </a:rPr>
              <a:t>inutes </a:t>
            </a:r>
            <a:r>
              <a:rPr lang="en-US" sz="1600" dirty="0" smtClean="0">
                <a:sym typeface="Wingdings"/>
              </a:rPr>
              <a:t>to hours to run</a:t>
            </a:r>
          </a:p>
          <a:p>
            <a:pPr lvl="1"/>
            <a:r>
              <a:rPr lang="en-US" sz="1600" dirty="0" smtClean="0">
                <a:sym typeface="Wingdings"/>
              </a:rPr>
              <a:t>Critically</a:t>
            </a:r>
            <a:r>
              <a:rPr lang="en-US" sz="1600" dirty="0" smtClean="0">
                <a:sym typeface="Wingdings"/>
              </a:rPr>
              <a:t> dependent </a:t>
            </a:r>
            <a:r>
              <a:rPr lang="en-US" sz="1600" dirty="0" smtClean="0">
                <a:sym typeface="Wingdings"/>
              </a:rPr>
              <a:t>on COCOMO</a:t>
            </a:r>
          </a:p>
          <a:p>
            <a:pPr lvl="1"/>
            <a:r>
              <a:rPr lang="en-US" sz="1600" dirty="0" smtClean="0">
                <a:sym typeface="Wingdings"/>
              </a:rPr>
              <a:t>Restricted use to just COCOMO-style data</a:t>
            </a:r>
          </a:p>
          <a:p>
            <a:pPr lvl="1"/>
            <a:r>
              <a:rPr lang="en-US" sz="1600" dirty="0" smtClean="0">
                <a:sym typeface="Wingdings"/>
              </a:rPr>
              <a:t>“</a:t>
            </a:r>
            <a:r>
              <a:rPr lang="en-US" sz="1600" dirty="0" smtClean="0">
                <a:sym typeface="Wingdings"/>
              </a:rPr>
              <a:t>Maintenance</a:t>
            </a:r>
            <a:r>
              <a:rPr lang="en-US" sz="1600" dirty="0" smtClean="0">
                <a:sym typeface="Wingdings"/>
              </a:rPr>
              <a:t>” </a:t>
            </a:r>
            <a:r>
              <a:rPr lang="en-US" sz="1600" dirty="0" smtClean="0">
                <a:sym typeface="Wingdings"/>
              </a:rPr>
              <a:t>=</a:t>
            </a:r>
            <a:r>
              <a:rPr lang="en-US" sz="1600" dirty="0" smtClean="0">
                <a:sym typeface="Wingdings"/>
              </a:rPr>
              <a:t> hard</a:t>
            </a:r>
          </a:p>
          <a:p>
            <a:pPr lvl="2"/>
            <a:r>
              <a:rPr lang="en-US" sz="1600" dirty="0" smtClean="0">
                <a:sym typeface="Wingdings"/>
              </a:rPr>
              <a:t>develop</a:t>
            </a:r>
            <a:r>
              <a:rPr lang="en-US" sz="1600" dirty="0" smtClean="0">
                <a:sym typeface="Wingdings"/>
              </a:rPr>
              <a:t>, validate</a:t>
            </a:r>
            <a:r>
              <a:rPr lang="en-US" sz="1600" dirty="0" smtClean="0">
                <a:sym typeface="Wingdings"/>
              </a:rPr>
              <a:t> new model </a:t>
            </a:r>
            <a:endParaRPr lang="en-US" sz="1600" dirty="0" smtClean="0">
              <a:sym typeface="Wingdings"/>
            </a:endParaRP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6294C92D-0306-4E69-9CD3-20855E849650}" type="slidenum">
              <a:rPr kumimoji="0" lang="en-US" smtClean="0"/>
              <a:pPr/>
              <a:t>9</a:t>
            </a:fld>
            <a:endParaRPr kumimoji="0"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C4AE9FE-2E2E-1340-A12D-8E868027537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86200" y="152400"/>
            <a:ext cx="4467890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 smtClean="0"/>
              <a:t>Q0 = a query. Defines ranges of interest</a:t>
            </a:r>
          </a:p>
          <a:p>
            <a:pPr marL="342900" indent="-342900">
              <a:buAutoNum type="arabicParenR"/>
            </a:pPr>
            <a:r>
              <a:rPr lang="en-US" dirty="0" smtClean="0"/>
              <a:t>Rank training data by overlap with Q0</a:t>
            </a:r>
          </a:p>
          <a:p>
            <a:pPr marL="342900" indent="-342900">
              <a:buAutoNum type="arabicParenR"/>
            </a:pPr>
            <a:r>
              <a:rPr lang="en-US" dirty="0" smtClean="0"/>
              <a:t>Relevant = 20 examples with most overlap</a:t>
            </a:r>
          </a:p>
          <a:p>
            <a:pPr marL="342900" indent="-342900">
              <a:buAutoNum type="arabicParenR"/>
            </a:pPr>
            <a:r>
              <a:rPr lang="en-US" dirty="0" smtClean="0"/>
              <a:t>Divide relevant into a) best and </a:t>
            </a:r>
            <a:r>
              <a:rPr lang="en-US" dirty="0" err="1" smtClean="0"/>
              <a:t>b</a:t>
            </a:r>
            <a:r>
              <a:rPr lang="en-US" dirty="0" smtClean="0"/>
              <a:t>) rest</a:t>
            </a:r>
          </a:p>
          <a:p>
            <a:pPr marL="342900" indent="-342900">
              <a:buAutoNum type="arabicParenR"/>
            </a:pPr>
            <a:r>
              <a:rPr lang="en-US" dirty="0" smtClean="0"/>
              <a:t>Rank ranges by how often in best/rest</a:t>
            </a:r>
          </a:p>
          <a:p>
            <a:pPr marL="342900" indent="-342900">
              <a:buAutoNum type="arabicParenR"/>
            </a:pPr>
            <a:r>
              <a:rPr lang="en-US" dirty="0" smtClean="0"/>
              <a:t>Search in rank order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377385" y="76200"/>
            <a:ext cx="2061015" cy="1981200"/>
            <a:chOff x="377385" y="76200"/>
            <a:chExt cx="2061015" cy="1981200"/>
          </a:xfrm>
        </p:grpSpPr>
        <p:pic>
          <p:nvPicPr>
            <p:cNvPr id="9" name="Picture 8" descr="Picture 3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5311" y="76200"/>
              <a:ext cx="1683089" cy="19812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77385" y="196334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1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21370" y="565666"/>
            <a:ext cx="2892421" cy="5454134"/>
            <a:chOff x="221370" y="565666"/>
            <a:chExt cx="2892421" cy="5454134"/>
          </a:xfrm>
        </p:grpSpPr>
        <p:grpSp>
          <p:nvGrpSpPr>
            <p:cNvPr id="33" name="Group 32"/>
            <p:cNvGrpSpPr/>
            <p:nvPr/>
          </p:nvGrpSpPr>
          <p:grpSpPr>
            <a:xfrm>
              <a:off x="221370" y="2165098"/>
              <a:ext cx="2892421" cy="3854702"/>
              <a:chOff x="221370" y="2165098"/>
              <a:chExt cx="2892421" cy="3854702"/>
            </a:xfrm>
          </p:grpSpPr>
          <p:pic>
            <p:nvPicPr>
              <p:cNvPr id="8" name="Picture 7" descr="Picture 27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600" y="2514600"/>
                <a:ext cx="2885191" cy="350520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221370" y="2165098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2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9" name="Straight Connector 18"/>
            <p:cNvCxnSpPr/>
            <p:nvPr/>
          </p:nvCxnSpPr>
          <p:spPr>
            <a:xfrm rot="5400000">
              <a:off x="-290474" y="1233526"/>
              <a:ext cx="1491735" cy="156016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533400" y="1611101"/>
            <a:ext cx="2831284" cy="738663"/>
            <a:chOff x="533400" y="1611101"/>
            <a:chExt cx="2831284" cy="738663"/>
          </a:xfrm>
        </p:grpSpPr>
        <p:sp>
          <p:nvSpPr>
            <p:cNvPr id="14" name="TextBox 13"/>
            <p:cNvSpPr txBox="1"/>
            <p:nvPr/>
          </p:nvSpPr>
          <p:spPr>
            <a:xfrm>
              <a:off x="3052654" y="1611101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1" name="Straight Connector 20"/>
            <p:cNvCxnSpPr>
              <a:stCxn id="13" idx="3"/>
            </p:cNvCxnSpPr>
            <p:nvPr/>
          </p:nvCxnSpPr>
          <p:spPr>
            <a:xfrm flipV="1">
              <a:off x="533400" y="1980433"/>
              <a:ext cx="2519254" cy="369331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3129183" y="1906726"/>
            <a:ext cx="2239382" cy="4113074"/>
            <a:chOff x="3129183" y="1906726"/>
            <a:chExt cx="2239382" cy="4113074"/>
          </a:xfrm>
        </p:grpSpPr>
        <p:pic>
          <p:nvPicPr>
            <p:cNvPr id="10" name="Picture 9" descr="Picture 30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00400" y="2514600"/>
              <a:ext cx="2168165" cy="35052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433983" y="2317498"/>
              <a:ext cx="452217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4a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29183" y="3669268"/>
              <a:ext cx="452217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4b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3" name="Straight Connector 22"/>
            <p:cNvCxnSpPr>
              <a:endCxn id="15" idx="0"/>
            </p:cNvCxnSpPr>
            <p:nvPr/>
          </p:nvCxnSpPr>
          <p:spPr>
            <a:xfrm rot="16200000" flipH="1">
              <a:off x="3341652" y="1999057"/>
              <a:ext cx="410771" cy="226109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4" idx="2"/>
            </p:cNvCxnSpPr>
            <p:nvPr/>
          </p:nvCxnSpPr>
          <p:spPr>
            <a:xfrm rot="5400000">
              <a:off x="2368895" y="2818619"/>
              <a:ext cx="1677960" cy="1588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4038600" y="2165098"/>
            <a:ext cx="5029200" cy="2590800"/>
            <a:chOff x="4038600" y="2165098"/>
            <a:chExt cx="5029200" cy="2590800"/>
          </a:xfrm>
        </p:grpSpPr>
        <p:pic>
          <p:nvPicPr>
            <p:cNvPr id="6" name="Picture 5" descr="Picture 29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33645" y="2514600"/>
              <a:ext cx="3634155" cy="224129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77000" y="2165098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5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30" name="Straight Connector 29"/>
            <p:cNvCxnSpPr>
              <a:endCxn id="17" idx="1"/>
            </p:cNvCxnSpPr>
            <p:nvPr/>
          </p:nvCxnSpPr>
          <p:spPr>
            <a:xfrm flipV="1">
              <a:off x="4038600" y="2349764"/>
              <a:ext cx="2438400" cy="164836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5943600" y="5706070"/>
            <a:ext cx="2667000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Simplest </a:t>
            </a:r>
            <a:r>
              <a:rPr lang="en-US" dirty="0" smtClean="0"/>
              <a:t>case of the KEYS2: see Gay, </a:t>
            </a:r>
            <a:r>
              <a:rPr lang="en-US" dirty="0" err="1" smtClean="0"/>
              <a:t>Menzies</a:t>
            </a:r>
            <a:r>
              <a:rPr lang="en-US" dirty="0" smtClean="0"/>
              <a:t> et al ASE journal, Dec’10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294C92D-0306-4E69-9CD3-20855E849650}" type="slidenum">
              <a:rPr kumimoji="0" lang="en-US" smtClean="0"/>
              <a:pPr/>
              <a:t>11</a:t>
            </a:fld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Motivation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Implementation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Certification</a:t>
            </a:r>
            <a:endParaRPr lang="en-US" sz="2800" dirty="0" smtClean="0"/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Applications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Implications</a:t>
            </a:r>
            <a:endParaRPr lang="en-US" sz="2800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Content Placeholder 4" descr="Picture 32.pn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6553201" y="76199"/>
            <a:ext cx="2514600" cy="6674467"/>
          </a:xfrm>
        </p:spPr>
      </p:pic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“W” is a simple++ algorithm</a:t>
            </a:r>
          </a:p>
          <a:p>
            <a:pPr lvl="1"/>
            <a:r>
              <a:rPr lang="en-US" dirty="0" smtClean="0"/>
              <a:t>Better than a search-based</a:t>
            </a:r>
            <a:br>
              <a:rPr lang="en-US" dirty="0" smtClean="0"/>
            </a:br>
            <a:r>
              <a:rPr lang="en-US" dirty="0" smtClean="0"/>
              <a:t>model-based approach?</a:t>
            </a:r>
          </a:p>
          <a:p>
            <a:r>
              <a:rPr lang="en-US" dirty="0" smtClean="0"/>
              <a:t>Performance measure:</a:t>
            </a:r>
          </a:p>
          <a:p>
            <a:pPr lvl="1"/>
            <a:r>
              <a:rPr lang="en-US" dirty="0" smtClean="0"/>
              <a:t>effort, defect, months</a:t>
            </a:r>
          </a:p>
          <a:p>
            <a:pPr lvl="1"/>
            <a:r>
              <a:rPr lang="en-US" dirty="0" smtClean="0"/>
              <a:t>Median values before and after treatment</a:t>
            </a:r>
          </a:p>
          <a:p>
            <a:pPr lvl="1"/>
            <a:r>
              <a:rPr lang="en-US" dirty="0" smtClean="0"/>
              <a:t>(75-25)% band before and after </a:t>
            </a:r>
            <a:r>
              <a:rPr lang="en-US" dirty="0" smtClean="0"/>
              <a:t>treatment</a:t>
            </a:r>
            <a:endParaRPr lang="en-US" dirty="0" smtClean="0"/>
          </a:p>
          <a:p>
            <a:r>
              <a:rPr lang="en-US" dirty="0" smtClean="0"/>
              <a:t>Historical cases </a:t>
            </a:r>
          </a:p>
          <a:p>
            <a:pPr lvl="1"/>
            <a:r>
              <a:rPr lang="en-US" dirty="0" smtClean="0"/>
              <a:t>Nasa93, coc81 from </a:t>
            </a:r>
            <a:r>
              <a:rPr lang="en-US" dirty="0" err="1" smtClean="0"/>
              <a:t>promisedata.org</a:t>
            </a:r>
            <a:r>
              <a:rPr lang="en-US" dirty="0" smtClean="0"/>
              <a:t>/data</a:t>
            </a:r>
          </a:p>
          <a:p>
            <a:r>
              <a:rPr lang="en-US" dirty="0" smtClean="0"/>
              <a:t>An objective function </a:t>
            </a:r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sum(defects</a:t>
            </a:r>
            <a:r>
              <a:rPr lang="en-US" dirty="0" smtClean="0"/>
              <a:t>, effort, months), normalized to 0..1</a:t>
            </a:r>
          </a:p>
          <a:p>
            <a:r>
              <a:rPr lang="en-US" dirty="0" smtClean="0"/>
              <a:t>Queries: </a:t>
            </a:r>
          </a:p>
          <a:p>
            <a:pPr lvl="1"/>
            <a:r>
              <a:rPr lang="en-US" dirty="0" smtClean="0"/>
              <a:t>flight/ground systems from JPL</a:t>
            </a:r>
          </a:p>
          <a:p>
            <a:pPr lvl="1"/>
            <a:r>
              <a:rPr lang="en-US" dirty="0" smtClean="0"/>
              <a:t>Two flight guidance systems: OSP, OSP2</a:t>
            </a:r>
          </a:p>
          <a:p>
            <a:pPr lvl="1">
              <a:buNone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Software quality optimization works: </a:t>
            </a:r>
          </a:p>
          <a:p>
            <a:pPr lvl="1"/>
            <a:r>
              <a:rPr lang="en-US" dirty="0" smtClean="0"/>
              <a:t>in 49 of 52 experiments, </a:t>
            </a:r>
          </a:p>
          <a:p>
            <a:pPr lvl="1"/>
            <a:r>
              <a:rPr lang="en-US" dirty="0" smtClean="0"/>
              <a:t>W and SEESAW reduced effort/defects/ months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 no case did “W” do worse than SEESAW. E.g. months change:</a:t>
            </a:r>
          </a:p>
          <a:p>
            <a:pPr lvl="1"/>
            <a:r>
              <a:rPr lang="en-US" dirty="0" smtClean="0"/>
              <a:t>19 </a:t>
            </a:r>
            <a:r>
              <a:rPr lang="en-US" dirty="0" err="1" smtClean="0"/>
              <a:t>vs</a:t>
            </a:r>
            <a:r>
              <a:rPr lang="en-US" dirty="0" smtClean="0"/>
              <a:t> 18% change (for Ground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14 </a:t>
            </a:r>
            <a:r>
              <a:rPr lang="en-US" dirty="0" err="1" smtClean="0"/>
              <a:t>vs</a:t>
            </a:r>
            <a:r>
              <a:rPr lang="en-US" dirty="0" smtClean="0"/>
              <a:t> 9% change (for Flight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11 </a:t>
            </a:r>
            <a:r>
              <a:rPr lang="en-US" dirty="0" err="1" smtClean="0"/>
              <a:t>vs</a:t>
            </a:r>
            <a:r>
              <a:rPr lang="en-US" dirty="0" smtClean="0"/>
              <a:t> 12% change (for OSP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12 </a:t>
            </a:r>
            <a:r>
              <a:rPr lang="en-US" dirty="0" err="1" smtClean="0"/>
              <a:t>vs</a:t>
            </a:r>
            <a:r>
              <a:rPr lang="en-US" dirty="0" smtClean="0"/>
              <a:t> 14% change (for OSP2</a:t>
            </a:r>
            <a:r>
              <a:rPr lang="en-US" dirty="0" smtClean="0"/>
              <a:t>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 some cases, “W” did much better than SEESAW</a:t>
            </a:r>
          </a:p>
          <a:p>
            <a:pPr lvl="1"/>
            <a:r>
              <a:rPr lang="en-US" dirty="0" smtClean="0"/>
              <a:t>Mann-</a:t>
            </a:r>
            <a:r>
              <a:rPr lang="en-US" dirty="0" err="1" smtClean="0"/>
              <a:t>whitney</a:t>
            </a:r>
            <a:r>
              <a:rPr lang="en-US" dirty="0" smtClean="0"/>
              <a:t> comparisons</a:t>
            </a:r>
          </a:p>
          <a:p>
            <a:pPr lvl="2"/>
            <a:r>
              <a:rPr lang="en-US" dirty="0" smtClean="0"/>
              <a:t>17 ties</a:t>
            </a:r>
          </a:p>
          <a:p>
            <a:pPr lvl="2"/>
            <a:r>
              <a:rPr lang="en-US" dirty="0" smtClean="0"/>
              <a:t>6</a:t>
            </a:r>
            <a:r>
              <a:rPr lang="en-US" dirty="0" smtClean="0"/>
              <a:t>/1 </a:t>
            </a:r>
            <a:r>
              <a:rPr lang="en-US" dirty="0" smtClean="0"/>
              <a:t>wins/losses for W over</a:t>
            </a:r>
            <a:r>
              <a:rPr lang="en-US" dirty="0" smtClean="0"/>
              <a:t> SEESAW.</a:t>
            </a:r>
          </a:p>
          <a:p>
            <a:pPr lvl="2">
              <a:buNone/>
            </a:pPr>
            <a:endParaRPr lang="en-US" dirty="0" smtClean="0"/>
          </a:p>
          <a:p>
            <a:r>
              <a:rPr lang="en-US" dirty="0" smtClean="0"/>
              <a:t>Some times, SEESAW did much worse that “W”</a:t>
            </a:r>
          </a:p>
          <a:p>
            <a:pPr lvl="1"/>
            <a:r>
              <a:rPr lang="en-US" dirty="0" smtClean="0"/>
              <a:t>OSP2 defects</a:t>
            </a:r>
            <a:endParaRPr lang="en-US" dirty="0" smtClean="0"/>
          </a:p>
          <a:p>
            <a:pPr lvl="2"/>
            <a:r>
              <a:rPr lang="en-US" dirty="0" err="1" smtClean="0"/>
              <a:t>SEESAW’s</a:t>
            </a:r>
            <a:r>
              <a:rPr lang="en-US" dirty="0" smtClean="0"/>
              <a:t> recommendations </a:t>
            </a:r>
            <a:r>
              <a:rPr lang="en-US" dirty="0" smtClean="0"/>
              <a:t>increased defects by over 300%</a:t>
            </a:r>
          </a:p>
          <a:p>
            <a:pPr lvl="2"/>
            <a:r>
              <a:rPr lang="en-US" dirty="0" smtClean="0"/>
              <a:t>While “W” decreased defects by 17%  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26057" y="6019800"/>
            <a:ext cx="6037687" cy="553998"/>
          </a:xfrm>
          <a:prstGeom prst="rect">
            <a:avLst/>
          </a:prstGeom>
          <a:solidFill>
            <a:srgbClr val="DD804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/>
              <a:t>SUMMARY: on these data sets, for SQO, the added sophistication and implementation complexity of the model-based tool is not justified</a:t>
            </a:r>
            <a:endParaRPr lang="en-US" sz="15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build="p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294C92D-0306-4E69-9CD3-20855E849650}" type="slidenum">
              <a:rPr kumimoji="0" lang="en-US" smtClean="0"/>
              <a:pPr/>
              <a:t>14</a:t>
            </a:fld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Motivation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Implementation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Certification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Applications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Implications</a:t>
            </a:r>
            <a:endParaRPr lang="en-US" sz="2800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838200"/>
            <a:ext cx="3200400" cy="4377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Stable conclusions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Recall experiment from introduction</a:t>
            </a:r>
          </a:p>
          <a:p>
            <a:pPr lvl="1"/>
            <a:r>
              <a:rPr lang="en-US" sz="1800" dirty="0" smtClean="0"/>
              <a:t>20 repeats on 66% of data</a:t>
            </a:r>
          </a:p>
          <a:p>
            <a:pPr lvl="1"/>
            <a:r>
              <a:rPr lang="en-US" sz="1800" dirty="0" smtClean="0"/>
              <a:t>Coefficients from linear regression varied insanely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000" dirty="0" smtClean="0"/>
              <a:t>Same experiment with “W”</a:t>
            </a:r>
          </a:p>
          <a:p>
            <a:pPr lvl="1"/>
            <a:r>
              <a:rPr lang="en-US" sz="1800" dirty="0" smtClean="0"/>
              <a:t>Count how many times a treatment has a range</a:t>
            </a:r>
          </a:p>
          <a:p>
            <a:pPr lvl="1"/>
            <a:r>
              <a:rPr lang="en-US" sz="1800" dirty="0" smtClean="0"/>
              <a:t>In 20 repeats on 66% of the data</a:t>
            </a:r>
          </a:p>
          <a:p>
            <a:pPr lvl="1"/>
            <a:r>
              <a:rPr lang="en-US" sz="1800" dirty="0" smtClean="0"/>
              <a:t>Data set = nasa93, query = OSP2</a:t>
            </a:r>
          </a:p>
          <a:p>
            <a:pPr lvl="1"/>
            <a:r>
              <a:rPr lang="en-US" sz="1800" dirty="0" smtClean="0"/>
              <a:t>Percentage occurrence of a range when </a:t>
            </a:r>
            <a:br>
              <a:rPr lang="en-US" sz="1800" dirty="0" smtClean="0"/>
            </a:br>
            <a:r>
              <a:rPr lang="en-US" sz="1800" dirty="0" smtClean="0"/>
              <a:t>optimizing for defects (</a:t>
            </a:r>
            <a:r>
              <a:rPr lang="en-US" sz="1800" dirty="0" err="1" smtClean="0"/>
              <a:t>e</a:t>
            </a:r>
            <a:r>
              <a:rPr lang="en-US" sz="1800" dirty="0" smtClean="0"/>
              <a:t>) effort (</a:t>
            </a:r>
            <a:r>
              <a:rPr lang="en-US" sz="1800" dirty="0" err="1" smtClean="0"/>
              <a:t>e</a:t>
            </a:r>
            <a:r>
              <a:rPr lang="en-US" sz="1800" dirty="0" smtClean="0"/>
              <a:t>) months (</a:t>
            </a:r>
            <a:r>
              <a:rPr lang="en-US" sz="1800" dirty="0" err="1" smtClean="0"/>
              <a:t>m</a:t>
            </a:r>
            <a:r>
              <a:rPr lang="en-US" sz="1800" dirty="0" smtClean="0"/>
              <a:t>) </a:t>
            </a:r>
            <a:br>
              <a:rPr lang="en-US" sz="1800" dirty="0" smtClean="0"/>
            </a:br>
            <a:r>
              <a:rPr lang="en-US" sz="1800" dirty="0" smtClean="0"/>
              <a:t>or all (</a:t>
            </a:r>
            <a:r>
              <a:rPr lang="en-US" sz="1800" dirty="0" err="1" smtClean="0"/>
              <a:t>dem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smtClean="0"/>
              <a:t>Note the conclusion stability.  </a:t>
            </a:r>
            <a:endParaRPr lang="en-US" sz="1800" dirty="0"/>
          </a:p>
        </p:txBody>
      </p:sp>
      <p:pic>
        <p:nvPicPr>
          <p:cNvPr id="7" name="Picture 6" descr="Picture 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5141629"/>
            <a:ext cx="4191000" cy="14877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global </a:t>
            </a:r>
            <a:r>
              <a:rPr lang="en-US" dirty="0" err="1" smtClean="0"/>
              <a:t>vs</a:t>
            </a:r>
            <a:r>
              <a:rPr lang="en-US" dirty="0" smtClean="0"/>
              <a:t> local policies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026152" cy="48006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Your CIO  encourages:</a:t>
            </a:r>
          </a:p>
          <a:p>
            <a:pPr lvl="1"/>
            <a:r>
              <a:rPr lang="en-US" sz="1600" dirty="0" smtClean="0">
                <a:solidFill>
                  <a:srgbClr val="008000"/>
                </a:solidFill>
              </a:rPr>
              <a:t>Tools &amp; Tech: </a:t>
            </a:r>
            <a:r>
              <a:rPr lang="en-US" sz="1600" dirty="0" smtClean="0"/>
              <a:t>infusing all projects with the latest gadgets</a:t>
            </a:r>
          </a:p>
          <a:p>
            <a:pPr lvl="1"/>
            <a:r>
              <a:rPr lang="en-US" sz="1600" dirty="0" err="1" smtClean="0">
                <a:solidFill>
                  <a:srgbClr val="008000"/>
                </a:solidFill>
              </a:rPr>
              <a:t>ProcMaturity</a:t>
            </a:r>
            <a:r>
              <a:rPr lang="en-US" sz="1600" dirty="0" smtClean="0">
                <a:solidFill>
                  <a:srgbClr val="008000"/>
                </a:solidFill>
              </a:rPr>
              <a:t>: </a:t>
            </a:r>
            <a:r>
              <a:rPr lang="en-US" sz="1600" dirty="0" smtClean="0"/>
              <a:t>climbing the CMM scale </a:t>
            </a:r>
          </a:p>
          <a:p>
            <a:r>
              <a:rPr lang="en-US" sz="1800" dirty="0" smtClean="0"/>
              <a:t>For some projects, she even likes</a:t>
            </a:r>
          </a:p>
          <a:p>
            <a:pPr lvl="1"/>
            <a:r>
              <a:rPr lang="en-US" sz="1600" dirty="0" err="1" smtClean="0">
                <a:solidFill>
                  <a:srgbClr val="800000"/>
                </a:solidFill>
              </a:rPr>
              <a:t>ReduceFunct</a:t>
            </a:r>
            <a:r>
              <a:rPr lang="en-US" sz="1600" dirty="0" smtClean="0"/>
              <a:t>: savagely pruning the requirements</a:t>
            </a:r>
          </a:p>
          <a:p>
            <a:r>
              <a:rPr lang="en-US" sz="1800" dirty="0" smtClean="0"/>
              <a:t>Q1: Which, if any, of the above are useful for your current project?</a:t>
            </a:r>
          </a:p>
          <a:p>
            <a:r>
              <a:rPr lang="en-US" sz="1800" dirty="0" smtClean="0"/>
              <a:t>Q2: Are there better things to do for your local project than the above?</a:t>
            </a:r>
          </a:p>
          <a:p>
            <a:r>
              <a:rPr lang="en-US" sz="1800" dirty="0" smtClean="0"/>
              <a:t>A: ask “W”    </a:t>
            </a:r>
            <a:endParaRPr lang="en-US" sz="1800" dirty="0"/>
          </a:p>
        </p:txBody>
      </p:sp>
      <p:pic>
        <p:nvPicPr>
          <p:cNvPr id="5" name="Picture 4" descr="Picture 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756" y="5486400"/>
            <a:ext cx="4184432" cy="1143000"/>
          </a:xfrm>
          <a:prstGeom prst="rect">
            <a:avLst/>
          </a:prstGeom>
          <a:ln w="38100" cap="flat" cmpd="sng" algn="ctr">
            <a:solidFill>
              <a:srgbClr val="94B6D2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Picture 5" descr="Picture 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1142999"/>
            <a:ext cx="3505200" cy="562648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294C92D-0306-4E69-9CD3-20855E849650}" type="slidenum">
              <a:rPr kumimoji="0" lang="en-US" smtClean="0"/>
              <a:pPr/>
              <a:t>17</a:t>
            </a:fld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Motivation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Implementation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Certification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Applications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Implications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53400" cy="990600"/>
          </a:xfrm>
        </p:spPr>
        <p:txBody>
          <a:bodyPr>
            <a:noAutofit/>
          </a:bodyPr>
          <a:lstStyle/>
          <a:p>
            <a:pPr lvl="1"/>
            <a:r>
              <a:rPr lang="en-US" sz="4400" dirty="0" smtClean="0">
                <a:solidFill>
                  <a:schemeClr val="tx2"/>
                </a:solidFill>
                <a:latin typeface="+mj-lt"/>
              </a:rPr>
              <a:t>SE project data is a “shallow well”?</a:t>
            </a:r>
            <a:r>
              <a:rPr lang="en-US" sz="2400" dirty="0" smtClean="0">
                <a:solidFill>
                  <a:schemeClr val="tx2"/>
                </a:solidFill>
                <a:latin typeface="+mj-lt"/>
              </a:rPr>
              <a:t/>
            </a:r>
            <a:br>
              <a:rPr lang="en-US" sz="2400" dirty="0" smtClean="0">
                <a:solidFill>
                  <a:schemeClr val="tx2"/>
                </a:solidFill>
                <a:latin typeface="+mj-lt"/>
              </a:rPr>
            </a:br>
            <a:endParaRPr lang="en-US" sz="240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407152" cy="4495800"/>
          </a:xfrm>
        </p:spPr>
        <p:txBody>
          <a:bodyPr>
            <a:noAutofit/>
          </a:bodyPr>
          <a:lstStyle/>
          <a:p>
            <a:r>
              <a:rPr lang="en-US" sz="1800" dirty="0" smtClean="0"/>
              <a:t>Seemingly sophisticated </a:t>
            </a:r>
            <a:r>
              <a:rPr lang="en-US" sz="1800" dirty="0" smtClean="0"/>
              <a:t>algorithms do </a:t>
            </a:r>
            <a:r>
              <a:rPr lang="en-US" sz="1800" dirty="0" smtClean="0"/>
              <a:t>no better than   the most simple</a:t>
            </a:r>
            <a:r>
              <a:rPr lang="en-US" sz="1800" dirty="0" smtClean="0"/>
              <a:t>?</a:t>
            </a:r>
          </a:p>
          <a:p>
            <a:r>
              <a:rPr lang="en-US" sz="1800" dirty="0" smtClean="0"/>
              <a:t>In this case, for SQO, on these data sets</a:t>
            </a:r>
          </a:p>
          <a:p>
            <a:pPr lvl="1"/>
            <a:r>
              <a:rPr lang="en-US" sz="1600" dirty="0" smtClean="0"/>
              <a:t>An embarrassingly simple algorithm </a:t>
            </a:r>
          </a:p>
          <a:p>
            <a:pPr lvl="2"/>
            <a:r>
              <a:rPr lang="en-US" sz="1400" dirty="0" smtClean="0"/>
              <a:t>P</a:t>
            </a:r>
            <a:r>
              <a:rPr lang="en-US" sz="1400" dirty="0" smtClean="0"/>
              <a:t>erformed as well as a seemingly state-of-the-art SBSE tool</a:t>
            </a:r>
          </a:p>
          <a:p>
            <a:pPr lvl="2"/>
            <a:r>
              <a:rPr lang="en-US" sz="1400" dirty="0" smtClean="0"/>
              <a:t>Measured in  terms of reducing effort , defects, months</a:t>
            </a:r>
          </a:p>
          <a:p>
            <a:pPr lvl="2"/>
            <a:endParaRPr lang="en-US" sz="1400" dirty="0" smtClean="0"/>
          </a:p>
          <a:p>
            <a:r>
              <a:rPr lang="en-US" sz="1800" dirty="0" smtClean="0"/>
              <a:t>And, on other measures, “W” out-performs “NOVA”</a:t>
            </a:r>
          </a:p>
          <a:p>
            <a:pPr lvl="1"/>
            <a:r>
              <a:rPr lang="en-US" sz="1600" dirty="0" smtClean="0"/>
              <a:t>No requirement for a software process model</a:t>
            </a:r>
          </a:p>
          <a:p>
            <a:pPr lvl="1"/>
            <a:r>
              <a:rPr lang="en-US" sz="1600" dirty="0" smtClean="0"/>
              <a:t>Can be adapted quickly to new data sets with different attributes</a:t>
            </a:r>
          </a:p>
          <a:p>
            <a:pPr lvl="1"/>
            <a:r>
              <a:rPr lang="en-US" sz="1600" dirty="0" smtClean="0"/>
              <a:t>Much simpler to code</a:t>
            </a:r>
          </a:p>
          <a:p>
            <a:pPr lvl="1"/>
            <a:r>
              <a:rPr lang="en-US" sz="1600" dirty="0" smtClean="0"/>
              <a:t>Much simpler maintenance: just add more cases</a:t>
            </a:r>
          </a:p>
          <a:p>
            <a:pPr lvl="1"/>
            <a:r>
              <a:rPr lang="en-US" sz="1600" dirty="0" smtClean="0"/>
              <a:t> Faster to run than other LISP version (1 second, or less, not minutes)</a:t>
            </a:r>
          </a:p>
          <a:p>
            <a:pPr lvl="1"/>
            <a:r>
              <a:rPr lang="en-US" sz="1600" dirty="0" smtClean="0"/>
              <a:t>Simple enough for rigorous analysis; </a:t>
            </a:r>
          </a:p>
          <a:p>
            <a:pPr lvl="2"/>
            <a:r>
              <a:rPr lang="en-US" sz="1600" dirty="0" smtClean="0"/>
              <a:t>e.g. all routines of “W” are O(N)</a:t>
            </a: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990600"/>
            <a:ext cx="3617214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The “best” treatment varies </a:t>
            </a:r>
          </a:p>
          <a:p>
            <a:pPr lvl="1"/>
            <a:r>
              <a:rPr lang="en-US" sz="2000" dirty="0" smtClean="0"/>
              <a:t>From project to project,</a:t>
            </a:r>
          </a:p>
          <a:p>
            <a:pPr lvl="1"/>
            <a:r>
              <a:rPr lang="en-US" sz="2000" dirty="0" smtClean="0"/>
              <a:t>From query to query</a:t>
            </a:r>
          </a:p>
          <a:p>
            <a:pPr lvl="1"/>
            <a:r>
              <a:rPr lang="en-US" sz="2000" dirty="0" smtClean="0"/>
              <a:t>From goal to goal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400" dirty="0" smtClean="0"/>
              <a:t>Good news:</a:t>
            </a:r>
          </a:p>
          <a:p>
            <a:pPr lvl="1"/>
            <a:r>
              <a:rPr lang="en-US" sz="2000" dirty="0" smtClean="0"/>
              <a:t>“W” can find those best</a:t>
            </a:r>
            <a:br>
              <a:rPr lang="en-US" sz="2000" dirty="0" smtClean="0"/>
            </a:br>
            <a:r>
              <a:rPr lang="en-US" sz="2000" dirty="0" smtClean="0"/>
              <a:t>treatments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400" dirty="0" smtClean="0"/>
              <a:t>Bad news:</a:t>
            </a:r>
          </a:p>
          <a:p>
            <a:pPr lvl="1"/>
            <a:r>
              <a:rPr lang="en-US" sz="2000" dirty="0" smtClean="0"/>
              <a:t>Don’t expect them to </a:t>
            </a:r>
            <a:br>
              <a:rPr lang="en-US" sz="2000" dirty="0" smtClean="0"/>
            </a:br>
            <a:r>
              <a:rPr lang="en-US" sz="2000" dirty="0" smtClean="0"/>
              <a:t>generalize beyond the</a:t>
            </a:r>
            <a:br>
              <a:rPr lang="en-US" sz="2000" dirty="0" smtClean="0"/>
            </a:br>
            <a:r>
              <a:rPr lang="en-US" sz="2000" dirty="0" smtClean="0"/>
              <a:t>project at hand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029200" y="4343400"/>
            <a:ext cx="3657600" cy="1710185"/>
            <a:chOff x="4876800" y="1872734"/>
            <a:chExt cx="3657600" cy="1710185"/>
          </a:xfrm>
        </p:grpSpPr>
        <p:pic>
          <p:nvPicPr>
            <p:cNvPr id="5" name="Picture 4" descr="Picture 39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76800" y="2209800"/>
              <a:ext cx="3657600" cy="137311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486400" y="1872734"/>
              <a:ext cx="2813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Data=NASA93, query=OSP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064500" y="1828800"/>
            <a:ext cx="3701548" cy="1707147"/>
            <a:chOff x="2411284" y="3535947"/>
            <a:chExt cx="3701548" cy="1707147"/>
          </a:xfrm>
        </p:grpSpPr>
        <p:pic>
          <p:nvPicPr>
            <p:cNvPr id="6" name="Picture 5" descr="Picture 40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1284" y="3929074"/>
              <a:ext cx="3701548" cy="131402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895600" y="3535947"/>
              <a:ext cx="29388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Data=NASA93, query=OSP2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kind of models </a:t>
            </a:r>
            <a:br>
              <a:rPr lang="en-US" dirty="0" smtClean="0"/>
            </a:br>
            <a:r>
              <a:rPr lang="en-US" dirty="0" smtClean="0"/>
              <a:t>do we need for SE?</a:t>
            </a:r>
            <a:endParaRPr lang="en-US" dirty="0" smtClean="0"/>
          </a:p>
        </p:txBody>
      </p:sp>
      <p:sp>
        <p:nvSpPr>
          <p:cNvPr id="3789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Popper ’60: Everything is a “hypothesis”</a:t>
            </a:r>
            <a:endParaRPr dirty="0" smtClean="0"/>
          </a:p>
          <a:p>
            <a:pPr lvl="1"/>
            <a:r>
              <a:rPr lang="en-US" dirty="0" smtClean="0"/>
              <a:t>And the good ones have weathered the most attack</a:t>
            </a:r>
            <a:endParaRPr dirty="0" smtClean="0"/>
          </a:p>
          <a:p>
            <a:pPr lvl="1"/>
            <a:r>
              <a:rPr lang="en-US" dirty="0" smtClean="0"/>
              <a:t>SE “theories” aren’t even “hypotheses”</a:t>
            </a:r>
            <a:endParaRPr dirty="0" smtClean="0"/>
          </a:p>
          <a:p>
            <a:pPr lvl="1"/>
            <a:r>
              <a:rPr lang="en-US" sz="2182" dirty="0" smtClean="0">
                <a:solidFill>
                  <a:srgbClr val="000090"/>
                </a:solidFill>
              </a:rPr>
              <a:t>    Karl Popper, Conjectures and Refutations, London: </a:t>
            </a:r>
            <a:r>
              <a:rPr lang="en-US" sz="2182" dirty="0" err="1" smtClean="0">
                <a:solidFill>
                  <a:srgbClr val="000090"/>
                </a:solidFill>
              </a:rPr>
              <a:t>Routledge</a:t>
            </a:r>
            <a:r>
              <a:rPr lang="en-US" sz="2182" dirty="0" smtClean="0">
                <a:solidFill>
                  <a:srgbClr val="000090"/>
                </a:solidFill>
              </a:rPr>
              <a:t> and </a:t>
            </a:r>
            <a:r>
              <a:rPr lang="en-US" sz="2182" dirty="0" err="1" smtClean="0">
                <a:solidFill>
                  <a:srgbClr val="000090"/>
                </a:solidFill>
              </a:rPr>
              <a:t>Keagan</a:t>
            </a:r>
            <a:r>
              <a:rPr lang="en-US" sz="2182" dirty="0" smtClean="0">
                <a:solidFill>
                  <a:srgbClr val="000090"/>
                </a:solidFill>
              </a:rPr>
              <a:t> Paul, 1963</a:t>
            </a:r>
            <a:br>
              <a:rPr lang="en-US" sz="2182" dirty="0" smtClean="0">
                <a:solidFill>
                  <a:srgbClr val="000090"/>
                </a:solidFill>
              </a:rPr>
            </a:br>
            <a:r>
              <a:rPr lang="en-US" sz="2182" dirty="0" smtClean="0">
                <a:solidFill>
                  <a:srgbClr val="000090"/>
                </a:solidFill>
              </a:rPr>
              <a:t/>
            </a:r>
            <a:br>
              <a:rPr lang="en-US" sz="2182" dirty="0" smtClean="0">
                <a:solidFill>
                  <a:srgbClr val="000090"/>
                </a:solidFill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err="1" smtClean="0"/>
              <a:t>Endres</a:t>
            </a:r>
            <a:r>
              <a:rPr lang="en-US" dirty="0" smtClean="0"/>
              <a:t> &amp; </a:t>
            </a:r>
            <a:r>
              <a:rPr lang="en-US" dirty="0" err="1" smtClean="0"/>
              <a:t>Rombach</a:t>
            </a:r>
            <a:r>
              <a:rPr lang="en-US" dirty="0" smtClean="0"/>
              <a:t> ’03: Distinguish “observations”, “laws”, “theory”</a:t>
            </a:r>
            <a:endParaRPr dirty="0" smtClean="0"/>
          </a:p>
          <a:p>
            <a:pPr lvl="1"/>
            <a:r>
              <a:rPr lang="en-US" dirty="0" smtClean="0"/>
              <a:t>Laws predict repeatable observations</a:t>
            </a:r>
            <a:endParaRPr dirty="0" smtClean="0"/>
          </a:p>
          <a:p>
            <a:pPr lvl="1"/>
            <a:r>
              <a:rPr lang="en-US" dirty="0" smtClean="0"/>
              <a:t>Theories explain laws</a:t>
            </a:r>
            <a:endParaRPr dirty="0" smtClean="0"/>
          </a:p>
          <a:p>
            <a:pPr lvl="1"/>
            <a:r>
              <a:rPr lang="en-US" dirty="0" smtClean="0"/>
              <a:t>Laws are either hypotheses (tentatively accepted) or conjectures (guesses)</a:t>
            </a:r>
            <a:endParaRPr dirty="0" smtClean="0"/>
          </a:p>
          <a:p>
            <a:pPr lvl="1"/>
            <a:r>
              <a:rPr lang="en-US" sz="2182" dirty="0" smtClean="0">
                <a:solidFill>
                  <a:srgbClr val="000090"/>
                </a:solidFill>
              </a:rPr>
              <a:t>    </a:t>
            </a:r>
            <a:r>
              <a:rPr lang="en-US" sz="2182" dirty="0" err="1" smtClean="0">
                <a:solidFill>
                  <a:srgbClr val="000090"/>
                </a:solidFill>
              </a:rPr>
              <a:t>Rombach</a:t>
            </a:r>
            <a:r>
              <a:rPr lang="en-US" sz="2182" dirty="0" smtClean="0">
                <a:solidFill>
                  <a:srgbClr val="000090"/>
                </a:solidFill>
              </a:rPr>
              <a:t> A. </a:t>
            </a:r>
            <a:r>
              <a:rPr lang="en-US" sz="2182" dirty="0" err="1" smtClean="0">
                <a:solidFill>
                  <a:srgbClr val="000090"/>
                </a:solidFill>
              </a:rPr>
              <a:t>Endres</a:t>
            </a:r>
            <a:r>
              <a:rPr lang="en-US" sz="2182" dirty="0" smtClean="0">
                <a:solidFill>
                  <a:srgbClr val="000090"/>
                </a:solidFill>
              </a:rPr>
              <a:t>, H.D. A Handbook of Software and Systems Engineering: Empirical </a:t>
            </a:r>
            <a:r>
              <a:rPr lang="en-US" sz="2182" dirty="0" err="1" smtClean="0">
                <a:solidFill>
                  <a:srgbClr val="000090"/>
                </a:solidFill>
              </a:rPr>
              <a:t>Observa</a:t>
            </a:r>
            <a:r>
              <a:rPr lang="en-US" sz="2182" dirty="0" smtClean="0">
                <a:solidFill>
                  <a:srgbClr val="000090"/>
                </a:solidFill>
              </a:rPr>
              <a:t>- </a:t>
            </a:r>
            <a:r>
              <a:rPr lang="en-US" sz="2182" dirty="0" err="1" smtClean="0">
                <a:solidFill>
                  <a:srgbClr val="000090"/>
                </a:solidFill>
              </a:rPr>
              <a:t>tions</a:t>
            </a:r>
            <a:r>
              <a:rPr lang="en-US" sz="2182" dirty="0" smtClean="0">
                <a:solidFill>
                  <a:srgbClr val="000090"/>
                </a:solidFill>
              </a:rPr>
              <a:t>, Laws and Theories. Addison Wesley, 2003.</a:t>
            </a:r>
            <a:r>
              <a:rPr lang="en-US" dirty="0" smtClean="0"/>
              <a:t/>
            </a:r>
            <a:br>
              <a:rPr lang="en-US" dirty="0" smtClean="0"/>
            </a:br>
            <a:endParaRPr dirty="0" smtClean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73" dirty="0" err="1" smtClean="0"/>
              <a:t>Sjoberg</a:t>
            </a:r>
            <a:r>
              <a:rPr lang="en-US" sz="3273" dirty="0" smtClean="0"/>
              <a:t> ’07 :  5 types of “theory”: </a:t>
            </a:r>
            <a:endParaRPr sz="3273" dirty="0" smtClean="0"/>
          </a:p>
          <a:p>
            <a:pPr lvl="1"/>
            <a:r>
              <a:rPr lang="en-US" sz="2182" dirty="0" smtClean="0">
                <a:solidFill>
                  <a:srgbClr val="000090"/>
                </a:solidFill>
              </a:rPr>
              <a:t>   Building </a:t>
            </a:r>
            <a:r>
              <a:rPr lang="en-US" sz="2182" dirty="0" smtClean="0">
                <a:solidFill>
                  <a:srgbClr val="000090"/>
                </a:solidFill>
              </a:rPr>
              <a:t>Theories in Software Engineering Dag I. K. </a:t>
            </a:r>
            <a:r>
              <a:rPr lang="en-US" sz="2182" dirty="0" err="1" smtClean="0">
                <a:solidFill>
                  <a:srgbClr val="000090"/>
                </a:solidFill>
              </a:rPr>
              <a:t>Sjøberg</a:t>
            </a:r>
            <a:r>
              <a:rPr lang="en-US" sz="2182" dirty="0" smtClean="0">
                <a:solidFill>
                  <a:srgbClr val="000090"/>
                </a:solidFill>
              </a:rPr>
              <a:t>, Tore </a:t>
            </a:r>
            <a:r>
              <a:rPr lang="en-US" sz="2182" dirty="0" err="1" smtClean="0">
                <a:solidFill>
                  <a:srgbClr val="000090"/>
                </a:solidFill>
              </a:rPr>
              <a:t>Dyba</a:t>
            </a:r>
            <a:r>
              <a:rPr lang="en-US" sz="2182" dirty="0" smtClean="0">
                <a:solidFill>
                  <a:srgbClr val="000090"/>
                </a:solidFill>
              </a:rPr>
              <a:t> </a:t>
            </a:r>
            <a:r>
              <a:rPr lang="en-US" sz="2182" dirty="0" err="1" smtClean="0">
                <a:solidFill>
                  <a:srgbClr val="000090"/>
                </a:solidFill>
              </a:rPr>
              <a:t>Bente</a:t>
            </a:r>
            <a:r>
              <a:rPr lang="en-US" sz="2182" dirty="0" smtClean="0">
                <a:solidFill>
                  <a:srgbClr val="000090"/>
                </a:solidFill>
              </a:rPr>
              <a:t> C. D. </a:t>
            </a:r>
            <a:r>
              <a:rPr lang="en-US" sz="2182" dirty="0" err="1" smtClean="0">
                <a:solidFill>
                  <a:srgbClr val="000090"/>
                </a:solidFill>
              </a:rPr>
              <a:t>Anda</a:t>
            </a:r>
            <a:r>
              <a:rPr lang="en-US" sz="2182" dirty="0" smtClean="0">
                <a:solidFill>
                  <a:srgbClr val="000090"/>
                </a:solidFill>
              </a:rPr>
              <a:t> and Jo E. </a:t>
            </a:r>
            <a:r>
              <a:rPr lang="en-US" sz="2182" dirty="0" err="1" smtClean="0">
                <a:solidFill>
                  <a:srgbClr val="000090"/>
                </a:solidFill>
              </a:rPr>
              <a:t>Hannay</a:t>
            </a:r>
            <a:r>
              <a:rPr lang="en-US" sz="2182" dirty="0" smtClean="0">
                <a:solidFill>
                  <a:srgbClr val="000090"/>
                </a:solidFill>
              </a:rPr>
              <a:t>, GUIDE TO ADVANCED EMPIRICAL SOFTWARE ENGINEERING2008,</a:t>
            </a:r>
          </a:p>
          <a:p>
            <a:pPr lvl="1"/>
            <a:r>
              <a:rPr lang="en-US" sz="2909" dirty="0" smtClean="0"/>
              <a:t>Analysis (e.g. </a:t>
            </a:r>
            <a:r>
              <a:rPr lang="en-US" sz="2909" dirty="0" err="1" smtClean="0"/>
              <a:t>ontologies</a:t>
            </a:r>
            <a:r>
              <a:rPr lang="en-US" sz="2909" dirty="0" smtClean="0"/>
              <a:t>, taxonomies)</a:t>
            </a:r>
            <a:endParaRPr sz="2909" dirty="0" smtClean="0"/>
          </a:p>
          <a:p>
            <a:pPr lvl="1"/>
            <a:r>
              <a:rPr lang="en-US" sz="2909" dirty="0" smtClean="0"/>
              <a:t>Explanation (but it is hard to explain “explanation”)</a:t>
            </a:r>
            <a:endParaRPr sz="2909" dirty="0" smtClean="0"/>
          </a:p>
          <a:p>
            <a:pPr lvl="1"/>
            <a:r>
              <a:rPr lang="en-US" sz="2909" dirty="0" smtClean="0"/>
              <a:t>Prediction (some predictors do not explain)</a:t>
            </a:r>
            <a:endParaRPr sz="2909" dirty="0" smtClean="0"/>
          </a:p>
          <a:p>
            <a:pPr lvl="1"/>
            <a:r>
              <a:rPr lang="en-US" sz="2909" dirty="0" smtClean="0"/>
              <a:t>Explanation and prediction</a:t>
            </a:r>
            <a:endParaRPr sz="2909" dirty="0" smtClean="0"/>
          </a:p>
          <a:p>
            <a:pPr lvl="1"/>
            <a:r>
              <a:rPr lang="en-US" sz="2909" dirty="0" smtClean="0"/>
              <a:t>“models” for design + action</a:t>
            </a:r>
            <a:endParaRPr sz="2909" dirty="0" smtClean="0"/>
          </a:p>
          <a:p>
            <a:pPr lvl="1"/>
            <a:r>
              <a:rPr lang="en-US" sz="2909" dirty="0" smtClean="0"/>
              <a:t>Don’t have to be “right”</a:t>
            </a:r>
            <a:endParaRPr sz="2909" dirty="0" smtClean="0"/>
          </a:p>
          <a:p>
            <a:pPr lvl="2"/>
            <a:r>
              <a:rPr lang="en-US" sz="2609" dirty="0" smtClean="0"/>
              <a:t>Just “useful”</a:t>
            </a:r>
            <a:endParaRPr sz="2609" dirty="0" smtClean="0"/>
          </a:p>
          <a:p>
            <a:pPr lvl="2"/>
            <a:r>
              <a:rPr lang="en-US" sz="2609" dirty="0" smtClean="0"/>
              <a:t>A.k.a. </a:t>
            </a:r>
            <a:r>
              <a:rPr lang="en-US" sz="2609" dirty="0" err="1" smtClean="0"/>
              <a:t>Endres</a:t>
            </a:r>
            <a:r>
              <a:rPr lang="en-US" sz="2609" dirty="0" smtClean="0"/>
              <a:t> &amp; </a:t>
            </a:r>
            <a:r>
              <a:rPr lang="en-US" sz="2609" dirty="0" err="1" smtClean="0"/>
              <a:t>Rombach’s</a:t>
            </a:r>
            <a:r>
              <a:rPr lang="en-US" sz="2609" dirty="0" smtClean="0"/>
              <a:t> “laws”?</a:t>
            </a: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6294C92D-0306-4E69-9CD3-20855E84965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definitions of “model”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</a:t>
            </a:r>
            <a:r>
              <a:rPr lang="en-US" dirty="0" smtClean="0"/>
              <a:t>hypothetical description of a complex entity or process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The product of a research plan</a:t>
            </a:r>
          </a:p>
          <a:p>
            <a:pPr lvl="2"/>
            <a:r>
              <a:rPr lang="en-US" dirty="0" smtClean="0"/>
              <a:t>model-based learning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</a:t>
            </a:r>
            <a:r>
              <a:rPr lang="en-US" dirty="0" smtClean="0"/>
              <a:t>plan to create, according to a model or models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A method to create products</a:t>
            </a:r>
          </a:p>
          <a:p>
            <a:pPr lvl="2"/>
            <a:r>
              <a:rPr lang="en-US" dirty="0" smtClean="0"/>
              <a:t>Instance-based learner</a:t>
            </a:r>
          </a:p>
          <a:p>
            <a:r>
              <a:rPr lang="en-US" dirty="0" smtClean="0"/>
              <a:t>Clearly, “W” is more the latter</a:t>
            </a:r>
          </a:p>
          <a:p>
            <a:pPr lvl="1"/>
            <a:r>
              <a:rPr lang="en-US" dirty="0" smtClean="0"/>
              <a:t>A way to find the best local lessons</a:t>
            </a:r>
          </a:p>
          <a:p>
            <a:pPr lvl="1"/>
            <a:r>
              <a:rPr lang="en-US" dirty="0" smtClean="0"/>
              <a:t>But no general model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5588" y="2014538"/>
            <a:ext cx="4922837" cy="44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>
          <a:xfrm>
            <a:off x="778997" y="129222"/>
            <a:ext cx="7528392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Btw, constantly (</a:t>
            </a:r>
            <a:r>
              <a:rPr lang="en-US" sz="32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re)building</a:t>
            </a:r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the special local models </a:t>
            </a:r>
            <a:r>
              <a:rPr lang="en-US" sz="3200" u="sng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is</a:t>
            </a:r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a general model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93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78997" y="1686684"/>
            <a:ext cx="7112095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Gill Sans MT (Body)"/>
              </a:rPr>
              <a:t>Case-based reasoning</a:t>
            </a:r>
            <a:br>
              <a:rPr lang="en-US" sz="2400" dirty="0" smtClean="0">
                <a:ea typeface="ＭＳ Ｐゴシック" pitchFamily="-112" charset="-128"/>
                <a:cs typeface="Gill Sans MT (Body)"/>
              </a:rPr>
            </a:br>
            <a:endParaRPr lang="en-US" sz="2400" dirty="0" smtClean="0">
              <a:ea typeface="ＭＳ Ｐゴシック" pitchFamily="-112" charset="-128"/>
              <a:cs typeface="Gill Sans MT (Body)"/>
            </a:endParaRPr>
          </a:p>
          <a:p>
            <a:pPr>
              <a:lnSpc>
                <a:spcPct val="90000"/>
              </a:lnSpc>
            </a:pPr>
            <a:r>
              <a:rPr lang="en-US" sz="2400" dirty="0" err="1" smtClean="0">
                <a:ea typeface="ＭＳ Ｐゴシック" pitchFamily="-112" charset="-128"/>
                <a:cs typeface="Gill Sans MT (Body)"/>
              </a:rPr>
              <a:t>Kolodner’s</a:t>
            </a:r>
            <a:r>
              <a:rPr lang="en-US" sz="2400" dirty="0" smtClean="0">
                <a:ea typeface="ＭＳ Ｐゴシック" pitchFamily="-112" charset="-128"/>
                <a:cs typeface="Gill Sans MT (Body)"/>
              </a:rPr>
              <a:t> </a:t>
            </a:r>
            <a:r>
              <a:rPr lang="en-US" sz="2400" dirty="0">
                <a:ea typeface="ＭＳ Ｐゴシック" pitchFamily="-112" charset="-128"/>
                <a:cs typeface="Gill Sans MT (Body)"/>
              </a:rPr>
              <a:t>theory of </a:t>
            </a:r>
            <a:br>
              <a:rPr lang="en-US" sz="2400" dirty="0">
                <a:ea typeface="ＭＳ Ｐゴシック" pitchFamily="-112" charset="-128"/>
                <a:cs typeface="Gill Sans MT (Body)"/>
              </a:rPr>
            </a:br>
            <a:r>
              <a:rPr lang="en-US" sz="2400" dirty="0">
                <a:ea typeface="ＭＳ Ｐゴシック" pitchFamily="-112" charset="-128"/>
                <a:cs typeface="Gill Sans MT (Body)"/>
              </a:rPr>
              <a:t>reconstructive </a:t>
            </a:r>
            <a:r>
              <a:rPr lang="en-US" sz="2400" dirty="0" smtClean="0">
                <a:ea typeface="ＭＳ Ｐゴシック" pitchFamily="-112" charset="-128"/>
                <a:cs typeface="Gill Sans MT (Body)"/>
              </a:rPr>
              <a:t>memory</a:t>
            </a:r>
          </a:p>
          <a:p>
            <a:pPr lvl="1">
              <a:lnSpc>
                <a:spcPct val="9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Janet </a:t>
            </a:r>
            <a:r>
              <a:rPr lang="en-US" sz="1200" dirty="0" err="1" smtClean="0">
                <a:solidFill>
                  <a:srgbClr val="0000FF"/>
                </a:solidFill>
              </a:rPr>
              <a:t>Kolodner</a:t>
            </a:r>
            <a:r>
              <a:rPr lang="en-US" sz="1200" dirty="0" smtClean="0">
                <a:solidFill>
                  <a:srgbClr val="0000FF"/>
                </a:solidFill>
              </a:rPr>
              <a:t>, "Reconstructive Memory:</a:t>
            </a:r>
            <a:br>
              <a:rPr lang="en-US" sz="1200" dirty="0" smtClean="0">
                <a:solidFill>
                  <a:srgbClr val="0000FF"/>
                </a:solidFill>
              </a:rPr>
            </a:br>
            <a:r>
              <a:rPr lang="en-US" sz="1200" dirty="0" smtClean="0">
                <a:solidFill>
                  <a:srgbClr val="0000FF"/>
                </a:solidFill>
              </a:rPr>
              <a:t> A Computer Model," Cognitive Science 7 (1983)</a:t>
            </a:r>
            <a:endParaRPr lang="en-US" sz="1200" dirty="0" smtClean="0">
              <a:solidFill>
                <a:srgbClr val="0000FF"/>
              </a:solidFill>
              <a:ea typeface="ＭＳ Ｐゴシック" pitchFamily="-112" charset="-128"/>
              <a:cs typeface="Gill Sans MT (Body)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-112" charset="-128"/>
                <a:cs typeface="Gill Sans MT (Body)"/>
              </a:rPr>
              <a:t>The Yale group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Gill Sans MT (Body)"/>
              </a:rPr>
              <a:t>Shank &amp; </a:t>
            </a:r>
            <a:r>
              <a:rPr lang="en-US" sz="2000" dirty="0" err="1">
                <a:cs typeface="Gill Sans MT (Body)"/>
              </a:rPr>
              <a:t>Riesbeck</a:t>
            </a:r>
            <a:r>
              <a:rPr lang="en-US" sz="2000" dirty="0">
                <a:cs typeface="Gill Sans MT (Body)"/>
              </a:rPr>
              <a:t> et al</a:t>
            </a:r>
            <a:r>
              <a:rPr lang="en-US" sz="2000" dirty="0" smtClean="0">
                <a:cs typeface="Gill Sans MT (Body)"/>
              </a:rPr>
              <a:t>.</a:t>
            </a:r>
          </a:p>
          <a:p>
            <a:pPr lvl="2">
              <a:lnSpc>
                <a:spcPct val="90000"/>
              </a:lnSpc>
            </a:pPr>
            <a:r>
              <a:rPr lang="en-US" sz="1200" dirty="0" err="1" smtClean="0">
                <a:solidFill>
                  <a:srgbClr val="0000FF"/>
                </a:solidFill>
              </a:rPr>
              <a:t>Riesbeck</a:t>
            </a:r>
            <a:r>
              <a:rPr lang="en-US" sz="1200" dirty="0" smtClean="0">
                <a:solidFill>
                  <a:srgbClr val="0000FF"/>
                </a:solidFill>
              </a:rPr>
              <a:t>, Christopher, and Roger </a:t>
            </a:r>
            <a:r>
              <a:rPr lang="en-US" sz="1200" dirty="0" err="1" smtClean="0">
                <a:solidFill>
                  <a:srgbClr val="0000FF"/>
                </a:solidFill>
              </a:rPr>
              <a:t>Schank</a:t>
            </a:r>
            <a:r>
              <a:rPr lang="en-US" sz="1200" dirty="0" smtClean="0">
                <a:solidFill>
                  <a:srgbClr val="0000FF"/>
                </a:solidFill>
              </a:rPr>
              <a:t>.</a:t>
            </a:r>
            <a:br>
              <a:rPr lang="en-US" sz="1200" dirty="0" smtClean="0">
                <a:solidFill>
                  <a:srgbClr val="0000FF"/>
                </a:solidFill>
              </a:rPr>
            </a:br>
            <a:r>
              <a:rPr lang="en-US" sz="1200" dirty="0" smtClean="0">
                <a:solidFill>
                  <a:srgbClr val="0000FF"/>
                </a:solidFill>
              </a:rPr>
              <a:t> Inside Case-based Reasoning. </a:t>
            </a:r>
            <a:br>
              <a:rPr lang="en-US" sz="1200" dirty="0" smtClean="0">
                <a:solidFill>
                  <a:srgbClr val="0000FF"/>
                </a:solidFill>
              </a:rPr>
            </a:br>
            <a:r>
              <a:rPr lang="en-US" sz="1200" dirty="0" smtClean="0">
                <a:solidFill>
                  <a:srgbClr val="0000FF"/>
                </a:solidFill>
              </a:rPr>
              <a:t>Northvale, NJ: Erlbaum, 1989.</a:t>
            </a:r>
            <a:endParaRPr lang="en-US" sz="1200" dirty="0" smtClean="0">
              <a:solidFill>
                <a:srgbClr val="0000FF"/>
              </a:solidFill>
              <a:cs typeface="Gill Sans MT (Body)"/>
            </a:endParaRPr>
          </a:p>
          <a:p>
            <a:pPr lvl="1">
              <a:lnSpc>
                <a:spcPct val="90000"/>
              </a:lnSpc>
            </a:pPr>
            <a:r>
              <a:rPr lang="en-US" sz="2000" dirty="0">
                <a:cs typeface="Gill Sans MT (Body)"/>
              </a:rPr>
              <a:t>Memory, not models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Gill Sans MT (Body)"/>
              </a:rPr>
              <a:t>Don’t “think”, remember</a:t>
            </a:r>
          </a:p>
          <a:p>
            <a:pPr>
              <a:lnSpc>
                <a:spcPct val="90000"/>
              </a:lnSpc>
            </a:pPr>
            <a:endParaRPr lang="en-US" sz="2000" dirty="0">
              <a:ea typeface="ＭＳ Ｐゴシック" pitchFamily="-112" charset="-128"/>
              <a:cs typeface="Gill Sans MT (Body)"/>
            </a:endParaRPr>
          </a:p>
          <a:p>
            <a:pPr lvl="2">
              <a:lnSpc>
                <a:spcPct val="90000"/>
              </a:lnSpc>
            </a:pPr>
            <a:endParaRPr lang="en-US" sz="1800" dirty="0">
              <a:ea typeface="ＭＳ Ｐゴシック" pitchFamily="-112" charset="-128"/>
              <a:cs typeface="Gill Sans MT (Body)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6294C92D-0306-4E69-9CD3-20855E849650}" type="slidenum">
              <a:rPr kumimoji="0" lang="en-US" smtClean="0"/>
              <a:pPr/>
              <a:t>22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Kludges: they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Ask some good old fashioned AI </a:t>
            </a: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types.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Minsky’86: “Society of Mind”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The brain is a set of 1000+ kludges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1200" dirty="0" err="1" smtClean="0">
                <a:solidFill>
                  <a:srgbClr val="0000FF"/>
                </a:solidFill>
              </a:rPr>
              <a:t>Minsky</a:t>
            </a:r>
            <a:r>
              <a:rPr lang="en-US" sz="1200" dirty="0" smtClean="0">
                <a:solidFill>
                  <a:srgbClr val="0000FF"/>
                </a:solidFill>
              </a:rPr>
              <a:t>, Marvin The Society of Mind, Simon and Schuster, New York.  1988</a:t>
            </a:r>
            <a:r>
              <a:rPr lang="en-US" sz="1200" dirty="0" smtClean="0">
                <a:solidFill>
                  <a:srgbClr val="0000FF"/>
                </a:solidFill>
              </a:rPr>
              <a:t>.</a:t>
            </a:r>
            <a:endParaRPr lang="en-US" sz="1200" dirty="0" smtClean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Feigenbaum’83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Don't take your heart  attack</a:t>
            </a:r>
            <a:b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to the </a:t>
            </a:r>
            <a:r>
              <a:rPr lang="en-US" sz="1800" dirty="0" err="1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Maths</a:t>
            </a: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 Dept.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D0D0D"/>
                </a:solidFill>
              </a:rPr>
              <a:t>Were they will diagnose and treat you using  first principles</a:t>
            </a:r>
            <a:r>
              <a:rPr lang="en-US" sz="1800" dirty="0" smtClean="0">
                <a:solidFill>
                  <a:srgbClr val="0D0D0D"/>
                </a:solidFill>
              </a:rPr>
              <a:t> 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Instead, go to the E.R room	 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D0D0D"/>
                </a:solidFill>
              </a:rPr>
              <a:t>Staffed by doctors who  spent decades  learning  the quirks of  drugs, organs, diseases, people, </a:t>
            </a:r>
            <a:r>
              <a:rPr lang="en-US" sz="1800" dirty="0" smtClean="0">
                <a:solidFill>
                  <a:srgbClr val="0D0D0D"/>
                </a:solidFill>
              </a:rPr>
              <a:t>etc </a:t>
            </a:r>
            <a:r>
              <a:rPr lang="en-US" sz="1800" dirty="0" smtClean="0">
                <a:solidFill>
                  <a:srgbClr val="0D0D0D"/>
                </a:solidFill>
              </a:rPr>
              <a:t> 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1200" dirty="0" smtClean="0">
                <a:solidFill>
                  <a:srgbClr val="0000FF"/>
                </a:solidFill>
              </a:rPr>
              <a:t>Edward </a:t>
            </a:r>
            <a:r>
              <a:rPr lang="en-US" sz="1200" dirty="0" err="1" smtClean="0">
                <a:solidFill>
                  <a:srgbClr val="0000FF"/>
                </a:solidFill>
              </a:rPr>
              <a:t>Feigenbaum</a:t>
            </a:r>
            <a:r>
              <a:rPr lang="en-US" sz="1200" dirty="0" smtClean="0">
                <a:solidFill>
                  <a:srgbClr val="0000FF"/>
                </a:solidFill>
              </a:rPr>
              <a:t> and  Pamela </a:t>
            </a:r>
            <a:r>
              <a:rPr lang="en-US" sz="1200" dirty="0" err="1" smtClean="0">
                <a:solidFill>
                  <a:srgbClr val="0000FF"/>
                </a:solidFill>
              </a:rPr>
              <a:t>McCorduckThe</a:t>
            </a:r>
            <a:r>
              <a:rPr lang="en-US" sz="1200" dirty="0" smtClean="0">
                <a:solidFill>
                  <a:srgbClr val="0000FF"/>
                </a:solidFill>
              </a:rPr>
              <a:t> Fifth Generation: Artificial Intelligence and Japan's Computer Challenge to the World, Addison-Wesley (1983</a:t>
            </a:r>
            <a:r>
              <a:rPr lang="en-US" sz="1200" dirty="0" smtClean="0">
                <a:solidFill>
                  <a:srgbClr val="0000FF"/>
                </a:solidFill>
              </a:rPr>
              <a:t>)</a:t>
            </a:r>
            <a:endParaRPr lang="en-US" sz="1800" dirty="0" smtClean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Seek out those that study kludges.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You'll be treated faster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You'll live longer </a:t>
            </a:r>
            <a:endParaRPr lang="en-US" sz="1800" dirty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1752600"/>
            <a:ext cx="3756812" cy="495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or comments?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/>
          </a:bodyPr>
          <a:lstStyle/>
          <a:p>
            <a:fld id="{4C4AE9FE-2E2E-1340-A12D-8E868027537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5.7|74.7|51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7.7|14.8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7.7|26.5|16.4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20.7|28.8|39.7|37.3|3.7|11.7|7.8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6.5|45.:|23.4|6.7|14.6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24.2|59.3|40.7|5.2|9.3|46.6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8|9.1|20|4.5|8.7|8.3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.7|20.8|40.9|63.3|11.8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3.5|14.2|11.9|3.7|8.8|2.2|13.: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1299</TotalTime>
  <Words>2380</Words>
  <Application>Microsoft Macintosh PowerPoint</Application>
  <PresentationFormat>On-screen Show (4:3)</PresentationFormat>
  <Paragraphs>302</Paragraphs>
  <Slides>24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Median</vt:lpstr>
      <vt:lpstr>Case-Based Reasoning  vs Parametric Models  for Software Quality Optimization  </vt:lpstr>
      <vt:lpstr>Road map</vt:lpstr>
      <vt:lpstr>Motivation 1 : Model-based methods on SE data are “brittle”</vt:lpstr>
      <vt:lpstr>Motivation 2: Estimation research is crowding a (mostly) flat space</vt:lpstr>
      <vt:lpstr>Motivation 3: Mere estimation is not enough</vt:lpstr>
      <vt:lpstr>Motivation 4: Must react to local conditions</vt:lpstr>
      <vt:lpstr>Road map</vt:lpstr>
      <vt:lpstr>Implementation (#1: model-based)</vt:lpstr>
      <vt:lpstr>Implementation (#2: instance-based)</vt:lpstr>
      <vt:lpstr>Slide 10</vt:lpstr>
      <vt:lpstr>Road map</vt:lpstr>
      <vt:lpstr>Certification</vt:lpstr>
      <vt:lpstr>Results</vt:lpstr>
      <vt:lpstr>Road map</vt:lpstr>
      <vt:lpstr>Stable conclusions</vt:lpstr>
      <vt:lpstr>Assessing global vs local policies</vt:lpstr>
      <vt:lpstr>Road map</vt:lpstr>
      <vt:lpstr>SE project data is a “shallow well”? </vt:lpstr>
      <vt:lpstr>Generality</vt:lpstr>
      <vt:lpstr>What kind of models  do we need for SE?</vt:lpstr>
      <vt:lpstr>Two definitions of “model”  </vt:lpstr>
      <vt:lpstr>Btw, constantly (re)building the special local models is a general model</vt:lpstr>
      <vt:lpstr>Kludges: they work</vt:lpstr>
      <vt:lpstr>Questions or comments?</vt:lpstr>
    </vt:vector>
  </TitlesOfParts>
  <Company>West Virginia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Generality (or not) </dc:title>
  <dc:creator>Tim Menzies</dc:creator>
  <cp:lastModifiedBy>Tim Menzies</cp:lastModifiedBy>
  <cp:revision>63</cp:revision>
  <dcterms:created xsi:type="dcterms:W3CDTF">2010-08-29T21:36:18Z</dcterms:created>
  <dcterms:modified xsi:type="dcterms:W3CDTF">2010-08-30T17:29:21Z</dcterms:modified>
</cp:coreProperties>
</file>